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y="5143500" cx="9144000"/>
  <p:notesSz cx="6858000" cy="9144000"/>
  <p:embeddedFontLst>
    <p:embeddedFont>
      <p:font typeface="Roboto"/>
      <p:regular r:id="rId23"/>
      <p:bold r:id="rId24"/>
      <p:italic r:id="rId25"/>
      <p:boldItalic r:id="rId26"/>
    </p:embeddedFont>
    <p:embeddedFont>
      <p:font typeface="Nunito"/>
      <p:regular r:id="rId27"/>
      <p:bold r:id="rId28"/>
      <p:italic r:id="rId29"/>
      <p:boldItalic r:id="rId30"/>
    </p:embeddedFont>
    <p:embeddedFont>
      <p:font typeface="Lato"/>
      <p:regular r:id="rId31"/>
      <p:bold r:id="rId32"/>
      <p:italic r:id="rId33"/>
      <p:boldItalic r:id="rId3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font" Target="fonts/Roboto-bold.fntdata"/><Relationship Id="rId23" Type="http://schemas.openxmlformats.org/officeDocument/2006/relationships/font" Target="fonts/Roboto-regular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Roboto-boldItalic.fntdata"/><Relationship Id="rId25" Type="http://schemas.openxmlformats.org/officeDocument/2006/relationships/font" Target="fonts/Roboto-italic.fntdata"/><Relationship Id="rId28" Type="http://schemas.openxmlformats.org/officeDocument/2006/relationships/font" Target="fonts/Nunito-bold.fntdata"/><Relationship Id="rId27" Type="http://schemas.openxmlformats.org/officeDocument/2006/relationships/font" Target="fonts/Nunito-regular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font" Target="fonts/Nunito-italic.fntdata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font" Target="fonts/Lato-regular.fntdata"/><Relationship Id="rId30" Type="http://schemas.openxmlformats.org/officeDocument/2006/relationships/font" Target="fonts/Nunito-boldItalic.fntdata"/><Relationship Id="rId11" Type="http://schemas.openxmlformats.org/officeDocument/2006/relationships/slide" Target="slides/slide7.xml"/><Relationship Id="rId33" Type="http://schemas.openxmlformats.org/officeDocument/2006/relationships/font" Target="fonts/Lato-italic.fntdata"/><Relationship Id="rId10" Type="http://schemas.openxmlformats.org/officeDocument/2006/relationships/slide" Target="slides/slide6.xml"/><Relationship Id="rId32" Type="http://schemas.openxmlformats.org/officeDocument/2006/relationships/font" Target="fonts/Lato-bold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34" Type="http://schemas.openxmlformats.org/officeDocument/2006/relationships/font" Target="fonts/Lato-boldItalic.fntdata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Shape 13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Shape 14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Shape 15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Shape 16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Shape 16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Shape 17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Shape 17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Shape 21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Shape 21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9" name="Shape 25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Shape 28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9" name="Shape 28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Shape 29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4" name="Shape 29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Shape 30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Shape 34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" name="Shape 34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Shape 35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4" name="Shape 35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Shape 35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Shape 35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66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Shape 36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8" name="Shape 36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slid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Shape 11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Shape 1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Shape 13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Shape 14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Shape 15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Shape 16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Shape 18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Shape 19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Shape 21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Shape 2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Shape 2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Shape 26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Shape 27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Shape 2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Shape 30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Shape 3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Shape 3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Shape 3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Shape 34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Shape 35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Shape 3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Shape 39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Shape 40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Shape 4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Shape 4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Shape 4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Shape 44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Shape 46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Shape 47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Shape 4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x">
  <p:cSld name="Title and 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Shape 51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Shape 52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Shape 53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Shape 5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Shape 5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ColTx">
  <p:cSld name="Title and two 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Shape 58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Shape 5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Shape 60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Shape 61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Shape 62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Shape 6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Shape 6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Shape 6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Shape 68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Shape 6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One column 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Shape 7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Shape 73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Shape 74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Shape 75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Shape 7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Main 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Shape 79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Shape 80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Shape 81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Shape 82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Shape 83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Shape 8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Shape 85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Shape 86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Shape 87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Shape 8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Shape 89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Shape 90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Shape 9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Shape 9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Shape 93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Shape 9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ection title and 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Shape 9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Shape 9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Shape 9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Shape 100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Shape 101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Shape 10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aption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Shape 10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Shape 10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Shape 107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Shape 10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ig 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Shape 1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Shape 11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Shape 115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Shape 116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Shape 117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Shape 11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Shape 119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20" name="Shape 120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Shape 12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‹#›</a:t>
            </a:fld>
            <a:endParaRPr sz="10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://www.reparacao.salvador.ba.gov.br/" TargetMode="External"/><Relationship Id="rId4" Type="http://schemas.openxmlformats.org/officeDocument/2006/relationships/hyperlink" Target="http://www.independent.co.uk/voices/comment/hyper-sexual-carnival" TargetMode="Externa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Sustainable Event Management</a:t>
            </a:r>
            <a:endParaRPr u="sng"/>
          </a:p>
        </p:txBody>
      </p:sp>
      <p:sp>
        <p:nvSpPr>
          <p:cNvPr id="129" name="Shape 129"/>
          <p:cNvSpPr txBox="1"/>
          <p:nvPr>
            <p:ph idx="1" type="subTitle"/>
          </p:nvPr>
        </p:nvSpPr>
        <p:spPr>
          <a:xfrm>
            <a:off x="1858700" y="3399033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The Events Industry:</a:t>
            </a:r>
            <a:r>
              <a:rPr b="1" lang="en" sz="1800">
                <a:solidFill>
                  <a:srgbClr val="4B4B4B"/>
                </a:solidFill>
              </a:rPr>
              <a:t>M4X02104</a:t>
            </a:r>
            <a:endParaRPr b="1" sz="1800">
              <a:solidFill>
                <a:srgbClr val="4B4B4B"/>
              </a:solidFill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4B4B4B"/>
                </a:solidFill>
              </a:rPr>
              <a:t>Laura Farrell-1703815	Lauren Lambrick-1708485</a:t>
            </a:r>
            <a:endParaRPr b="1" sz="1800">
              <a:solidFill>
                <a:srgbClr val="4B4B4B"/>
              </a:solidFill>
            </a:endParaRPr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are we going to do?</a:t>
            </a:r>
            <a:endParaRPr/>
          </a:p>
        </p:txBody>
      </p:sp>
      <p:sp>
        <p:nvSpPr>
          <p:cNvPr id="135" name="Shape 135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➔"/>
            </a:pPr>
            <a:r>
              <a:rPr lang="en"/>
              <a:t>Introduce our chosen event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➔"/>
            </a:pPr>
            <a:r>
              <a:rPr lang="en"/>
              <a:t>Define ‘Sustainable Events management’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➔"/>
            </a:pPr>
            <a:r>
              <a:rPr lang="en"/>
              <a:t>Stakeholder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➔"/>
            </a:pPr>
            <a:r>
              <a:rPr lang="en"/>
              <a:t>Social/</a:t>
            </a:r>
            <a:r>
              <a:rPr lang="en"/>
              <a:t>Cultural</a:t>
            </a:r>
            <a:r>
              <a:rPr lang="en"/>
              <a:t>, Environmental, Economical</a:t>
            </a:r>
            <a:endParaRPr/>
          </a:p>
          <a:p>
            <a: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➔"/>
            </a:pPr>
            <a:r>
              <a:rPr lang="en"/>
              <a:t>Recommendations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accent4"/>
        </a:solidFill>
      </p:bgPr>
    </p:bg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/>
          <p:nvPr>
            <p:ph type="title"/>
          </p:nvPr>
        </p:nvSpPr>
        <p:spPr>
          <a:xfrm>
            <a:off x="1579459" y="341395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/>
              <a:t>The Rio Festival</a:t>
            </a:r>
            <a:endParaRPr b="1" u="sng"/>
          </a:p>
        </p:txBody>
      </p:sp>
      <p:pic>
        <p:nvPicPr>
          <p:cNvPr id="141" name="Shape 1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37038" y="833825"/>
            <a:ext cx="5062324" cy="29533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is the Rio Festival?</a:t>
            </a:r>
            <a:endParaRPr/>
          </a:p>
        </p:txBody>
      </p:sp>
      <p:sp>
        <p:nvSpPr>
          <p:cNvPr id="147" name="Shape 147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 sz="1400"/>
              <a:t>One of the largest festivals in the world - 500,000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 sz="1400"/>
              <a:t>5 day celebration, 40 days before easter.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 sz="1400"/>
              <a:t>A celebration through Samba.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 sz="1400"/>
              <a:t>Angolian ‘Semba’- Ritualistic music.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 sz="1400"/>
              <a:t>Ancient Greeks, God of wine.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 sz="1400"/>
              <a:t>Romans adopted the festival - Equals.</a:t>
            </a:r>
            <a:endParaRPr sz="1400"/>
          </a:p>
          <a:p>
            <a: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 sz="1400"/>
              <a:t>Learn the </a:t>
            </a:r>
            <a:r>
              <a:rPr lang="en" sz="1400"/>
              <a:t>Brazilian</a:t>
            </a:r>
            <a:r>
              <a:rPr lang="en" sz="1400"/>
              <a:t> Culture</a:t>
            </a:r>
            <a:endParaRPr sz="1400"/>
          </a:p>
        </p:txBody>
      </p:sp>
      <p:sp>
        <p:nvSpPr>
          <p:cNvPr id="148" name="Shape 148"/>
          <p:cNvSpPr txBox="1"/>
          <p:nvPr/>
        </p:nvSpPr>
        <p:spPr>
          <a:xfrm>
            <a:off x="5602750" y="4629250"/>
            <a:ext cx="3398400" cy="409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/>
              <a:t>http://traveltips.usatoday.com/history-carnival-rio-de-janeiro-11711.html</a:t>
            </a:r>
            <a:endParaRPr sz="8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is the festival celebrated?</a:t>
            </a:r>
            <a:endParaRPr/>
          </a:p>
        </p:txBody>
      </p:sp>
      <p:sp>
        <p:nvSpPr>
          <p:cNvPr id="154" name="Shape 154"/>
          <p:cNvSpPr txBox="1"/>
          <p:nvPr>
            <p:ph idx="1" type="body"/>
          </p:nvPr>
        </p:nvSpPr>
        <p:spPr>
          <a:xfrm>
            <a:off x="819150" y="1990725"/>
            <a:ext cx="81819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The Rio festival is ‘</a:t>
            </a:r>
            <a:r>
              <a:rPr b="1" lang="en" sz="1400"/>
              <a:t>a euphoric event where people dance, sing, party and have an overdose of fun.</a:t>
            </a:r>
            <a:r>
              <a:rPr lang="en" sz="1400"/>
              <a:t>’- Rio.net</a:t>
            </a:r>
            <a:endParaRPr sz="1400"/>
          </a:p>
          <a:p>
            <a:pPr indent="-317500" lvl="0" marL="457200" rtl="0">
              <a:spcBef>
                <a:spcPts val="1600"/>
              </a:spcBef>
              <a:spcAft>
                <a:spcPts val="0"/>
              </a:spcAft>
              <a:buSzPts val="1400"/>
              <a:buChar char="➔"/>
            </a:pPr>
            <a:r>
              <a:rPr lang="en" sz="1400"/>
              <a:t>Takes place everywhere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➔"/>
            </a:pPr>
            <a:r>
              <a:rPr lang="en" sz="1400"/>
              <a:t>Samba schools, street bands </a:t>
            </a:r>
            <a:r>
              <a:rPr lang="en" sz="1400"/>
              <a:t>and dancers</a:t>
            </a:r>
            <a:r>
              <a:rPr lang="en" sz="1400"/>
              <a:t>:</a:t>
            </a:r>
            <a:endParaRPr sz="1400"/>
          </a:p>
          <a:p>
            <a:pPr indent="-317500" lvl="1" marL="914400" rtl="0">
              <a:spcBef>
                <a:spcPts val="0"/>
              </a:spcBef>
              <a:spcAft>
                <a:spcPts val="0"/>
              </a:spcAft>
              <a:buSzPts val="1400"/>
              <a:buChar char="◆"/>
            </a:pPr>
            <a:r>
              <a:rPr lang="en" sz="1400"/>
              <a:t>Cordão do Bola Preta</a:t>
            </a:r>
            <a:endParaRPr sz="1400"/>
          </a:p>
          <a:p>
            <a:pPr indent="-317500" lvl="1" marL="914400" rtl="0">
              <a:spcBef>
                <a:spcPts val="0"/>
              </a:spcBef>
              <a:spcAft>
                <a:spcPts val="0"/>
              </a:spcAft>
              <a:buSzPts val="1400"/>
              <a:buChar char="◆"/>
            </a:pPr>
            <a:r>
              <a:rPr lang="en" sz="1400"/>
              <a:t>Banda de Ipanema </a:t>
            </a:r>
            <a:endParaRPr sz="1400"/>
          </a:p>
          <a:p>
            <a:pPr indent="-317500" lvl="1" marL="914400" rtl="0">
              <a:spcBef>
                <a:spcPts val="0"/>
              </a:spcBef>
              <a:spcAft>
                <a:spcPts val="0"/>
              </a:spcAft>
              <a:buSzPts val="1400"/>
              <a:buChar char="◆"/>
            </a:pPr>
            <a:r>
              <a:rPr lang="en" sz="1400"/>
              <a:t>Sovaco do Cristo</a:t>
            </a:r>
            <a:endParaRPr sz="1400"/>
          </a:p>
          <a:p>
            <a:pPr indent="-317500" lvl="1" marL="914400" rtl="0">
              <a:spcBef>
                <a:spcPts val="0"/>
              </a:spcBef>
              <a:spcAft>
                <a:spcPts val="0"/>
              </a:spcAft>
              <a:buSzPts val="1400"/>
              <a:buChar char="◆"/>
            </a:pPr>
            <a:r>
              <a:rPr lang="en" sz="1400"/>
              <a:t>Carmelitas </a:t>
            </a:r>
            <a:endParaRPr sz="1400"/>
          </a:p>
        </p:txBody>
      </p:sp>
      <p:sp>
        <p:nvSpPr>
          <p:cNvPr id="155" name="Shape 155"/>
          <p:cNvSpPr txBox="1"/>
          <p:nvPr/>
        </p:nvSpPr>
        <p:spPr>
          <a:xfrm>
            <a:off x="5067075" y="4629250"/>
            <a:ext cx="1497900" cy="357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/>
              <a:t>http://www.rio-carnival.net/</a:t>
            </a:r>
            <a:endParaRPr sz="800"/>
          </a:p>
        </p:txBody>
      </p:sp>
      <p:pic>
        <p:nvPicPr>
          <p:cNvPr id="156" name="Shape 1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11550" y="3472301"/>
            <a:ext cx="2227050" cy="1476675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Shape 157"/>
          <p:cNvSpPr txBox="1"/>
          <p:nvPr/>
        </p:nvSpPr>
        <p:spPr>
          <a:xfrm>
            <a:off x="7000200" y="3189125"/>
            <a:ext cx="2052900" cy="22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Carmelitas Balloon</a:t>
            </a:r>
            <a:endParaRPr u="sng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accent4"/>
        </a:solidFill>
      </p:bgPr>
    </p:bg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/>
              <a:t>Sustainable Events management</a:t>
            </a:r>
            <a:endParaRPr b="1" u="sng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 txBox="1"/>
          <p:nvPr>
            <p:ph type="title"/>
          </p:nvPr>
        </p:nvSpPr>
        <p:spPr>
          <a:xfrm>
            <a:off x="819150" y="8526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is sustainable Events management?</a:t>
            </a:r>
            <a:endParaRPr/>
          </a:p>
        </p:txBody>
      </p:sp>
      <p:sp>
        <p:nvSpPr>
          <p:cNvPr id="168" name="Shape 168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‘Sustainability in this complex setting is more likely to be a process of continuous improvement than an end state’- Getz (2017)</a:t>
            </a:r>
            <a:endParaRPr sz="1400"/>
          </a:p>
          <a:p>
            <a:pPr indent="-317500" lvl="0" marL="457200" rtl="0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Funding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Recycling 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Downfall</a:t>
            </a:r>
            <a:endParaRPr sz="1400"/>
          </a:p>
          <a:p>
            <a: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Food</a:t>
            </a:r>
            <a:endParaRPr sz="1400"/>
          </a:p>
        </p:txBody>
      </p:sp>
      <p:sp>
        <p:nvSpPr>
          <p:cNvPr id="169" name="Shape 169"/>
          <p:cNvSpPr txBox="1"/>
          <p:nvPr/>
        </p:nvSpPr>
        <p:spPr>
          <a:xfrm>
            <a:off x="4261900" y="4853825"/>
            <a:ext cx="4781700" cy="237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Getz, D. (2017), ‘Developing a framework for sustainable events city, </a:t>
            </a:r>
            <a:r>
              <a:rPr lang="en" sz="800" u="sng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Events Management</a:t>
            </a:r>
            <a:r>
              <a:rPr lang="en" sz="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, Vol 21, pp. 575-591.</a:t>
            </a:r>
            <a:endParaRPr sz="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accent4"/>
        </a:solidFill>
      </p:bgPr>
    </p:bg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/>
              <a:t>Stakeholders</a:t>
            </a:r>
            <a:endParaRPr b="1" u="sng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/>
          <p:nvPr>
            <p:ph type="title"/>
          </p:nvPr>
        </p:nvSpPr>
        <p:spPr>
          <a:xfrm>
            <a:off x="562550" y="3907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are Stakeholders?</a:t>
            </a:r>
            <a:endParaRPr/>
          </a:p>
        </p:txBody>
      </p:sp>
      <p:sp>
        <p:nvSpPr>
          <p:cNvPr id="180" name="Shape 180"/>
          <p:cNvSpPr txBox="1"/>
          <p:nvPr>
            <p:ph idx="1" type="body"/>
          </p:nvPr>
        </p:nvSpPr>
        <p:spPr>
          <a:xfrm>
            <a:off x="819150" y="1116000"/>
            <a:ext cx="7505700" cy="69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400"/>
              <a:t>‘Stakeholders in a business are any individuals or a group which is affected by the business and so has an interest in its activities.’</a:t>
            </a:r>
            <a:r>
              <a:rPr lang="en" sz="1400"/>
              <a:t> Hall.R et al. (2</a:t>
            </a:r>
            <a:r>
              <a:rPr lang="en" sz="1400"/>
              <a:t>008)</a:t>
            </a:r>
            <a:endParaRPr sz="1400"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400"/>
              <a:t>Typical stakeholders for a business;</a:t>
            </a:r>
            <a:endParaRPr sz="1400"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400"/>
              <a:t>There needs to be a good relationship                                                                                                                                                             between the owner and all                                                                                                                                    of the other stakeholders                                                                                                                                                                                for a business to be successful.</a:t>
            </a:r>
            <a:endParaRPr sz="1400"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400"/>
          </a:p>
        </p:txBody>
      </p:sp>
      <p:sp>
        <p:nvSpPr>
          <p:cNvPr id="181" name="Shape 181"/>
          <p:cNvSpPr txBox="1"/>
          <p:nvPr/>
        </p:nvSpPr>
        <p:spPr>
          <a:xfrm>
            <a:off x="5237575" y="232200"/>
            <a:ext cx="36966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Hall.R et al. (2008),</a:t>
            </a:r>
            <a:r>
              <a:rPr lang="en" sz="800" u="sng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Business studies,</a:t>
            </a:r>
            <a:r>
              <a:rPr lang="en" sz="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4th Ed, Edinburgh Gate: Pearson Education.</a:t>
            </a:r>
            <a:endParaRPr sz="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82" name="Shape 182"/>
          <p:cNvGrpSpPr/>
          <p:nvPr/>
        </p:nvGrpSpPr>
        <p:grpSpPr>
          <a:xfrm>
            <a:off x="4795523" y="2062377"/>
            <a:ext cx="2640815" cy="2454833"/>
            <a:chOff x="2902488" y="902232"/>
            <a:chExt cx="3339000" cy="3339000"/>
          </a:xfrm>
        </p:grpSpPr>
        <p:sp>
          <p:nvSpPr>
            <p:cNvPr id="183" name="Shape 183"/>
            <p:cNvSpPr/>
            <p:nvPr/>
          </p:nvSpPr>
          <p:spPr>
            <a:xfrm rot="-5400000">
              <a:off x="2902488" y="902232"/>
              <a:ext cx="3339000" cy="3339000"/>
            </a:xfrm>
            <a:prstGeom prst="ellipse">
              <a:avLst/>
            </a:prstGeom>
            <a:noFill/>
            <a:ln cap="flat" cmpd="sng" w="19050">
              <a:solidFill>
                <a:srgbClr val="4285F4"/>
              </a:solidFill>
              <a:prstDash val="dash"/>
              <a:round/>
              <a:headEnd len="med" w="med" type="none"/>
              <a:tailEnd len="med" w="med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Shape 184"/>
            <p:cNvSpPr/>
            <p:nvPr/>
          </p:nvSpPr>
          <p:spPr>
            <a:xfrm>
              <a:off x="3123875" y="1123625"/>
              <a:ext cx="2896500" cy="2896200"/>
            </a:xfrm>
            <a:prstGeom prst="pie">
              <a:avLst>
                <a:gd fmla="val 2689583" name="adj1"/>
                <a:gd fmla="val 13510993" name="adj2"/>
              </a:avLst>
            </a:prstGeom>
            <a:solidFill>
              <a:srgbClr val="C6DAF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5" name="Shape 185"/>
          <p:cNvGrpSpPr/>
          <p:nvPr/>
        </p:nvGrpSpPr>
        <p:grpSpPr>
          <a:xfrm>
            <a:off x="5397833" y="2622268"/>
            <a:ext cx="1436195" cy="1335050"/>
            <a:chOff x="3664038" y="1663782"/>
            <a:chExt cx="1815900" cy="1815900"/>
          </a:xfrm>
        </p:grpSpPr>
        <p:sp>
          <p:nvSpPr>
            <p:cNvPr id="186" name="Shape 186"/>
            <p:cNvSpPr/>
            <p:nvPr/>
          </p:nvSpPr>
          <p:spPr>
            <a:xfrm>
              <a:off x="3664038" y="1663782"/>
              <a:ext cx="1815900" cy="1815900"/>
            </a:xfrm>
            <a:prstGeom prst="ellipse">
              <a:avLst/>
            </a:prstGeom>
            <a:solidFill>
              <a:srgbClr val="4285F4"/>
            </a:solidFill>
            <a:ln>
              <a:noFill/>
            </a:ln>
            <a:effectLst>
              <a:outerShdw blurRad="228600" rotWithShape="0" algn="tl" dir="5400000" dist="50800">
                <a:srgbClr val="000000">
                  <a:alpha val="5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900">
                <a:solidFill>
                  <a:srgbClr val="00695C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87" name="Shape 187"/>
            <p:cNvSpPr txBox="1"/>
            <p:nvPr/>
          </p:nvSpPr>
          <p:spPr>
            <a:xfrm>
              <a:off x="3752792" y="2158494"/>
              <a:ext cx="1727100" cy="826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Stakeholder</a:t>
              </a:r>
              <a:endParaRPr b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88" name="Shape 188"/>
          <p:cNvGrpSpPr/>
          <p:nvPr/>
        </p:nvGrpSpPr>
        <p:grpSpPr>
          <a:xfrm>
            <a:off x="6957389" y="2926824"/>
            <a:ext cx="889190" cy="812136"/>
            <a:chOff x="2859873" y="853971"/>
            <a:chExt cx="1068610" cy="1068600"/>
          </a:xfrm>
        </p:grpSpPr>
        <p:sp>
          <p:nvSpPr>
            <p:cNvPr id="189" name="Shape 189"/>
            <p:cNvSpPr/>
            <p:nvPr/>
          </p:nvSpPr>
          <p:spPr>
            <a:xfrm>
              <a:off x="2859873" y="853971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Shape 190"/>
            <p:cNvSpPr txBox="1"/>
            <p:nvPr/>
          </p:nvSpPr>
          <p:spPr>
            <a:xfrm>
              <a:off x="2859883" y="1022208"/>
              <a:ext cx="10686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Future Generations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91" name="Shape 191"/>
          <p:cNvGrpSpPr/>
          <p:nvPr/>
        </p:nvGrpSpPr>
        <p:grpSpPr>
          <a:xfrm>
            <a:off x="6547172" y="3791188"/>
            <a:ext cx="911722" cy="812136"/>
            <a:chOff x="5187360" y="3234278"/>
            <a:chExt cx="1095688" cy="1068600"/>
          </a:xfrm>
        </p:grpSpPr>
        <p:sp>
          <p:nvSpPr>
            <p:cNvPr id="192" name="Shape 192"/>
            <p:cNvSpPr/>
            <p:nvPr/>
          </p:nvSpPr>
          <p:spPr>
            <a:xfrm>
              <a:off x="5214448" y="3234278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Shape 193"/>
            <p:cNvSpPr txBox="1"/>
            <p:nvPr/>
          </p:nvSpPr>
          <p:spPr>
            <a:xfrm>
              <a:off x="5187360" y="3402507"/>
              <a:ext cx="10686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Environment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94" name="Shape 194"/>
          <p:cNvGrpSpPr/>
          <p:nvPr/>
        </p:nvGrpSpPr>
        <p:grpSpPr>
          <a:xfrm>
            <a:off x="6712192" y="2062370"/>
            <a:ext cx="889190" cy="812136"/>
            <a:chOff x="2859873" y="853971"/>
            <a:chExt cx="1068610" cy="1068600"/>
          </a:xfrm>
        </p:grpSpPr>
        <p:sp>
          <p:nvSpPr>
            <p:cNvPr id="195" name="Shape 195"/>
            <p:cNvSpPr/>
            <p:nvPr/>
          </p:nvSpPr>
          <p:spPr>
            <a:xfrm>
              <a:off x="2859873" y="853971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Shape 196"/>
            <p:cNvSpPr txBox="1"/>
            <p:nvPr/>
          </p:nvSpPr>
          <p:spPr>
            <a:xfrm>
              <a:off x="2859883" y="1022189"/>
              <a:ext cx="10686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Communities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97" name="Shape 197"/>
          <p:cNvGrpSpPr/>
          <p:nvPr/>
        </p:nvGrpSpPr>
        <p:grpSpPr>
          <a:xfrm>
            <a:off x="5753859" y="1644460"/>
            <a:ext cx="889182" cy="812136"/>
            <a:chOff x="2859873" y="853971"/>
            <a:chExt cx="1068600" cy="1068600"/>
          </a:xfrm>
        </p:grpSpPr>
        <p:sp>
          <p:nvSpPr>
            <p:cNvPr id="198" name="Shape 198"/>
            <p:cNvSpPr/>
            <p:nvPr/>
          </p:nvSpPr>
          <p:spPr>
            <a:xfrm>
              <a:off x="2859873" y="853971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Shape 199"/>
            <p:cNvSpPr txBox="1"/>
            <p:nvPr/>
          </p:nvSpPr>
          <p:spPr>
            <a:xfrm>
              <a:off x="3012800" y="1022197"/>
              <a:ext cx="7626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Supplier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00" name="Shape 200"/>
          <p:cNvGrpSpPr/>
          <p:nvPr/>
        </p:nvGrpSpPr>
        <p:grpSpPr>
          <a:xfrm>
            <a:off x="4795526" y="1930815"/>
            <a:ext cx="889182" cy="812136"/>
            <a:chOff x="2859873" y="853971"/>
            <a:chExt cx="1068600" cy="1068600"/>
          </a:xfrm>
        </p:grpSpPr>
        <p:sp>
          <p:nvSpPr>
            <p:cNvPr id="201" name="Shape 201"/>
            <p:cNvSpPr/>
            <p:nvPr/>
          </p:nvSpPr>
          <p:spPr>
            <a:xfrm>
              <a:off x="2859873" y="853971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Shape 202"/>
            <p:cNvSpPr txBox="1"/>
            <p:nvPr/>
          </p:nvSpPr>
          <p:spPr>
            <a:xfrm>
              <a:off x="2859883" y="1022189"/>
              <a:ext cx="9795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    Customers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03" name="Shape 203"/>
          <p:cNvGrpSpPr/>
          <p:nvPr/>
        </p:nvGrpSpPr>
        <p:grpSpPr>
          <a:xfrm>
            <a:off x="4385341" y="2802374"/>
            <a:ext cx="889182" cy="812136"/>
            <a:chOff x="2859873" y="769332"/>
            <a:chExt cx="1068600" cy="1068600"/>
          </a:xfrm>
        </p:grpSpPr>
        <p:sp>
          <p:nvSpPr>
            <p:cNvPr id="204" name="Shape 204"/>
            <p:cNvSpPr/>
            <p:nvPr/>
          </p:nvSpPr>
          <p:spPr>
            <a:xfrm>
              <a:off x="2859873" y="769332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Shape 205"/>
            <p:cNvSpPr txBox="1"/>
            <p:nvPr/>
          </p:nvSpPr>
          <p:spPr>
            <a:xfrm>
              <a:off x="3012883" y="937485"/>
              <a:ext cx="7626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Owners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06" name="Shape 206"/>
          <p:cNvGrpSpPr/>
          <p:nvPr/>
        </p:nvGrpSpPr>
        <p:grpSpPr>
          <a:xfrm>
            <a:off x="4651109" y="3705111"/>
            <a:ext cx="889182" cy="812136"/>
            <a:chOff x="2859873" y="853971"/>
            <a:chExt cx="1068600" cy="1068600"/>
          </a:xfrm>
        </p:grpSpPr>
        <p:sp>
          <p:nvSpPr>
            <p:cNvPr id="207" name="Shape 207"/>
            <p:cNvSpPr/>
            <p:nvPr/>
          </p:nvSpPr>
          <p:spPr>
            <a:xfrm>
              <a:off x="2859873" y="853971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Shape 208"/>
            <p:cNvSpPr txBox="1"/>
            <p:nvPr/>
          </p:nvSpPr>
          <p:spPr>
            <a:xfrm>
              <a:off x="2911025" y="1022117"/>
              <a:ext cx="9663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Employees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09" name="Shape 209"/>
          <p:cNvGrpSpPr/>
          <p:nvPr/>
        </p:nvGrpSpPr>
        <p:grpSpPr>
          <a:xfrm>
            <a:off x="5610427" y="4081025"/>
            <a:ext cx="950135" cy="812136"/>
            <a:chOff x="2859873" y="853971"/>
            <a:chExt cx="1141852" cy="1068600"/>
          </a:xfrm>
        </p:grpSpPr>
        <p:sp>
          <p:nvSpPr>
            <p:cNvPr id="210" name="Shape 210"/>
            <p:cNvSpPr/>
            <p:nvPr/>
          </p:nvSpPr>
          <p:spPr>
            <a:xfrm>
              <a:off x="2859873" y="853971"/>
              <a:ext cx="1068600" cy="1068600"/>
            </a:xfrm>
            <a:prstGeom prst="ellipse">
              <a:avLst/>
            </a:prstGeom>
            <a:solidFill>
              <a:srgbClr val="3367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Shape 211"/>
            <p:cNvSpPr txBox="1"/>
            <p:nvPr/>
          </p:nvSpPr>
          <p:spPr>
            <a:xfrm>
              <a:off x="2933126" y="1022117"/>
              <a:ext cx="1068600" cy="73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Government</a:t>
              </a:r>
              <a:r>
                <a:rPr lang="en" sz="8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cxnSp>
        <p:nvCxnSpPr>
          <p:cNvPr id="212" name="Shape 212"/>
          <p:cNvCxnSpPr/>
          <p:nvPr/>
        </p:nvCxnSpPr>
        <p:spPr>
          <a:xfrm>
            <a:off x="1073850" y="2698700"/>
            <a:ext cx="2147400" cy="132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lg" w="lg" type="none"/>
            <a:tailEnd len="lg" w="lg" type="triangl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Shape 217"/>
          <p:cNvSpPr txBox="1"/>
          <p:nvPr>
            <p:ph type="title"/>
          </p:nvPr>
        </p:nvSpPr>
        <p:spPr>
          <a:xfrm>
            <a:off x="592800" y="34337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Who are the stakeholders for the Rio Festival?</a:t>
            </a:r>
            <a:endParaRPr sz="28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8" name="Shape 218"/>
          <p:cNvGrpSpPr/>
          <p:nvPr/>
        </p:nvGrpSpPr>
        <p:grpSpPr>
          <a:xfrm>
            <a:off x="392823" y="3478959"/>
            <a:ext cx="1148287" cy="1407904"/>
            <a:chOff x="916059" y="1146343"/>
            <a:chExt cx="1827900" cy="2399700"/>
          </a:xfrm>
        </p:grpSpPr>
        <p:sp>
          <p:nvSpPr>
            <p:cNvPr id="219" name="Shape 219"/>
            <p:cNvSpPr/>
            <p:nvPr/>
          </p:nvSpPr>
          <p:spPr>
            <a:xfrm rot="-5400000">
              <a:off x="630159" y="1432243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2A56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" name="Shape 220"/>
            <p:cNvSpPr/>
            <p:nvPr/>
          </p:nvSpPr>
          <p:spPr>
            <a:xfrm flipH="1">
              <a:off x="1004625" y="1686400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Shape 221"/>
            <p:cNvSpPr txBox="1"/>
            <p:nvPr/>
          </p:nvSpPr>
          <p:spPr>
            <a:xfrm>
              <a:off x="1138500" y="1608206"/>
              <a:ext cx="1383000" cy="147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algn="ctr">
                <a:lnSpc>
                  <a:spcPct val="115000"/>
                </a:lnSpc>
                <a:spcBef>
                  <a:spcPts val="1600"/>
                </a:spcBef>
                <a:spcAft>
                  <a:spcPts val="160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Sponsors</a:t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22" name="Shape 222"/>
          <p:cNvGrpSpPr/>
          <p:nvPr/>
        </p:nvGrpSpPr>
        <p:grpSpPr>
          <a:xfrm rot="-5400000">
            <a:off x="530028" y="1010840"/>
            <a:ext cx="873870" cy="1144877"/>
            <a:chOff x="2585036" y="1427299"/>
            <a:chExt cx="1986972" cy="2569870"/>
          </a:xfrm>
        </p:grpSpPr>
        <p:sp>
          <p:nvSpPr>
            <p:cNvPr id="223" name="Shape 223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Shape 224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Shape 225"/>
            <p:cNvSpPr txBox="1"/>
            <p:nvPr/>
          </p:nvSpPr>
          <p:spPr>
            <a:xfrm rot="5400000">
              <a:off x="2187686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Individual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sp>
        <p:nvSpPr>
          <p:cNvPr id="226" name="Shape 226"/>
          <p:cNvSpPr txBox="1"/>
          <p:nvPr/>
        </p:nvSpPr>
        <p:spPr>
          <a:xfrm>
            <a:off x="1539400" y="1297975"/>
            <a:ext cx="1621200" cy="167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Sponsors give the event;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Funding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Sponsors gain;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Promotion of their business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Network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Loyalty of the 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local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residents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27" name="Shape 227"/>
          <p:cNvGrpSpPr/>
          <p:nvPr/>
        </p:nvGrpSpPr>
        <p:grpSpPr>
          <a:xfrm rot="-5400000">
            <a:off x="530028" y="2177153"/>
            <a:ext cx="873870" cy="1144877"/>
            <a:chOff x="2585036" y="1427299"/>
            <a:chExt cx="1986972" cy="2569870"/>
          </a:xfrm>
        </p:grpSpPr>
        <p:sp>
          <p:nvSpPr>
            <p:cNvPr id="228" name="Shape 228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Shape 229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Shape 230"/>
            <p:cNvSpPr txBox="1"/>
            <p:nvPr/>
          </p:nvSpPr>
          <p:spPr>
            <a:xfrm rot="5400000">
              <a:off x="2187686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Commercial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31" name="Shape 231"/>
          <p:cNvGrpSpPr/>
          <p:nvPr/>
        </p:nvGrpSpPr>
        <p:grpSpPr>
          <a:xfrm rot="-5400000">
            <a:off x="3158058" y="975860"/>
            <a:ext cx="803910" cy="1144877"/>
            <a:chOff x="2744109" y="1427299"/>
            <a:chExt cx="1827900" cy="2569870"/>
          </a:xfrm>
        </p:grpSpPr>
        <p:sp>
          <p:nvSpPr>
            <p:cNvPr id="232" name="Shape 232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Shape 233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Shape 234"/>
            <p:cNvSpPr txBox="1"/>
            <p:nvPr/>
          </p:nvSpPr>
          <p:spPr>
            <a:xfrm rot="5400000">
              <a:off x="2433565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Samba Performers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sp>
        <p:nvSpPr>
          <p:cNvPr id="235" name="Shape 235"/>
          <p:cNvSpPr txBox="1"/>
          <p:nvPr/>
        </p:nvSpPr>
        <p:spPr>
          <a:xfrm>
            <a:off x="4134125" y="1297975"/>
            <a:ext cx="1621200" cy="204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Participants give the event;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Entertainment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Attracts attendees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Participants gain;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Community pride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Sense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of belonging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36" name="Shape 236"/>
          <p:cNvGrpSpPr/>
          <p:nvPr/>
        </p:nvGrpSpPr>
        <p:grpSpPr>
          <a:xfrm>
            <a:off x="5809148" y="3478959"/>
            <a:ext cx="1148287" cy="1407904"/>
            <a:chOff x="916059" y="1146343"/>
            <a:chExt cx="1827900" cy="2399700"/>
          </a:xfrm>
        </p:grpSpPr>
        <p:sp>
          <p:nvSpPr>
            <p:cNvPr id="237" name="Shape 237"/>
            <p:cNvSpPr/>
            <p:nvPr/>
          </p:nvSpPr>
          <p:spPr>
            <a:xfrm rot="-5400000">
              <a:off x="630159" y="1432243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2A56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Shape 238"/>
            <p:cNvSpPr/>
            <p:nvPr/>
          </p:nvSpPr>
          <p:spPr>
            <a:xfrm flipH="1">
              <a:off x="1004625" y="1686400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Shape 239"/>
            <p:cNvSpPr txBox="1"/>
            <p:nvPr/>
          </p:nvSpPr>
          <p:spPr>
            <a:xfrm>
              <a:off x="1004626" y="1608190"/>
              <a:ext cx="1649400" cy="147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1600"/>
                </a:spcBef>
                <a:spcAft>
                  <a:spcPts val="160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Attendees</a:t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40" name="Shape 240"/>
          <p:cNvGrpSpPr/>
          <p:nvPr/>
        </p:nvGrpSpPr>
        <p:grpSpPr>
          <a:xfrm>
            <a:off x="2985848" y="3478959"/>
            <a:ext cx="1148287" cy="1407904"/>
            <a:chOff x="916059" y="1146343"/>
            <a:chExt cx="1827900" cy="2399700"/>
          </a:xfrm>
        </p:grpSpPr>
        <p:sp>
          <p:nvSpPr>
            <p:cNvPr id="241" name="Shape 241"/>
            <p:cNvSpPr/>
            <p:nvPr/>
          </p:nvSpPr>
          <p:spPr>
            <a:xfrm rot="-5400000">
              <a:off x="630159" y="1432243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2A56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" name="Shape 242"/>
            <p:cNvSpPr/>
            <p:nvPr/>
          </p:nvSpPr>
          <p:spPr>
            <a:xfrm flipH="1">
              <a:off x="1004625" y="1686400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" name="Shape 243"/>
            <p:cNvSpPr txBox="1"/>
            <p:nvPr/>
          </p:nvSpPr>
          <p:spPr>
            <a:xfrm>
              <a:off x="1004626" y="1608190"/>
              <a:ext cx="1649400" cy="147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1600"/>
                </a:spcBef>
                <a:spcAft>
                  <a:spcPts val="160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Participants</a:t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44" name="Shape 244"/>
          <p:cNvGrpSpPr/>
          <p:nvPr/>
        </p:nvGrpSpPr>
        <p:grpSpPr>
          <a:xfrm rot="-5400000">
            <a:off x="3123078" y="2177140"/>
            <a:ext cx="873870" cy="1144877"/>
            <a:chOff x="2585036" y="1427299"/>
            <a:chExt cx="1986972" cy="2569870"/>
          </a:xfrm>
        </p:grpSpPr>
        <p:sp>
          <p:nvSpPr>
            <p:cNvPr id="245" name="Shape 245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" name="Shape 246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Shape 247"/>
            <p:cNvSpPr txBox="1"/>
            <p:nvPr/>
          </p:nvSpPr>
          <p:spPr>
            <a:xfrm rot="5400000">
              <a:off x="2187686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Bands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48" name="Shape 248"/>
          <p:cNvGrpSpPr/>
          <p:nvPr/>
        </p:nvGrpSpPr>
        <p:grpSpPr>
          <a:xfrm rot="-5400000">
            <a:off x="5946378" y="2177140"/>
            <a:ext cx="873870" cy="1144877"/>
            <a:chOff x="2585036" y="1427299"/>
            <a:chExt cx="1986972" cy="2569870"/>
          </a:xfrm>
        </p:grpSpPr>
        <p:sp>
          <p:nvSpPr>
            <p:cNvPr id="249" name="Shape 249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Shape 250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Shape 251"/>
            <p:cNvSpPr txBox="1"/>
            <p:nvPr/>
          </p:nvSpPr>
          <p:spPr>
            <a:xfrm rot="5400000">
              <a:off x="2187686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Local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52" name="Shape 252"/>
          <p:cNvGrpSpPr/>
          <p:nvPr/>
        </p:nvGrpSpPr>
        <p:grpSpPr>
          <a:xfrm rot="-5400000">
            <a:off x="6019264" y="1013766"/>
            <a:ext cx="803910" cy="1069066"/>
            <a:chOff x="2744109" y="1597469"/>
            <a:chExt cx="1827900" cy="2399700"/>
          </a:xfrm>
        </p:grpSpPr>
        <p:sp>
          <p:nvSpPr>
            <p:cNvPr id="253" name="Shape 253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Shape 254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5" name="Shape 255"/>
          <p:cNvSpPr txBox="1"/>
          <p:nvPr/>
        </p:nvSpPr>
        <p:spPr>
          <a:xfrm>
            <a:off x="6957425" y="1297975"/>
            <a:ext cx="1621200" cy="204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Attendees 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give the event;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Profit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Participants gain;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Socialising 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Experience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Cultural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education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Shape 256"/>
          <p:cNvSpPr txBox="1"/>
          <p:nvPr/>
        </p:nvSpPr>
        <p:spPr>
          <a:xfrm>
            <a:off x="5846225" y="1362625"/>
            <a:ext cx="1020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Tourist</a:t>
            </a:r>
            <a:endParaRPr b="1" sz="11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 sz="8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1" name="Shape 261"/>
          <p:cNvGrpSpPr/>
          <p:nvPr/>
        </p:nvGrpSpPr>
        <p:grpSpPr>
          <a:xfrm>
            <a:off x="1481298" y="3490659"/>
            <a:ext cx="1148287" cy="1407904"/>
            <a:chOff x="916059" y="1146343"/>
            <a:chExt cx="1827900" cy="2399700"/>
          </a:xfrm>
        </p:grpSpPr>
        <p:sp>
          <p:nvSpPr>
            <p:cNvPr id="262" name="Shape 262"/>
            <p:cNvSpPr/>
            <p:nvPr/>
          </p:nvSpPr>
          <p:spPr>
            <a:xfrm rot="-5400000">
              <a:off x="630159" y="1432243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2A56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" name="Shape 263"/>
            <p:cNvSpPr/>
            <p:nvPr/>
          </p:nvSpPr>
          <p:spPr>
            <a:xfrm flipH="1">
              <a:off x="1004625" y="1686400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" name="Shape 264"/>
            <p:cNvSpPr txBox="1"/>
            <p:nvPr/>
          </p:nvSpPr>
          <p:spPr>
            <a:xfrm>
              <a:off x="1004626" y="1608190"/>
              <a:ext cx="1649400" cy="147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1600"/>
                </a:spcBef>
                <a:spcAft>
                  <a:spcPts val="160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Media</a:t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65" name="Shape 265"/>
          <p:cNvGrpSpPr/>
          <p:nvPr/>
        </p:nvGrpSpPr>
        <p:grpSpPr>
          <a:xfrm rot="-5400000">
            <a:off x="1618528" y="2188840"/>
            <a:ext cx="873870" cy="1144877"/>
            <a:chOff x="2585036" y="1427299"/>
            <a:chExt cx="1986972" cy="2569870"/>
          </a:xfrm>
        </p:grpSpPr>
        <p:sp>
          <p:nvSpPr>
            <p:cNvPr id="266" name="Shape 266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" name="Shape 267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" name="Shape 268"/>
            <p:cNvSpPr txBox="1"/>
            <p:nvPr/>
          </p:nvSpPr>
          <p:spPr>
            <a:xfrm rot="5400000">
              <a:off x="2187686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Journalists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69" name="Shape 269"/>
          <p:cNvGrpSpPr/>
          <p:nvPr/>
        </p:nvGrpSpPr>
        <p:grpSpPr>
          <a:xfrm rot="-5400000">
            <a:off x="1618522" y="1022547"/>
            <a:ext cx="873883" cy="1144877"/>
            <a:chOff x="2585008" y="1427299"/>
            <a:chExt cx="1987001" cy="2569870"/>
          </a:xfrm>
        </p:grpSpPr>
        <p:sp>
          <p:nvSpPr>
            <p:cNvPr id="270" name="Shape 270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" name="Shape 271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" name="Shape 272"/>
            <p:cNvSpPr txBox="1"/>
            <p:nvPr/>
          </p:nvSpPr>
          <p:spPr>
            <a:xfrm rot="5400000">
              <a:off x="2187658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Reporters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sp>
        <p:nvSpPr>
          <p:cNvPr id="273" name="Shape 273"/>
          <p:cNvSpPr txBox="1"/>
          <p:nvPr/>
        </p:nvSpPr>
        <p:spPr>
          <a:xfrm>
            <a:off x="2629575" y="1309675"/>
            <a:ext cx="1621200" cy="204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Media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give the event;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Promotion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Worldwide coverage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Media gain;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Exclusive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footage and interviews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People watch, read their media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74" name="Shape 274"/>
          <p:cNvGrpSpPr/>
          <p:nvPr/>
        </p:nvGrpSpPr>
        <p:grpSpPr>
          <a:xfrm>
            <a:off x="5225973" y="3490659"/>
            <a:ext cx="1148287" cy="1407904"/>
            <a:chOff x="916059" y="1146343"/>
            <a:chExt cx="1827900" cy="2399700"/>
          </a:xfrm>
        </p:grpSpPr>
        <p:sp>
          <p:nvSpPr>
            <p:cNvPr id="275" name="Shape 275"/>
            <p:cNvSpPr/>
            <p:nvPr/>
          </p:nvSpPr>
          <p:spPr>
            <a:xfrm rot="-5400000">
              <a:off x="630159" y="1432243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2A56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" name="Shape 276"/>
            <p:cNvSpPr/>
            <p:nvPr/>
          </p:nvSpPr>
          <p:spPr>
            <a:xfrm flipH="1">
              <a:off x="1004625" y="1686400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Shape 277"/>
            <p:cNvSpPr txBox="1"/>
            <p:nvPr/>
          </p:nvSpPr>
          <p:spPr>
            <a:xfrm>
              <a:off x="1004626" y="1469022"/>
              <a:ext cx="1649400" cy="147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160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Public Authorities</a:t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78" name="Shape 278"/>
          <p:cNvGrpSpPr/>
          <p:nvPr/>
        </p:nvGrpSpPr>
        <p:grpSpPr>
          <a:xfrm rot="-5400000">
            <a:off x="5363203" y="2188840"/>
            <a:ext cx="873870" cy="1144877"/>
            <a:chOff x="2585036" y="1427299"/>
            <a:chExt cx="1986972" cy="2569870"/>
          </a:xfrm>
        </p:grpSpPr>
        <p:sp>
          <p:nvSpPr>
            <p:cNvPr id="279" name="Shape 279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" name="Shape 280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Shape 281"/>
            <p:cNvSpPr txBox="1"/>
            <p:nvPr/>
          </p:nvSpPr>
          <p:spPr>
            <a:xfrm rot="5400000">
              <a:off x="2187686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Police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grpSp>
        <p:nvGrpSpPr>
          <p:cNvPr id="282" name="Shape 282"/>
          <p:cNvGrpSpPr/>
          <p:nvPr/>
        </p:nvGrpSpPr>
        <p:grpSpPr>
          <a:xfrm rot="-5400000">
            <a:off x="5363197" y="1022547"/>
            <a:ext cx="873883" cy="1144877"/>
            <a:chOff x="2585008" y="1427299"/>
            <a:chExt cx="1987001" cy="2569870"/>
          </a:xfrm>
        </p:grpSpPr>
        <p:sp>
          <p:nvSpPr>
            <p:cNvPr id="283" name="Shape 283"/>
            <p:cNvSpPr/>
            <p:nvPr/>
          </p:nvSpPr>
          <p:spPr>
            <a:xfrm rot="5400000">
              <a:off x="2458209" y="1883369"/>
              <a:ext cx="2399700" cy="1827900"/>
            </a:xfrm>
            <a:prstGeom prst="rightArrowCallout">
              <a:avLst>
                <a:gd fmla="val 9283" name="adj1"/>
                <a:gd fmla="val 13570" name="adj2"/>
                <a:gd fmla="val 16082" name="adj3"/>
                <a:gd fmla="val 81236" name="adj4"/>
              </a:avLst>
            </a:prstGeom>
            <a:solidFill>
              <a:srgbClr val="A1C2F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Shape 284"/>
            <p:cNvSpPr/>
            <p:nvPr/>
          </p:nvSpPr>
          <p:spPr>
            <a:xfrm flipH="1" rot="10800000">
              <a:off x="2834043" y="1687411"/>
              <a:ext cx="1649400" cy="1769700"/>
            </a:xfrm>
            <a:prstGeom prst="snip1Rect">
              <a:avLst>
                <a:gd fmla="val 0" name="adj"/>
              </a:avLst>
            </a:prstGeom>
            <a:solidFill>
              <a:srgbClr val="4285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Shape 285"/>
            <p:cNvSpPr txBox="1"/>
            <p:nvPr/>
          </p:nvSpPr>
          <p:spPr>
            <a:xfrm rot="5400000">
              <a:off x="2187658" y="1824649"/>
              <a:ext cx="2289900" cy="149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Paramedics</a:t>
              </a:r>
              <a:endParaRPr b="1" sz="11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t/>
              </a:r>
              <a:endParaRPr sz="800">
                <a:solidFill>
                  <a:srgbClr val="FFFFFF"/>
                </a:solidFill>
              </a:endParaRPr>
            </a:p>
          </p:txBody>
        </p:sp>
      </p:grpSp>
      <p:sp>
        <p:nvSpPr>
          <p:cNvPr id="286" name="Shape 286"/>
          <p:cNvSpPr txBox="1"/>
          <p:nvPr/>
        </p:nvSpPr>
        <p:spPr>
          <a:xfrm>
            <a:off x="6374250" y="1309675"/>
            <a:ext cx="1621200" cy="204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Public Authorities 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give the event;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Customers willing to attend due to 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safety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and security 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measures.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Public Authorities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gain;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4572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Calibri"/>
              <a:buChar char="●"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Insurance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that all locals and tourist are safe </a:t>
            </a: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accent4"/>
        </a:solidFill>
      </p:bgPr>
    </p:bg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Shape 291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/>
              <a:t>Impacts and implications</a:t>
            </a:r>
            <a:endParaRPr b="1" u="sng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 txBox="1"/>
          <p:nvPr>
            <p:ph type="title"/>
          </p:nvPr>
        </p:nvSpPr>
        <p:spPr>
          <a:xfrm>
            <a:off x="819150" y="3651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Social/</a:t>
            </a:r>
            <a:r>
              <a:rPr lang="en"/>
              <a:t>Cultural</a:t>
            </a:r>
            <a:endParaRPr/>
          </a:p>
        </p:txBody>
      </p:sp>
      <p:sp>
        <p:nvSpPr>
          <p:cNvPr id="297" name="Shape 297"/>
          <p:cNvSpPr txBox="1"/>
          <p:nvPr>
            <p:ph idx="1" type="body"/>
          </p:nvPr>
        </p:nvSpPr>
        <p:spPr>
          <a:xfrm>
            <a:off x="404250" y="1051050"/>
            <a:ext cx="79206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u="sng"/>
              <a:t>Positives</a:t>
            </a:r>
            <a:endParaRPr sz="1400" u="sng"/>
          </a:p>
          <a:p>
            <a: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Pride</a:t>
            </a:r>
            <a:endParaRPr sz="1400"/>
          </a:p>
          <a:p>
            <a: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Cultural identity</a:t>
            </a:r>
            <a:endParaRPr sz="1400"/>
          </a:p>
          <a:p>
            <a: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HIV </a:t>
            </a:r>
            <a:endParaRPr sz="1400"/>
          </a:p>
          <a:p>
            <a: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Set rules</a:t>
            </a:r>
            <a:endParaRPr sz="1400"/>
          </a:p>
          <a:p>
            <a:pPr indent="0" lvl="0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u="sng">
                <a:highlight>
                  <a:srgbClr val="FFFFFF"/>
                </a:highlight>
              </a:rPr>
              <a:t>Negatives</a:t>
            </a:r>
            <a:endParaRPr sz="1400" u="sng">
              <a:highlight>
                <a:srgbClr val="FFFFFF"/>
              </a:highlight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400"/>
              <a:t>Exploitation of women</a:t>
            </a:r>
            <a:r>
              <a:rPr lang="en" sz="1400"/>
              <a:t>                                                                                                                                                      </a:t>
            </a:r>
            <a:r>
              <a:rPr lang="en" sz="1400">
                <a:highlight>
                  <a:srgbClr val="FFFFFF"/>
                </a:highlight>
              </a:rPr>
              <a:t>‘This idea that women are objects combined with the free-for-all environment of Carnival can have ugly results. During the weeks of the party there is an </a:t>
            </a:r>
            <a:r>
              <a:rPr lang="en" sz="1400" u="sng">
                <a:highlight>
                  <a:srgbClr val="FFFFFF"/>
                </a:highlight>
                <a:hlinkClick r:id="rId3"/>
              </a:rPr>
              <a:t>increase in sexual violence</a:t>
            </a:r>
            <a:r>
              <a:rPr lang="en" sz="1400">
                <a:highlight>
                  <a:srgbClr val="FFFFFF"/>
                </a:highlight>
              </a:rPr>
              <a:t> and hate crimes, according to the Observatory of Racial Discrimination, Violence Against Women and LGBT 2012.’- Independent</a:t>
            </a:r>
            <a:endParaRPr sz="1400">
              <a:highlight>
                <a:srgbClr val="FFFFFF"/>
              </a:highlight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Overcrowding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Theft</a:t>
            </a:r>
            <a:endParaRPr sz="1400"/>
          </a:p>
        </p:txBody>
      </p:sp>
      <p:sp>
        <p:nvSpPr>
          <p:cNvPr id="298" name="Shape 298"/>
          <p:cNvSpPr txBox="1"/>
          <p:nvPr/>
        </p:nvSpPr>
        <p:spPr>
          <a:xfrm>
            <a:off x="700200" y="4648900"/>
            <a:ext cx="8563200" cy="529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Froio, N. (2003), ‘Hyper sexual Carnival atmosphere has a dark side for Rio's women’, [Online]. Avaliable: </a:t>
            </a:r>
            <a:r>
              <a:rPr lang="en" sz="800" u="sng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http://www.independent.co.uk/voices/comment/hyper-sexual-carnival</a:t>
            </a:r>
            <a:r>
              <a:rPr lang="en" sz="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, [</a:t>
            </a:r>
            <a:r>
              <a:rPr lang="en" sz="800">
                <a:solidFill>
                  <a:schemeClr val="dk2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2013, February, 11]  </a:t>
            </a:r>
            <a:endParaRPr sz="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Shape 303"/>
          <p:cNvSpPr txBox="1"/>
          <p:nvPr>
            <p:ph type="title"/>
          </p:nvPr>
        </p:nvSpPr>
        <p:spPr>
          <a:xfrm>
            <a:off x="508150" y="46377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Environmental</a:t>
            </a:r>
            <a:endParaRPr/>
          </a:p>
        </p:txBody>
      </p:sp>
      <p:grpSp>
        <p:nvGrpSpPr>
          <p:cNvPr id="304" name="Shape 304"/>
          <p:cNvGrpSpPr/>
          <p:nvPr/>
        </p:nvGrpSpPr>
        <p:grpSpPr>
          <a:xfrm>
            <a:off x="2610911" y="315388"/>
            <a:ext cx="3922200" cy="3915924"/>
            <a:chOff x="2610905" y="610653"/>
            <a:chExt cx="3922200" cy="3922200"/>
          </a:xfrm>
        </p:grpSpPr>
        <p:sp>
          <p:nvSpPr>
            <p:cNvPr id="305" name="Shape 305"/>
            <p:cNvSpPr/>
            <p:nvPr/>
          </p:nvSpPr>
          <p:spPr>
            <a:xfrm rot="-4980021">
              <a:off x="3204123" y="1186472"/>
              <a:ext cx="2771960" cy="2771960"/>
            </a:xfrm>
            <a:prstGeom prst="blockArc">
              <a:avLst>
                <a:gd fmla="val 12602522" name="adj1"/>
                <a:gd fmla="val 16867657" name="adj2"/>
                <a:gd fmla="val 20844" name="adj3"/>
              </a:avLst>
            </a:prstGeom>
            <a:solidFill>
              <a:srgbClr val="DB44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" name="Shape 306"/>
            <p:cNvSpPr/>
            <p:nvPr/>
          </p:nvSpPr>
          <p:spPr>
            <a:xfrm rot="7920309">
              <a:off x="3183402" y="1183149"/>
              <a:ext cx="2777207" cy="2777207"/>
            </a:xfrm>
            <a:prstGeom prst="blockArc">
              <a:avLst>
                <a:gd fmla="val 12602522" name="adj1"/>
                <a:gd fmla="val 16867657" name="adj2"/>
                <a:gd fmla="val 20844" name="adj3"/>
              </a:avLst>
            </a:prstGeom>
            <a:solidFill>
              <a:srgbClr val="B71C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Shape 307"/>
            <p:cNvSpPr/>
            <p:nvPr/>
          </p:nvSpPr>
          <p:spPr>
            <a:xfrm rot="3600063">
              <a:off x="3186335" y="1195681"/>
              <a:ext cx="2777488" cy="2777488"/>
            </a:xfrm>
            <a:prstGeom prst="blockArc">
              <a:avLst>
                <a:gd fmla="val 12602522" name="adj1"/>
                <a:gd fmla="val 16867657" name="adj2"/>
                <a:gd fmla="val 20844" name="adj3"/>
              </a:avLst>
            </a:prstGeom>
            <a:solidFill>
              <a:srgbClr val="A5271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Shape 308"/>
            <p:cNvSpPr/>
            <p:nvPr/>
          </p:nvSpPr>
          <p:spPr>
            <a:xfrm rot="4024705">
              <a:off x="5326681" y="1940898"/>
              <a:ext cx="578477" cy="579147"/>
            </a:xfrm>
            <a:prstGeom prst="pie">
              <a:avLst>
                <a:gd fmla="val 6190354" name="adj1"/>
                <a:gd fmla="val 14996165" name="adj2"/>
              </a:avLst>
            </a:prstGeom>
            <a:solidFill>
              <a:srgbClr val="B71C1C"/>
            </a:solidFill>
            <a:ln>
              <a:noFill/>
            </a:ln>
            <a:effectLst>
              <a:outerShdw blurRad="142875" rotWithShape="0" algn="bl">
                <a:srgbClr val="000000">
                  <a:alpha val="43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Shape 309"/>
            <p:cNvSpPr/>
            <p:nvPr/>
          </p:nvSpPr>
          <p:spPr>
            <a:xfrm rot="-6816027">
              <a:off x="5326729" y="1940918"/>
              <a:ext cx="578485" cy="579035"/>
            </a:xfrm>
            <a:prstGeom prst="pie">
              <a:avLst>
                <a:gd fmla="val 4028252" name="adj1"/>
                <a:gd fmla="val 17183677" name="adj2"/>
              </a:avLst>
            </a:prstGeom>
            <a:solidFill>
              <a:srgbClr val="B71C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Shape 310"/>
            <p:cNvSpPr/>
            <p:nvPr/>
          </p:nvSpPr>
          <p:spPr>
            <a:xfrm rot="39226">
              <a:off x="4289970" y="1195744"/>
              <a:ext cx="578438" cy="579038"/>
            </a:xfrm>
            <a:prstGeom prst="pie">
              <a:avLst>
                <a:gd fmla="val 6190354" name="adj1"/>
                <a:gd fmla="val 14996165" name="adj2"/>
              </a:avLst>
            </a:prstGeom>
            <a:solidFill>
              <a:srgbClr val="A52714"/>
            </a:solidFill>
            <a:ln>
              <a:noFill/>
            </a:ln>
            <a:effectLst>
              <a:outerShdw blurRad="142875" rotWithShape="0" algn="bl">
                <a:srgbClr val="000000">
                  <a:alpha val="43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Shape 311"/>
            <p:cNvSpPr/>
            <p:nvPr/>
          </p:nvSpPr>
          <p:spPr>
            <a:xfrm rot="-9359762">
              <a:off x="3193941" y="1176205"/>
              <a:ext cx="2777287" cy="2777287"/>
            </a:xfrm>
            <a:prstGeom prst="blockArc">
              <a:avLst>
                <a:gd fmla="val 12602522" name="adj1"/>
                <a:gd fmla="val 16867657" name="adj2"/>
                <a:gd fmla="val 20844" name="adj3"/>
              </a:avLst>
            </a:prstGeom>
            <a:solidFill>
              <a:srgbClr val="D32F2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Shape 312"/>
            <p:cNvSpPr/>
            <p:nvPr/>
          </p:nvSpPr>
          <p:spPr>
            <a:xfrm rot="-8936366">
              <a:off x="3659126" y="3173505"/>
              <a:ext cx="578551" cy="578963"/>
            </a:xfrm>
            <a:prstGeom prst="pie">
              <a:avLst>
                <a:gd fmla="val 6190354" name="adj1"/>
                <a:gd fmla="val 14996165" name="adj2"/>
              </a:avLst>
            </a:prstGeom>
            <a:solidFill>
              <a:srgbClr val="DB4437"/>
            </a:solidFill>
            <a:ln>
              <a:noFill/>
            </a:ln>
            <a:effectLst>
              <a:outerShdw blurRad="142875" rotWithShape="0" algn="bl">
                <a:srgbClr val="000000">
                  <a:alpha val="43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" name="Shape 313"/>
            <p:cNvSpPr/>
            <p:nvPr/>
          </p:nvSpPr>
          <p:spPr>
            <a:xfrm rot="1824498">
              <a:off x="3659375" y="3173497"/>
              <a:ext cx="578475" cy="578885"/>
            </a:xfrm>
            <a:prstGeom prst="pie">
              <a:avLst>
                <a:gd fmla="val 4028252" name="adj1"/>
                <a:gd fmla="val 17183677" name="adj2"/>
              </a:avLst>
            </a:prstGeom>
            <a:solidFill>
              <a:srgbClr val="DB44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" name="Shape 314"/>
            <p:cNvSpPr/>
            <p:nvPr/>
          </p:nvSpPr>
          <p:spPr>
            <a:xfrm rot="-600092">
              <a:off x="3198852" y="1195456"/>
              <a:ext cx="2777611" cy="2777611"/>
            </a:xfrm>
            <a:prstGeom prst="blockArc">
              <a:avLst>
                <a:gd fmla="val 12513247" name="adj1"/>
                <a:gd fmla="val 16867657" name="adj2"/>
                <a:gd fmla="val 20844" name="adj3"/>
              </a:avLst>
            </a:prstGeom>
            <a:solidFill>
              <a:srgbClr val="EF53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" name="Shape 315"/>
            <p:cNvSpPr/>
            <p:nvPr/>
          </p:nvSpPr>
          <p:spPr>
            <a:xfrm rot="-176551">
              <a:off x="4312105" y="1195442"/>
              <a:ext cx="578563" cy="579162"/>
            </a:xfrm>
            <a:prstGeom prst="pie">
              <a:avLst>
                <a:gd fmla="val 6190354" name="adj1"/>
                <a:gd fmla="val 14996165" name="adj2"/>
              </a:avLst>
            </a:prstGeom>
            <a:solidFill>
              <a:srgbClr val="A52714"/>
            </a:solidFill>
            <a:ln>
              <a:noFill/>
            </a:ln>
            <a:effectLst>
              <a:outerShdw blurRad="142875" rotWithShape="0" algn="bl">
                <a:srgbClr val="000000">
                  <a:alpha val="43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" name="Shape 316"/>
            <p:cNvSpPr/>
            <p:nvPr/>
          </p:nvSpPr>
          <p:spPr>
            <a:xfrm rot="10584085">
              <a:off x="4312088" y="1195622"/>
              <a:ext cx="578340" cy="578939"/>
            </a:xfrm>
            <a:prstGeom prst="pie">
              <a:avLst>
                <a:gd fmla="val 4028252" name="adj1"/>
                <a:gd fmla="val 17183677" name="adj2"/>
              </a:avLst>
            </a:prstGeom>
            <a:solidFill>
              <a:srgbClr val="A5271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" name="Shape 317"/>
            <p:cNvSpPr/>
            <p:nvPr/>
          </p:nvSpPr>
          <p:spPr>
            <a:xfrm rot="8344778">
              <a:off x="4940929" y="3162886"/>
              <a:ext cx="578465" cy="578888"/>
            </a:xfrm>
            <a:prstGeom prst="pie">
              <a:avLst>
                <a:gd fmla="val 6190354" name="adj1"/>
                <a:gd fmla="val 14996165" name="adj2"/>
              </a:avLst>
            </a:prstGeom>
            <a:solidFill>
              <a:srgbClr val="D32F2F"/>
            </a:solidFill>
            <a:ln>
              <a:noFill/>
            </a:ln>
            <a:effectLst>
              <a:outerShdw blurRad="142875" rotWithShape="0" algn="bl">
                <a:srgbClr val="000000">
                  <a:alpha val="43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" name="Shape 318"/>
            <p:cNvSpPr/>
            <p:nvPr/>
          </p:nvSpPr>
          <p:spPr>
            <a:xfrm rot="-2495643">
              <a:off x="4941000" y="3162728"/>
              <a:ext cx="578445" cy="579093"/>
            </a:xfrm>
            <a:prstGeom prst="pie">
              <a:avLst>
                <a:gd fmla="val 4028252" name="adj1"/>
                <a:gd fmla="val 17183677" name="adj2"/>
              </a:avLst>
            </a:prstGeom>
            <a:solidFill>
              <a:srgbClr val="D32F2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" name="Shape 319"/>
            <p:cNvSpPr/>
            <p:nvPr/>
          </p:nvSpPr>
          <p:spPr>
            <a:xfrm rot="-4556960">
              <a:off x="3257335" y="1939059"/>
              <a:ext cx="578302" cy="578957"/>
            </a:xfrm>
            <a:prstGeom prst="pie">
              <a:avLst>
                <a:gd fmla="val 6190354" name="adj1"/>
                <a:gd fmla="val 14996165" name="adj2"/>
              </a:avLst>
            </a:prstGeom>
            <a:solidFill>
              <a:srgbClr val="EF5350"/>
            </a:solidFill>
            <a:ln>
              <a:noFill/>
            </a:ln>
            <a:effectLst>
              <a:outerShdw blurRad="142875" rotWithShape="0" algn="bl">
                <a:srgbClr val="000000">
                  <a:alpha val="43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" name="Shape 320"/>
            <p:cNvSpPr/>
            <p:nvPr/>
          </p:nvSpPr>
          <p:spPr>
            <a:xfrm rot="6204541">
              <a:off x="3257468" y="1938977"/>
              <a:ext cx="578264" cy="578917"/>
            </a:xfrm>
            <a:prstGeom prst="pie">
              <a:avLst>
                <a:gd fmla="val 4028252" name="adj1"/>
                <a:gd fmla="val 17183677" name="adj2"/>
              </a:avLst>
            </a:prstGeom>
            <a:solidFill>
              <a:srgbClr val="EF53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" name="Shape 321"/>
            <p:cNvSpPr txBox="1"/>
            <p:nvPr/>
          </p:nvSpPr>
          <p:spPr>
            <a:xfrm rot="1660263">
              <a:off x="4099088" y="1423974"/>
              <a:ext cx="1793303" cy="35747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 u="sng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Audience Travel</a:t>
              </a:r>
              <a:endParaRPr b="1" sz="1200" u="sng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322" name="Shape 322"/>
            <p:cNvSpPr txBox="1"/>
            <p:nvPr/>
          </p:nvSpPr>
          <p:spPr>
            <a:xfrm rot="-2859345">
              <a:off x="3119507" y="1671340"/>
              <a:ext cx="1245280" cy="2656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 u="sng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Pollution</a:t>
              </a:r>
              <a:endParaRPr b="1" sz="1200" u="sng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323" name="Shape 323"/>
            <p:cNvSpPr txBox="1"/>
            <p:nvPr/>
          </p:nvSpPr>
          <p:spPr>
            <a:xfrm rot="-7065095">
              <a:off x="3134103" y="2979039"/>
              <a:ext cx="920026" cy="26583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 u="sng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Waste</a:t>
              </a:r>
              <a:endParaRPr b="1" sz="1200" u="sng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324" name="Shape 324"/>
            <p:cNvSpPr txBox="1"/>
            <p:nvPr/>
          </p:nvSpPr>
          <p:spPr>
            <a:xfrm rot="-951078">
              <a:off x="4130324" y="3419792"/>
              <a:ext cx="1304817" cy="26599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 u="sng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Food and Drink</a:t>
              </a:r>
              <a:endParaRPr b="1" sz="1200" u="sng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325" name="Shape 325"/>
            <p:cNvSpPr txBox="1"/>
            <p:nvPr/>
          </p:nvSpPr>
          <p:spPr>
            <a:xfrm rot="5076128">
              <a:off x="5100104" y="2571004"/>
              <a:ext cx="1170390" cy="26579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 u="sng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Transport</a:t>
              </a:r>
              <a:endParaRPr b="1" sz="1200" u="sng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326" name="Shape 326"/>
          <p:cNvGrpSpPr/>
          <p:nvPr/>
        </p:nvGrpSpPr>
        <p:grpSpPr>
          <a:xfrm>
            <a:off x="105975" y="1801813"/>
            <a:ext cx="3714837" cy="1168013"/>
            <a:chOff x="152375" y="1654113"/>
            <a:chExt cx="3714837" cy="1168013"/>
          </a:xfrm>
        </p:grpSpPr>
        <p:cxnSp>
          <p:nvCxnSpPr>
            <p:cNvPr id="327" name="Shape 327"/>
            <p:cNvCxnSpPr/>
            <p:nvPr/>
          </p:nvCxnSpPr>
          <p:spPr>
            <a:xfrm rot="10800000">
              <a:off x="2642013" y="1654113"/>
              <a:ext cx="1225200" cy="0"/>
            </a:xfrm>
            <a:prstGeom prst="straightConnector1">
              <a:avLst/>
            </a:prstGeom>
            <a:noFill/>
            <a:ln cap="flat" cmpd="sng" w="9525">
              <a:solidFill>
                <a:srgbClr val="EF5350"/>
              </a:solidFill>
              <a:prstDash val="solid"/>
              <a:round/>
              <a:headEnd len="med" w="med" type="none"/>
              <a:tailEnd len="lg" w="lg" type="oval"/>
            </a:ln>
          </p:spPr>
        </p:cxnSp>
        <p:sp>
          <p:nvSpPr>
            <p:cNvPr id="328" name="Shape 328"/>
            <p:cNvSpPr txBox="1"/>
            <p:nvPr/>
          </p:nvSpPr>
          <p:spPr>
            <a:xfrm>
              <a:off x="152375" y="1897525"/>
              <a:ext cx="2678700" cy="924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algn="ctr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rPr b="1" lang="en">
                  <a:latin typeface="Calibri"/>
                  <a:ea typeface="Calibri"/>
                  <a:cs typeface="Calibri"/>
                  <a:sym typeface="Calibri"/>
                </a:rPr>
                <a:t>Light and Sound</a:t>
              </a:r>
              <a:endParaRPr b="1"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 algn="r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t/>
              </a:r>
              <a:endParaRPr b="1" sz="800"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Light and sound pollution can sometimes be overlooked when planning an event.</a:t>
              </a: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>
                <a:spcBef>
                  <a:spcPts val="160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Light can disrupt the sleeping and eating patterns of the local wildlife. 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Light can cause annoyance for those who are not involved in the festival.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Sound can also become a grievance for the local residents.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29" name="Shape 329"/>
          <p:cNvGrpSpPr/>
          <p:nvPr/>
        </p:nvGrpSpPr>
        <p:grpSpPr>
          <a:xfrm>
            <a:off x="-64400" y="3029375"/>
            <a:ext cx="3300900" cy="1680509"/>
            <a:chOff x="-71737" y="2633277"/>
            <a:chExt cx="3300900" cy="2409331"/>
          </a:xfrm>
        </p:grpSpPr>
        <p:cxnSp>
          <p:nvCxnSpPr>
            <p:cNvPr id="330" name="Shape 330"/>
            <p:cNvCxnSpPr/>
            <p:nvPr/>
          </p:nvCxnSpPr>
          <p:spPr>
            <a:xfrm flipH="1">
              <a:off x="2705363" y="2633277"/>
              <a:ext cx="523800" cy="1540200"/>
            </a:xfrm>
            <a:prstGeom prst="straightConnector1">
              <a:avLst/>
            </a:prstGeom>
            <a:noFill/>
            <a:ln cap="flat" cmpd="sng" w="9525">
              <a:solidFill>
                <a:srgbClr val="DB4437"/>
              </a:solidFill>
              <a:prstDash val="solid"/>
              <a:round/>
              <a:headEnd len="med" w="med" type="none"/>
              <a:tailEnd len="lg" w="lg" type="oval"/>
            </a:ln>
          </p:spPr>
        </p:cxnSp>
        <p:sp>
          <p:nvSpPr>
            <p:cNvPr id="331" name="Shape 331"/>
            <p:cNvSpPr txBox="1"/>
            <p:nvPr/>
          </p:nvSpPr>
          <p:spPr>
            <a:xfrm>
              <a:off x="-71737" y="4118009"/>
              <a:ext cx="2777100" cy="924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algn="r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rPr b="1" lang="en">
                  <a:latin typeface="Calibri"/>
                  <a:ea typeface="Calibri"/>
                  <a:cs typeface="Calibri"/>
                  <a:sym typeface="Calibri"/>
                </a:rPr>
                <a:t>Litter, Uneaten food</a:t>
              </a:r>
              <a:endParaRPr b="1"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 algn="r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t/>
              </a:r>
              <a:endParaRPr b="1" sz="800"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 algn="r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Rio doesn’t have a highly effective waste disposal.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 algn="r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Bins over filled.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 algn="r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Left to local volunteers to clean.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algn="r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Positive-All left over material is donated.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2" name="Shape 332"/>
          <p:cNvGrpSpPr/>
          <p:nvPr/>
        </p:nvGrpSpPr>
        <p:grpSpPr>
          <a:xfrm>
            <a:off x="3421100" y="3673225"/>
            <a:ext cx="3680400" cy="1287125"/>
            <a:chOff x="3467500" y="4264925"/>
            <a:chExt cx="3680400" cy="1287125"/>
          </a:xfrm>
        </p:grpSpPr>
        <p:cxnSp>
          <p:nvCxnSpPr>
            <p:cNvPr id="333" name="Shape 333"/>
            <p:cNvCxnSpPr/>
            <p:nvPr/>
          </p:nvCxnSpPr>
          <p:spPr>
            <a:xfrm>
              <a:off x="4881025" y="4264925"/>
              <a:ext cx="26700" cy="162000"/>
            </a:xfrm>
            <a:prstGeom prst="straightConnector1">
              <a:avLst/>
            </a:prstGeom>
            <a:noFill/>
            <a:ln cap="flat" cmpd="sng" w="9525">
              <a:solidFill>
                <a:srgbClr val="D32F2F"/>
              </a:solidFill>
              <a:prstDash val="solid"/>
              <a:round/>
              <a:headEnd len="med" w="med" type="none"/>
              <a:tailEnd len="lg" w="lg" type="oval"/>
            </a:ln>
          </p:spPr>
        </p:cxnSp>
        <p:sp>
          <p:nvSpPr>
            <p:cNvPr id="334" name="Shape 334"/>
            <p:cNvSpPr txBox="1"/>
            <p:nvPr/>
          </p:nvSpPr>
          <p:spPr>
            <a:xfrm>
              <a:off x="3467500" y="4627450"/>
              <a:ext cx="3680400" cy="924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rPr b="1" lang="en">
                  <a:latin typeface="Calibri"/>
                  <a:ea typeface="Calibri"/>
                  <a:cs typeface="Calibri"/>
                  <a:sym typeface="Calibri"/>
                </a:rPr>
                <a:t>Production, transport and storage</a:t>
              </a:r>
              <a:endParaRPr b="1"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t/>
              </a:r>
              <a:endParaRPr b="1"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Food and drink is provided by the local businesses.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This reduces air miles and improves inbound economy.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>
                <a:spcBef>
                  <a:spcPts val="0"/>
                </a:spcBef>
                <a:spcAft>
                  <a:spcPts val="1600"/>
                </a:spcAft>
                <a:buSzPts val="1100"/>
                <a:buNone/>
              </a:pPr>
              <a:r>
                <a:t/>
              </a:r>
              <a:endParaRPr b="1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5" name="Shape 335"/>
          <p:cNvGrpSpPr/>
          <p:nvPr/>
        </p:nvGrpSpPr>
        <p:grpSpPr>
          <a:xfrm rot="-938402">
            <a:off x="5508865" y="480797"/>
            <a:ext cx="3217632" cy="1708942"/>
            <a:chOff x="5249734" y="1019919"/>
            <a:chExt cx="3217546" cy="1708897"/>
          </a:xfrm>
        </p:grpSpPr>
        <p:sp>
          <p:nvSpPr>
            <p:cNvPr id="336" name="Shape 336"/>
            <p:cNvSpPr txBox="1"/>
            <p:nvPr/>
          </p:nvSpPr>
          <p:spPr>
            <a:xfrm rot="938516">
              <a:off x="6257898" y="1534945"/>
              <a:ext cx="2124064" cy="92464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rPr b="1" lang="en">
                  <a:latin typeface="Calibri"/>
                  <a:ea typeface="Calibri"/>
                  <a:cs typeface="Calibri"/>
                  <a:sym typeface="Calibri"/>
                </a:rPr>
                <a:t>CO2 Emissions</a:t>
              </a:r>
              <a:endParaRPr b="1"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t/>
              </a:r>
              <a:endParaRPr b="1" sz="1100"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SzPts val="1100"/>
                <a:buNone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Audience travel is usually the main source of high CO2 emissions caused by an event.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>
                <a:spcBef>
                  <a:spcPts val="160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Due to road closures there are less cars not more. </a:t>
              </a:r>
              <a:endParaRPr b="1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337" name="Shape 337"/>
            <p:cNvCxnSpPr/>
            <p:nvPr/>
          </p:nvCxnSpPr>
          <p:spPr>
            <a:xfrm flipH="1" rot="-9861578">
              <a:off x="5252145" y="1158803"/>
              <a:ext cx="1052678" cy="162032"/>
            </a:xfrm>
            <a:prstGeom prst="straightConnector1">
              <a:avLst/>
            </a:prstGeom>
            <a:noFill/>
            <a:ln cap="flat" cmpd="sng" w="9525">
              <a:solidFill>
                <a:srgbClr val="A52714"/>
              </a:solidFill>
              <a:prstDash val="solid"/>
              <a:round/>
              <a:headEnd len="med" w="med" type="none"/>
              <a:tailEnd len="lg" w="lg" type="oval"/>
            </a:ln>
          </p:spPr>
        </p:cxnSp>
      </p:grpSp>
      <p:grpSp>
        <p:nvGrpSpPr>
          <p:cNvPr id="338" name="Shape 338"/>
          <p:cNvGrpSpPr/>
          <p:nvPr/>
        </p:nvGrpSpPr>
        <p:grpSpPr>
          <a:xfrm>
            <a:off x="5912188" y="2738517"/>
            <a:ext cx="3056050" cy="1010495"/>
            <a:chOff x="5925588" y="2566127"/>
            <a:chExt cx="3056050" cy="924600"/>
          </a:xfrm>
        </p:grpSpPr>
        <p:cxnSp>
          <p:nvCxnSpPr>
            <p:cNvPr id="339" name="Shape 339"/>
            <p:cNvCxnSpPr/>
            <p:nvPr/>
          </p:nvCxnSpPr>
          <p:spPr>
            <a:xfrm flipH="1" rot="10800000">
              <a:off x="5925588" y="2598914"/>
              <a:ext cx="789000" cy="18600"/>
            </a:xfrm>
            <a:prstGeom prst="straightConnector1">
              <a:avLst/>
            </a:prstGeom>
            <a:noFill/>
            <a:ln cap="flat" cmpd="sng" w="9525">
              <a:solidFill>
                <a:srgbClr val="B71C1C"/>
              </a:solidFill>
              <a:prstDash val="solid"/>
              <a:round/>
              <a:headEnd len="med" w="med" type="none"/>
              <a:tailEnd len="lg" w="lg" type="oval"/>
            </a:ln>
          </p:spPr>
        </p:cxnSp>
        <p:sp>
          <p:nvSpPr>
            <p:cNvPr id="340" name="Shape 340"/>
            <p:cNvSpPr txBox="1"/>
            <p:nvPr/>
          </p:nvSpPr>
          <p:spPr>
            <a:xfrm>
              <a:off x="6857638" y="2566127"/>
              <a:ext cx="2124000" cy="924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>
                  <a:latin typeface="Calibri"/>
                  <a:ea typeface="Calibri"/>
                  <a:cs typeface="Calibri"/>
                  <a:sym typeface="Calibri"/>
                </a:rPr>
                <a:t>Staff and Infrastructure</a:t>
              </a:r>
              <a:endParaRPr b="1"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0" lvl="0" marL="0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Usually overlooked but can also have damaging CO2 emissions. 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>
                <a:spcBef>
                  <a:spcPts val="160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Staff are locals so have no travel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indent="-298450" lvl="0" marL="457200" rtl="0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Calibri"/>
                <a:buChar char="●"/>
              </a:pPr>
              <a:r>
                <a:rPr lang="en" sz="1100">
                  <a:solidFill>
                    <a:schemeClr val="dk2"/>
                  </a:solidFill>
                  <a:latin typeface="Calibri"/>
                  <a:ea typeface="Calibri"/>
                  <a:cs typeface="Calibri"/>
                  <a:sym typeface="Calibri"/>
                </a:rPr>
                <a:t>Infrastructures are built and sourced in Brazil.</a:t>
              </a:r>
              <a:endPara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41" name="Shape 341"/>
          <p:cNvSpPr txBox="1"/>
          <p:nvPr/>
        </p:nvSpPr>
        <p:spPr>
          <a:xfrm>
            <a:off x="4082275" y="2045213"/>
            <a:ext cx="1194300" cy="4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 u="sng">
                <a:latin typeface="Calibri"/>
                <a:ea typeface="Calibri"/>
                <a:cs typeface="Calibri"/>
                <a:sym typeface="Calibri"/>
              </a:rPr>
              <a:t>Impacts</a:t>
            </a:r>
            <a:endParaRPr b="1" sz="1800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2" name="Shape 342"/>
          <p:cNvSpPr txBox="1"/>
          <p:nvPr/>
        </p:nvSpPr>
        <p:spPr>
          <a:xfrm>
            <a:off x="7020925" y="4625375"/>
            <a:ext cx="3000000" cy="63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>
                <a:highlight>
                  <a:schemeClr val="dk1"/>
                </a:highlight>
                <a:latin typeface="Lato"/>
                <a:ea typeface="Lato"/>
                <a:cs typeface="Lato"/>
                <a:sym typeface="Lato"/>
              </a:rPr>
              <a:t>Adapted from </a:t>
            </a:r>
            <a:r>
              <a:rPr lang="en" sz="1050">
                <a:highlight>
                  <a:schemeClr val="dk1"/>
                </a:highlight>
                <a:latin typeface="Lato"/>
                <a:ea typeface="Lato"/>
                <a:cs typeface="Lato"/>
                <a:sym typeface="Lato"/>
              </a:rPr>
              <a:t>Eventbrite.co.uk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Shape 347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Economic</a:t>
            </a:r>
            <a:endParaRPr/>
          </a:p>
        </p:txBody>
      </p:sp>
      <p:sp>
        <p:nvSpPr>
          <p:cNvPr id="348" name="Shape 348"/>
          <p:cNvSpPr txBox="1"/>
          <p:nvPr>
            <p:ph idx="1" type="body"/>
          </p:nvPr>
        </p:nvSpPr>
        <p:spPr>
          <a:xfrm flipH="1">
            <a:off x="6498975" y="4678300"/>
            <a:ext cx="3090900" cy="73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solidFill>
                  <a:srgbClr val="000000"/>
                </a:solidFill>
              </a:rPr>
              <a:t>http://time.com/4209973/carnival-brazil-rio-de-jeneiro/</a:t>
            </a:r>
            <a:endParaRPr sz="800"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Shape 349"/>
          <p:cNvSpPr txBox="1"/>
          <p:nvPr/>
        </p:nvSpPr>
        <p:spPr>
          <a:xfrm>
            <a:off x="819150" y="1511303"/>
            <a:ext cx="7410300" cy="256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Positive</a:t>
            </a:r>
            <a:endParaRPr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Allocated Funding</a:t>
            </a:r>
            <a:endParaRPr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Income from the event</a:t>
            </a:r>
            <a:endParaRPr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Price Up</a:t>
            </a:r>
            <a:endParaRPr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Winners</a:t>
            </a:r>
            <a:endParaRPr/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Negative</a:t>
            </a:r>
            <a:endParaRPr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Corruption Scandals</a:t>
            </a:r>
            <a:endParaRPr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Mafia Involvement</a:t>
            </a:r>
            <a:endParaRPr/>
          </a:p>
        </p:txBody>
      </p:sp>
      <p:sp>
        <p:nvSpPr>
          <p:cNvPr id="350" name="Shape 350"/>
          <p:cNvSpPr txBox="1"/>
          <p:nvPr/>
        </p:nvSpPr>
        <p:spPr>
          <a:xfrm>
            <a:off x="914400" y="2148999"/>
            <a:ext cx="7315200" cy="85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1" name="Shape 351"/>
          <p:cNvSpPr txBox="1"/>
          <p:nvPr/>
        </p:nvSpPr>
        <p:spPr>
          <a:xfrm>
            <a:off x="4342050" y="1685500"/>
            <a:ext cx="3887400" cy="131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2400">
                <a:latin typeface="Georgia"/>
                <a:ea typeface="Georgia"/>
                <a:cs typeface="Georgia"/>
                <a:sym typeface="Georgia"/>
              </a:rPr>
              <a:t>“Rio’s state budget shows a $5.6 billion shortfall for 2016.”</a:t>
            </a:r>
            <a:endParaRPr b="1" i="1" sz="24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1" sz="24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1" sz="24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accent4"/>
        </a:solidFill>
      </p:bgPr>
    </p:bg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Shape 356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/>
              <a:t>Recommendations</a:t>
            </a:r>
            <a:endParaRPr b="1" u="sng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Shape 361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can these be improved?</a:t>
            </a:r>
            <a:endParaRPr/>
          </a:p>
        </p:txBody>
      </p:sp>
      <p:sp>
        <p:nvSpPr>
          <p:cNvPr id="362" name="Shape 362"/>
          <p:cNvSpPr txBox="1"/>
          <p:nvPr>
            <p:ph idx="1" type="body"/>
          </p:nvPr>
        </p:nvSpPr>
        <p:spPr>
          <a:xfrm>
            <a:off x="783825" y="1764625"/>
            <a:ext cx="7505700" cy="99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➔"/>
            </a:pPr>
            <a:r>
              <a:rPr lang="en"/>
              <a:t>Every year they </a:t>
            </a:r>
            <a:r>
              <a:rPr lang="en"/>
              <a:t>build and tear down bleachers, fences and structures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◆"/>
            </a:pPr>
            <a:r>
              <a:rPr lang="en"/>
              <a:t>These structures could be placed in a suitable area and used throughout the year for every event rather than just the festival.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◆"/>
            </a:pPr>
            <a:r>
              <a:rPr lang="en"/>
              <a:t>This would minimise staff fees to put these structures in place.</a:t>
            </a:r>
            <a:endParaRPr/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363" name="Shape 363"/>
          <p:cNvSpPr txBox="1"/>
          <p:nvPr/>
        </p:nvSpPr>
        <p:spPr>
          <a:xfrm>
            <a:off x="801525" y="2614125"/>
            <a:ext cx="7470300" cy="154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115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➔"/>
            </a:pPr>
            <a:r>
              <a:rPr lang="en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Great light pollution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845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◆"/>
            </a:pPr>
            <a:r>
              <a:rPr lang="en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Even though the use energy saving bulbs this does not reduce the amount of light pollution.</a:t>
            </a:r>
            <a:endParaRPr sz="11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845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◆"/>
            </a:pPr>
            <a:r>
              <a:rPr lang="en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More natural light bulb or lanterns that will partially minimize the impact on local residents and wildlife.</a:t>
            </a:r>
            <a:endParaRPr sz="11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364" name="Shape 364"/>
          <p:cNvSpPr txBox="1"/>
          <p:nvPr/>
        </p:nvSpPr>
        <p:spPr>
          <a:xfrm>
            <a:off x="801525" y="3570775"/>
            <a:ext cx="7350300" cy="990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115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➔"/>
            </a:pPr>
            <a:r>
              <a:rPr lang="en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Embezzled money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845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◆"/>
            </a:pPr>
            <a:r>
              <a:rPr lang="en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 better authority system to monitor where the money is going.</a:t>
            </a:r>
            <a:endParaRPr sz="11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845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◆"/>
            </a:pPr>
            <a:r>
              <a:rPr lang="en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Full stakeholder involvement so everyone is aware of all expenditures.</a:t>
            </a:r>
            <a:endParaRPr sz="11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365" name="Shape 365"/>
          <p:cNvSpPr txBox="1"/>
          <p:nvPr/>
        </p:nvSpPr>
        <p:spPr>
          <a:xfrm>
            <a:off x="801525" y="3786975"/>
            <a:ext cx="6737100" cy="145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115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➔"/>
            </a:pPr>
            <a:r>
              <a:rPr lang="en"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Women exploitation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845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◆"/>
            </a:pPr>
            <a:r>
              <a:rPr lang="en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Improved police reinforcements and cctv to reduce sexual assault and other crimes. 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69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Shape 370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Any Questions?</a:t>
            </a:r>
            <a:endParaRPr/>
          </a:p>
        </p:txBody>
      </p:sp>
      <p:sp>
        <p:nvSpPr>
          <p:cNvPr id="371" name="Shape 371"/>
          <p:cNvSpPr txBox="1"/>
          <p:nvPr>
            <p:ph idx="1" type="body"/>
          </p:nvPr>
        </p:nvSpPr>
        <p:spPr>
          <a:xfrm>
            <a:off x="1385850" y="3393725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" u="sng"/>
              <a:t>Thankyou for listening</a:t>
            </a:r>
            <a:endParaRPr b="1" u="sng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