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6"/>
  </p:notesMasterIdLst>
  <p:sldIdLst>
    <p:sldId id="319" r:id="rId2"/>
    <p:sldId id="261" r:id="rId3"/>
    <p:sldId id="262" r:id="rId4"/>
    <p:sldId id="320" r:id="rId5"/>
    <p:sldId id="263" r:id="rId6"/>
    <p:sldId id="303" r:id="rId7"/>
    <p:sldId id="304" r:id="rId8"/>
    <p:sldId id="305" r:id="rId9"/>
    <p:sldId id="306" r:id="rId10"/>
    <p:sldId id="307" r:id="rId11"/>
    <p:sldId id="308" r:id="rId12"/>
    <p:sldId id="309" r:id="rId13"/>
    <p:sldId id="310" r:id="rId14"/>
    <p:sldId id="316"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Limelight" panose="020B0604020202020204" charset="0"/>
      <p:regular r:id="rId21"/>
    </p:embeddedFont>
    <p:embeddedFont>
      <p:font typeface="Roboto"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F1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0CCE4BD-5E77-4B41-AB95-8E2DD5FB595F}">
  <a:tblStyle styleId="{10CCE4BD-5E77-4B41-AB95-8E2DD5FB595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3" d="100"/>
          <a:sy n="83" d="100"/>
        </p:scale>
        <p:origin x="8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4AE90-D4CA-46D6-9343-707504644623}" type="doc">
      <dgm:prSet loTypeId="urn:microsoft.com/office/officeart/2005/8/layout/orgChart1" loCatId="hierarchy" qsTypeId="urn:microsoft.com/office/officeart/2005/8/quickstyle/simple1" qsCatId="simple" csTypeId="urn:microsoft.com/office/officeart/2005/8/colors/accent5_1" csCatId="accent5" phldr="1"/>
      <dgm:spPr/>
      <dgm:t>
        <a:bodyPr/>
        <a:lstStyle/>
        <a:p>
          <a:endParaRPr lang="en-US"/>
        </a:p>
      </dgm:t>
    </dgm:pt>
    <dgm:pt modelId="{1EDF214F-DAE5-47D1-9B2E-87F754170600}" type="asst">
      <dgm:prSet phldrT="[Text]" custT="1"/>
      <dgm:spPr/>
      <dgm:t>
        <a:bodyPr/>
        <a:lstStyle/>
        <a:p>
          <a:pPr algn="ctr"/>
          <a:r>
            <a:rPr lang="en-US" sz="1100">
              <a:latin typeface="Arial" panose="020B0604020202020204" pitchFamily="34" charset="0"/>
              <a:cs typeface="Arial" panose="020B0604020202020204" pitchFamily="34" charset="0"/>
            </a:rPr>
            <a:t>Founder / Managing Director</a:t>
          </a:r>
        </a:p>
      </dgm:t>
    </dgm:pt>
    <dgm:pt modelId="{AB7BCB5E-D763-4D45-88BF-8C247246BD2C}" type="parTrans" cxnId="{5516E159-4316-4737-8166-63A328F7A6D7}">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F94CFD63-1B26-4F4F-BBC6-39F58F5AC924}" type="sibTrans" cxnId="{5516E159-4316-4737-8166-63A328F7A6D7}">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7BD5021B-C30D-401F-A207-C43948D56605}">
      <dgm:prSet phldrT="[Text]" custT="1"/>
      <dgm:spPr/>
      <dgm:t>
        <a:bodyPr/>
        <a:lstStyle/>
        <a:p>
          <a:pPr algn="ctr"/>
          <a:r>
            <a:rPr lang="en-US" sz="1100">
              <a:latin typeface="Arial" panose="020B0604020202020204" pitchFamily="34" charset="0"/>
              <a:cs typeface="Arial" panose="020B0604020202020204" pitchFamily="34" charset="0"/>
            </a:rPr>
            <a:t>Technical Manager (Refurbishment &amp; AI)</a:t>
          </a:r>
        </a:p>
      </dgm:t>
    </dgm:pt>
    <dgm:pt modelId="{0CDA8E4E-6BCF-4780-B951-EEE04B3E1B8A}" type="parTrans" cxnId="{371FB72D-8783-4D5B-B76C-D170811CFF8F}">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1D5DF3B7-527D-4F52-B493-B51740230F47}" type="sibTrans" cxnId="{371FB72D-8783-4D5B-B76C-D170811CFF8F}">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F24CF5D7-3F3E-4BAF-BD46-11AB95B86D6F}">
      <dgm:prSet phldrT="[Text]" custT="1"/>
      <dgm:spPr/>
      <dgm:t>
        <a:bodyPr/>
        <a:lstStyle/>
        <a:p>
          <a:pPr algn="ctr"/>
          <a:r>
            <a:rPr lang="en-US" sz="1100">
              <a:latin typeface="Arial" panose="020B0604020202020204" pitchFamily="34" charset="0"/>
              <a:cs typeface="Arial" panose="020B0604020202020204" pitchFamily="34" charset="0"/>
            </a:rPr>
            <a:t>Marketing Manager (Branding &amp; Promotion)</a:t>
          </a:r>
        </a:p>
      </dgm:t>
    </dgm:pt>
    <dgm:pt modelId="{E246DE29-D14A-40A7-9240-0963876C020B}" type="parTrans" cxnId="{BB92095C-0CF5-42B4-A6CA-F97D5F50F09B}">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836CA380-62FE-46DD-B4CB-DED6052A9ECF}" type="sibTrans" cxnId="{BB92095C-0CF5-42B4-A6CA-F97D5F50F09B}">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627C4F43-9822-4C04-AFF2-4FC58D4068C3}">
      <dgm:prSet phldrT="[Text]" custT="1"/>
      <dgm:spPr/>
      <dgm:t>
        <a:bodyPr/>
        <a:lstStyle/>
        <a:p>
          <a:pPr algn="ctr"/>
          <a:r>
            <a:rPr lang="en-US" sz="1100">
              <a:latin typeface="Arial" panose="020B0604020202020204" pitchFamily="34" charset="0"/>
              <a:cs typeface="Arial" panose="020B0604020202020204" pitchFamily="34" charset="0"/>
            </a:rPr>
            <a:t>Finance Officer (Budgeting &amp; Funding)</a:t>
          </a:r>
        </a:p>
      </dgm:t>
    </dgm:pt>
    <dgm:pt modelId="{343FD740-7DEB-48F3-9F69-3F13AFF92F0E}" type="parTrans" cxnId="{2340FC93-85FA-4E4A-8EF3-04AB0DB1FF51}">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BD872774-E132-4F1D-A0FD-B180930438FB}" type="sibTrans" cxnId="{2340FC93-85FA-4E4A-8EF3-04AB0DB1FF51}">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8813BB7C-62D8-417B-967A-83C780AA93E5}" type="pres">
      <dgm:prSet presAssocID="{FA54AE90-D4CA-46D6-9343-707504644623}" presName="hierChild1" presStyleCnt="0">
        <dgm:presLayoutVars>
          <dgm:orgChart val="1"/>
          <dgm:chPref val="1"/>
          <dgm:dir/>
          <dgm:animOne val="branch"/>
          <dgm:animLvl val="lvl"/>
          <dgm:resizeHandles/>
        </dgm:presLayoutVars>
      </dgm:prSet>
      <dgm:spPr/>
    </dgm:pt>
    <dgm:pt modelId="{2F33126C-BC2A-4CDA-B73F-E4145E2E5622}" type="pres">
      <dgm:prSet presAssocID="{1EDF214F-DAE5-47D1-9B2E-87F754170600}" presName="hierRoot1" presStyleCnt="0">
        <dgm:presLayoutVars>
          <dgm:hierBranch val="init"/>
        </dgm:presLayoutVars>
      </dgm:prSet>
      <dgm:spPr/>
    </dgm:pt>
    <dgm:pt modelId="{73659A59-2E1A-434A-9295-4C2CBE301661}" type="pres">
      <dgm:prSet presAssocID="{1EDF214F-DAE5-47D1-9B2E-87F754170600}" presName="rootComposite1" presStyleCnt="0"/>
      <dgm:spPr/>
    </dgm:pt>
    <dgm:pt modelId="{317E8DC8-DED1-4D61-BD6F-014E2BFD10E7}" type="pres">
      <dgm:prSet presAssocID="{1EDF214F-DAE5-47D1-9B2E-87F754170600}" presName="rootText1" presStyleLbl="node0" presStyleIdx="0" presStyleCnt="1">
        <dgm:presLayoutVars>
          <dgm:chPref val="3"/>
        </dgm:presLayoutVars>
      </dgm:prSet>
      <dgm:spPr/>
    </dgm:pt>
    <dgm:pt modelId="{F5543F9C-EE4F-433C-9263-6DE29D1F1811}" type="pres">
      <dgm:prSet presAssocID="{1EDF214F-DAE5-47D1-9B2E-87F754170600}" presName="rootConnector1" presStyleLbl="asst0" presStyleIdx="0" presStyleCnt="0"/>
      <dgm:spPr/>
    </dgm:pt>
    <dgm:pt modelId="{5B127057-6349-4FA8-AB84-938664441EA6}" type="pres">
      <dgm:prSet presAssocID="{1EDF214F-DAE5-47D1-9B2E-87F754170600}" presName="hierChild2" presStyleCnt="0"/>
      <dgm:spPr/>
    </dgm:pt>
    <dgm:pt modelId="{42B5E5B3-3ECC-4D7C-92CC-13AC81E9B322}" type="pres">
      <dgm:prSet presAssocID="{0CDA8E4E-6BCF-4780-B951-EEE04B3E1B8A}" presName="Name37" presStyleLbl="parChTrans1D2" presStyleIdx="0" presStyleCnt="3"/>
      <dgm:spPr/>
    </dgm:pt>
    <dgm:pt modelId="{E5C360C5-B3FD-46EA-952A-5EFD4A6A2C96}" type="pres">
      <dgm:prSet presAssocID="{7BD5021B-C30D-401F-A207-C43948D56605}" presName="hierRoot2" presStyleCnt="0">
        <dgm:presLayoutVars>
          <dgm:hierBranch val="init"/>
        </dgm:presLayoutVars>
      </dgm:prSet>
      <dgm:spPr/>
    </dgm:pt>
    <dgm:pt modelId="{BD6F33AF-4B80-411E-A939-4D71D0720005}" type="pres">
      <dgm:prSet presAssocID="{7BD5021B-C30D-401F-A207-C43948D56605}" presName="rootComposite" presStyleCnt="0"/>
      <dgm:spPr/>
    </dgm:pt>
    <dgm:pt modelId="{5FF1058E-1C67-43F9-9528-B51EFD5756B1}" type="pres">
      <dgm:prSet presAssocID="{7BD5021B-C30D-401F-A207-C43948D56605}" presName="rootText" presStyleLbl="node2" presStyleIdx="0" presStyleCnt="3">
        <dgm:presLayoutVars>
          <dgm:chPref val="3"/>
        </dgm:presLayoutVars>
      </dgm:prSet>
      <dgm:spPr/>
    </dgm:pt>
    <dgm:pt modelId="{60B7AE28-80A0-4925-BE3C-364CF22064AE}" type="pres">
      <dgm:prSet presAssocID="{7BD5021B-C30D-401F-A207-C43948D56605}" presName="rootConnector" presStyleLbl="node2" presStyleIdx="0" presStyleCnt="3"/>
      <dgm:spPr/>
    </dgm:pt>
    <dgm:pt modelId="{65A59D36-98ED-4259-A60A-A5D3009DC5B6}" type="pres">
      <dgm:prSet presAssocID="{7BD5021B-C30D-401F-A207-C43948D56605}" presName="hierChild4" presStyleCnt="0"/>
      <dgm:spPr/>
    </dgm:pt>
    <dgm:pt modelId="{11F7D502-80E8-4634-876E-7E25FC3A31E2}" type="pres">
      <dgm:prSet presAssocID="{7BD5021B-C30D-401F-A207-C43948D56605}" presName="hierChild5" presStyleCnt="0"/>
      <dgm:spPr/>
    </dgm:pt>
    <dgm:pt modelId="{9384681F-E4DC-40F2-8018-9E0E3FE60352}" type="pres">
      <dgm:prSet presAssocID="{E246DE29-D14A-40A7-9240-0963876C020B}" presName="Name37" presStyleLbl="parChTrans1D2" presStyleIdx="1" presStyleCnt="3"/>
      <dgm:spPr/>
    </dgm:pt>
    <dgm:pt modelId="{624C0B87-6DB9-4619-A0CF-A2F51E75BE40}" type="pres">
      <dgm:prSet presAssocID="{F24CF5D7-3F3E-4BAF-BD46-11AB95B86D6F}" presName="hierRoot2" presStyleCnt="0">
        <dgm:presLayoutVars>
          <dgm:hierBranch val="init"/>
        </dgm:presLayoutVars>
      </dgm:prSet>
      <dgm:spPr/>
    </dgm:pt>
    <dgm:pt modelId="{95E68AA2-8B3D-4F4E-99EA-49901A9B792A}" type="pres">
      <dgm:prSet presAssocID="{F24CF5D7-3F3E-4BAF-BD46-11AB95B86D6F}" presName="rootComposite" presStyleCnt="0"/>
      <dgm:spPr/>
    </dgm:pt>
    <dgm:pt modelId="{91B52D62-B66E-4CF3-9655-0341B2EC515D}" type="pres">
      <dgm:prSet presAssocID="{F24CF5D7-3F3E-4BAF-BD46-11AB95B86D6F}" presName="rootText" presStyleLbl="node2" presStyleIdx="1" presStyleCnt="3">
        <dgm:presLayoutVars>
          <dgm:chPref val="3"/>
        </dgm:presLayoutVars>
      </dgm:prSet>
      <dgm:spPr/>
    </dgm:pt>
    <dgm:pt modelId="{39133CDB-F599-4CB4-A4BD-7E12F6977B23}" type="pres">
      <dgm:prSet presAssocID="{F24CF5D7-3F3E-4BAF-BD46-11AB95B86D6F}" presName="rootConnector" presStyleLbl="node2" presStyleIdx="1" presStyleCnt="3"/>
      <dgm:spPr/>
    </dgm:pt>
    <dgm:pt modelId="{14B97EF9-E89B-48D8-833A-4427DFEF2313}" type="pres">
      <dgm:prSet presAssocID="{F24CF5D7-3F3E-4BAF-BD46-11AB95B86D6F}" presName="hierChild4" presStyleCnt="0"/>
      <dgm:spPr/>
    </dgm:pt>
    <dgm:pt modelId="{F153B393-E0DE-4620-8AA9-FF3631ACFDEF}" type="pres">
      <dgm:prSet presAssocID="{F24CF5D7-3F3E-4BAF-BD46-11AB95B86D6F}" presName="hierChild5" presStyleCnt="0"/>
      <dgm:spPr/>
    </dgm:pt>
    <dgm:pt modelId="{97010A32-1764-4305-A2A3-DB471AB31BD0}" type="pres">
      <dgm:prSet presAssocID="{343FD740-7DEB-48F3-9F69-3F13AFF92F0E}" presName="Name37" presStyleLbl="parChTrans1D2" presStyleIdx="2" presStyleCnt="3"/>
      <dgm:spPr/>
    </dgm:pt>
    <dgm:pt modelId="{AFC03A50-D015-437D-ADF1-7545738576BB}" type="pres">
      <dgm:prSet presAssocID="{627C4F43-9822-4C04-AFF2-4FC58D4068C3}" presName="hierRoot2" presStyleCnt="0">
        <dgm:presLayoutVars>
          <dgm:hierBranch val="init"/>
        </dgm:presLayoutVars>
      </dgm:prSet>
      <dgm:spPr/>
    </dgm:pt>
    <dgm:pt modelId="{36AC7601-C209-4C7E-B9EE-772841662CF9}" type="pres">
      <dgm:prSet presAssocID="{627C4F43-9822-4C04-AFF2-4FC58D4068C3}" presName="rootComposite" presStyleCnt="0"/>
      <dgm:spPr/>
    </dgm:pt>
    <dgm:pt modelId="{F6F68A7A-3C5D-4E6B-942D-19F4843BCB81}" type="pres">
      <dgm:prSet presAssocID="{627C4F43-9822-4C04-AFF2-4FC58D4068C3}" presName="rootText" presStyleLbl="node2" presStyleIdx="2" presStyleCnt="3">
        <dgm:presLayoutVars>
          <dgm:chPref val="3"/>
        </dgm:presLayoutVars>
      </dgm:prSet>
      <dgm:spPr/>
    </dgm:pt>
    <dgm:pt modelId="{130F2B89-9570-45AF-AADE-04F39CC3B2A4}" type="pres">
      <dgm:prSet presAssocID="{627C4F43-9822-4C04-AFF2-4FC58D4068C3}" presName="rootConnector" presStyleLbl="node2" presStyleIdx="2" presStyleCnt="3"/>
      <dgm:spPr/>
    </dgm:pt>
    <dgm:pt modelId="{FD7B9EBA-640B-4B73-9FDF-175ED34964CC}" type="pres">
      <dgm:prSet presAssocID="{627C4F43-9822-4C04-AFF2-4FC58D4068C3}" presName="hierChild4" presStyleCnt="0"/>
      <dgm:spPr/>
    </dgm:pt>
    <dgm:pt modelId="{1E785A19-D7BF-4204-85A1-B98744EA5FF2}" type="pres">
      <dgm:prSet presAssocID="{627C4F43-9822-4C04-AFF2-4FC58D4068C3}" presName="hierChild5" presStyleCnt="0"/>
      <dgm:spPr/>
    </dgm:pt>
    <dgm:pt modelId="{C4438B91-ECF5-44D8-AF3D-4427BF4750B4}" type="pres">
      <dgm:prSet presAssocID="{1EDF214F-DAE5-47D1-9B2E-87F754170600}" presName="hierChild3" presStyleCnt="0"/>
      <dgm:spPr/>
    </dgm:pt>
  </dgm:ptLst>
  <dgm:cxnLst>
    <dgm:cxn modelId="{371FB72D-8783-4D5B-B76C-D170811CFF8F}" srcId="{1EDF214F-DAE5-47D1-9B2E-87F754170600}" destId="{7BD5021B-C30D-401F-A207-C43948D56605}" srcOrd="0" destOrd="0" parTransId="{0CDA8E4E-6BCF-4780-B951-EEE04B3E1B8A}" sibTransId="{1D5DF3B7-527D-4F52-B493-B51740230F47}"/>
    <dgm:cxn modelId="{5095E23D-2C2C-48E0-B438-11CB48BBA484}" type="presOf" srcId="{343FD740-7DEB-48F3-9F69-3F13AFF92F0E}" destId="{97010A32-1764-4305-A2A3-DB471AB31BD0}" srcOrd="0" destOrd="0" presId="urn:microsoft.com/office/officeart/2005/8/layout/orgChart1"/>
    <dgm:cxn modelId="{BB92095C-0CF5-42B4-A6CA-F97D5F50F09B}" srcId="{1EDF214F-DAE5-47D1-9B2E-87F754170600}" destId="{F24CF5D7-3F3E-4BAF-BD46-11AB95B86D6F}" srcOrd="1" destOrd="0" parTransId="{E246DE29-D14A-40A7-9240-0963876C020B}" sibTransId="{836CA380-62FE-46DD-B4CB-DED6052A9ECF}"/>
    <dgm:cxn modelId="{A4AA224F-14F2-48AB-90B0-21A5201A475B}" type="presOf" srcId="{FA54AE90-D4CA-46D6-9343-707504644623}" destId="{8813BB7C-62D8-417B-967A-83C780AA93E5}" srcOrd="0" destOrd="0" presId="urn:microsoft.com/office/officeart/2005/8/layout/orgChart1"/>
    <dgm:cxn modelId="{10471852-D703-4420-93B3-B7507446FDC5}" type="presOf" srcId="{1EDF214F-DAE5-47D1-9B2E-87F754170600}" destId="{317E8DC8-DED1-4D61-BD6F-014E2BFD10E7}" srcOrd="0" destOrd="0" presId="urn:microsoft.com/office/officeart/2005/8/layout/orgChart1"/>
    <dgm:cxn modelId="{79603574-77D0-4DFB-9EB9-868B7894A62F}" type="presOf" srcId="{0CDA8E4E-6BCF-4780-B951-EEE04B3E1B8A}" destId="{42B5E5B3-3ECC-4D7C-92CC-13AC81E9B322}" srcOrd="0" destOrd="0" presId="urn:microsoft.com/office/officeart/2005/8/layout/orgChart1"/>
    <dgm:cxn modelId="{5516E159-4316-4737-8166-63A328F7A6D7}" srcId="{FA54AE90-D4CA-46D6-9343-707504644623}" destId="{1EDF214F-DAE5-47D1-9B2E-87F754170600}" srcOrd="0" destOrd="0" parTransId="{AB7BCB5E-D763-4D45-88BF-8C247246BD2C}" sibTransId="{F94CFD63-1B26-4F4F-BBC6-39F58F5AC924}"/>
    <dgm:cxn modelId="{22193D86-3756-40D6-8570-7F5EFEF8E728}" type="presOf" srcId="{E246DE29-D14A-40A7-9240-0963876C020B}" destId="{9384681F-E4DC-40F2-8018-9E0E3FE60352}" srcOrd="0" destOrd="0" presId="urn:microsoft.com/office/officeart/2005/8/layout/orgChart1"/>
    <dgm:cxn modelId="{1C4E968A-248B-4854-A501-FF30C706AA14}" type="presOf" srcId="{627C4F43-9822-4C04-AFF2-4FC58D4068C3}" destId="{F6F68A7A-3C5D-4E6B-942D-19F4843BCB81}" srcOrd="0" destOrd="0" presId="urn:microsoft.com/office/officeart/2005/8/layout/orgChart1"/>
    <dgm:cxn modelId="{3FA7B18A-AD1F-4DD6-9802-761501C77CB9}" type="presOf" srcId="{F24CF5D7-3F3E-4BAF-BD46-11AB95B86D6F}" destId="{91B52D62-B66E-4CF3-9655-0341B2EC515D}" srcOrd="0" destOrd="0" presId="urn:microsoft.com/office/officeart/2005/8/layout/orgChart1"/>
    <dgm:cxn modelId="{4CD4A18D-D9C8-49AC-A8EB-548F33C41E64}" type="presOf" srcId="{7BD5021B-C30D-401F-A207-C43948D56605}" destId="{60B7AE28-80A0-4925-BE3C-364CF22064AE}" srcOrd="1" destOrd="0" presId="urn:microsoft.com/office/officeart/2005/8/layout/orgChart1"/>
    <dgm:cxn modelId="{2340FC93-85FA-4E4A-8EF3-04AB0DB1FF51}" srcId="{1EDF214F-DAE5-47D1-9B2E-87F754170600}" destId="{627C4F43-9822-4C04-AFF2-4FC58D4068C3}" srcOrd="2" destOrd="0" parTransId="{343FD740-7DEB-48F3-9F69-3F13AFF92F0E}" sibTransId="{BD872774-E132-4F1D-A0FD-B180930438FB}"/>
    <dgm:cxn modelId="{CB424894-A11F-4D97-9093-E8A7CC39D955}" type="presOf" srcId="{7BD5021B-C30D-401F-A207-C43948D56605}" destId="{5FF1058E-1C67-43F9-9528-B51EFD5756B1}" srcOrd="0" destOrd="0" presId="urn:microsoft.com/office/officeart/2005/8/layout/orgChart1"/>
    <dgm:cxn modelId="{A50FB496-56FC-475B-8ACE-5D507EE6029A}" type="presOf" srcId="{1EDF214F-DAE5-47D1-9B2E-87F754170600}" destId="{F5543F9C-EE4F-433C-9263-6DE29D1F1811}" srcOrd="1" destOrd="0" presId="urn:microsoft.com/office/officeart/2005/8/layout/orgChart1"/>
    <dgm:cxn modelId="{56E275CC-FB01-41FB-A4B4-78A3B473C96D}" type="presOf" srcId="{627C4F43-9822-4C04-AFF2-4FC58D4068C3}" destId="{130F2B89-9570-45AF-AADE-04F39CC3B2A4}" srcOrd="1" destOrd="0" presId="urn:microsoft.com/office/officeart/2005/8/layout/orgChart1"/>
    <dgm:cxn modelId="{D394FEF2-1FB2-4C4E-B8CB-5CB310F17633}" type="presOf" srcId="{F24CF5D7-3F3E-4BAF-BD46-11AB95B86D6F}" destId="{39133CDB-F599-4CB4-A4BD-7E12F6977B23}" srcOrd="1" destOrd="0" presId="urn:microsoft.com/office/officeart/2005/8/layout/orgChart1"/>
    <dgm:cxn modelId="{F4AF57F6-8B16-4F1B-A941-B11763125825}" type="presParOf" srcId="{8813BB7C-62D8-417B-967A-83C780AA93E5}" destId="{2F33126C-BC2A-4CDA-B73F-E4145E2E5622}" srcOrd="0" destOrd="0" presId="urn:microsoft.com/office/officeart/2005/8/layout/orgChart1"/>
    <dgm:cxn modelId="{719496C0-B403-493C-8ADC-D74372258049}" type="presParOf" srcId="{2F33126C-BC2A-4CDA-B73F-E4145E2E5622}" destId="{73659A59-2E1A-434A-9295-4C2CBE301661}" srcOrd="0" destOrd="0" presId="urn:microsoft.com/office/officeart/2005/8/layout/orgChart1"/>
    <dgm:cxn modelId="{214F260C-D0E3-4EA8-A6D0-794689A0719B}" type="presParOf" srcId="{73659A59-2E1A-434A-9295-4C2CBE301661}" destId="{317E8DC8-DED1-4D61-BD6F-014E2BFD10E7}" srcOrd="0" destOrd="0" presId="urn:microsoft.com/office/officeart/2005/8/layout/orgChart1"/>
    <dgm:cxn modelId="{A1FAB404-ECAB-416D-BFA5-4065F01EAAD2}" type="presParOf" srcId="{73659A59-2E1A-434A-9295-4C2CBE301661}" destId="{F5543F9C-EE4F-433C-9263-6DE29D1F1811}" srcOrd="1" destOrd="0" presId="urn:microsoft.com/office/officeart/2005/8/layout/orgChart1"/>
    <dgm:cxn modelId="{400A7B68-B5A1-499F-8227-D0E6C56D7C4F}" type="presParOf" srcId="{2F33126C-BC2A-4CDA-B73F-E4145E2E5622}" destId="{5B127057-6349-4FA8-AB84-938664441EA6}" srcOrd="1" destOrd="0" presId="urn:microsoft.com/office/officeart/2005/8/layout/orgChart1"/>
    <dgm:cxn modelId="{09475631-1874-4B55-A8D4-8FD90ABE15AF}" type="presParOf" srcId="{5B127057-6349-4FA8-AB84-938664441EA6}" destId="{42B5E5B3-3ECC-4D7C-92CC-13AC81E9B322}" srcOrd="0" destOrd="0" presId="urn:microsoft.com/office/officeart/2005/8/layout/orgChart1"/>
    <dgm:cxn modelId="{4C3D57B4-8A29-4CB8-A558-40E26472C948}" type="presParOf" srcId="{5B127057-6349-4FA8-AB84-938664441EA6}" destId="{E5C360C5-B3FD-46EA-952A-5EFD4A6A2C96}" srcOrd="1" destOrd="0" presId="urn:microsoft.com/office/officeart/2005/8/layout/orgChart1"/>
    <dgm:cxn modelId="{40EF3744-E095-4079-A7D0-F7409864E362}" type="presParOf" srcId="{E5C360C5-B3FD-46EA-952A-5EFD4A6A2C96}" destId="{BD6F33AF-4B80-411E-A939-4D71D0720005}" srcOrd="0" destOrd="0" presId="urn:microsoft.com/office/officeart/2005/8/layout/orgChart1"/>
    <dgm:cxn modelId="{0C31C79E-C9D0-47B6-A649-51EEB3538C6A}" type="presParOf" srcId="{BD6F33AF-4B80-411E-A939-4D71D0720005}" destId="{5FF1058E-1C67-43F9-9528-B51EFD5756B1}" srcOrd="0" destOrd="0" presId="urn:microsoft.com/office/officeart/2005/8/layout/orgChart1"/>
    <dgm:cxn modelId="{8399B374-B59A-4DAC-810C-38840C9EF647}" type="presParOf" srcId="{BD6F33AF-4B80-411E-A939-4D71D0720005}" destId="{60B7AE28-80A0-4925-BE3C-364CF22064AE}" srcOrd="1" destOrd="0" presId="urn:microsoft.com/office/officeart/2005/8/layout/orgChart1"/>
    <dgm:cxn modelId="{E51753B7-A7F8-4A09-9D4C-29BA91A5B7B9}" type="presParOf" srcId="{E5C360C5-B3FD-46EA-952A-5EFD4A6A2C96}" destId="{65A59D36-98ED-4259-A60A-A5D3009DC5B6}" srcOrd="1" destOrd="0" presId="urn:microsoft.com/office/officeart/2005/8/layout/orgChart1"/>
    <dgm:cxn modelId="{1F340E6B-8DF6-4755-BF42-7228FE10D7F9}" type="presParOf" srcId="{E5C360C5-B3FD-46EA-952A-5EFD4A6A2C96}" destId="{11F7D502-80E8-4634-876E-7E25FC3A31E2}" srcOrd="2" destOrd="0" presId="urn:microsoft.com/office/officeart/2005/8/layout/orgChart1"/>
    <dgm:cxn modelId="{D0D0E49F-5204-4E42-8654-9B732555F1B5}" type="presParOf" srcId="{5B127057-6349-4FA8-AB84-938664441EA6}" destId="{9384681F-E4DC-40F2-8018-9E0E3FE60352}" srcOrd="2" destOrd="0" presId="urn:microsoft.com/office/officeart/2005/8/layout/orgChart1"/>
    <dgm:cxn modelId="{AB1C3D99-703D-4728-B071-9A35721BD912}" type="presParOf" srcId="{5B127057-6349-4FA8-AB84-938664441EA6}" destId="{624C0B87-6DB9-4619-A0CF-A2F51E75BE40}" srcOrd="3" destOrd="0" presId="urn:microsoft.com/office/officeart/2005/8/layout/orgChart1"/>
    <dgm:cxn modelId="{2BA24058-2CDF-411F-841A-AD424FE1D54F}" type="presParOf" srcId="{624C0B87-6DB9-4619-A0CF-A2F51E75BE40}" destId="{95E68AA2-8B3D-4F4E-99EA-49901A9B792A}" srcOrd="0" destOrd="0" presId="urn:microsoft.com/office/officeart/2005/8/layout/orgChart1"/>
    <dgm:cxn modelId="{8F4CFCE5-DFA9-4763-AF9F-7FF0D99842F6}" type="presParOf" srcId="{95E68AA2-8B3D-4F4E-99EA-49901A9B792A}" destId="{91B52D62-B66E-4CF3-9655-0341B2EC515D}" srcOrd="0" destOrd="0" presId="urn:microsoft.com/office/officeart/2005/8/layout/orgChart1"/>
    <dgm:cxn modelId="{7A3EB1FD-5F27-41E2-B54E-8FA03B0179FC}" type="presParOf" srcId="{95E68AA2-8B3D-4F4E-99EA-49901A9B792A}" destId="{39133CDB-F599-4CB4-A4BD-7E12F6977B23}" srcOrd="1" destOrd="0" presId="urn:microsoft.com/office/officeart/2005/8/layout/orgChart1"/>
    <dgm:cxn modelId="{0F2CD25D-0FCE-4B6E-992A-D849EEA1C2FC}" type="presParOf" srcId="{624C0B87-6DB9-4619-A0CF-A2F51E75BE40}" destId="{14B97EF9-E89B-48D8-833A-4427DFEF2313}" srcOrd="1" destOrd="0" presId="urn:microsoft.com/office/officeart/2005/8/layout/orgChart1"/>
    <dgm:cxn modelId="{577E2AAB-5E90-4421-8778-A5F6C7DA446E}" type="presParOf" srcId="{624C0B87-6DB9-4619-A0CF-A2F51E75BE40}" destId="{F153B393-E0DE-4620-8AA9-FF3631ACFDEF}" srcOrd="2" destOrd="0" presId="urn:microsoft.com/office/officeart/2005/8/layout/orgChart1"/>
    <dgm:cxn modelId="{7ED61CDF-B9F1-484D-8F05-EC5639ECA7C4}" type="presParOf" srcId="{5B127057-6349-4FA8-AB84-938664441EA6}" destId="{97010A32-1764-4305-A2A3-DB471AB31BD0}" srcOrd="4" destOrd="0" presId="urn:microsoft.com/office/officeart/2005/8/layout/orgChart1"/>
    <dgm:cxn modelId="{3E29E698-9D50-4913-BE25-D3765CFABDD1}" type="presParOf" srcId="{5B127057-6349-4FA8-AB84-938664441EA6}" destId="{AFC03A50-D015-437D-ADF1-7545738576BB}" srcOrd="5" destOrd="0" presId="urn:microsoft.com/office/officeart/2005/8/layout/orgChart1"/>
    <dgm:cxn modelId="{52AF025F-2C8D-48E4-9212-A3C2C75CCC94}" type="presParOf" srcId="{AFC03A50-D015-437D-ADF1-7545738576BB}" destId="{36AC7601-C209-4C7E-B9EE-772841662CF9}" srcOrd="0" destOrd="0" presId="urn:microsoft.com/office/officeart/2005/8/layout/orgChart1"/>
    <dgm:cxn modelId="{49A2DE8B-1CCD-4D0C-8977-52E558F94320}" type="presParOf" srcId="{36AC7601-C209-4C7E-B9EE-772841662CF9}" destId="{F6F68A7A-3C5D-4E6B-942D-19F4843BCB81}" srcOrd="0" destOrd="0" presId="urn:microsoft.com/office/officeart/2005/8/layout/orgChart1"/>
    <dgm:cxn modelId="{C122315D-2C47-4198-B9AA-4F224464799F}" type="presParOf" srcId="{36AC7601-C209-4C7E-B9EE-772841662CF9}" destId="{130F2B89-9570-45AF-AADE-04F39CC3B2A4}" srcOrd="1" destOrd="0" presId="urn:microsoft.com/office/officeart/2005/8/layout/orgChart1"/>
    <dgm:cxn modelId="{A54E979A-1A62-4736-853E-9D99468510F2}" type="presParOf" srcId="{AFC03A50-D015-437D-ADF1-7545738576BB}" destId="{FD7B9EBA-640B-4B73-9FDF-175ED34964CC}" srcOrd="1" destOrd="0" presId="urn:microsoft.com/office/officeart/2005/8/layout/orgChart1"/>
    <dgm:cxn modelId="{F9389AA8-98D3-4693-8035-01905ACC0788}" type="presParOf" srcId="{AFC03A50-D015-437D-ADF1-7545738576BB}" destId="{1E785A19-D7BF-4204-85A1-B98744EA5FF2}" srcOrd="2" destOrd="0" presId="urn:microsoft.com/office/officeart/2005/8/layout/orgChart1"/>
    <dgm:cxn modelId="{0D8E8A95-058D-49FA-8A1C-6469249634A0}" type="presParOf" srcId="{2F33126C-BC2A-4CDA-B73F-E4145E2E5622}" destId="{C4438B91-ECF5-44D8-AF3D-4427BF4750B4}"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10A32-1764-4305-A2A3-DB471AB31BD0}">
      <dsp:nvSpPr>
        <dsp:cNvPr id="0" name=""/>
        <dsp:cNvSpPr/>
      </dsp:nvSpPr>
      <dsp:spPr>
        <a:xfrm>
          <a:off x="2003822" y="988871"/>
          <a:ext cx="1417718" cy="246050"/>
        </a:xfrm>
        <a:custGeom>
          <a:avLst/>
          <a:gdLst/>
          <a:ahLst/>
          <a:cxnLst/>
          <a:rect l="0" t="0" r="0" b="0"/>
          <a:pathLst>
            <a:path>
              <a:moveTo>
                <a:pt x="0" y="0"/>
              </a:moveTo>
              <a:lnTo>
                <a:pt x="0" y="123025"/>
              </a:lnTo>
              <a:lnTo>
                <a:pt x="1417718" y="123025"/>
              </a:lnTo>
              <a:lnTo>
                <a:pt x="1417718"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84681F-E4DC-40F2-8018-9E0E3FE60352}">
      <dsp:nvSpPr>
        <dsp:cNvPr id="0" name=""/>
        <dsp:cNvSpPr/>
      </dsp:nvSpPr>
      <dsp:spPr>
        <a:xfrm>
          <a:off x="1958102" y="988871"/>
          <a:ext cx="91440" cy="246050"/>
        </a:xfrm>
        <a:custGeom>
          <a:avLst/>
          <a:gdLst/>
          <a:ahLst/>
          <a:cxnLst/>
          <a:rect l="0" t="0" r="0" b="0"/>
          <a:pathLst>
            <a:path>
              <a:moveTo>
                <a:pt x="45720" y="0"/>
              </a:moveTo>
              <a:lnTo>
                <a:pt x="45720"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2B5E5B3-3ECC-4D7C-92CC-13AC81E9B322}">
      <dsp:nvSpPr>
        <dsp:cNvPr id="0" name=""/>
        <dsp:cNvSpPr/>
      </dsp:nvSpPr>
      <dsp:spPr>
        <a:xfrm>
          <a:off x="586103" y="988871"/>
          <a:ext cx="1417718" cy="246050"/>
        </a:xfrm>
        <a:custGeom>
          <a:avLst/>
          <a:gdLst/>
          <a:ahLst/>
          <a:cxnLst/>
          <a:rect l="0" t="0" r="0" b="0"/>
          <a:pathLst>
            <a:path>
              <a:moveTo>
                <a:pt x="1417718" y="0"/>
              </a:moveTo>
              <a:lnTo>
                <a:pt x="1417718" y="123025"/>
              </a:lnTo>
              <a:lnTo>
                <a:pt x="0" y="123025"/>
              </a:lnTo>
              <a:lnTo>
                <a:pt x="0"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7E8DC8-DED1-4D61-BD6F-014E2BFD10E7}">
      <dsp:nvSpPr>
        <dsp:cNvPr id="0" name=""/>
        <dsp:cNvSpPr/>
      </dsp:nvSpPr>
      <dsp:spPr>
        <a:xfrm>
          <a:off x="1417987" y="403037"/>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Founder / Managing Director</a:t>
          </a:r>
        </a:p>
      </dsp:txBody>
      <dsp:txXfrm>
        <a:off x="1417987" y="403037"/>
        <a:ext cx="1171668" cy="585834"/>
      </dsp:txXfrm>
    </dsp:sp>
    <dsp:sp modelId="{5FF1058E-1C67-43F9-9528-B51EFD5756B1}">
      <dsp:nvSpPr>
        <dsp:cNvPr id="0" name=""/>
        <dsp:cNvSpPr/>
      </dsp:nvSpPr>
      <dsp:spPr>
        <a:xfrm>
          <a:off x="269"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Technical Manager (Refurbishment &amp; AI)</a:t>
          </a:r>
        </a:p>
      </dsp:txBody>
      <dsp:txXfrm>
        <a:off x="269" y="1234921"/>
        <a:ext cx="1171668" cy="585834"/>
      </dsp:txXfrm>
    </dsp:sp>
    <dsp:sp modelId="{91B52D62-B66E-4CF3-9655-0341B2EC515D}">
      <dsp:nvSpPr>
        <dsp:cNvPr id="0" name=""/>
        <dsp:cNvSpPr/>
      </dsp:nvSpPr>
      <dsp:spPr>
        <a:xfrm>
          <a:off x="1417987"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Marketing Manager (Branding &amp; Promotion)</a:t>
          </a:r>
        </a:p>
      </dsp:txBody>
      <dsp:txXfrm>
        <a:off x="1417987" y="1234921"/>
        <a:ext cx="1171668" cy="585834"/>
      </dsp:txXfrm>
    </dsp:sp>
    <dsp:sp modelId="{F6F68A7A-3C5D-4E6B-942D-19F4843BCB81}">
      <dsp:nvSpPr>
        <dsp:cNvPr id="0" name=""/>
        <dsp:cNvSpPr/>
      </dsp:nvSpPr>
      <dsp:spPr>
        <a:xfrm>
          <a:off x="2835706"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Finance Officer (Budgeting &amp; Funding)</a:t>
          </a:r>
        </a:p>
      </dsp:txBody>
      <dsp:txXfrm>
        <a:off x="2835706" y="1234921"/>
        <a:ext cx="1171668" cy="58583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af02d89951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af02d89951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b7112724b2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b7112724b2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
        <p:cNvGrpSpPr/>
        <p:nvPr/>
      </p:nvGrpSpPr>
      <p:grpSpPr>
        <a:xfrm>
          <a:off x="0" y="0"/>
          <a:ext cx="0" cy="0"/>
          <a:chOff x="0" y="0"/>
          <a:chExt cx="0" cy="0"/>
        </a:xfrm>
      </p:grpSpPr>
      <p:sp>
        <p:nvSpPr>
          <p:cNvPr id="728" name="Google Shape;728;gaf10e2383c_1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9" name="Google Shape;729;gaf10e2383c_1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736267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705515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702233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536704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139532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114030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267137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6"/>
        <p:cNvGrpSpPr/>
        <p:nvPr/>
      </p:nvGrpSpPr>
      <p:grpSpPr>
        <a:xfrm>
          <a:off x="0" y="0"/>
          <a:ext cx="0" cy="0"/>
          <a:chOff x="0" y="0"/>
          <a:chExt cx="0" cy="0"/>
        </a:xfrm>
      </p:grpSpPr>
      <p:sp>
        <p:nvSpPr>
          <p:cNvPr id="127" name="Google Shape;127;p6"/>
          <p:cNvSpPr/>
          <p:nvPr/>
        </p:nvSpPr>
        <p:spPr>
          <a:xfrm>
            <a:off x="311700" y="305400"/>
            <a:ext cx="8520600" cy="45327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6"/>
          <p:cNvSpPr/>
          <p:nvPr/>
        </p:nvSpPr>
        <p:spPr>
          <a:xfrm>
            <a:off x="617125" y="609800"/>
            <a:ext cx="7909800" cy="392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6"/>
          <p:cNvSpPr txBox="1">
            <a:spLocks noGrp="1"/>
          </p:cNvSpPr>
          <p:nvPr>
            <p:ph type="title"/>
          </p:nvPr>
        </p:nvSpPr>
        <p:spPr>
          <a:xfrm>
            <a:off x="1100500" y="640850"/>
            <a:ext cx="6942900" cy="515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b="0">
                <a:solidFill>
                  <a:schemeClr val="lt2"/>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ackground 1">
  <p:cSld name="CUSTOM_3_1">
    <p:spTree>
      <p:nvGrpSpPr>
        <p:cNvPr id="1" name="Shape 613"/>
        <p:cNvGrpSpPr/>
        <p:nvPr/>
      </p:nvGrpSpPr>
      <p:grpSpPr>
        <a:xfrm>
          <a:off x="0" y="0"/>
          <a:ext cx="0" cy="0"/>
          <a:chOff x="0" y="0"/>
          <a:chExt cx="0" cy="0"/>
        </a:xfrm>
      </p:grpSpPr>
      <p:sp>
        <p:nvSpPr>
          <p:cNvPr id="614" name="Google Shape;614;p27"/>
          <p:cNvSpPr/>
          <p:nvPr/>
        </p:nvSpPr>
        <p:spPr>
          <a:xfrm>
            <a:off x="311700" y="305400"/>
            <a:ext cx="8520600" cy="45327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7"/>
          <p:cNvSpPr/>
          <p:nvPr/>
        </p:nvSpPr>
        <p:spPr>
          <a:xfrm>
            <a:off x="617125" y="609800"/>
            <a:ext cx="7909800" cy="392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17700" y="445025"/>
            <a:ext cx="7908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1pPr>
            <a:lvl2pPr lvl="1">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2pPr>
            <a:lvl3pPr lvl="2">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3pPr>
            <a:lvl4pPr lvl="3">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4pPr>
            <a:lvl5pPr lvl="4">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5pPr>
            <a:lvl6pPr lvl="5">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6pPr>
            <a:lvl7pPr lvl="6">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7pPr>
            <a:lvl8pPr lvl="7">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8pPr>
            <a:lvl9pPr lvl="8">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9pPr>
          </a:lstStyle>
          <a:p>
            <a:endParaRPr/>
          </a:p>
        </p:txBody>
      </p:sp>
      <p:sp>
        <p:nvSpPr>
          <p:cNvPr id="7" name="Google Shape;7;p1"/>
          <p:cNvSpPr txBox="1">
            <a:spLocks noGrp="1"/>
          </p:cNvSpPr>
          <p:nvPr>
            <p:ph type="body" idx="1"/>
          </p:nvPr>
        </p:nvSpPr>
        <p:spPr>
          <a:xfrm>
            <a:off x="617700" y="1152475"/>
            <a:ext cx="7908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52" r:id="rId1"/>
    <p:sldLayoutId id="214748367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523858-0794-D987-D55A-7C11184C9531}"/>
              </a:ext>
            </a:extLst>
          </p:cNvPr>
          <p:cNvSpPr txBox="1"/>
          <p:nvPr/>
        </p:nvSpPr>
        <p:spPr>
          <a:xfrm>
            <a:off x="1371600" y="834961"/>
            <a:ext cx="6400800" cy="2031768"/>
          </a:xfrm>
          <a:prstGeom prst="rect">
            <a:avLst/>
          </a:prstGeom>
          <a:solidFill>
            <a:srgbClr val="CEF1F6"/>
          </a:solidFill>
          <a:ln>
            <a:noFill/>
          </a:ln>
          <a:effectLst>
            <a:softEdge rad="317500"/>
          </a:effectLst>
        </p:spPr>
        <p:txBody>
          <a:bodyPr spcFirstLastPara="1" wrap="square" lIns="91425" tIns="91425" rIns="91425" bIns="91425" anchor="t" anchorCtr="0">
            <a:noAutofit/>
          </a:bodyPr>
          <a:lstStyle>
            <a:defPPr marR="0" lvl="0" algn="l" rtl="0">
              <a:lnSpc>
                <a:spcPct val="100000"/>
              </a:lnSpc>
              <a:spcBef>
                <a:spcPts val="0"/>
              </a:spcBef>
              <a:spcAft>
                <a:spcPts val="0"/>
              </a:spcAft>
            </a:defPPr>
            <a:lvl1pPr algn="ctr">
              <a:buClr>
                <a:schemeClr val="dk1"/>
              </a:buClr>
              <a:buSzPts val="3000"/>
              <a:buFont typeface="Limelight"/>
              <a:buNone/>
              <a:defRPr sz="3000" b="1">
                <a:solidFill>
                  <a:schemeClr val="lt2"/>
                </a:solidFill>
                <a:latin typeface="Limelight"/>
                <a:ea typeface="Limelight"/>
                <a:cs typeface="Limelight"/>
                <a:sym typeface="Limelight"/>
              </a:defRPr>
            </a:lvl1pPr>
            <a:lvl2pPr>
              <a:buClr>
                <a:schemeClr val="dk1"/>
              </a:buClr>
              <a:buSzPts val="3000"/>
              <a:buFont typeface="Limelight"/>
              <a:buNone/>
              <a:defRPr sz="3000">
                <a:solidFill>
                  <a:schemeClr val="dk1"/>
                </a:solidFill>
                <a:latin typeface="Limelight"/>
                <a:ea typeface="Limelight"/>
                <a:cs typeface="Limelight"/>
                <a:sym typeface="Limelight"/>
              </a:defRPr>
            </a:lvl2pPr>
            <a:lvl3pPr>
              <a:buClr>
                <a:schemeClr val="dk1"/>
              </a:buClr>
              <a:buSzPts val="3000"/>
              <a:buFont typeface="Limelight"/>
              <a:buNone/>
              <a:defRPr sz="3000">
                <a:solidFill>
                  <a:schemeClr val="dk1"/>
                </a:solidFill>
                <a:latin typeface="Limelight"/>
                <a:ea typeface="Limelight"/>
                <a:cs typeface="Limelight"/>
                <a:sym typeface="Limelight"/>
              </a:defRPr>
            </a:lvl3pPr>
            <a:lvl4pPr>
              <a:buClr>
                <a:schemeClr val="dk1"/>
              </a:buClr>
              <a:buSzPts val="3000"/>
              <a:buFont typeface="Limelight"/>
              <a:buNone/>
              <a:defRPr sz="3000">
                <a:solidFill>
                  <a:schemeClr val="dk1"/>
                </a:solidFill>
                <a:latin typeface="Limelight"/>
                <a:ea typeface="Limelight"/>
                <a:cs typeface="Limelight"/>
                <a:sym typeface="Limelight"/>
              </a:defRPr>
            </a:lvl4pPr>
            <a:lvl5pPr>
              <a:buClr>
                <a:schemeClr val="dk1"/>
              </a:buClr>
              <a:buSzPts val="3000"/>
              <a:buFont typeface="Limelight"/>
              <a:buNone/>
              <a:defRPr sz="3000">
                <a:solidFill>
                  <a:schemeClr val="dk1"/>
                </a:solidFill>
                <a:latin typeface="Limelight"/>
                <a:ea typeface="Limelight"/>
                <a:cs typeface="Limelight"/>
                <a:sym typeface="Limelight"/>
              </a:defRPr>
            </a:lvl5pPr>
            <a:lvl6pPr>
              <a:buClr>
                <a:schemeClr val="dk1"/>
              </a:buClr>
              <a:buSzPts val="3000"/>
              <a:buFont typeface="Limelight"/>
              <a:buNone/>
              <a:defRPr sz="3000">
                <a:solidFill>
                  <a:schemeClr val="dk1"/>
                </a:solidFill>
                <a:latin typeface="Limelight"/>
                <a:ea typeface="Limelight"/>
                <a:cs typeface="Limelight"/>
                <a:sym typeface="Limelight"/>
              </a:defRPr>
            </a:lvl6pPr>
            <a:lvl7pPr>
              <a:buClr>
                <a:schemeClr val="dk1"/>
              </a:buClr>
              <a:buSzPts val="3000"/>
              <a:buFont typeface="Limelight"/>
              <a:buNone/>
              <a:defRPr sz="3000">
                <a:solidFill>
                  <a:schemeClr val="dk1"/>
                </a:solidFill>
                <a:latin typeface="Limelight"/>
                <a:ea typeface="Limelight"/>
                <a:cs typeface="Limelight"/>
                <a:sym typeface="Limelight"/>
              </a:defRPr>
            </a:lvl7pPr>
            <a:lvl8pPr>
              <a:buClr>
                <a:schemeClr val="dk1"/>
              </a:buClr>
              <a:buSzPts val="3000"/>
              <a:buFont typeface="Limelight"/>
              <a:buNone/>
              <a:defRPr sz="3000">
                <a:solidFill>
                  <a:schemeClr val="dk1"/>
                </a:solidFill>
                <a:latin typeface="Limelight"/>
                <a:ea typeface="Limelight"/>
                <a:cs typeface="Limelight"/>
                <a:sym typeface="Limelight"/>
              </a:defRPr>
            </a:lvl8pPr>
            <a:lvl9pPr>
              <a:buClr>
                <a:schemeClr val="dk1"/>
              </a:buClr>
              <a:buSzPts val="3000"/>
              <a:buFont typeface="Limelight"/>
              <a:buNone/>
              <a:defRPr sz="3000">
                <a:solidFill>
                  <a:schemeClr val="dk1"/>
                </a:solidFill>
                <a:latin typeface="Limelight"/>
                <a:ea typeface="Limelight"/>
                <a:cs typeface="Limelight"/>
                <a:sym typeface="Limelight"/>
              </a:defRPr>
            </a:lvl9pPr>
          </a:lstStyle>
          <a:p>
            <a:r>
              <a:rPr lang="en-US" dirty="0" err="1"/>
              <a:t>EcoRevive</a:t>
            </a:r>
            <a:r>
              <a:rPr lang="en-US" dirty="0"/>
              <a:t>: Smart Electric Vehicle Refurbishment and Leasing Startup</a:t>
            </a:r>
          </a:p>
        </p:txBody>
      </p:sp>
      <p:sp>
        <p:nvSpPr>
          <p:cNvPr id="6" name="TextBox 5">
            <a:extLst>
              <a:ext uri="{FF2B5EF4-FFF2-40B4-BE49-F238E27FC236}">
                <a16:creationId xmlns:a16="http://schemas.microsoft.com/office/drawing/2014/main" id="{2C20F8FE-EC6D-C3AE-5AD4-0A60AF94B137}"/>
              </a:ext>
            </a:extLst>
          </p:cNvPr>
          <p:cNvSpPr txBox="1"/>
          <p:nvPr/>
        </p:nvSpPr>
        <p:spPr>
          <a:xfrm>
            <a:off x="2221706" y="2957557"/>
            <a:ext cx="4572000" cy="700000"/>
          </a:xfrm>
          <a:prstGeom prst="rect">
            <a:avLst/>
          </a:prstGeom>
          <a:noFill/>
          <a:ln>
            <a:solidFill>
              <a:schemeClr val="tx2"/>
            </a:solidFill>
          </a:ln>
        </p:spPr>
        <p:txBody>
          <a:bodyPr wrap="square">
            <a:spAutoFit/>
          </a:bodyPr>
          <a:lstStyle/>
          <a:p>
            <a:pPr algn="ctr">
              <a:lnSpc>
                <a:spcPct val="150000"/>
              </a:lnSpc>
              <a:spcAft>
                <a:spcPts val="800"/>
              </a:spcAft>
            </a:pPr>
            <a:r>
              <a:rPr lang="en-US" b="1"/>
              <a:t>Module Name and Code:</a:t>
            </a:r>
            <a:br>
              <a:rPr lang="en-US"/>
            </a:br>
            <a:r>
              <a:rPr lang="en-US"/>
              <a:t>Enterprise and Entrepreneurship (LCLM4006)</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91F7A399-FF2A-CD95-6617-9CBF2DC35B21}"/>
              </a:ext>
            </a:extLst>
          </p:cNvPr>
          <p:cNvSpPr txBox="1"/>
          <p:nvPr/>
        </p:nvSpPr>
        <p:spPr>
          <a:xfrm>
            <a:off x="2221706" y="3821863"/>
            <a:ext cx="4572000" cy="376578"/>
          </a:xfrm>
          <a:prstGeom prst="rect">
            <a:avLst/>
          </a:prstGeom>
          <a:noFill/>
          <a:ln>
            <a:solidFill>
              <a:schemeClr val="tx2"/>
            </a:solidFill>
          </a:ln>
        </p:spPr>
        <p:txBody>
          <a:bodyPr wrap="square">
            <a:spAutoFit/>
          </a:bodyPr>
          <a:lstStyle/>
          <a:p>
            <a:pPr algn="ctr">
              <a:lnSpc>
                <a:spcPct val="150000"/>
              </a:lnSpc>
              <a:spcAft>
                <a:spcPts val="800"/>
              </a:spcAft>
            </a:pPr>
            <a:r>
              <a:rPr lang="en-US"/>
              <a:t>Component 2 – Individual Business Presentation Pitch</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14691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3" name="Title 2">
            <a:extLst>
              <a:ext uri="{FF2B5EF4-FFF2-40B4-BE49-F238E27FC236}">
                <a16:creationId xmlns:a16="http://schemas.microsoft.com/office/drawing/2014/main" id="{56A4567F-08C7-DFA1-FF20-1156BE04193D}"/>
              </a:ext>
            </a:extLst>
          </p:cNvPr>
          <p:cNvSpPr>
            <a:spLocks noGrp="1"/>
          </p:cNvSpPr>
          <p:nvPr>
            <p:ph type="title"/>
          </p:nvPr>
        </p:nvSpPr>
        <p:spPr>
          <a:xfrm>
            <a:off x="1100550" y="790869"/>
            <a:ext cx="6942900" cy="515700"/>
          </a:xfrm>
          <a:noFill/>
          <a:ln>
            <a:noFill/>
          </a:ln>
        </p:spPr>
        <p:txBody>
          <a:bodyPr spcFirstLastPara="1" wrap="square" lIns="91425" tIns="91425" rIns="91425" bIns="91425" anchor="t" anchorCtr="0">
            <a:noAutofit/>
          </a:bodyPr>
          <a:lstStyle/>
          <a:p>
            <a:r>
              <a:rPr lang="en-US" b="1" dirty="0"/>
              <a:t>Overview of the Business Idea</a:t>
            </a:r>
          </a:p>
        </p:txBody>
      </p:sp>
      <p:sp>
        <p:nvSpPr>
          <p:cNvPr id="10" name="TextBox 9">
            <a:extLst>
              <a:ext uri="{FF2B5EF4-FFF2-40B4-BE49-F238E27FC236}">
                <a16:creationId xmlns:a16="http://schemas.microsoft.com/office/drawing/2014/main" id="{69E084DE-9439-1678-E7E1-3DEDB9A96FE9}"/>
              </a:ext>
            </a:extLst>
          </p:cNvPr>
          <p:cNvSpPr txBox="1"/>
          <p:nvPr/>
        </p:nvSpPr>
        <p:spPr>
          <a:xfrm>
            <a:off x="1643063" y="1578030"/>
            <a:ext cx="5957887" cy="243143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is a start-up company focusing on sustainability to reduce the prices and electronic waste in the UK electric vehicle (EV) market.</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It buys used EVs, uses AI diagnostics to determine and optimize battery functionality, and rents refurbished vehicles on flexible and low-priced plans (Miskolczi et al., 2021).</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model will develop the circular economy, which lengthens the lifecycle of EVs and reduces emissions by up to 30 percent instead of creating new products (Ellen MacArthur Foundation, 2023).</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Headquartered in Birmingham, an innovation hub on green situated in the UK, EcoRevive facilitates the Net Zero 2050 action plan (Department for Energy Security and Net Zero,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3" name="Title 2">
            <a:extLst>
              <a:ext uri="{FF2B5EF4-FFF2-40B4-BE49-F238E27FC236}">
                <a16:creationId xmlns:a16="http://schemas.microsoft.com/office/drawing/2014/main" id="{752E1BA0-8D06-8E15-B11A-E6CC723DC9F9}"/>
              </a:ext>
            </a:extLst>
          </p:cNvPr>
          <p:cNvSpPr>
            <a:spLocks noGrp="1"/>
          </p:cNvSpPr>
          <p:nvPr>
            <p:ph type="title"/>
          </p:nvPr>
        </p:nvSpPr>
        <p:spPr>
          <a:xfrm>
            <a:off x="760809" y="734466"/>
            <a:ext cx="7622382" cy="515700"/>
          </a:xfrm>
          <a:noFill/>
          <a:ln>
            <a:noFill/>
          </a:ln>
        </p:spPr>
        <p:txBody>
          <a:bodyPr spcFirstLastPara="1" wrap="square" lIns="91425" tIns="91425" rIns="91425" bIns="91425" anchor="t" anchorCtr="0">
            <a:noAutofit/>
          </a:bodyPr>
          <a:lstStyle/>
          <a:p>
            <a:r>
              <a:rPr lang="en-US" b="1" dirty="0"/>
              <a:t>Market Problem and Opportunity</a:t>
            </a:r>
          </a:p>
        </p:txBody>
      </p:sp>
      <p:sp>
        <p:nvSpPr>
          <p:cNvPr id="5" name="TextBox 4">
            <a:extLst>
              <a:ext uri="{FF2B5EF4-FFF2-40B4-BE49-F238E27FC236}">
                <a16:creationId xmlns:a16="http://schemas.microsoft.com/office/drawing/2014/main" id="{D5F1A91C-765A-D1D1-CF9F-4A2B5A76F1F9}"/>
              </a:ext>
            </a:extLst>
          </p:cNvPr>
          <p:cNvSpPr txBox="1"/>
          <p:nvPr/>
        </p:nvSpPr>
        <p:spPr>
          <a:xfrm>
            <a:off x="975122" y="1564491"/>
            <a:ext cx="3061098" cy="2513509"/>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Market Challenge</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New electric cars are still too expensive and their cost on average exceeds 35,000 pounds preventing consumers to buy them and accessibility disparities (AutoTrader,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Amid increased financial strain, many prospective customers are seeking cost-effective and dependable alternatives to conventional car ownership.</a:t>
            </a:r>
          </a:p>
        </p:txBody>
      </p:sp>
      <p:sp>
        <p:nvSpPr>
          <p:cNvPr id="7" name="TextBox 6">
            <a:extLst>
              <a:ext uri="{FF2B5EF4-FFF2-40B4-BE49-F238E27FC236}">
                <a16:creationId xmlns:a16="http://schemas.microsoft.com/office/drawing/2014/main" id="{CBC07ECD-CB7B-5FAB-0D85-159210789A1D}"/>
              </a:ext>
            </a:extLst>
          </p:cNvPr>
          <p:cNvSpPr txBox="1"/>
          <p:nvPr/>
        </p:nvSpPr>
        <p:spPr>
          <a:xfrm>
            <a:off x="4443413" y="1605527"/>
            <a:ext cx="3725465" cy="2431435"/>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Emerging Opportunity</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In the UK in 2024, the number of EVs sold used increased by 57 percent, indicating that customers were willing to purchase green mobility at a low price (SMMT,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Increasing fuel costs and sustainability also increase the appeal of leasing (Department for Transport,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fills this gap with the combination of affordability, AI-based refurbishment, and environmental responsibility.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EBD45-2361-FEE5-023B-70D0F654E1CD}"/>
              </a:ext>
            </a:extLst>
          </p:cNvPr>
          <p:cNvSpPr txBox="1"/>
          <p:nvPr/>
        </p:nvSpPr>
        <p:spPr>
          <a:xfrm>
            <a:off x="780456" y="1470123"/>
            <a:ext cx="3527225" cy="1302921"/>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Mission Statement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US" sz="1200" i="1" kern="100" dirty="0">
                <a:latin typeface="Arial" panose="020B0604020202020204" pitchFamily="34" charset="0"/>
                <a:ea typeface="Calibri" panose="020F0502020204030204" pitchFamily="34" charset="0"/>
                <a:cs typeface="Times New Roman" panose="02020603050405020304" pitchFamily="18" charset="0"/>
              </a:rPr>
              <a:t>EcoRevive aims to improve the life of electric vehicles by refurbishing them with the help of AI technology, which will decrease carbon footprint and enable more people to access sustainable mobility (Ellen MacArthur Foundation, 2023).</a:t>
            </a:r>
          </a:p>
        </p:txBody>
      </p:sp>
      <p:sp>
        <p:nvSpPr>
          <p:cNvPr id="6" name="TextBox 5">
            <a:extLst>
              <a:ext uri="{FF2B5EF4-FFF2-40B4-BE49-F238E27FC236}">
                <a16:creationId xmlns:a16="http://schemas.microsoft.com/office/drawing/2014/main" id="{ED65EF5B-E573-3EF5-08E2-D1C3B2E13F19}"/>
              </a:ext>
            </a:extLst>
          </p:cNvPr>
          <p:cNvSpPr txBox="1"/>
          <p:nvPr/>
        </p:nvSpPr>
        <p:spPr>
          <a:xfrm>
            <a:off x="4572000" y="1562457"/>
            <a:ext cx="3625454" cy="1487587"/>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Vision Statement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US" sz="1200" kern="100" dirty="0">
                <a:latin typeface="Arial" panose="020B0604020202020204" pitchFamily="34" charset="0"/>
                <a:ea typeface="Calibri" panose="020F0502020204030204" pitchFamily="34" charset="0"/>
                <a:cs typeface="Times New Roman" panose="02020603050405020304" pitchFamily="18" charset="0"/>
              </a:rPr>
              <a:t>In the next five years, to be the first e-car refurbishment company in the UK to offer an intelligent product and become the dominant player in the e-car sector in terms of driving innovation and inclusivity in the green mobility industry.</a:t>
            </a:r>
          </a:p>
        </p:txBody>
      </p:sp>
      <p:sp>
        <p:nvSpPr>
          <p:cNvPr id="8" name="TextBox 7">
            <a:extLst>
              <a:ext uri="{FF2B5EF4-FFF2-40B4-BE49-F238E27FC236}">
                <a16:creationId xmlns:a16="http://schemas.microsoft.com/office/drawing/2014/main" id="{420D6427-25BF-FA75-C201-34F5D2F2723A}"/>
              </a:ext>
            </a:extLst>
          </p:cNvPr>
          <p:cNvSpPr txBox="1"/>
          <p:nvPr/>
        </p:nvSpPr>
        <p:spPr>
          <a:xfrm>
            <a:off x="1616273" y="2889290"/>
            <a:ext cx="5947172" cy="1426031"/>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Strategic Objectives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establish a refurbishment and leasing hub in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Birmingham</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by mid-2026.</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lease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150+ vehicles</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in the first year with over 90% customer satisfaction.</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expand operations to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London and Manchester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by 2027.</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ensure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ethical sourcing</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and full alignment with circular economy principles.</a:t>
            </a:r>
          </a:p>
        </p:txBody>
      </p:sp>
      <p:sp>
        <p:nvSpPr>
          <p:cNvPr id="10" name="TextBox 9">
            <a:extLst>
              <a:ext uri="{FF2B5EF4-FFF2-40B4-BE49-F238E27FC236}">
                <a16:creationId xmlns:a16="http://schemas.microsoft.com/office/drawing/2014/main" id="{1B13CA65-9834-10B7-6D51-F4B2D7EA9F12}"/>
              </a:ext>
            </a:extLst>
          </p:cNvPr>
          <p:cNvSpPr txBox="1"/>
          <p:nvPr/>
        </p:nvSpPr>
        <p:spPr>
          <a:xfrm>
            <a:off x="664369" y="735847"/>
            <a:ext cx="7850980" cy="52569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algn="ctr">
              <a:buClr>
                <a:schemeClr val="dk1"/>
              </a:buClr>
              <a:buSzPts val="3000"/>
              <a:buFont typeface="Limelight"/>
              <a:buNone/>
              <a:defRPr sz="3000" b="1">
                <a:solidFill>
                  <a:schemeClr val="lt2"/>
                </a:solidFill>
                <a:latin typeface="Limelight"/>
                <a:ea typeface="Limelight"/>
                <a:cs typeface="Limelight"/>
                <a:sym typeface="Limelight"/>
              </a:defRPr>
            </a:lvl1pPr>
            <a:lvl2pPr>
              <a:buClr>
                <a:schemeClr val="dk1"/>
              </a:buClr>
              <a:buSzPts val="3000"/>
              <a:buFont typeface="Limelight"/>
              <a:buNone/>
              <a:defRPr sz="3000">
                <a:solidFill>
                  <a:schemeClr val="dk1"/>
                </a:solidFill>
                <a:latin typeface="Limelight"/>
                <a:ea typeface="Limelight"/>
                <a:cs typeface="Limelight"/>
                <a:sym typeface="Limelight"/>
              </a:defRPr>
            </a:lvl2pPr>
            <a:lvl3pPr>
              <a:buClr>
                <a:schemeClr val="dk1"/>
              </a:buClr>
              <a:buSzPts val="3000"/>
              <a:buFont typeface="Limelight"/>
              <a:buNone/>
              <a:defRPr sz="3000">
                <a:solidFill>
                  <a:schemeClr val="dk1"/>
                </a:solidFill>
                <a:latin typeface="Limelight"/>
                <a:ea typeface="Limelight"/>
                <a:cs typeface="Limelight"/>
                <a:sym typeface="Limelight"/>
              </a:defRPr>
            </a:lvl3pPr>
            <a:lvl4pPr>
              <a:buClr>
                <a:schemeClr val="dk1"/>
              </a:buClr>
              <a:buSzPts val="3000"/>
              <a:buFont typeface="Limelight"/>
              <a:buNone/>
              <a:defRPr sz="3000">
                <a:solidFill>
                  <a:schemeClr val="dk1"/>
                </a:solidFill>
                <a:latin typeface="Limelight"/>
                <a:ea typeface="Limelight"/>
                <a:cs typeface="Limelight"/>
                <a:sym typeface="Limelight"/>
              </a:defRPr>
            </a:lvl4pPr>
            <a:lvl5pPr>
              <a:buClr>
                <a:schemeClr val="dk1"/>
              </a:buClr>
              <a:buSzPts val="3000"/>
              <a:buFont typeface="Limelight"/>
              <a:buNone/>
              <a:defRPr sz="3000">
                <a:solidFill>
                  <a:schemeClr val="dk1"/>
                </a:solidFill>
                <a:latin typeface="Limelight"/>
                <a:ea typeface="Limelight"/>
                <a:cs typeface="Limelight"/>
                <a:sym typeface="Limelight"/>
              </a:defRPr>
            </a:lvl5pPr>
            <a:lvl6pPr>
              <a:buClr>
                <a:schemeClr val="dk1"/>
              </a:buClr>
              <a:buSzPts val="3000"/>
              <a:buFont typeface="Limelight"/>
              <a:buNone/>
              <a:defRPr sz="3000">
                <a:solidFill>
                  <a:schemeClr val="dk1"/>
                </a:solidFill>
                <a:latin typeface="Limelight"/>
                <a:ea typeface="Limelight"/>
                <a:cs typeface="Limelight"/>
                <a:sym typeface="Limelight"/>
              </a:defRPr>
            </a:lvl6pPr>
            <a:lvl7pPr>
              <a:buClr>
                <a:schemeClr val="dk1"/>
              </a:buClr>
              <a:buSzPts val="3000"/>
              <a:buFont typeface="Limelight"/>
              <a:buNone/>
              <a:defRPr sz="3000">
                <a:solidFill>
                  <a:schemeClr val="dk1"/>
                </a:solidFill>
                <a:latin typeface="Limelight"/>
                <a:ea typeface="Limelight"/>
                <a:cs typeface="Limelight"/>
                <a:sym typeface="Limelight"/>
              </a:defRPr>
            </a:lvl7pPr>
            <a:lvl8pPr>
              <a:buClr>
                <a:schemeClr val="dk1"/>
              </a:buClr>
              <a:buSzPts val="3000"/>
              <a:buFont typeface="Limelight"/>
              <a:buNone/>
              <a:defRPr sz="3000">
                <a:solidFill>
                  <a:schemeClr val="dk1"/>
                </a:solidFill>
                <a:latin typeface="Limelight"/>
                <a:ea typeface="Limelight"/>
                <a:cs typeface="Limelight"/>
                <a:sym typeface="Limelight"/>
              </a:defRPr>
            </a:lvl8pPr>
            <a:lvl9pPr>
              <a:buClr>
                <a:schemeClr val="dk1"/>
              </a:buClr>
              <a:buSzPts val="3000"/>
              <a:buFont typeface="Limelight"/>
              <a:buNone/>
              <a:defRPr sz="3000">
                <a:solidFill>
                  <a:schemeClr val="dk1"/>
                </a:solidFill>
                <a:latin typeface="Limelight"/>
                <a:ea typeface="Limelight"/>
                <a:cs typeface="Limelight"/>
                <a:sym typeface="Limelight"/>
              </a:defRPr>
            </a:lvl9pPr>
          </a:lstStyle>
          <a:p>
            <a:r>
              <a:rPr lang="en-US" sz="2800" dirty="0"/>
              <a:t>Mission, Vision, and Strategic Objectives</a:t>
            </a:r>
          </a:p>
        </p:txBody>
      </p:sp>
    </p:spTree>
    <p:extLst>
      <p:ext uri="{BB962C8B-B14F-4D97-AF65-F5344CB8AC3E}">
        <p14:creationId xmlns:p14="http://schemas.microsoft.com/office/powerpoint/2010/main" val="2675174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0"/>
        <p:cNvGrpSpPr/>
        <p:nvPr/>
      </p:nvGrpSpPr>
      <p:grpSpPr>
        <a:xfrm>
          <a:off x="0" y="0"/>
          <a:ext cx="0" cy="0"/>
          <a:chOff x="0" y="0"/>
          <a:chExt cx="0" cy="0"/>
        </a:xfrm>
      </p:grpSpPr>
      <p:sp>
        <p:nvSpPr>
          <p:cNvPr id="8" name="Title 7">
            <a:extLst>
              <a:ext uri="{FF2B5EF4-FFF2-40B4-BE49-F238E27FC236}">
                <a16:creationId xmlns:a16="http://schemas.microsoft.com/office/drawing/2014/main" id="{09F54018-29C8-6B8E-C451-E92C3A9F3E4B}"/>
              </a:ext>
            </a:extLst>
          </p:cNvPr>
          <p:cNvSpPr>
            <a:spLocks noGrp="1"/>
          </p:cNvSpPr>
          <p:nvPr>
            <p:ph type="title"/>
          </p:nvPr>
        </p:nvSpPr>
        <p:spPr>
          <a:xfrm>
            <a:off x="650082" y="1462382"/>
            <a:ext cx="3271838" cy="515700"/>
          </a:xfrm>
          <a:noFill/>
          <a:ln>
            <a:noFill/>
          </a:ln>
        </p:spPr>
        <p:txBody>
          <a:bodyPr spcFirstLastPara="1" wrap="square" lIns="91425" tIns="91425" rIns="91425" bIns="91425" anchor="t" anchorCtr="0">
            <a:noAutofit/>
          </a:bodyPr>
          <a:lstStyle/>
          <a:p>
            <a:pPr lvl="0"/>
            <a:r>
              <a:rPr lang="en-US" sz="2800" b="1" dirty="0"/>
              <a:t>Legal Format and Management Structure</a:t>
            </a:r>
            <a:endParaRPr lang="en-US" sz="2800" dirty="0"/>
          </a:p>
        </p:txBody>
      </p:sp>
      <p:sp>
        <p:nvSpPr>
          <p:cNvPr id="3" name="TextBox 2">
            <a:extLst>
              <a:ext uri="{FF2B5EF4-FFF2-40B4-BE49-F238E27FC236}">
                <a16:creationId xmlns:a16="http://schemas.microsoft.com/office/drawing/2014/main" id="{8B208EAD-1BA8-8FAC-8900-3FFF74D36F3C}"/>
              </a:ext>
            </a:extLst>
          </p:cNvPr>
          <p:cNvSpPr txBox="1"/>
          <p:nvPr/>
        </p:nvSpPr>
        <p:spPr>
          <a:xfrm>
            <a:off x="4179093" y="1027926"/>
            <a:ext cx="4200525" cy="2800767"/>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Legal Format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EcoRevive is incorporated in the UK under the Companies Act of 2006 as a Limited Company (Ltd) with limited liability to protect personal assets and boost investor confidence (Burns, 2022).</a:t>
            </a: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This is especially efficient in sustainable small-to-medium enterprises when it comes to being flexible in terms of equity investment and scalability in respect to UK green entrepreneurship policies (Department for Business and Trade, 2025).</a:t>
            </a: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Ltd model will guarantee good governance, financial reporting and long term credibility in an emerging EV refurbishment market.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6103B7-AF9D-D76F-3884-5DF2653BBFCE}"/>
              </a:ext>
            </a:extLst>
          </p:cNvPr>
          <p:cNvSpPr txBox="1"/>
          <p:nvPr/>
        </p:nvSpPr>
        <p:spPr>
          <a:xfrm>
            <a:off x="710803" y="1447211"/>
            <a:ext cx="3514725" cy="2575064"/>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Management Structure</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Founder &amp; Managing Director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Strategic leadership and external partnerships.</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Technical Manager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AI refurbishment, quality control, and compliance.</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Marketing Manager </a:t>
            </a: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Branding, promotion, and customer acquisition.</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Finance Officer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Cash flow, budgeting, and funding oversight.</a:t>
            </a:r>
          </a:p>
        </p:txBody>
      </p:sp>
      <p:sp>
        <p:nvSpPr>
          <p:cNvPr id="4" name="Title 7">
            <a:extLst>
              <a:ext uri="{FF2B5EF4-FFF2-40B4-BE49-F238E27FC236}">
                <a16:creationId xmlns:a16="http://schemas.microsoft.com/office/drawing/2014/main" id="{06B1EB6C-54A2-DBE1-B748-96077E423CB8}"/>
              </a:ext>
            </a:extLst>
          </p:cNvPr>
          <p:cNvSpPr>
            <a:spLocks noGrp="1"/>
          </p:cNvSpPr>
          <p:nvPr>
            <p:ph type="title"/>
          </p:nvPr>
        </p:nvSpPr>
        <p:spPr>
          <a:xfrm>
            <a:off x="710803" y="776582"/>
            <a:ext cx="7722394" cy="515700"/>
          </a:xfrm>
          <a:noFill/>
          <a:ln>
            <a:noFill/>
          </a:ln>
        </p:spPr>
        <p:txBody>
          <a:bodyPr spcFirstLastPara="1" wrap="square" lIns="91425" tIns="91425" rIns="91425" bIns="91425" anchor="t" anchorCtr="0">
            <a:noAutofit/>
          </a:bodyPr>
          <a:lstStyle/>
          <a:p>
            <a:pPr lvl="0"/>
            <a:r>
              <a:rPr lang="en-US" sz="2000" b="1" dirty="0"/>
              <a:t>Legal Format and Management Structure Continued…</a:t>
            </a:r>
            <a:endParaRPr lang="en-US" sz="2000" dirty="0"/>
          </a:p>
        </p:txBody>
      </p:sp>
      <p:graphicFrame>
        <p:nvGraphicFramePr>
          <p:cNvPr id="5" name="Diagram 4">
            <a:extLst>
              <a:ext uri="{FF2B5EF4-FFF2-40B4-BE49-F238E27FC236}">
                <a16:creationId xmlns:a16="http://schemas.microsoft.com/office/drawing/2014/main" id="{D8FE321E-7521-5B19-C123-6EF66ABC3F9C}"/>
              </a:ext>
            </a:extLst>
          </p:cNvPr>
          <p:cNvGraphicFramePr/>
          <p:nvPr>
            <p:extLst>
              <p:ext uri="{D42A27DB-BD31-4B8C-83A1-F6EECF244321}">
                <p14:modId xmlns:p14="http://schemas.microsoft.com/office/powerpoint/2010/main" val="1072630201"/>
              </p:ext>
            </p:extLst>
          </p:nvPr>
        </p:nvGraphicFramePr>
        <p:xfrm>
          <a:off x="4386261" y="1369857"/>
          <a:ext cx="4007644" cy="2223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8CF58A83-83A6-0481-8819-9E2B1C24797B}"/>
              </a:ext>
            </a:extLst>
          </p:cNvPr>
          <p:cNvSpPr/>
          <p:nvPr/>
        </p:nvSpPr>
        <p:spPr>
          <a:xfrm>
            <a:off x="4918474" y="3671225"/>
            <a:ext cx="3078957" cy="262618"/>
          </a:xfrm>
          <a:prstGeom prst="rect">
            <a:avLst/>
          </a:prstGeom>
          <a:no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solidFill>
                  <a:schemeClr val="tx1">
                    <a:lumMod val="50000"/>
                  </a:schemeClr>
                </a:solidFill>
                <a:latin typeface="Arial" panose="020B0604020202020204" pitchFamily="34" charset="0"/>
                <a:cs typeface="Arial" panose="020B0604020202020204" pitchFamily="34" charset="0"/>
              </a:rPr>
              <a:t>EcoRevive</a:t>
            </a:r>
            <a:r>
              <a:rPr lang="en-US" dirty="0">
                <a:solidFill>
                  <a:schemeClr val="tx1">
                    <a:lumMod val="50000"/>
                  </a:schemeClr>
                </a:solidFill>
                <a:latin typeface="Arial" panose="020B0604020202020204" pitchFamily="34" charset="0"/>
                <a:cs typeface="Arial" panose="020B0604020202020204" pitchFamily="34" charset="0"/>
              </a:rPr>
              <a:t> </a:t>
            </a:r>
            <a:r>
              <a:rPr lang="en-US" dirty="0" err="1">
                <a:solidFill>
                  <a:schemeClr val="tx1">
                    <a:lumMod val="50000"/>
                  </a:schemeClr>
                </a:solidFill>
                <a:latin typeface="Arial" panose="020B0604020202020204" pitchFamily="34" charset="0"/>
                <a:cs typeface="Arial" panose="020B0604020202020204" pitchFamily="34" charset="0"/>
              </a:rPr>
              <a:t>Organisational</a:t>
            </a:r>
            <a:r>
              <a:rPr lang="en-US" dirty="0">
                <a:solidFill>
                  <a:schemeClr val="tx1">
                    <a:lumMod val="50000"/>
                  </a:schemeClr>
                </a:solidFill>
                <a:latin typeface="Arial" panose="020B0604020202020204" pitchFamily="34" charset="0"/>
                <a:cs typeface="Arial" panose="020B0604020202020204" pitchFamily="34" charset="0"/>
              </a:rPr>
              <a:t> Structure</a:t>
            </a:r>
          </a:p>
        </p:txBody>
      </p:sp>
    </p:spTree>
    <p:extLst>
      <p:ext uri="{BB962C8B-B14F-4D97-AF65-F5344CB8AC3E}">
        <p14:creationId xmlns:p14="http://schemas.microsoft.com/office/powerpoint/2010/main" val="3578155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DE0B3-6D98-B6EB-69FE-CFA5A19CC873}"/>
              </a:ext>
            </a:extLst>
          </p:cNvPr>
          <p:cNvSpPr>
            <a:spLocks noGrp="1"/>
          </p:cNvSpPr>
          <p:nvPr>
            <p:ph type="title"/>
          </p:nvPr>
        </p:nvSpPr>
        <p:spPr>
          <a:xfrm>
            <a:off x="1100550" y="612005"/>
            <a:ext cx="6942900" cy="515700"/>
          </a:xfrm>
          <a:noFill/>
          <a:ln>
            <a:noFill/>
          </a:ln>
        </p:spPr>
        <p:txBody>
          <a:bodyPr spcFirstLastPara="1" wrap="square" lIns="91425" tIns="91425" rIns="91425" bIns="91425" anchor="t" anchorCtr="0">
            <a:noAutofit/>
          </a:bodyPr>
          <a:lstStyle/>
          <a:p>
            <a:r>
              <a:rPr lang="en-US" sz="2400" b="1" dirty="0"/>
              <a:t>Environmental Analysis (PESTEL)</a:t>
            </a:r>
            <a:endParaRPr lang="en-US" sz="2400" dirty="0"/>
          </a:p>
        </p:txBody>
      </p:sp>
      <p:graphicFrame>
        <p:nvGraphicFramePr>
          <p:cNvPr id="4" name="Table 3">
            <a:extLst>
              <a:ext uri="{FF2B5EF4-FFF2-40B4-BE49-F238E27FC236}">
                <a16:creationId xmlns:a16="http://schemas.microsoft.com/office/drawing/2014/main" id="{E70E7701-38FD-568B-3928-C39E84565F6F}"/>
              </a:ext>
            </a:extLst>
          </p:cNvPr>
          <p:cNvGraphicFramePr>
            <a:graphicFrameLocks noGrp="1"/>
          </p:cNvGraphicFramePr>
          <p:nvPr>
            <p:extLst>
              <p:ext uri="{D42A27DB-BD31-4B8C-83A1-F6EECF244321}">
                <p14:modId xmlns:p14="http://schemas.microsoft.com/office/powerpoint/2010/main" val="2663149288"/>
              </p:ext>
            </p:extLst>
          </p:nvPr>
        </p:nvGraphicFramePr>
        <p:xfrm>
          <a:off x="635794" y="1127705"/>
          <a:ext cx="7843837" cy="3416300"/>
        </p:xfrm>
        <a:graphic>
          <a:graphicData uri="http://schemas.openxmlformats.org/drawingml/2006/table">
            <a:tbl>
              <a:tblPr firstRow="1" firstCol="1" bandRow="1">
                <a:tableStyleId>{5FD0F851-EC5A-4D38-B0AD-8093EC10F338}</a:tableStyleId>
              </a:tblPr>
              <a:tblGrid>
                <a:gridCol w="1318405">
                  <a:extLst>
                    <a:ext uri="{9D8B030D-6E8A-4147-A177-3AD203B41FA5}">
                      <a16:colId xmlns:a16="http://schemas.microsoft.com/office/drawing/2014/main" val="2429698749"/>
                    </a:ext>
                  </a:extLst>
                </a:gridCol>
                <a:gridCol w="6525432">
                  <a:extLst>
                    <a:ext uri="{9D8B030D-6E8A-4147-A177-3AD203B41FA5}">
                      <a16:colId xmlns:a16="http://schemas.microsoft.com/office/drawing/2014/main" val="591070195"/>
                    </a:ext>
                  </a:extLst>
                </a:gridCol>
              </a:tblGrid>
              <a:tr h="256412">
                <a:tc>
                  <a:txBody>
                    <a:bodyPr/>
                    <a:lstStyle/>
                    <a:p>
                      <a:pPr marL="0" marR="0" algn="ctr">
                        <a:lnSpc>
                          <a:spcPct val="150000"/>
                        </a:lnSpc>
                        <a:spcAft>
                          <a:spcPts val="800"/>
                        </a:spcAft>
                        <a:buNone/>
                      </a:pPr>
                      <a:r>
                        <a:rPr lang="en-US" sz="1050" kern="0">
                          <a:effectLst/>
                        </a:rPr>
                        <a:t>Factor</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ctr">
                        <a:lnSpc>
                          <a:spcPct val="150000"/>
                        </a:lnSpc>
                        <a:spcAft>
                          <a:spcPts val="800"/>
                        </a:spcAft>
                        <a:buNone/>
                      </a:pPr>
                      <a:r>
                        <a:rPr lang="en-US" sz="1050" kern="0">
                          <a:effectLst/>
                        </a:rPr>
                        <a:t>Key Insights (with Evidence)</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04956694"/>
                  </a:ext>
                </a:extLst>
              </a:tr>
              <a:tr h="526648">
                <a:tc>
                  <a:txBody>
                    <a:bodyPr/>
                    <a:lstStyle/>
                    <a:p>
                      <a:pPr marL="0" marR="0" algn="l">
                        <a:lnSpc>
                          <a:spcPct val="150000"/>
                        </a:lnSpc>
                        <a:spcAft>
                          <a:spcPts val="800"/>
                        </a:spcAft>
                        <a:buNone/>
                      </a:pPr>
                      <a:r>
                        <a:rPr lang="en-US" sz="1050" kern="0">
                          <a:effectLst/>
                        </a:rPr>
                        <a:t>Political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dirty="0">
                          <a:effectLst/>
                        </a:rPr>
                        <a:t>Strong UK government incentives and Net Zero 2050 policies promote EV adoption (Department for Transport, 2024).</a:t>
                      </a:r>
                      <a:endParaRPr lang="en-US" sz="105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4094512702"/>
                  </a:ext>
                </a:extLst>
              </a:tr>
              <a:tr h="526648">
                <a:tc>
                  <a:txBody>
                    <a:bodyPr/>
                    <a:lstStyle/>
                    <a:p>
                      <a:pPr marL="0" marR="0" algn="l">
                        <a:lnSpc>
                          <a:spcPct val="150000"/>
                        </a:lnSpc>
                        <a:spcAft>
                          <a:spcPts val="800"/>
                        </a:spcAft>
                        <a:buNone/>
                      </a:pPr>
                      <a:r>
                        <a:rPr lang="en-US" sz="1050" kern="0">
                          <a:effectLst/>
                        </a:rPr>
                        <a:t>Economic</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Inflation and high fuel prices increase demand for affordable leasing options (SMMT, 2024).</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2939040075"/>
                  </a:ext>
                </a:extLst>
              </a:tr>
              <a:tr h="526648">
                <a:tc>
                  <a:txBody>
                    <a:bodyPr/>
                    <a:lstStyle/>
                    <a:p>
                      <a:pPr marL="0" marR="0" algn="l">
                        <a:lnSpc>
                          <a:spcPct val="150000"/>
                        </a:lnSpc>
                        <a:spcAft>
                          <a:spcPts val="800"/>
                        </a:spcAft>
                        <a:buNone/>
                      </a:pPr>
                      <a:r>
                        <a:rPr lang="en-US" sz="1050" kern="0">
                          <a:effectLst/>
                        </a:rPr>
                        <a:t>Social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Climate awareness drives eco-conscious purchasing behaviours (Ipsos MORI, 2024).</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963844836"/>
                  </a:ext>
                </a:extLst>
              </a:tr>
              <a:tr h="526648">
                <a:tc>
                  <a:txBody>
                    <a:bodyPr/>
                    <a:lstStyle/>
                    <a:p>
                      <a:pPr marL="0" marR="0" algn="l">
                        <a:lnSpc>
                          <a:spcPct val="150000"/>
                        </a:lnSpc>
                        <a:spcAft>
                          <a:spcPts val="800"/>
                        </a:spcAft>
                        <a:buNone/>
                      </a:pPr>
                      <a:r>
                        <a:rPr lang="en-US" sz="1050" kern="0">
                          <a:effectLst/>
                        </a:rPr>
                        <a:t>Technological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AI diagnostics enhance performance and maintenance prediction (Miskolczi et al., 2021).</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625792650"/>
                  </a:ext>
                </a:extLst>
              </a:tr>
              <a:tr h="526648">
                <a:tc>
                  <a:txBody>
                    <a:bodyPr/>
                    <a:lstStyle/>
                    <a:p>
                      <a:pPr marL="0" marR="0" algn="l">
                        <a:lnSpc>
                          <a:spcPct val="150000"/>
                        </a:lnSpc>
                        <a:spcAft>
                          <a:spcPts val="800"/>
                        </a:spcAft>
                        <a:buNone/>
                      </a:pPr>
                      <a:r>
                        <a:rPr lang="en-US" sz="1050" kern="0">
                          <a:effectLst/>
                        </a:rPr>
                        <a:t>Environmental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Refurbishment supports the circular economy and reduces waste (Ellen MacArthur Foundation, 2023).</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4171427754"/>
                  </a:ext>
                </a:extLst>
              </a:tr>
              <a:tr h="526648">
                <a:tc>
                  <a:txBody>
                    <a:bodyPr/>
                    <a:lstStyle/>
                    <a:p>
                      <a:pPr marL="0" marR="0" algn="l">
                        <a:lnSpc>
                          <a:spcPct val="150000"/>
                        </a:lnSpc>
                        <a:spcAft>
                          <a:spcPts val="800"/>
                        </a:spcAft>
                        <a:buNone/>
                      </a:pPr>
                      <a:r>
                        <a:rPr lang="en-US" sz="1050" kern="0">
                          <a:effectLst/>
                        </a:rPr>
                        <a:t>Legal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dirty="0">
                          <a:effectLst/>
                        </a:rPr>
                        <a:t>Compliance with GDPR and Consumer Rights Act 2015 ensures ethical operations (Jones et al., 2023).</a:t>
                      </a:r>
                      <a:endParaRPr lang="en-US" sz="105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443649895"/>
                  </a:ext>
                </a:extLst>
              </a:tr>
            </a:tbl>
          </a:graphicData>
        </a:graphic>
      </p:graphicFrame>
    </p:spTree>
    <p:extLst>
      <p:ext uri="{BB962C8B-B14F-4D97-AF65-F5344CB8AC3E}">
        <p14:creationId xmlns:p14="http://schemas.microsoft.com/office/powerpoint/2010/main" val="994960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8CB177-71EA-2900-E8C7-6181E2B7799A}"/>
              </a:ext>
            </a:extLst>
          </p:cNvPr>
          <p:cNvSpPr>
            <a:spLocks noGrp="1"/>
          </p:cNvSpPr>
          <p:nvPr>
            <p:ph type="title"/>
          </p:nvPr>
        </p:nvSpPr>
        <p:spPr>
          <a:xfrm>
            <a:off x="721519" y="683713"/>
            <a:ext cx="7743825" cy="515700"/>
          </a:xfrm>
          <a:noFill/>
          <a:ln>
            <a:noFill/>
          </a:ln>
        </p:spPr>
        <p:txBody>
          <a:bodyPr spcFirstLastPara="1" wrap="square" lIns="91425" tIns="91425" rIns="91425" bIns="91425" anchor="t" anchorCtr="0">
            <a:noAutofit/>
          </a:bodyPr>
          <a:lstStyle/>
          <a:p>
            <a:r>
              <a:rPr lang="en-US" sz="2400" b="1" dirty="0"/>
              <a:t>Target Market and Customer Segmentation</a:t>
            </a:r>
          </a:p>
        </p:txBody>
      </p:sp>
      <p:sp>
        <p:nvSpPr>
          <p:cNvPr id="3" name="TextBox 2">
            <a:extLst>
              <a:ext uri="{FF2B5EF4-FFF2-40B4-BE49-F238E27FC236}">
                <a16:creationId xmlns:a16="http://schemas.microsoft.com/office/drawing/2014/main" id="{DAFD2E1F-000B-3F90-FFA6-F83C446BF041}"/>
              </a:ext>
            </a:extLst>
          </p:cNvPr>
          <p:cNvSpPr txBox="1"/>
          <p:nvPr/>
        </p:nvSpPr>
        <p:spPr>
          <a:xfrm>
            <a:off x="985298" y="3727962"/>
            <a:ext cx="7022306" cy="830997"/>
          </a:xfrm>
          <a:prstGeom prst="rect">
            <a:avLst/>
          </a:prstGeom>
          <a:noFill/>
        </p:spPr>
        <p:txBody>
          <a:bodyPr wrap="square">
            <a:spAutoFit/>
          </a:bodyPr>
          <a:lstStyle/>
          <a:p>
            <a:pPr algn="ctr">
              <a:spcAft>
                <a:spcPts val="800"/>
              </a:spcAft>
            </a:pPr>
            <a:r>
              <a:rPr lang="en-US" sz="1200" kern="100" dirty="0">
                <a:latin typeface="Arial" panose="020B0604020202020204" pitchFamily="34" charset="0"/>
                <a:ea typeface="Calibri" panose="020F0502020204030204" pitchFamily="34" charset="0"/>
                <a:cs typeface="Times New Roman" panose="02020603050405020304" pitchFamily="18" charset="0"/>
              </a:rPr>
              <a:t>These are the target groups, which are highly concentrated in urban </a:t>
            </a:r>
            <a:r>
              <a:rPr lang="en-US" sz="1200" kern="100" dirty="0" err="1">
                <a:latin typeface="Arial" panose="020B0604020202020204" pitchFamily="34" charset="0"/>
                <a:ea typeface="Calibri" panose="020F0502020204030204" pitchFamily="34" charset="0"/>
                <a:cs typeface="Times New Roman" panose="02020603050405020304" pitchFamily="18" charset="0"/>
              </a:rPr>
              <a:t>centres</a:t>
            </a:r>
            <a:r>
              <a:rPr lang="en-US" sz="1200" kern="100" dirty="0">
                <a:latin typeface="Arial" panose="020B0604020202020204" pitchFamily="34" charset="0"/>
                <a:ea typeface="Calibri" panose="020F0502020204030204" pitchFamily="34" charset="0"/>
                <a:cs typeface="Times New Roman" panose="02020603050405020304" pitchFamily="18" charset="0"/>
              </a:rPr>
              <a:t>, and they have a high level of sustainability awareness. The AI-based refurbishment of the vehicle, which makes vehicles more reliable, will solve the problem of consumer reluctance common in the used EV market and guarantee affordable access to green mobility.</a:t>
            </a:r>
          </a:p>
        </p:txBody>
      </p:sp>
      <p:sp>
        <p:nvSpPr>
          <p:cNvPr id="6" name="TextBox 5">
            <a:extLst>
              <a:ext uri="{FF2B5EF4-FFF2-40B4-BE49-F238E27FC236}">
                <a16:creationId xmlns:a16="http://schemas.microsoft.com/office/drawing/2014/main" id="{2FAB2310-9E77-881A-A0BF-8B3C61D85729}"/>
              </a:ext>
            </a:extLst>
          </p:cNvPr>
          <p:cNvSpPr txBox="1"/>
          <p:nvPr/>
        </p:nvSpPr>
        <p:spPr>
          <a:xfrm>
            <a:off x="1732359" y="1330044"/>
            <a:ext cx="5722144" cy="2267287"/>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Eco-Conscious Consumers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Aged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25–45</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value sustainability and affordability, representing a growing demographic of environmentally aware urban residents.</a:t>
            </a:r>
          </a:p>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Small and Medium Enterprises (SMEs)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lvl="0" algn="just">
              <a:spcAft>
                <a:spcPts val="800"/>
              </a:spcAft>
              <a:buSzPts val="1000"/>
              <a:tabLst>
                <a:tab pos="457200" algn="l"/>
              </a:tabLst>
            </a:pPr>
            <a:r>
              <a:rPr lang="en-US" sz="1200" kern="100" dirty="0" err="1">
                <a:latin typeface="Arial" panose="020B0604020202020204" pitchFamily="34" charset="0"/>
                <a:ea typeface="Calibri" panose="020F0502020204030204" pitchFamily="34" charset="0"/>
                <a:cs typeface="Times New Roman" panose="02020603050405020304" pitchFamily="18" charset="0"/>
              </a:rPr>
              <a:t>Utilise</a:t>
            </a:r>
            <a:r>
              <a:rPr lang="en-US" sz="1200" kern="100" dirty="0">
                <a:latin typeface="Arial" panose="020B0604020202020204" pitchFamily="34" charset="0"/>
                <a:ea typeface="Calibri" panose="020F0502020204030204" pitchFamily="34" charset="0"/>
                <a:cs typeface="Times New Roman" panose="02020603050405020304" pitchFamily="18" charset="0"/>
              </a:rPr>
              <a:t> cheap fleet leasing to deliver and supply, focusing on efficacy and duty of sustainability.</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Young Professionals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lvl="0" algn="just">
              <a:spcAft>
                <a:spcPts val="800"/>
              </a:spcAft>
              <a:buSzPts val="1000"/>
              <a:tabLst>
                <a:tab pos="457200" algn="l"/>
              </a:tabLst>
            </a:pPr>
            <a:r>
              <a:rPr lang="en-US" sz="1200" kern="100" dirty="0" err="1">
                <a:latin typeface="Arial" panose="020B0604020202020204" pitchFamily="34" charset="0"/>
                <a:ea typeface="Calibri" panose="020F0502020204030204" pitchFamily="34" charset="0"/>
                <a:cs typeface="Times New Roman" panose="02020603050405020304" pitchFamily="18" charset="0"/>
              </a:rPr>
              <a:t>Favour</a:t>
            </a:r>
            <a:r>
              <a:rPr lang="en-US" sz="1200" kern="100" dirty="0">
                <a:latin typeface="Arial" panose="020B0604020202020204" pitchFamily="34" charset="0"/>
                <a:ea typeface="Calibri" panose="020F0502020204030204" pitchFamily="34" charset="0"/>
                <a:cs typeface="Times New Roman" panose="02020603050405020304" pitchFamily="18" charset="0"/>
              </a:rPr>
              <a:t> access-based versus ownership models of mobility with 40 per cent supporting subscriptions (Deloitte, 2024).</a:t>
            </a:r>
          </a:p>
        </p:txBody>
      </p:sp>
    </p:spTree>
    <p:extLst>
      <p:ext uri="{BB962C8B-B14F-4D97-AF65-F5344CB8AC3E}">
        <p14:creationId xmlns:p14="http://schemas.microsoft.com/office/powerpoint/2010/main" val="491295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F1A9-81BC-855E-8211-A8B254725ACB}"/>
              </a:ext>
            </a:extLst>
          </p:cNvPr>
          <p:cNvSpPr>
            <a:spLocks noGrp="1"/>
          </p:cNvSpPr>
          <p:nvPr>
            <p:ph type="title"/>
          </p:nvPr>
        </p:nvSpPr>
        <p:spPr>
          <a:xfrm>
            <a:off x="657224" y="764991"/>
            <a:ext cx="7829550" cy="604691"/>
          </a:xfrm>
          <a:noFill/>
          <a:ln>
            <a:noFill/>
          </a:ln>
        </p:spPr>
        <p:txBody>
          <a:bodyPr spcFirstLastPara="1" wrap="square" lIns="91425" tIns="91425" rIns="91425" bIns="91425" anchor="t" anchorCtr="0">
            <a:noAutofit/>
          </a:bodyPr>
          <a:lstStyle/>
          <a:p>
            <a:r>
              <a:rPr lang="en-US" b="1" dirty="0"/>
              <a:t>Marketing Strategy and Positioning</a:t>
            </a:r>
          </a:p>
        </p:txBody>
      </p:sp>
      <p:sp>
        <p:nvSpPr>
          <p:cNvPr id="4" name="TextBox 3">
            <a:extLst>
              <a:ext uri="{FF2B5EF4-FFF2-40B4-BE49-F238E27FC236}">
                <a16:creationId xmlns:a16="http://schemas.microsoft.com/office/drawing/2014/main" id="{7D04D5F5-8218-E351-4DEF-F8D6D2DD42B1}"/>
              </a:ext>
            </a:extLst>
          </p:cNvPr>
          <p:cNvSpPr txBox="1"/>
          <p:nvPr/>
        </p:nvSpPr>
        <p:spPr>
          <a:xfrm>
            <a:off x="1039415" y="1607343"/>
            <a:ext cx="7065169" cy="255454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Set: as a conventionally dependable, low cost, and sustainable mobility brand in line with the circular economy.</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Digital-first strategy will be cost-effective when it comes to outreach and adhere to environment-related values.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green benefits and affordable campaigns are emphasized in the social media to reach environment-friendly populations.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Being associated with charge stations and Google search </a:t>
            </a:r>
            <a:r>
              <a:rPr lang="en-US" sz="1200" kern="100" dirty="0" err="1">
                <a:latin typeface="Arial" panose="020B0604020202020204" pitchFamily="34" charset="0"/>
                <a:ea typeface="Calibri" panose="020F0502020204030204" pitchFamily="34" charset="0"/>
                <a:cs typeface="Times New Roman" panose="02020603050405020304" pitchFamily="18" charset="0"/>
              </a:rPr>
              <a:t>optimisation</a:t>
            </a:r>
            <a:r>
              <a:rPr lang="en-US" sz="1200" kern="100">
                <a:latin typeface="Arial" panose="020B0604020202020204" pitchFamily="34" charset="0"/>
                <a:ea typeface="Calibri" panose="020F0502020204030204" pitchFamily="34" charset="0"/>
                <a:cs typeface="Times New Roman" panose="02020603050405020304" pitchFamily="18" charset="0"/>
              </a:rPr>
              <a:t> add visibility.</a:t>
            </a:r>
          </a:p>
          <a:p>
            <a:pPr marL="342900" lvl="0" indent="-342900" algn="just">
              <a:spcAft>
                <a:spcPts val="800"/>
              </a:spcAft>
              <a:buSzPts val="1000"/>
              <a:buFont typeface="Symbol" panose="05050102010706020507" pitchFamily="18" charset="2"/>
              <a:buChar char=""/>
              <a:tabLst>
                <a:tab pos="457200" algn="l"/>
              </a:tabLst>
            </a:pPr>
            <a:r>
              <a:rPr lang="en-US" sz="1200" kern="100">
                <a:latin typeface="Arial" panose="020B0604020202020204" pitchFamily="34" charset="0"/>
                <a:ea typeface="Calibri" panose="020F0502020204030204" pitchFamily="34" charset="0"/>
                <a:cs typeface="Times New Roman" panose="02020603050405020304" pitchFamily="18" charset="0"/>
              </a:rPr>
              <a:t>Analytics </a:t>
            </a:r>
            <a:r>
              <a:rPr lang="en-US" sz="1200" kern="100" dirty="0">
                <a:latin typeface="Arial" panose="020B0604020202020204" pitchFamily="34" charset="0"/>
                <a:ea typeface="Calibri" panose="020F0502020204030204" pitchFamily="34" charset="0"/>
                <a:cs typeface="Times New Roman" panose="02020603050405020304" pitchFamily="18" charset="0"/>
              </a:rPr>
              <a:t>allow the use of data-driven segmentation to target precisely (Deloitte,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Transparency and environmental education is encouraged with the help of content marketing.</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Feedback system of customers improves credibility and promotes re-leasing contracts.</a:t>
            </a:r>
          </a:p>
        </p:txBody>
      </p:sp>
    </p:spTree>
    <p:extLst>
      <p:ext uri="{BB962C8B-B14F-4D97-AF65-F5344CB8AC3E}">
        <p14:creationId xmlns:p14="http://schemas.microsoft.com/office/powerpoint/2010/main" val="115599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C820C3-C693-ECA2-BB84-7BF5302307CF}"/>
              </a:ext>
            </a:extLst>
          </p:cNvPr>
          <p:cNvSpPr>
            <a:spLocks noGrp="1"/>
          </p:cNvSpPr>
          <p:nvPr>
            <p:ph type="title"/>
          </p:nvPr>
        </p:nvSpPr>
        <p:spPr>
          <a:xfrm>
            <a:off x="1082690" y="604397"/>
            <a:ext cx="6942900" cy="515700"/>
          </a:xfrm>
          <a:noFill/>
          <a:ln>
            <a:noFill/>
          </a:ln>
        </p:spPr>
        <p:txBody>
          <a:bodyPr spcFirstLastPara="1" wrap="square" lIns="91425" tIns="91425" rIns="91425" bIns="91425" anchor="t" anchorCtr="0">
            <a:noAutofit/>
          </a:bodyPr>
          <a:lstStyle/>
          <a:p>
            <a:r>
              <a:rPr lang="en-US" altLang="en-US" b="1" dirty="0"/>
              <a:t>Marketing Mix (4Ps Framework)</a:t>
            </a:r>
          </a:p>
        </p:txBody>
      </p:sp>
      <p:graphicFrame>
        <p:nvGraphicFramePr>
          <p:cNvPr id="2" name="Table 1">
            <a:extLst>
              <a:ext uri="{FF2B5EF4-FFF2-40B4-BE49-F238E27FC236}">
                <a16:creationId xmlns:a16="http://schemas.microsoft.com/office/drawing/2014/main" id="{C8DE7956-62FA-6BEA-E1F2-F07BC4BD707E}"/>
              </a:ext>
            </a:extLst>
          </p:cNvPr>
          <p:cNvGraphicFramePr>
            <a:graphicFrameLocks noGrp="1"/>
          </p:cNvGraphicFramePr>
          <p:nvPr>
            <p:extLst>
              <p:ext uri="{D42A27DB-BD31-4B8C-83A1-F6EECF244321}">
                <p14:modId xmlns:p14="http://schemas.microsoft.com/office/powerpoint/2010/main" val="1046918018"/>
              </p:ext>
            </p:extLst>
          </p:nvPr>
        </p:nvGraphicFramePr>
        <p:xfrm>
          <a:off x="710802" y="1196371"/>
          <a:ext cx="7722395" cy="2804793"/>
        </p:xfrm>
        <a:graphic>
          <a:graphicData uri="http://schemas.openxmlformats.org/drawingml/2006/table">
            <a:tbl>
              <a:tblPr firstRow="1" firstCol="1" bandRow="1">
                <a:tableStyleId>{BDBED569-4797-4DF1-A0F4-6AAB3CD982D8}</a:tableStyleId>
              </a:tblPr>
              <a:tblGrid>
                <a:gridCol w="1119918">
                  <a:extLst>
                    <a:ext uri="{9D8B030D-6E8A-4147-A177-3AD203B41FA5}">
                      <a16:colId xmlns:a16="http://schemas.microsoft.com/office/drawing/2014/main" val="3829068817"/>
                    </a:ext>
                  </a:extLst>
                </a:gridCol>
                <a:gridCol w="6602477">
                  <a:extLst>
                    <a:ext uri="{9D8B030D-6E8A-4147-A177-3AD203B41FA5}">
                      <a16:colId xmlns:a16="http://schemas.microsoft.com/office/drawing/2014/main" val="3825753929"/>
                    </a:ext>
                  </a:extLst>
                </a:gridCol>
              </a:tblGrid>
              <a:tr h="247291">
                <a:tc>
                  <a:txBody>
                    <a:bodyPr/>
                    <a:lstStyle/>
                    <a:p>
                      <a:pPr marL="0" marR="0" algn="ctr">
                        <a:lnSpc>
                          <a:spcPct val="100000"/>
                        </a:lnSpc>
                        <a:spcAft>
                          <a:spcPts val="800"/>
                        </a:spcAft>
                        <a:buNone/>
                      </a:pPr>
                      <a:r>
                        <a:rPr lang="en-US" sz="1100" kern="0">
                          <a:effectLst/>
                          <a:latin typeface="Arial" panose="020B0604020202020204" pitchFamily="34" charset="0"/>
                          <a:cs typeface="Arial" panose="020B0604020202020204" pitchFamily="34" charset="0"/>
                        </a:rPr>
                        <a:t>Element</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0000"/>
                        </a:lnSpc>
                        <a:spcAft>
                          <a:spcPts val="800"/>
                        </a:spcAft>
                        <a:buNone/>
                      </a:pPr>
                      <a:r>
                        <a:rPr lang="en-US" sz="1100" kern="0">
                          <a:effectLst/>
                          <a:latin typeface="Arial" panose="020B0604020202020204" pitchFamily="34" charset="0"/>
                          <a:cs typeface="Arial" panose="020B0604020202020204" pitchFamily="34" charset="0"/>
                        </a:rPr>
                        <a:t>Description</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877566467"/>
                  </a:ext>
                </a:extLst>
              </a:tr>
              <a:tr h="770070">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Product</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dirty="0">
                          <a:effectLst/>
                          <a:latin typeface="Arial" panose="020B0604020202020204" pitchFamily="34" charset="0"/>
                          <a:cs typeface="Arial" panose="020B0604020202020204" pitchFamily="34" charset="0"/>
                        </a:rPr>
                        <a:t>Refurbished electric and hybrid cars verified via AI diagnostics, with insurance, servicing, and maintenance included.</a:t>
                      </a:r>
                      <a:endParaRPr lang="en-US" sz="11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632177278"/>
                  </a:ext>
                </a:extLst>
              </a:tr>
              <a:tr h="508681">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Price</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Flexible leasing (£250–£600/month) and subscription options ensure affordability and inclusivity (Burns, 2022).</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2769629"/>
                  </a:ext>
                </a:extLst>
              </a:tr>
              <a:tr h="508681">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Place</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Digital-first model with online bookings and a Birmingham-based hub for inspections and deliveries.</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55748557"/>
                  </a:ext>
                </a:extLst>
              </a:tr>
              <a:tr h="770070">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Promotion</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dirty="0">
                          <a:effectLst/>
                          <a:latin typeface="Arial" panose="020B0604020202020204" pitchFamily="34" charset="0"/>
                          <a:cs typeface="Arial" panose="020B0604020202020204" pitchFamily="34" charset="0"/>
                        </a:rPr>
                        <a:t>Social media campaigns, influencer collaborations, sustainability events, and eco-partnerships enhance brand visibility.</a:t>
                      </a:r>
                      <a:endParaRPr lang="en-US" sz="11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13744845"/>
                  </a:ext>
                </a:extLst>
              </a:tr>
            </a:tbl>
          </a:graphicData>
        </a:graphic>
      </p:graphicFrame>
      <p:sp>
        <p:nvSpPr>
          <p:cNvPr id="3" name="Rectangle 1">
            <a:extLst>
              <a:ext uri="{FF2B5EF4-FFF2-40B4-BE49-F238E27FC236}">
                <a16:creationId xmlns:a16="http://schemas.microsoft.com/office/drawing/2014/main" id="{2CCF99E1-2DAA-8932-A73A-C900CCD5C63F}"/>
              </a:ext>
            </a:extLst>
          </p:cNvPr>
          <p:cNvSpPr>
            <a:spLocks noChangeArrowheads="1"/>
          </p:cNvSpPr>
          <p:nvPr/>
        </p:nvSpPr>
        <p:spPr bwMode="auto">
          <a:xfrm>
            <a:off x="692942" y="4077438"/>
            <a:ext cx="772239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Collectively, these 4Ps establish </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EcoRevive’s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sustainable competitive advantage</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through affordability, innovation, and consumer trust.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851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8D115A73-DE77-985B-6003-DFDDF21B95FC}"/>
              </a:ext>
            </a:extLst>
          </p:cNvPr>
          <p:cNvSpPr>
            <a:spLocks noGrp="1"/>
          </p:cNvSpPr>
          <p:nvPr>
            <p:ph type="title"/>
          </p:nvPr>
        </p:nvSpPr>
        <p:spPr>
          <a:xfrm>
            <a:off x="678656" y="641350"/>
            <a:ext cx="7847806" cy="515938"/>
          </a:xfrm>
          <a:noFill/>
          <a:ln>
            <a:noFill/>
          </a:ln>
        </p:spPr>
        <p:txBody>
          <a:bodyPr spcFirstLastPara="1" wrap="square" lIns="91425" tIns="91425" rIns="91425" bIns="91425" anchor="t" anchorCtr="0">
            <a:noAutofit/>
          </a:bodyPr>
          <a:lstStyle/>
          <a:p>
            <a:r>
              <a:rPr lang="en-US" altLang="en-US" sz="2000" b="1" dirty="0"/>
              <a:t>Funding Requirements and Financial Feasibility</a:t>
            </a:r>
          </a:p>
        </p:txBody>
      </p:sp>
      <p:graphicFrame>
        <p:nvGraphicFramePr>
          <p:cNvPr id="2" name="Table 1">
            <a:extLst>
              <a:ext uri="{FF2B5EF4-FFF2-40B4-BE49-F238E27FC236}">
                <a16:creationId xmlns:a16="http://schemas.microsoft.com/office/drawing/2014/main" id="{79240C56-4E37-35A1-BD38-0F32C102839F}"/>
              </a:ext>
            </a:extLst>
          </p:cNvPr>
          <p:cNvGraphicFramePr>
            <a:graphicFrameLocks noGrp="1"/>
          </p:cNvGraphicFramePr>
          <p:nvPr>
            <p:extLst>
              <p:ext uri="{D42A27DB-BD31-4B8C-83A1-F6EECF244321}">
                <p14:modId xmlns:p14="http://schemas.microsoft.com/office/powerpoint/2010/main" val="1557464909"/>
              </p:ext>
            </p:extLst>
          </p:nvPr>
        </p:nvGraphicFramePr>
        <p:xfrm>
          <a:off x="1907380" y="1469793"/>
          <a:ext cx="5079208" cy="2350520"/>
        </p:xfrm>
        <a:graphic>
          <a:graphicData uri="http://schemas.openxmlformats.org/drawingml/2006/table">
            <a:tbl>
              <a:tblPr firstRow="1" firstCol="1" bandRow="1">
                <a:tableStyleId>{FABFCF23-3B69-468F-B69F-88F6DE6A72F2}</a:tableStyleId>
              </a:tblPr>
              <a:tblGrid>
                <a:gridCol w="2539604">
                  <a:extLst>
                    <a:ext uri="{9D8B030D-6E8A-4147-A177-3AD203B41FA5}">
                      <a16:colId xmlns:a16="http://schemas.microsoft.com/office/drawing/2014/main" val="2243550638"/>
                    </a:ext>
                  </a:extLst>
                </a:gridCol>
                <a:gridCol w="2539604">
                  <a:extLst>
                    <a:ext uri="{9D8B030D-6E8A-4147-A177-3AD203B41FA5}">
                      <a16:colId xmlns:a16="http://schemas.microsoft.com/office/drawing/2014/main" val="3732657403"/>
                    </a:ext>
                  </a:extLst>
                </a:gridCol>
              </a:tblGrid>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Category</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Estimated Cost (£)</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62984130"/>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Purchase of used electric cars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25,000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73240663"/>
                  </a:ext>
                </a:extLst>
              </a:tr>
              <a:tr h="259525">
                <a:tc>
                  <a:txBody>
                    <a:bodyPr/>
                    <a:lstStyle/>
                    <a:p>
                      <a:pPr marL="0" marR="0" algn="ctr">
                        <a:lnSpc>
                          <a:spcPct val="150000"/>
                        </a:lnSpc>
                        <a:spcAft>
                          <a:spcPts val="800"/>
                        </a:spcAft>
                        <a:buNone/>
                      </a:pPr>
                      <a:r>
                        <a:rPr lang="en-US" sz="1200" kern="0" dirty="0">
                          <a:effectLst/>
                          <a:latin typeface="Arial" panose="020B0604020202020204" pitchFamily="34" charset="0"/>
                          <a:cs typeface="Arial" panose="020B0604020202020204" pitchFamily="34" charset="0"/>
                        </a:rPr>
                        <a:t>Workshop rental and tools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10,000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101843017"/>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AI diagnostic equipment</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8,000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78958655"/>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App/website development</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7,000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612487641"/>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Marketing and branding</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64316007"/>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Insurance, licensing, and administration</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91448008"/>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Total Estimated Funding</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dirty="0">
                          <a:effectLst/>
                          <a:latin typeface="Arial" panose="020B0604020202020204" pitchFamily="34" charset="0"/>
                          <a:cs typeface="Arial" panose="020B0604020202020204" pitchFamily="34" charset="0"/>
                        </a:rPr>
                        <a:t>60,000</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91932638"/>
                  </a:ext>
                </a:extLst>
              </a:tr>
            </a:tbl>
          </a:graphicData>
        </a:graphic>
      </p:graphicFrame>
      <p:sp>
        <p:nvSpPr>
          <p:cNvPr id="3" name="Rectangle 1">
            <a:extLst>
              <a:ext uri="{FF2B5EF4-FFF2-40B4-BE49-F238E27FC236}">
                <a16:creationId xmlns:a16="http://schemas.microsoft.com/office/drawing/2014/main" id="{3F74FF5E-52A0-9E61-99CF-20D613385EA8}"/>
              </a:ext>
            </a:extLst>
          </p:cNvPr>
          <p:cNvSpPr>
            <a:spLocks noChangeArrowheads="1"/>
          </p:cNvSpPr>
          <p:nvPr/>
        </p:nvSpPr>
        <p:spPr bwMode="auto">
          <a:xfrm>
            <a:off x="1658382" y="1121569"/>
            <a:ext cx="582723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EcoRevive</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requires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£60,000</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in initial capital to establish its Birmingham operations.</a:t>
            </a:r>
            <a:endParaRPr kumimoji="0" lang="en-US" altLang="en-US" sz="600" b="0" i="0" u="none" strike="noStrike" cap="none" normalizeH="0" baseline="0" dirty="0">
              <a:ln>
                <a:noFill/>
              </a:ln>
              <a:solidFill>
                <a:schemeClr val="tx1"/>
              </a:solidFill>
              <a:effectLst/>
            </a:endParaRPr>
          </a:p>
        </p:txBody>
      </p:sp>
      <p:sp>
        <p:nvSpPr>
          <p:cNvPr id="5" name="TextBox 4">
            <a:extLst>
              <a:ext uri="{FF2B5EF4-FFF2-40B4-BE49-F238E27FC236}">
                <a16:creationId xmlns:a16="http://schemas.microsoft.com/office/drawing/2014/main" id="{6357B9A8-4026-65D0-5E53-97AD9D0461F5}"/>
              </a:ext>
            </a:extLst>
          </p:cNvPr>
          <p:cNvSpPr txBox="1"/>
          <p:nvPr/>
        </p:nvSpPr>
        <p:spPr>
          <a:xfrm>
            <a:off x="719930" y="3905826"/>
            <a:ext cx="7765257"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Funding will be obtained from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British Business Bank start-up loans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Green Business Grants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(Department for Energy Security and Net Zero, 2024). Leasing contracts averaging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£400/month</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per vehicle will secure profitability within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18 months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3491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4240FB7-AB41-CD65-A9B7-41049A1809AD}"/>
              </a:ext>
            </a:extLst>
          </p:cNvPr>
          <p:cNvSpPr>
            <a:spLocks noGrp="1"/>
          </p:cNvSpPr>
          <p:nvPr>
            <p:ph type="title"/>
          </p:nvPr>
        </p:nvSpPr>
        <p:spPr>
          <a:xfrm>
            <a:off x="735808" y="1486294"/>
            <a:ext cx="3107530" cy="515700"/>
          </a:xfrm>
          <a:noFill/>
          <a:ln>
            <a:noFill/>
          </a:ln>
        </p:spPr>
        <p:txBody>
          <a:bodyPr spcFirstLastPara="1" wrap="square" lIns="91425" tIns="91425" rIns="91425" bIns="91425" anchor="t" anchorCtr="0">
            <a:noAutofit/>
          </a:bodyPr>
          <a:lstStyle/>
          <a:p>
            <a:r>
              <a:rPr lang="en-US" b="1" dirty="0"/>
              <a:t>Sustainability and Competitive Advantage</a:t>
            </a:r>
          </a:p>
        </p:txBody>
      </p:sp>
      <p:sp>
        <p:nvSpPr>
          <p:cNvPr id="3" name="TextBox 2">
            <a:extLst>
              <a:ext uri="{FF2B5EF4-FFF2-40B4-BE49-F238E27FC236}">
                <a16:creationId xmlns:a16="http://schemas.microsoft.com/office/drawing/2014/main" id="{B65B8104-FC7E-5FC8-408C-980518F2E49F}"/>
              </a:ext>
            </a:extLst>
          </p:cNvPr>
          <p:cNvSpPr txBox="1"/>
          <p:nvPr/>
        </p:nvSpPr>
        <p:spPr>
          <a:xfrm>
            <a:off x="4000500" y="875139"/>
            <a:ext cx="4407692" cy="347787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EcoRevive is a campaign that promotes being a good steward of the environment through EV life cycle and eliminating waste (Ellen MacArthur Foundation, 2023).</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AI diagnostics will be safer and more reliable, as well as predictive maintenance, which is superior to the usual </a:t>
            </a:r>
            <a:r>
              <a:rPr lang="en-US" sz="1200" kern="100" dirty="0" err="1">
                <a:latin typeface="Arial" panose="020B0604020202020204" pitchFamily="34" charset="0"/>
                <a:ea typeface="Calibri" panose="020F0502020204030204" pitchFamily="34" charset="0"/>
                <a:cs typeface="Arial" panose="020B0604020202020204" pitchFamily="34" charset="0"/>
              </a:rPr>
              <a:t>refurbishers</a:t>
            </a:r>
            <a:r>
              <a:rPr lang="en-US" sz="1200" kern="100" dirty="0">
                <a:latin typeface="Arial" panose="020B0604020202020204" pitchFamily="34" charset="0"/>
                <a:ea typeface="Calibri" panose="020F0502020204030204" pitchFamily="34" charset="0"/>
                <a:cs typeface="Arial" panose="020B0604020202020204" pitchFamily="34" charset="0"/>
              </a:rPr>
              <a:t>.</a:t>
            </a:r>
          </a:p>
          <a:p>
            <a:pPr marL="342900" lvl="0" indent="-342900" algn="just">
              <a:spcAft>
                <a:spcPts val="800"/>
              </a:spcAft>
              <a:buSzPts val="1000"/>
              <a:buFont typeface="Symbol" panose="05050102010706020507" pitchFamily="18" charset="2"/>
              <a:buChar char=""/>
              <a:tabLst>
                <a:tab pos="457200" algn="l"/>
              </a:tabLst>
            </a:pPr>
            <a:r>
              <a:rPr lang="en-US" sz="1200" kern="100" dirty="0" err="1">
                <a:latin typeface="Arial" panose="020B0604020202020204" pitchFamily="34" charset="0"/>
                <a:ea typeface="Calibri" panose="020F0502020204030204" pitchFamily="34" charset="0"/>
                <a:cs typeface="Arial" panose="020B0604020202020204" pitchFamily="34" charset="0"/>
              </a:rPr>
              <a:t>Subcription</a:t>
            </a:r>
            <a:r>
              <a:rPr lang="en-US" sz="1200" kern="100" dirty="0">
                <a:latin typeface="Arial" panose="020B0604020202020204" pitchFamily="34" charset="0"/>
                <a:ea typeface="Calibri" panose="020F0502020204030204" pitchFamily="34" charset="0"/>
                <a:cs typeface="Arial" panose="020B0604020202020204" pitchFamily="34" charset="0"/>
              </a:rPr>
              <a:t> model reduces financial accessibility and facilitates fair access to EVs.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Branding in a manner that is concerned with sustainability builds trust and long-term customer loyalty.</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Every refurbished EV eliminates 6.5 </a:t>
            </a:r>
            <a:r>
              <a:rPr lang="en-US" sz="1200" kern="100" dirty="0" err="1">
                <a:latin typeface="Arial" panose="020B0604020202020204" pitchFamily="34" charset="0"/>
                <a:ea typeface="Calibri" panose="020F0502020204030204" pitchFamily="34" charset="0"/>
                <a:cs typeface="Arial" panose="020B0604020202020204" pitchFamily="34" charset="0"/>
              </a:rPr>
              <a:t>tonnes</a:t>
            </a:r>
            <a:r>
              <a:rPr lang="en-US" sz="1200" kern="100" dirty="0">
                <a:latin typeface="Arial" panose="020B0604020202020204" pitchFamily="34" charset="0"/>
                <a:ea typeface="Calibri" panose="020F0502020204030204" pitchFamily="34" charset="0"/>
                <a:cs typeface="Arial" panose="020B0604020202020204" pitchFamily="34" charset="0"/>
              </a:rPr>
              <a:t> of CO 2 consumption each year in comparison with new production.</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Arial" panose="020B0604020202020204" pitchFamily="34" charset="0"/>
              </a:rPr>
              <a:t>Goal: </a:t>
            </a:r>
            <a:r>
              <a:rPr lang="en-US" sz="1200" kern="100" dirty="0">
                <a:latin typeface="Arial" panose="020B0604020202020204" pitchFamily="34" charset="0"/>
                <a:ea typeface="Calibri" panose="020F0502020204030204" pitchFamily="34" charset="0"/>
                <a:cs typeface="Arial" panose="020B0604020202020204" pitchFamily="34" charset="0"/>
              </a:rPr>
              <a:t>grow locally and become carbon-neutral in 2030.</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Arial" panose="020B0604020202020204" pitchFamily="34" charset="0"/>
              </a:rPr>
              <a:t>Tagline:</a:t>
            </a:r>
            <a:r>
              <a:rPr lang="en-US" sz="1200" kern="100" dirty="0">
                <a:latin typeface="Arial" panose="020B0604020202020204" pitchFamily="34" charset="0"/>
                <a:ea typeface="Calibri" panose="020F0502020204030204" pitchFamily="34" charset="0"/>
                <a:cs typeface="Arial" panose="020B0604020202020204" pitchFamily="34" charset="0"/>
              </a:rPr>
              <a:t> “Revive. Drive. Sustain.”</a:t>
            </a:r>
          </a:p>
        </p:txBody>
      </p:sp>
    </p:spTree>
    <p:extLst>
      <p:ext uri="{BB962C8B-B14F-4D97-AF65-F5344CB8AC3E}">
        <p14:creationId xmlns:p14="http://schemas.microsoft.com/office/powerpoint/2010/main" val="166673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4">
            <a:extLst>
              <a:ext uri="{FF2B5EF4-FFF2-40B4-BE49-F238E27FC236}">
                <a16:creationId xmlns:a16="http://schemas.microsoft.com/office/drawing/2014/main" id="{8BB9606B-1B7A-0624-090F-0DC0B787772D}"/>
              </a:ext>
            </a:extLst>
          </p:cNvPr>
          <p:cNvSpPr>
            <a:spLocks noGrp="1"/>
          </p:cNvSpPr>
          <p:nvPr>
            <p:ph type="title"/>
          </p:nvPr>
        </p:nvSpPr>
        <p:spPr>
          <a:xfrm>
            <a:off x="1100499" y="840875"/>
            <a:ext cx="6942900" cy="515700"/>
          </a:xfrm>
          <a:noFill/>
          <a:ln>
            <a:noFill/>
          </a:ln>
        </p:spPr>
        <p:txBody>
          <a:bodyPr spcFirstLastPara="1" wrap="square" lIns="91425" tIns="91425" rIns="91425" bIns="91425" anchor="t" anchorCtr="0">
            <a:noAutofit/>
          </a:bodyPr>
          <a:lstStyle/>
          <a:p>
            <a:r>
              <a:rPr lang="en-US" sz="2800" b="1" dirty="0"/>
              <a:t>Conclusion and Strategic Outlook</a:t>
            </a:r>
          </a:p>
        </p:txBody>
      </p:sp>
      <p:sp>
        <p:nvSpPr>
          <p:cNvPr id="3" name="TextBox 2">
            <a:extLst>
              <a:ext uri="{FF2B5EF4-FFF2-40B4-BE49-F238E27FC236}">
                <a16:creationId xmlns:a16="http://schemas.microsoft.com/office/drawing/2014/main" id="{726B0E03-5588-520F-C630-E01D2D628EE1}"/>
              </a:ext>
            </a:extLst>
          </p:cNvPr>
          <p:cNvSpPr txBox="1"/>
          <p:nvPr/>
        </p:nvSpPr>
        <p:spPr>
          <a:xfrm>
            <a:off x="964407" y="1583932"/>
            <a:ext cx="4572000" cy="2718693"/>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combines artificial intelligence innovation, circular economy, and market alignment to develop a sustainable mobility business.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With the help of effective UK policy frameworks and environmentally friendly consumer demand, it is guaranteed to be viable in the long term.</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leasing model improves accessibility with minimal emission and waste.</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Established financial viability and growth capacity in key cities of the UK enhances development opportunities.</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Times New Roman" panose="02020603050405020304" pitchFamily="18" charset="0"/>
              </a:rPr>
              <a:t>Action step: </a:t>
            </a:r>
            <a:r>
              <a:rPr lang="en-US" sz="1200" kern="100" dirty="0">
                <a:latin typeface="Arial" panose="020B0604020202020204" pitchFamily="34" charset="0"/>
                <a:ea typeface="Calibri" panose="020F0502020204030204" pitchFamily="34" charset="0"/>
                <a:cs typeface="Times New Roman" panose="02020603050405020304" pitchFamily="18" charset="0"/>
              </a:rPr>
              <a:t>Becoming a member of EcoRevive- Let’s drive the future towards net Zero 2050.</a:t>
            </a:r>
          </a:p>
        </p:txBody>
      </p:sp>
      <p:pic>
        <p:nvPicPr>
          <p:cNvPr id="7" name="Picture 6">
            <a:extLst>
              <a:ext uri="{FF2B5EF4-FFF2-40B4-BE49-F238E27FC236}">
                <a16:creationId xmlns:a16="http://schemas.microsoft.com/office/drawing/2014/main" id="{1CC3A6F8-BB13-75D2-4EF8-9C0A67F65B8F}"/>
              </a:ext>
            </a:extLst>
          </p:cNvPr>
          <p:cNvPicPr>
            <a:picLocks noChangeAspect="1"/>
          </p:cNvPicPr>
          <p:nvPr/>
        </p:nvPicPr>
        <p:blipFill>
          <a:blip r:embed="rId2"/>
          <a:stretch>
            <a:fillRect/>
          </a:stretch>
        </p:blipFill>
        <p:spPr>
          <a:xfrm>
            <a:off x="5762953" y="2005371"/>
            <a:ext cx="2626441" cy="1701555"/>
          </a:xfrm>
          <a:prstGeom prst="rect">
            <a:avLst/>
          </a:prstGeom>
        </p:spPr>
      </p:pic>
    </p:spTree>
    <p:extLst>
      <p:ext uri="{BB962C8B-B14F-4D97-AF65-F5344CB8AC3E}">
        <p14:creationId xmlns:p14="http://schemas.microsoft.com/office/powerpoint/2010/main" val="4261504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F48B-DFB6-6F7C-32DF-8E18CA88079A}"/>
              </a:ext>
            </a:extLst>
          </p:cNvPr>
          <p:cNvSpPr>
            <a:spLocks noGrp="1"/>
          </p:cNvSpPr>
          <p:nvPr>
            <p:ph type="title"/>
          </p:nvPr>
        </p:nvSpPr>
        <p:spPr/>
        <p:txBody>
          <a:bodyPr/>
          <a:lstStyle/>
          <a:p>
            <a:r>
              <a:rPr lang="en-US" b="1" dirty="0"/>
              <a:t>References</a:t>
            </a:r>
            <a:br>
              <a:rPr lang="en-US" b="1" dirty="0"/>
            </a:br>
            <a:endParaRPr lang="en-US" dirty="0"/>
          </a:p>
        </p:txBody>
      </p:sp>
      <p:sp>
        <p:nvSpPr>
          <p:cNvPr id="3" name="Rectangle 2">
            <a:extLst>
              <a:ext uri="{FF2B5EF4-FFF2-40B4-BE49-F238E27FC236}">
                <a16:creationId xmlns:a16="http://schemas.microsoft.com/office/drawing/2014/main" id="{531DE7AF-089D-497C-97B5-A77B2951509A}"/>
              </a:ext>
            </a:extLst>
          </p:cNvPr>
          <p:cNvSpPr/>
          <p:nvPr/>
        </p:nvSpPr>
        <p:spPr>
          <a:xfrm>
            <a:off x="753034" y="1469881"/>
            <a:ext cx="7830030" cy="2893100"/>
          </a:xfrm>
          <a:prstGeom prst="rect">
            <a:avLst/>
          </a:prstGeom>
        </p:spPr>
        <p:txBody>
          <a:bodyPr wrap="square">
            <a:spAutoFit/>
          </a:bodyPr>
          <a:lstStyle/>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2024 Global Automotive Consumer Study | Deloitte Global</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https://www.deloitte.com/nl/en/Industries/automotive/perspectives/global-automotive-consumer-study.html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AutoTrader. (2024). Electric Vehicle Market Report 2024.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https://www.google.com/search?q=AutoTrader.+(2024).+Electric+Vehicle+Market+Report+2024.&amp;oq=AutoTrader.+(2024).+Electric+Vehicle+Market+Report+2024.&amp;gs_lcrp=EgZjaHJvbWUyBggAEEUYOTIHCAEQIRigATIHCAIQIRigATIGCAMQIRgV0gEHNTg0ajBqNKgCALACAQ&amp;sourceid=chrome&amp;ie=UTF-8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Burns, P. (2022) </a:t>
            </a:r>
            <a:r>
              <a:rPr lang="en-AU" sz="700" i="1" dirty="0">
                <a:latin typeface="Arial" panose="020B0604020202020204" pitchFamily="34" charset="0"/>
                <a:ea typeface="Calibri" panose="020F0502020204030204" pitchFamily="34" charset="0"/>
                <a:cs typeface="Arial" panose="020B0604020202020204" pitchFamily="34" charset="0"/>
              </a:rPr>
              <a:t>Entrepreneurship and small business</a:t>
            </a:r>
            <a:r>
              <a:rPr lang="en-AU" sz="700" dirty="0">
                <a:latin typeface="Arial" panose="020B0604020202020204" pitchFamily="34" charset="0"/>
                <a:ea typeface="Calibri" panose="020F0502020204030204" pitchFamily="34" charset="0"/>
                <a:cs typeface="Arial" panose="020B0604020202020204" pitchFamily="34" charset="0"/>
              </a:rPr>
              <a:t>. Bloomsbury Publishing.</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Business and Trade</a:t>
            </a:r>
            <a:r>
              <a:rPr lang="en-AU" sz="700" dirty="0">
                <a:latin typeface="Arial" panose="020B0604020202020204" pitchFamily="34" charset="0"/>
                <a:ea typeface="Calibri" panose="020F0502020204030204" pitchFamily="34" charset="0"/>
                <a:cs typeface="Arial" panose="020B0604020202020204" pitchFamily="34" charset="0"/>
              </a:rPr>
              <a:t> (2025) </a:t>
            </a:r>
            <a:r>
              <a:rPr lang="en-AU" sz="700" i="1" dirty="0">
                <a:latin typeface="Arial" panose="020B0604020202020204" pitchFamily="34" charset="0"/>
                <a:ea typeface="Calibri" panose="020F0502020204030204" pitchFamily="34" charset="0"/>
                <a:cs typeface="Arial" panose="020B0604020202020204" pitchFamily="34" charset="0"/>
              </a:rPr>
              <a:t>GOV.UK</a:t>
            </a:r>
            <a:r>
              <a:rPr lang="en-AU" sz="700" dirty="0">
                <a:latin typeface="Arial" panose="020B0604020202020204" pitchFamily="34" charset="0"/>
                <a:ea typeface="Calibri" panose="020F0502020204030204" pitchFamily="34" charset="0"/>
                <a:cs typeface="Arial" panose="020B0604020202020204" pitchFamily="34" charset="0"/>
              </a:rPr>
              <a:t>. Available at: https://www.gov.uk/government/organisations/department-for-business-and-trade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Energy Security and Net Zero. (2024). Electric Vehicle Infrastructure Strategy.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Department+for+Energy+Security+and+Net+Zero.+(2024).+Electric+Vehicle+Infrastructure+Strategy.&amp;oq=Department+for+Energy+Security+and+Net+Zero.+(2024).+Electric+Vehicle+Infrastructure+Strategy.+&amp;gs_lcrp=EgZjaHJvbWUqBggAEEUYOzIGCAAQRRg70gEIMjYyNmowajSoAgCwAgE&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Transport. (2024). Road to Zero: Delivering a Sustainable Transport System.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Department+for+Transport.+(2024).+Road+to+Zero%3A+Delivering+a+Sustainable+Transport+System.&amp;oq=Department+for+Transport.+(2024).+Road+to+Zero%3A+Delivering+a+Sustainable+Transport+System.&amp;gs_lcrp=EgZjaHJvbWUyBggAEEUYOTIHCAEQIRiPAjIHCAIQIRiPAjIHCAMQIRiPAtIBBzYwNWowajSoAgCwAgE&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Ellen MacArthur Foundation. (2023). Circular Economy in Mobility.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https://www.google.com/search?q=Ellen+MacArthur+Foundation.+(2023).+Circular+Economy+in+Mobility.&amp;oq=Ellen+MacArthur+Foundation.+(2023).+Circular+Economy+in+Mobility.&amp;gs_lcrp=EgZjaHJvbWUyBggAEEUYOTIGCAEQRRg80gEHNTMwajBqNKgCALACAQ&amp;sourceid=chrome&amp;ie=UTF-8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Ipsos MORI. (2024). Public Attitudes to Climate Change in the UK.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https://www.google.com/search?q=Ipsos+MORI.+(2024).+Public+Attitudes+to+Climate+Change+in+the+UK.&amp;oq=Ipsos+MORI.+(2024).+Public+Attitudes+to+Climate+Change+in+the+UK.&amp;gs_lcrp=EgZjaHJvbWUyBggAEEUYOdIBBzQwNWowajmoAgawAgHxBVm44I-gqUij&amp;sourceid=chrome&amp;ie=UTF-8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Jones, M.C. </a:t>
            </a:r>
            <a:r>
              <a:rPr lang="en-AU" sz="700" i="1" dirty="0">
                <a:latin typeface="Arial" panose="020B0604020202020204" pitchFamily="34" charset="0"/>
                <a:ea typeface="Calibri" panose="020F0502020204030204" pitchFamily="34" charset="0"/>
                <a:cs typeface="Arial" panose="020B0604020202020204" pitchFamily="34" charset="0"/>
              </a:rPr>
              <a:t>et al.</a:t>
            </a:r>
            <a:r>
              <a:rPr lang="en-AU" sz="700" dirty="0">
                <a:latin typeface="Arial" panose="020B0604020202020204" pitchFamily="34" charset="0"/>
                <a:ea typeface="Calibri" panose="020F0502020204030204" pitchFamily="34" charset="0"/>
                <a:cs typeface="Arial" panose="020B0604020202020204" pitchFamily="34" charset="0"/>
              </a:rPr>
              <a:t> (2023) “Navigating data governance associated with real-world data for public benefit: an overview in the UK and future considerations,” </a:t>
            </a:r>
            <a:r>
              <a:rPr lang="en-AU" sz="700" i="1" dirty="0">
                <a:latin typeface="Arial" panose="020B0604020202020204" pitchFamily="34" charset="0"/>
                <a:ea typeface="Calibri" panose="020F0502020204030204" pitchFamily="34" charset="0"/>
                <a:cs typeface="Arial" panose="020B0604020202020204" pitchFamily="34" charset="0"/>
              </a:rPr>
              <a:t>BMJ open</a:t>
            </a:r>
            <a:r>
              <a:rPr lang="en-AU" sz="700" dirty="0">
                <a:latin typeface="Arial" panose="020B0604020202020204" pitchFamily="34" charset="0"/>
                <a:ea typeface="Calibri" panose="020F0502020204030204" pitchFamily="34" charset="0"/>
                <a:cs typeface="Arial" panose="020B0604020202020204" pitchFamily="34" charset="0"/>
              </a:rPr>
              <a:t>, 13(10), p. e069925. Available at: https://bmjopen.bmj.com/content/13/10/e069925.abstract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Miskolczi, M. </a:t>
            </a:r>
            <a:r>
              <a:rPr lang="en-AU" sz="700" i="1" dirty="0">
                <a:latin typeface="Arial" panose="020B0604020202020204" pitchFamily="34" charset="0"/>
                <a:ea typeface="Calibri" panose="020F0502020204030204" pitchFamily="34" charset="0"/>
                <a:cs typeface="Arial" panose="020B0604020202020204" pitchFamily="34" charset="0"/>
              </a:rPr>
              <a:t>et al.</a:t>
            </a:r>
            <a:r>
              <a:rPr lang="en-AU" sz="700" dirty="0">
                <a:latin typeface="Arial" panose="020B0604020202020204" pitchFamily="34" charset="0"/>
                <a:ea typeface="Calibri" panose="020F0502020204030204" pitchFamily="34" charset="0"/>
                <a:cs typeface="Arial" panose="020B0604020202020204" pitchFamily="34" charset="0"/>
              </a:rPr>
              <a:t> (2021) “Urban mobility scenarios until the 2030s,” </a:t>
            </a:r>
            <a:r>
              <a:rPr lang="en-AU" sz="700" i="1" dirty="0">
                <a:latin typeface="Arial" panose="020B0604020202020204" pitchFamily="34" charset="0"/>
                <a:ea typeface="Calibri" panose="020F0502020204030204" pitchFamily="34" charset="0"/>
                <a:cs typeface="Arial" panose="020B0604020202020204" pitchFamily="34" charset="0"/>
              </a:rPr>
              <a:t>Sustainable Cities and Society</a:t>
            </a:r>
            <a:r>
              <a:rPr lang="en-AU" sz="700" dirty="0">
                <a:latin typeface="Arial" panose="020B0604020202020204" pitchFamily="34" charset="0"/>
                <a:ea typeface="Calibri" panose="020F0502020204030204" pitchFamily="34" charset="0"/>
                <a:cs typeface="Arial" panose="020B0604020202020204" pitchFamily="34" charset="0"/>
              </a:rPr>
              <a:t>, 72, p. 103029. Available at: https://www.sciencedirect.com/science/article/pii/S2210670721003139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“UK New Car Registration Data - Latest Figures &amp; Statistics” (no date) </a:t>
            </a:r>
            <a:r>
              <a:rPr lang="en-AU" sz="700" i="1" dirty="0">
                <a:latin typeface="Arial" panose="020B0604020202020204" pitchFamily="34" charset="0"/>
                <a:ea typeface="Calibri" panose="020F0502020204030204" pitchFamily="34" charset="0"/>
                <a:cs typeface="Arial" panose="020B0604020202020204" pitchFamily="34" charset="0"/>
              </a:rPr>
              <a:t>SMMT</a:t>
            </a:r>
            <a:r>
              <a:rPr lang="en-AU" sz="700" dirty="0">
                <a:latin typeface="Arial" panose="020B0604020202020204" pitchFamily="34" charset="0"/>
                <a:ea typeface="Calibri" panose="020F0502020204030204" pitchFamily="34" charset="0"/>
                <a:cs typeface="Arial" panose="020B0604020202020204" pitchFamily="34" charset="0"/>
              </a:rPr>
              <a:t>. Available at: https://www.smmt.co.uk/vehicle-data/car-registrations/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83248233"/>
      </p:ext>
    </p:extLst>
  </p:cSld>
  <p:clrMapOvr>
    <a:masterClrMapping/>
  </p:clrMapOvr>
</p:sld>
</file>

<file path=ppt/theme/theme1.xml><?xml version="1.0" encoding="utf-8"?>
<a:theme xmlns:a="http://schemas.openxmlformats.org/drawingml/2006/main" name="Flight Attendant CV by Slidesgo">
  <a:themeElements>
    <a:clrScheme name="Simple Light">
      <a:dk1>
        <a:srgbClr val="3B3232"/>
      </a:dk1>
      <a:lt1>
        <a:srgbClr val="FFF6E9"/>
      </a:lt1>
      <a:dk2>
        <a:srgbClr val="3B3232"/>
      </a:dk2>
      <a:lt2>
        <a:srgbClr val="0EA9AF"/>
      </a:lt2>
      <a:accent1>
        <a:srgbClr val="F5A700"/>
      </a:accent1>
      <a:accent2>
        <a:srgbClr val="EB471A"/>
      </a:accent2>
      <a:accent3>
        <a:srgbClr val="FDE9BF"/>
      </a:accent3>
      <a:accent4>
        <a:srgbClr val="FF6B65"/>
      </a:accent4>
      <a:accent5>
        <a:srgbClr val="0EA9AF"/>
      </a:accent5>
      <a:accent6>
        <a:srgbClr val="F5A700"/>
      </a:accent6>
      <a:hlink>
        <a:srgbClr val="3B323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335</TotalTime>
  <Words>2124</Words>
  <Application>Microsoft Office PowerPoint</Application>
  <PresentationFormat>On-screen Show (16:9)</PresentationFormat>
  <Paragraphs>134</Paragraphs>
  <Slides>14</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Symbol</vt:lpstr>
      <vt:lpstr>Calibri</vt:lpstr>
      <vt:lpstr>Limelight</vt:lpstr>
      <vt:lpstr>Times New Roman</vt:lpstr>
      <vt:lpstr>Wingdings</vt:lpstr>
      <vt:lpstr>Roboto</vt:lpstr>
      <vt:lpstr>Flight Attendant CV by Slidesgo</vt:lpstr>
      <vt:lpstr>PowerPoint Presentation</vt:lpstr>
      <vt:lpstr>Overview of the Business Idea</vt:lpstr>
      <vt:lpstr>Market Problem and Opportunity</vt:lpstr>
      <vt:lpstr>PowerPoint Presentation</vt:lpstr>
      <vt:lpstr>Legal Format and Management Structure</vt:lpstr>
      <vt:lpstr>Legal Format and Management Structure Continued…</vt:lpstr>
      <vt:lpstr>Environmental Analysis (PESTEL)</vt:lpstr>
      <vt:lpstr>Target Market and Customer Segmentation</vt:lpstr>
      <vt:lpstr>Marketing Strategy and Positioning</vt:lpstr>
      <vt:lpstr>Marketing Mix (4Ps Framework)</vt:lpstr>
      <vt:lpstr>Funding Requirements and Financial Feasibility</vt:lpstr>
      <vt:lpstr>Sustainability and Competitive Advantage</vt:lpstr>
      <vt:lpstr>Conclusion and Strategic Outlook</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Ms Office</cp:lastModifiedBy>
  <cp:revision>82</cp:revision>
  <dcterms:modified xsi:type="dcterms:W3CDTF">2025-10-27T00:15:23Z</dcterms:modified>
</cp:coreProperties>
</file>