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3" r:id="rId22"/>
  </p:sldIdLst>
  <p:sldSz cx="18288000" cy="10287000"/>
  <p:notesSz cx="6858000" cy="9144000"/>
  <p:embeddedFontLst>
    <p:embeddedFont>
      <p:font typeface="Arial Bold" panose="020B0704020202020204" pitchFamily="34" charset="0"/>
      <p:regular r:id="rId24"/>
      <p:bold r:id="rId25"/>
    </p:embeddedFont>
    <p:embeddedFont>
      <p:font typeface="Arial Italics"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modSld">
      <pc:chgData name="Hetal Patel" userId="2398bfff5d8d68ca" providerId="LiveId" clId="{76A21C82-4620-4E73-9FBF-3EBC22EFD6AE}" dt="2026-04-15T15:52:49.506" v="211" actId="20577"/>
      <pc:docMkLst>
        <pc:docMk/>
      </pc:docMkLst>
      <pc:sldChg chg="modSp mod">
        <pc:chgData name="Hetal Patel" userId="2398bfff5d8d68ca" providerId="LiveId" clId="{76A21C82-4620-4E73-9FBF-3EBC22EFD6AE}" dt="2026-04-15T15:39:53.829" v="181" actId="20577"/>
        <pc:sldMkLst>
          <pc:docMk/>
          <pc:sldMk cId="0" sldId="256"/>
        </pc:sldMkLst>
        <pc:spChg chg="mod">
          <ac:chgData name="Hetal Patel" userId="2398bfff5d8d68ca" providerId="LiveId" clId="{76A21C82-4620-4E73-9FBF-3EBC22EFD6AE}" dt="2026-04-15T15:39:53.829" v="181" actId="20577"/>
          <ac:spMkLst>
            <pc:docMk/>
            <pc:sldMk cId="0" sldId="256"/>
            <ac:spMk id="5" creationId="{00000000-0000-0000-0000-000000000000}"/>
          </ac:spMkLst>
        </pc:spChg>
      </pc:sldChg>
      <pc:sldChg chg="modSp mod">
        <pc:chgData name="Hetal Patel" userId="2398bfff5d8d68ca" providerId="LiveId" clId="{76A21C82-4620-4E73-9FBF-3EBC22EFD6AE}" dt="2026-04-15T15:40:13.128" v="183" actId="207"/>
        <pc:sldMkLst>
          <pc:docMk/>
          <pc:sldMk cId="0" sldId="257"/>
        </pc:sldMkLst>
        <pc:spChg chg="mod">
          <ac:chgData name="Hetal Patel" userId="2398bfff5d8d68ca" providerId="LiveId" clId="{76A21C82-4620-4E73-9FBF-3EBC22EFD6AE}" dt="2026-04-15T15:40:13.128" v="183" actId="207"/>
          <ac:spMkLst>
            <pc:docMk/>
            <pc:sldMk cId="0" sldId="257"/>
            <ac:spMk id="6" creationId="{00000000-0000-0000-0000-000000000000}"/>
          </ac:spMkLst>
        </pc:spChg>
      </pc:sldChg>
      <pc:sldChg chg="modSp mod">
        <pc:chgData name="Hetal Patel" userId="2398bfff5d8d68ca" providerId="LiveId" clId="{76A21C82-4620-4E73-9FBF-3EBC22EFD6AE}" dt="2026-04-15T15:52:49.506" v="211" actId="20577"/>
        <pc:sldMkLst>
          <pc:docMk/>
          <pc:sldMk cId="0" sldId="258"/>
        </pc:sldMkLst>
        <pc:spChg chg="mod">
          <ac:chgData name="Hetal Patel" userId="2398bfff5d8d68ca" providerId="LiveId" clId="{76A21C82-4620-4E73-9FBF-3EBC22EFD6AE}" dt="2026-04-15T15:52:49.506" v="211" actId="20577"/>
          <ac:spMkLst>
            <pc:docMk/>
            <pc:sldMk cId="0" sldId="258"/>
            <ac:spMk id="8" creationId="{00000000-0000-0000-0000-000000000000}"/>
          </ac:spMkLst>
        </pc:spChg>
      </pc:sldChg>
      <pc:sldChg chg="modSp mod">
        <pc:chgData name="Hetal Patel" userId="2398bfff5d8d68ca" providerId="LiveId" clId="{76A21C82-4620-4E73-9FBF-3EBC22EFD6AE}" dt="2026-04-15T15:40:26.858" v="184" actId="207"/>
        <pc:sldMkLst>
          <pc:docMk/>
          <pc:sldMk cId="0" sldId="261"/>
        </pc:sldMkLst>
        <pc:spChg chg="mod">
          <ac:chgData name="Hetal Patel" userId="2398bfff5d8d68ca" providerId="LiveId" clId="{76A21C82-4620-4E73-9FBF-3EBC22EFD6AE}" dt="2026-04-15T15:40:26.858" v="184" actId="207"/>
          <ac:spMkLst>
            <pc:docMk/>
            <pc:sldMk cId="0" sldId="261"/>
            <ac:spMk id="8" creationId="{00000000-0000-0000-0000-000000000000}"/>
          </ac:spMkLst>
        </pc:spChg>
      </pc:sldChg>
      <pc:sldChg chg="modSp mod">
        <pc:chgData name="Hetal Patel" userId="2398bfff5d8d68ca" providerId="LiveId" clId="{76A21C82-4620-4E73-9FBF-3EBC22EFD6AE}" dt="2026-04-15T15:40:39.543" v="185" actId="207"/>
        <pc:sldMkLst>
          <pc:docMk/>
          <pc:sldMk cId="0" sldId="265"/>
        </pc:sldMkLst>
        <pc:spChg chg="mod">
          <ac:chgData name="Hetal Patel" userId="2398bfff5d8d68ca" providerId="LiveId" clId="{76A21C82-4620-4E73-9FBF-3EBC22EFD6AE}" dt="2026-04-15T15:40:39.543" v="185" actId="207"/>
          <ac:spMkLst>
            <pc:docMk/>
            <pc:sldMk cId="0" sldId="265"/>
            <ac:spMk id="9" creationId="{00000000-0000-0000-0000-000000000000}"/>
          </ac:spMkLst>
        </pc:spChg>
      </pc:sldChg>
      <pc:sldChg chg="modSp mod">
        <pc:chgData name="Hetal Patel" userId="2398bfff5d8d68ca" providerId="LiveId" clId="{76A21C82-4620-4E73-9FBF-3EBC22EFD6AE}" dt="2026-04-15T15:41:07.815" v="186" actId="207"/>
        <pc:sldMkLst>
          <pc:docMk/>
          <pc:sldMk cId="0" sldId="271"/>
        </pc:sldMkLst>
        <pc:spChg chg="mod">
          <ac:chgData name="Hetal Patel" userId="2398bfff5d8d68ca" providerId="LiveId" clId="{76A21C82-4620-4E73-9FBF-3EBC22EFD6AE}" dt="2026-04-15T15:41:07.815" v="186" actId="207"/>
          <ac:spMkLst>
            <pc:docMk/>
            <pc:sldMk cId="0" sldId="271"/>
            <ac:spMk id="9" creationId="{00000000-0000-0000-0000-000000000000}"/>
          </ac:spMkLst>
        </pc:spChg>
      </pc:sldChg>
      <pc:sldChg chg="modSp mod">
        <pc:chgData name="Hetal Patel" userId="2398bfff5d8d68ca" providerId="LiveId" clId="{76A21C82-4620-4E73-9FBF-3EBC22EFD6AE}" dt="2026-04-15T15:43:24.227" v="194" actId="20577"/>
        <pc:sldMkLst>
          <pc:docMk/>
          <pc:sldMk cId="0" sldId="272"/>
        </pc:sldMkLst>
        <pc:spChg chg="mod">
          <ac:chgData name="Hetal Patel" userId="2398bfff5d8d68ca" providerId="LiveId" clId="{76A21C82-4620-4E73-9FBF-3EBC22EFD6AE}" dt="2026-04-15T15:43:24.227" v="194" actId="20577"/>
          <ac:spMkLst>
            <pc:docMk/>
            <pc:sldMk cId="0" sldId="272"/>
            <ac:spMk id="7" creationId="{00000000-0000-0000-0000-000000000000}"/>
          </ac:spMkLst>
        </pc:spChg>
        <pc:spChg chg="mod">
          <ac:chgData name="Hetal Patel" userId="2398bfff5d8d68ca" providerId="LiveId" clId="{76A21C82-4620-4E73-9FBF-3EBC22EFD6AE}" dt="2026-04-15T15:41:23.951" v="187" actId="11"/>
          <ac:spMkLst>
            <pc:docMk/>
            <pc:sldMk cId="0" sldId="272"/>
            <ac:spMk id="8" creationId="{00000000-0000-0000-0000-000000000000}"/>
          </ac:spMkLst>
        </pc:spChg>
      </pc:sldChg>
      <pc:sldChg chg="modSp mod">
        <pc:chgData name="Hetal Patel" userId="2398bfff5d8d68ca" providerId="LiveId" clId="{76A21C82-4620-4E73-9FBF-3EBC22EFD6AE}" dt="2026-04-15T15:43:30.773" v="195" actId="20577"/>
        <pc:sldMkLst>
          <pc:docMk/>
          <pc:sldMk cId="2768692894" sldId="274"/>
        </pc:sldMkLst>
        <pc:spChg chg="mod">
          <ac:chgData name="Hetal Patel" userId="2398bfff5d8d68ca" providerId="LiveId" clId="{76A21C82-4620-4E73-9FBF-3EBC22EFD6AE}" dt="2026-04-15T15:43:30.773" v="195" actId="20577"/>
          <ac:spMkLst>
            <pc:docMk/>
            <pc:sldMk cId="2768692894" sldId="274"/>
            <ac:spMk id="7" creationId="{00000000-0000-0000-0000-000000000000}"/>
          </ac:spMkLst>
        </pc:spChg>
        <pc:spChg chg="mod">
          <ac:chgData name="Hetal Patel" userId="2398bfff5d8d68ca" providerId="LiveId" clId="{76A21C82-4620-4E73-9FBF-3EBC22EFD6AE}" dt="2026-04-15T15:41:43.442" v="188" actId="11"/>
          <ac:spMkLst>
            <pc:docMk/>
            <pc:sldMk cId="2768692894" sldId="274"/>
            <ac:spMk id="8" creationId="{00000000-0000-0000-0000-000000000000}"/>
          </ac:spMkLst>
        </pc:spChg>
      </pc:sldChg>
      <pc:sldChg chg="modSp mod">
        <pc:chgData name="Hetal Patel" userId="2398bfff5d8d68ca" providerId="LiveId" clId="{76A21C82-4620-4E73-9FBF-3EBC22EFD6AE}" dt="2026-04-15T15:43:36.345" v="196" actId="20577"/>
        <pc:sldMkLst>
          <pc:docMk/>
          <pc:sldMk cId="1305414605" sldId="275"/>
        </pc:sldMkLst>
        <pc:spChg chg="mod">
          <ac:chgData name="Hetal Patel" userId="2398bfff5d8d68ca" providerId="LiveId" clId="{76A21C82-4620-4E73-9FBF-3EBC22EFD6AE}" dt="2026-04-15T15:43:36.345" v="196" actId="20577"/>
          <ac:spMkLst>
            <pc:docMk/>
            <pc:sldMk cId="1305414605" sldId="275"/>
            <ac:spMk id="7" creationId="{00000000-0000-0000-0000-000000000000}"/>
          </ac:spMkLst>
        </pc:spChg>
        <pc:spChg chg="mod">
          <ac:chgData name="Hetal Patel" userId="2398bfff5d8d68ca" providerId="LiveId" clId="{76A21C82-4620-4E73-9FBF-3EBC22EFD6AE}" dt="2026-04-15T15:42:03.594" v="189" actId="11"/>
          <ac:spMkLst>
            <pc:docMk/>
            <pc:sldMk cId="1305414605" sldId="275"/>
            <ac:spMk id="8" creationId="{00000000-0000-0000-0000-000000000000}"/>
          </ac:spMkLst>
        </pc:spChg>
      </pc:sldChg>
      <pc:sldChg chg="modSp mod">
        <pc:chgData name="Hetal Patel" userId="2398bfff5d8d68ca" providerId="LiveId" clId="{76A21C82-4620-4E73-9FBF-3EBC22EFD6AE}" dt="2026-04-15T15:43:16.318" v="193" actId="20577"/>
        <pc:sldMkLst>
          <pc:docMk/>
          <pc:sldMk cId="2947659525" sldId="276"/>
        </pc:sldMkLst>
        <pc:spChg chg="mod">
          <ac:chgData name="Hetal Patel" userId="2398bfff5d8d68ca" providerId="LiveId" clId="{76A21C82-4620-4E73-9FBF-3EBC22EFD6AE}" dt="2026-04-15T15:43:16.318" v="193" actId="20577"/>
          <ac:spMkLst>
            <pc:docMk/>
            <pc:sldMk cId="2947659525" sldId="276"/>
            <ac:spMk id="7" creationId="{00000000-0000-0000-0000-000000000000}"/>
          </ac:spMkLst>
        </pc:spChg>
        <pc:spChg chg="mod">
          <ac:chgData name="Hetal Patel" userId="2398bfff5d8d68ca" providerId="LiveId" clId="{76A21C82-4620-4E73-9FBF-3EBC22EFD6AE}" dt="2026-04-15T15:42:57.219" v="192" actId="11"/>
          <ac:spMkLst>
            <pc:docMk/>
            <pc:sldMk cId="2947659525" sldId="276"/>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pectoris is a term used to refer to chest pains that are related to the absence of oxygen supplied to muscle of the heart due to constriction of coronary arteries. The symptoms are conventional which include chest pressure and breathlessness. Smoking and high blood pressure are some of the risk factors.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Angina is viewed as a chronic heart disease and it has to be managed. It arises when heart muscles do not get enough oxygen during exercise or when one is under pressure. They are stable, unstable and variant angina, which vary in severity, causes, and risks.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has been a significant cardiovascular health concern among millions of people in the UK. The prevalence is age-related; it is higher in individuals with such risk factors as diabetes or smoking. Angina has been a significant reason behind hospital admission as identified in NHS reports.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World Health Organisation estimates almost 18 million deaths a year due to cardiovascular diseases worldwide. Angina is a complication in both developing and developed countries. The advancement of population ageing, unhealthy lifestyles and urbanisation has largely contributed to the global incidence of coronary artery disease.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poses a huge economic impact on healthcare systems. The diagnostic tests, hospitalisation, medications, and surgery are all costly. Indirect costs like being unable to work and disability also affect families, employers and national healthcare expenditure.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impacts lives of patients in terms of limitation of physical activities as well as psychological tension. There are numerous people who are anxious or depressed about reoccurring chest pain. Families can also experience emotional stress as they help in the process of long-term illness support.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Diagnosis starts with the determination of patient history and characteristics of chest pain. Healthcare professionals use ECG tests, stress testing and imaging techniques such as angiography to detect coronary artery blockage. Cardiovascular risks are also determined through blood tests.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Initial Assessment is aimed at the detection of cardiovascular risk factors and symptoms. Medical workers examine blood pressure, pulse rate and some lifestyle parameters like smoking. Timely diagnosis prevents adverse complications such as heart attack and heart failure.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the UK, the management of angina is NICE-guided. The goals of treatment are the control of symptoms, the reduction of cardiovascular risk and the increase in quality of life. Integrated care Multidisciplinary healthcare teams offer regular observation of the patient and personalised treatment plans.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Medications used include nitrates and beta-blockers to enhance blood circulation and alleviate the chest pain. Change of lifestyle is very necessary. Extreme cases might be accompanied with interventions such as angioplasty or any bypass surgery in addition with cardiac rehabilitation programmes.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often develops with other diseases such as hypertension, diabetes and obesity. These comorbidities increase cardiovascular risk and render it difficult to cure. The patients also have a tendency to develop diseases associated with their mental health and this needs a multidisciplinary team of medical professionals to be able to attend to such cases.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Prevention of angina aims at the management of risk factors. It entails healthy lifestyle behaviours such as physical activities, healthy dieting and quitting smoking. Cornary artery disease can be reduced through proactive cholesterol and blood pressure screening.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Medical workers are required to offer patient-centred care that is compassionate. Communication and reciprocal decision-making contribute to a patient becoming aware of the condition and management. The biopsychosocial approach also makes sure that the physical and emotional needs are met in long-term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personalised care model is based on empowering patients to take their own health care. Patient engagement enhancement is achieved through shared decision-making, social prescribing and personalised care planning.These programs empower individuals to be independent and be able to deal with chronic conditions.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algn="just">
              <a:lnSpc>
                <a:spcPct val="150000"/>
              </a:lnSpc>
            </a:pPr>
            <a:r>
              <a:rPr lang="en-GB" sz="1800" dirty="0">
                <a:solidFill>
                  <a:srgbClr val="FF0000"/>
                </a:solidFill>
                <a:effectLst/>
                <a:latin typeface="Arial" panose="020B0604020202020204" pitchFamily="34" charset="0"/>
                <a:ea typeface="Arial" panose="020B0604020202020204" pitchFamily="34" charset="0"/>
              </a:rPr>
              <a:t>The recommendations correspond to the six evidence-based pillars personalised care, facilitating shared decision-making, individualised planning, educating patients, supporting them in the community, self-management, and individualised resources to enhance long-term outcomes of angina management.</a:t>
            </a:r>
            <a:br>
              <a:rPr lang="en-GB" sz="1800" dirty="0">
                <a:solidFill>
                  <a:srgbClr val="FF0000"/>
                </a:solidFill>
                <a:effectLst/>
                <a:latin typeface="Arial" panose="020B0604020202020204" pitchFamily="34" charset="0"/>
                <a:ea typeface="Arial" panose="020B0604020202020204" pitchFamily="34" charset="0"/>
              </a:rPr>
            </a:br>
            <a:endParaRPr lang="en-GB" sz="1800" dirty="0">
              <a:effectLst/>
              <a:latin typeface="Arial" panose="020B0604020202020204" pitchFamily="34" charset="0"/>
              <a:ea typeface="Arial" panose="020B0604020202020204" pitchFamily="34" charset="0"/>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941120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525768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01812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5.svg"/></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38/s41598-022-17961-y" TargetMode="External"/><Relationship Id="rId3" Type="http://schemas.openxmlformats.org/officeDocument/2006/relationships/image" Target="../media/image5.svg"/><Relationship Id="rId7" Type="http://schemas.openxmlformats.org/officeDocument/2006/relationships/hyperlink" Target="https://bjcardio.co.uk/2020/04/angina-module-1-epidemiology-2/"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www.bhf.org.uk/informationsupport/conditions/angina" TargetMode="External"/><Relationship Id="rId5" Type="http://schemas.openxmlformats.org/officeDocument/2006/relationships/hyperlink" Target="https://avicennacardiology.com/blog/how-to-treat-angina/" TargetMode="External"/><Relationship Id="rId10" Type="http://schemas.openxmlformats.org/officeDocument/2006/relationships/hyperlink" Target="http://dx.doi.org/10.48305/arya.2022.24252" TargetMode="External"/><Relationship Id="rId4" Type="http://schemas.openxmlformats.org/officeDocument/2006/relationships/hyperlink" Target="https://doi.org/10.1371/journal.pone.0287455" TargetMode="External"/><Relationship Id="rId9" Type="http://schemas.openxmlformats.org/officeDocument/2006/relationships/hyperlink" Target="https://www.dailymail.co.uk/health/article-2717651/Glaswegians-FOUR-times-likely-die-75-living-Hampshire-New-map-reveals-likely-killed-early-heart-disease.htm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healthcareontime.com/health-tips/best-blood-tests-for-monitoring-heart-health-and-cholesterol-levels/" TargetMode="External"/><Relationship Id="rId3" Type="http://schemas.openxmlformats.org/officeDocument/2006/relationships/image" Target="../media/image5.svg"/><Relationship Id="rId7" Type="http://schemas.openxmlformats.org/officeDocument/2006/relationships/hyperlink" Target="https://www.haymsalomonhome.com/how-long-can-you-live-with-blocked-arteries/" TargetMode="External"/><Relationship Id="rId12" Type="http://schemas.openxmlformats.org/officeDocument/2006/relationships/hyperlink" Target="https://www.researchgate.net/profile/Nirman-Kanna-D-E/publication/369527637_Current_Research_in_Life_Sciences/links/644b84875762c95ac35c1cc3/Current-Research-in-Life-Sciences.pdf#page=41"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hyperlink" Target="https://fnasjournals.com/index.php/FNAS-JSI/article/download/36/32" TargetMode="External"/><Relationship Id="rId11" Type="http://schemas.openxmlformats.org/officeDocument/2006/relationships/hyperlink" Target="http://dx.doi.org/10.1136/bmjoq-2023-002324" TargetMode="External"/><Relationship Id="rId5" Type="http://schemas.openxmlformats.org/officeDocument/2006/relationships/hyperlink" Target="https://firstsupportcpr.com/2021/05/11/cardiovascular-diseases-cause-most-death/" TargetMode="External"/><Relationship Id="rId10" Type="http://schemas.openxmlformats.org/officeDocument/2006/relationships/hyperlink" Target="https://www.hopkinsmedicine.org/health/conditions-and-diseases/angina-pectoris" TargetMode="External"/><Relationship Id="rId4" Type="http://schemas.openxmlformats.org/officeDocument/2006/relationships/hyperlink" Target="https://doctorswith.me/nice-gp-update/" TargetMode="External"/><Relationship Id="rId9" Type="http://schemas.openxmlformats.org/officeDocument/2006/relationships/hyperlink" Target="https://doi.org/10.3390/s23198154"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researchgate.net/profile/Mohd-Altaf-Dar/publication/379047887_Exploring_the_Landscape_of_Coronary_Artery_Disease_A_Comprehensive_Review/links/65f87dea286738732d5cd9a9/Exploring-the-Landscape-of-Coronary-Artery-Disease-A-Comprehensive-Review.pdf" TargetMode="External"/><Relationship Id="rId3" Type="http://schemas.openxmlformats.org/officeDocument/2006/relationships/image" Target="../media/image5.svg"/><Relationship Id="rId7" Type="http://schemas.openxmlformats.org/officeDocument/2006/relationships/hyperlink" Target="https://medmovie.com/library_id/212/topic/cvml_0247i/summary/"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medicaldevice-network.com/comment/angina-treatment-trials-tribulations/" TargetMode="External"/><Relationship Id="rId5" Type="http://schemas.openxmlformats.org/officeDocument/2006/relationships/hyperlink" Target="https://www.mayoclinic.org/diseases-conditions/heart-attack/symptoms-causes/syc-20373106" TargetMode="External"/><Relationship Id="rId10" Type="http://schemas.openxmlformats.org/officeDocument/2006/relationships/hyperlink" Target="https://doi.org/10.1016/j.tcm.2025.03.001" TargetMode="External"/><Relationship Id="rId4" Type="http://schemas.openxmlformats.org/officeDocument/2006/relationships/hyperlink" Target="https://doi.org/10.3390/ijerph192013145" TargetMode="External"/><Relationship Id="rId9" Type="http://schemas.openxmlformats.org/officeDocument/2006/relationships/hyperlink" Target="https://www.england.nhs.uk/wp-content/uploads/2019/01/shared-decision-making-summary-guide-v1.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tokushukai.or.jp/en/treatment/heart/kyoushin_shou.php/" TargetMode="External"/><Relationship Id="rId13" Type="http://schemas.openxmlformats.org/officeDocument/2006/relationships/hyperlink" Target="https://doi.org/10.1186/s12912-025-02690-0" TargetMode="External"/><Relationship Id="rId3" Type="http://schemas.openxmlformats.org/officeDocument/2006/relationships/image" Target="../media/image5.svg"/><Relationship Id="rId7" Type="http://schemas.openxmlformats.org/officeDocument/2006/relationships/hyperlink" Target="https://www.thekeyholeheartclinic.com/angina/" TargetMode="External"/><Relationship Id="rId12" Type="http://schemas.openxmlformats.org/officeDocument/2006/relationships/hyperlink" Target="https://www.who.int/health-topics/cardiovascular-diseases"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doi.org/10.1155/2022/6080258" TargetMode="External"/><Relationship Id="rId11" Type="http://schemas.openxmlformats.org/officeDocument/2006/relationships/hyperlink" Target="http://dx.doi.org/10.1136/heartjnl-2023-322345" TargetMode="External"/><Relationship Id="rId5" Type="http://schemas.openxmlformats.org/officeDocument/2006/relationships/hyperlink" Target="https://doi.org/10.1093/ehjqcco/qcaf011" TargetMode="External"/><Relationship Id="rId10" Type="http://schemas.openxmlformats.org/officeDocument/2006/relationships/hyperlink" Target="https://doi.org/10.1093/ehjopen/oeac083" TargetMode="External"/><Relationship Id="rId4" Type="http://schemas.openxmlformats.org/officeDocument/2006/relationships/hyperlink" Target="https://doi.org/10.26599/1671-5411.2024.03.007" TargetMode="External"/><Relationship Id="rId9" Type="http://schemas.openxmlformats.org/officeDocument/2006/relationships/hyperlink" Target="https://doi.org/10.4236/wjcd.2023.138040" TargetMode="External"/><Relationship Id="rId14" Type="http://schemas.openxmlformats.org/officeDocument/2006/relationships/hyperlink" Target="https://doi.org/10.1093/ehjopen/oeae009"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5.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382372" y="-436692"/>
            <a:ext cx="13605647" cy="10723692"/>
            <a:chOff x="0" y="0"/>
            <a:chExt cx="773428" cy="609600"/>
          </a:xfrm>
        </p:grpSpPr>
        <p:sp>
          <p:nvSpPr>
            <p:cNvPr id="3" name="Freeform 3"/>
            <p:cNvSpPr/>
            <p:nvPr/>
          </p:nvSpPr>
          <p:spPr>
            <a:xfrm>
              <a:off x="0" y="0"/>
              <a:ext cx="773428" cy="609600"/>
            </a:xfrm>
            <a:custGeom>
              <a:avLst/>
              <a:gdLst/>
              <a:ahLst/>
              <a:cxnLst/>
              <a:rect l="l" t="t" r="r" b="b"/>
              <a:pathLst>
                <a:path w="773428" h="609600">
                  <a:moveTo>
                    <a:pt x="203200" y="0"/>
                  </a:moveTo>
                  <a:lnTo>
                    <a:pt x="773428" y="0"/>
                  </a:lnTo>
                  <a:lnTo>
                    <a:pt x="570228" y="609600"/>
                  </a:lnTo>
                  <a:lnTo>
                    <a:pt x="0" y="609600"/>
                  </a:lnTo>
                  <a:lnTo>
                    <a:pt x="203200" y="0"/>
                  </a:lnTo>
                  <a:close/>
                </a:path>
              </a:pathLst>
            </a:custGeom>
            <a:solidFill>
              <a:srgbClr val="B4B4B4"/>
            </a:solidFill>
          </p:spPr>
        </p:sp>
        <p:sp>
          <p:nvSpPr>
            <p:cNvPr id="4" name="TextBox 4"/>
            <p:cNvSpPr txBox="1"/>
            <p:nvPr/>
          </p:nvSpPr>
          <p:spPr>
            <a:xfrm>
              <a:off x="101600" y="-38100"/>
              <a:ext cx="570228" cy="647700"/>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752837" y="3363225"/>
            <a:ext cx="16782327" cy="6228821"/>
          </a:xfrm>
          <a:prstGeom prst="rect">
            <a:avLst/>
          </a:prstGeom>
        </p:spPr>
        <p:txBody>
          <a:bodyPr lIns="0" tIns="0" rIns="0" bIns="0" rtlCol="0" anchor="t">
            <a:spAutoFit/>
          </a:bodyPr>
          <a:lstStyle/>
          <a:p>
            <a:pPr algn="ctr">
              <a:lnSpc>
                <a:spcPts val="4900"/>
              </a:lnSpc>
            </a:pPr>
            <a:r>
              <a:rPr lang="en-US" sz="3500" b="1" dirty="0">
                <a:solidFill>
                  <a:srgbClr val="000000"/>
                </a:solidFill>
                <a:latin typeface="Arial Bold"/>
                <a:ea typeface="Arial Bold"/>
                <a:cs typeface="Arial Bold"/>
                <a:sym typeface="Arial Bold"/>
              </a:rPr>
              <a:t>PROGRAMME: MSC PUBLIC HEALTH AND SOCIAL CARE IN PRACTICE</a:t>
            </a:r>
          </a:p>
          <a:p>
            <a:pPr algn="ctr">
              <a:lnSpc>
                <a:spcPts val="4900"/>
              </a:lnSpc>
            </a:pPr>
            <a:r>
              <a:rPr lang="en-US" sz="3500" b="1" dirty="0">
                <a:solidFill>
                  <a:srgbClr val="000000"/>
                </a:solidFill>
                <a:latin typeface="Arial Bold"/>
                <a:ea typeface="Arial Bold"/>
                <a:cs typeface="Arial Bold"/>
                <a:sym typeface="Arial Bold"/>
              </a:rPr>
              <a:t>MODULE: COMMUNITY CARE AND MANAGEMENT OF LONGER-TERM CONDITIONS</a:t>
            </a:r>
          </a:p>
          <a:p>
            <a:pPr algn="ctr">
              <a:lnSpc>
                <a:spcPts val="4900"/>
              </a:lnSpc>
            </a:pPr>
            <a:r>
              <a:rPr lang="en-US" sz="3500" b="1" dirty="0">
                <a:solidFill>
                  <a:srgbClr val="000000"/>
                </a:solidFill>
                <a:latin typeface="Arial Bold"/>
                <a:ea typeface="Arial Bold"/>
                <a:cs typeface="Arial Bold"/>
                <a:sym typeface="Arial Bold"/>
              </a:rPr>
              <a:t>MODULE CODE: LCHS7003 </a:t>
            </a:r>
          </a:p>
          <a:p>
            <a:pPr algn="ctr">
              <a:lnSpc>
                <a:spcPts val="4900"/>
              </a:lnSpc>
            </a:pPr>
            <a:r>
              <a:rPr lang="en-US" sz="3500" b="1" dirty="0">
                <a:solidFill>
                  <a:srgbClr val="000000"/>
                </a:solidFill>
                <a:latin typeface="Arial Bold"/>
                <a:ea typeface="Arial Bold"/>
                <a:cs typeface="Arial Bold"/>
                <a:sym typeface="Arial Bold"/>
              </a:rPr>
              <a:t>ASSIGNMENT TITLE: COMPONENT 2</a:t>
            </a:r>
          </a:p>
          <a:p>
            <a:pPr algn="ctr">
              <a:lnSpc>
                <a:spcPts val="4900"/>
              </a:lnSpc>
            </a:pPr>
            <a:r>
              <a:rPr lang="en-US" sz="3500" b="1" dirty="0">
                <a:solidFill>
                  <a:srgbClr val="000000"/>
                </a:solidFill>
                <a:latin typeface="Arial Bold"/>
                <a:ea typeface="Arial Bold"/>
                <a:cs typeface="Arial Bold"/>
                <a:sym typeface="Arial Bold"/>
              </a:rPr>
              <a:t>INDIVIDUAL PRESENTATION</a:t>
            </a:r>
          </a:p>
          <a:p>
            <a:pPr algn="ctr">
              <a:lnSpc>
                <a:spcPts val="4900"/>
              </a:lnSpc>
            </a:pPr>
            <a:r>
              <a:rPr lang="en-US" sz="3500" b="1" dirty="0">
                <a:solidFill>
                  <a:srgbClr val="000000"/>
                </a:solidFill>
                <a:latin typeface="Arial Bold"/>
                <a:ea typeface="Arial Bold"/>
                <a:cs typeface="Arial Bold"/>
                <a:sym typeface="Arial Bold"/>
              </a:rPr>
              <a:t>TITLE:ANGINA PECTORIS FOR HEALTH AND SOCIAL CARE PROFESSIONALS</a:t>
            </a:r>
          </a:p>
          <a:p>
            <a:pPr algn="ctr">
              <a:lnSpc>
                <a:spcPts val="4900"/>
              </a:lnSpc>
            </a:pPr>
            <a:r>
              <a:rPr lang="en-US" sz="3500" b="1" dirty="0">
                <a:solidFill>
                  <a:srgbClr val="000000"/>
                </a:solidFill>
                <a:latin typeface="Arial Bold"/>
                <a:ea typeface="Arial Bold"/>
                <a:cs typeface="Arial Bold"/>
                <a:sym typeface="Arial Bold"/>
              </a:rPr>
              <a:t>NAME: HETALBEN SANDIPKUMAR PATEL</a:t>
            </a:r>
          </a:p>
          <a:p>
            <a:pPr algn="ctr">
              <a:lnSpc>
                <a:spcPts val="4900"/>
              </a:lnSpc>
            </a:pPr>
            <a:r>
              <a:rPr lang="en-US" sz="3500" b="1" dirty="0">
                <a:solidFill>
                  <a:srgbClr val="000000"/>
                </a:solidFill>
                <a:latin typeface="Arial Bold"/>
                <a:ea typeface="Arial Bold"/>
                <a:cs typeface="Arial Bold"/>
                <a:sym typeface="Arial Bold"/>
              </a:rPr>
              <a:t>STUDENT ID: 2508644</a:t>
            </a:r>
          </a:p>
          <a:p>
            <a:pPr algn="ctr">
              <a:lnSpc>
                <a:spcPts val="4900"/>
              </a:lnSpc>
            </a:pPr>
            <a:r>
              <a:rPr lang="en-US" sz="3500" b="1" dirty="0">
                <a:solidFill>
                  <a:srgbClr val="000000"/>
                </a:solidFill>
                <a:latin typeface="Arial Bold"/>
                <a:ea typeface="Arial Bold"/>
                <a:cs typeface="Arial Bold"/>
                <a:sym typeface="Arial Bold"/>
              </a:rPr>
              <a:t>LECTURER NAME : MUHAMMED KHAN </a:t>
            </a:r>
          </a:p>
        </p:txBody>
      </p:sp>
      <p:sp>
        <p:nvSpPr>
          <p:cNvPr id="6" name="Freeform 6"/>
          <p:cNvSpPr/>
          <p:nvPr/>
        </p:nvSpPr>
        <p:spPr>
          <a:xfrm>
            <a:off x="6761277" y="667368"/>
            <a:ext cx="4765447" cy="1954234"/>
          </a:xfrm>
          <a:custGeom>
            <a:avLst/>
            <a:gdLst/>
            <a:ahLst/>
            <a:cxnLst/>
            <a:rect l="l" t="t" r="r" b="b"/>
            <a:pathLst>
              <a:path w="4765447" h="1954234">
                <a:moveTo>
                  <a:pt x="0" y="0"/>
                </a:moveTo>
                <a:lnTo>
                  <a:pt x="4765446" y="0"/>
                </a:lnTo>
                <a:lnTo>
                  <a:pt x="4765446" y="1954233"/>
                </a:lnTo>
                <a:lnTo>
                  <a:pt x="0" y="1954233"/>
                </a:lnTo>
                <a:lnTo>
                  <a:pt x="0" y="0"/>
                </a:lnTo>
                <a:close/>
              </a:path>
            </a:pathLst>
          </a:custGeom>
          <a:blipFill>
            <a:blip r:embed="rId2"/>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853895" y="670744"/>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1270365" y="1474071"/>
            <a:ext cx="5594500" cy="6648223"/>
          </a:xfrm>
          <a:custGeom>
            <a:avLst/>
            <a:gdLst/>
            <a:ahLst/>
            <a:cxnLst/>
            <a:rect l="l" t="t" r="r" b="b"/>
            <a:pathLst>
              <a:path w="6494711" h="7673376">
                <a:moveTo>
                  <a:pt x="0" y="0"/>
                </a:moveTo>
                <a:lnTo>
                  <a:pt x="6494711" y="0"/>
                </a:lnTo>
                <a:lnTo>
                  <a:pt x="6494711" y="7673376"/>
                </a:lnTo>
                <a:lnTo>
                  <a:pt x="0" y="7673376"/>
                </a:lnTo>
                <a:lnTo>
                  <a:pt x="0" y="0"/>
                </a:lnTo>
                <a:close/>
              </a:path>
            </a:pathLst>
          </a:custGeom>
          <a:blipFill>
            <a:blip r:embed="rId5"/>
            <a:stretch>
              <a:fillRect t="-7873" b="-7873"/>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OVERVIEW OF ANGINA PECTORIS</a:t>
            </a:r>
          </a:p>
        </p:txBody>
      </p:sp>
      <p:sp>
        <p:nvSpPr>
          <p:cNvPr id="6" name="TextBox 6"/>
          <p:cNvSpPr txBox="1"/>
          <p:nvPr/>
        </p:nvSpPr>
        <p:spPr>
          <a:xfrm>
            <a:off x="8122400" y="1816100"/>
            <a:ext cx="9136900" cy="8039893"/>
          </a:xfrm>
          <a:prstGeom prst="rect">
            <a:avLst/>
          </a:prstGeom>
        </p:spPr>
        <p:txBody>
          <a:bodyPr lIns="0" tIns="0" rIns="0" bIns="0" rtlCol="0" anchor="t">
            <a:spAutoFit/>
          </a:bodyPr>
          <a:lstStyle/>
          <a:p>
            <a:pPr marL="539749" lvl="1" indent="-269875" algn="just">
              <a:lnSpc>
                <a:spcPts val="3499"/>
              </a:lnSpc>
              <a:buFont typeface="Arial"/>
              <a:buChar char="•"/>
            </a:pPr>
            <a:r>
              <a:rPr lang="en-US" sz="2499" b="1" dirty="0">
                <a:solidFill>
                  <a:srgbClr val="000000"/>
                </a:solidFill>
                <a:latin typeface="Arial Bold"/>
                <a:ea typeface="Arial Bold"/>
                <a:cs typeface="Arial Bold"/>
                <a:sym typeface="Arial Bold"/>
              </a:rPr>
              <a:t>Definition:</a:t>
            </a:r>
            <a:r>
              <a:rPr lang="en-US" sz="2499" dirty="0">
                <a:solidFill>
                  <a:srgbClr val="000000"/>
                </a:solidFill>
                <a:latin typeface="Arial"/>
                <a:ea typeface="Arial"/>
                <a:cs typeface="Arial"/>
                <a:sym typeface="Arial"/>
              </a:rPr>
              <a:t> Angina pectoris refers to temporary chest aches as a result of myocardial ischemia because of diminished coronary flow, usually because of atherosclerosis (Kanna and </a:t>
            </a:r>
            <a:r>
              <a:rPr lang="en-US" sz="2499" dirty="0" err="1">
                <a:solidFill>
                  <a:srgbClr val="000000"/>
                </a:solidFill>
                <a:latin typeface="Arial"/>
                <a:ea typeface="Arial"/>
                <a:cs typeface="Arial"/>
                <a:sym typeface="Arial"/>
              </a:rPr>
              <a:t>Packirisamy</a:t>
            </a:r>
            <a:r>
              <a:rPr lang="en-US" sz="2499" dirty="0">
                <a:solidFill>
                  <a:srgbClr val="000000"/>
                </a:solidFill>
                <a:latin typeface="Arial"/>
                <a:ea typeface="Arial"/>
                <a:cs typeface="Arial"/>
                <a:sym typeface="Arial"/>
              </a:rPr>
              <a:t>, 2023).</a:t>
            </a:r>
          </a:p>
          <a:p>
            <a:pPr marL="539749" lvl="1" indent="-269875" algn="just">
              <a:lnSpc>
                <a:spcPts val="3499"/>
              </a:lnSpc>
              <a:buFont typeface="Arial"/>
              <a:buChar char="•"/>
            </a:pPr>
            <a:r>
              <a:rPr lang="en-GB" sz="2400" b="1" u="none" strike="noStrike" dirty="0">
                <a:effectLst/>
                <a:latin typeface="Arial" panose="020B0604020202020204" pitchFamily="34" charset="0"/>
                <a:ea typeface="Arial" panose="020B0604020202020204" pitchFamily="34" charset="0"/>
              </a:rPr>
              <a:t>Symptoms: </a:t>
            </a:r>
            <a:r>
              <a:rPr lang="en-GB" sz="2400" u="none" strike="noStrike" dirty="0">
                <a:effectLst/>
                <a:latin typeface="Arial" panose="020B0604020202020204" pitchFamily="34" charset="0"/>
                <a:ea typeface="Arial" panose="020B0604020202020204" pitchFamily="34" charset="0"/>
              </a:rPr>
              <a:t>Chest discomfort accompanied by the pain extending to the arm, jaw, shortness of breath, fatigue together with nausea (Kanna and </a:t>
            </a:r>
            <a:r>
              <a:rPr lang="en-GB" sz="2400" u="none" strike="noStrike" dirty="0" err="1">
                <a:effectLst/>
                <a:latin typeface="Arial" panose="020B0604020202020204" pitchFamily="34" charset="0"/>
                <a:ea typeface="Arial" panose="020B0604020202020204" pitchFamily="34" charset="0"/>
              </a:rPr>
              <a:t>Packirisamy</a:t>
            </a:r>
            <a:r>
              <a:rPr lang="en-GB" sz="2400" u="none" strike="noStrike" dirty="0">
                <a:effectLst/>
                <a:latin typeface="Arial" panose="020B0604020202020204" pitchFamily="34" charset="0"/>
                <a:ea typeface="Arial" panose="020B0604020202020204" pitchFamily="34" charset="0"/>
              </a:rPr>
              <a:t>, 2023).</a:t>
            </a:r>
            <a:endParaRPr lang="en-GB" sz="2400" dirty="0">
              <a:latin typeface="Arial" panose="020B0604020202020204" pitchFamily="34" charset="0"/>
              <a:ea typeface="Arial" panose="020B0604020202020204" pitchFamily="34" charset="0"/>
            </a:endParaRPr>
          </a:p>
          <a:p>
            <a:pPr marL="539749" lvl="1" indent="-269875" algn="just">
              <a:lnSpc>
                <a:spcPts val="3499"/>
              </a:lnSpc>
              <a:buFont typeface="Arial"/>
              <a:buChar char="•"/>
            </a:pPr>
            <a:r>
              <a:rPr lang="en-GB" sz="2400" b="1" u="none" strike="noStrike" dirty="0">
                <a:effectLst/>
                <a:latin typeface="Arial" panose="020B0604020202020204" pitchFamily="34" charset="0"/>
                <a:ea typeface="Arial" panose="020B0604020202020204" pitchFamily="34" charset="0"/>
              </a:rPr>
              <a:t>Aetiology: </a:t>
            </a:r>
            <a:r>
              <a:rPr lang="en-GB" sz="2400" u="none" strike="noStrike" dirty="0">
                <a:effectLst/>
                <a:latin typeface="Arial" panose="020B0604020202020204" pitchFamily="34" charset="0"/>
                <a:ea typeface="Arial" panose="020B0604020202020204" pitchFamily="34" charset="0"/>
              </a:rPr>
              <a:t>Coronary Arteries Narrowing when atherosclerotic plaque narrows coronary arteries which reduces the rate of oxygen supply (</a:t>
            </a:r>
            <a:r>
              <a:rPr lang="en-GB" sz="2400" u="none" strike="noStrike" dirty="0" err="1">
                <a:effectLst/>
                <a:latin typeface="Arial" panose="020B0604020202020204" pitchFamily="34" charset="0"/>
                <a:ea typeface="Arial" panose="020B0604020202020204" pitchFamily="34" charset="0"/>
              </a:rPr>
              <a:t>Agho</a:t>
            </a:r>
            <a:r>
              <a:rPr lang="en-GB" sz="2400" u="none" strike="noStrike" dirty="0">
                <a:effectLst/>
                <a:latin typeface="Arial" panose="020B0604020202020204" pitchFamily="34" charset="0"/>
                <a:ea typeface="Arial" panose="020B0604020202020204" pitchFamily="34" charset="0"/>
              </a:rPr>
              <a:t> </a:t>
            </a:r>
            <a:r>
              <a:rPr lang="en-GB" sz="2400" i="1" u="none" strike="noStrike" dirty="0">
                <a:effectLst/>
                <a:latin typeface="Arial" panose="020B0604020202020204" pitchFamily="34" charset="0"/>
                <a:ea typeface="Arial" panose="020B0604020202020204" pitchFamily="34" charset="0"/>
              </a:rPr>
              <a:t>et al.,</a:t>
            </a:r>
            <a:r>
              <a:rPr lang="en-GB" sz="2400" u="none" strike="noStrike" dirty="0">
                <a:effectLst/>
                <a:latin typeface="Arial" panose="020B0604020202020204" pitchFamily="34" charset="0"/>
                <a:ea typeface="Arial" panose="020B0604020202020204" pitchFamily="34" charset="0"/>
              </a:rPr>
              <a:t> 2025).</a:t>
            </a:r>
          </a:p>
          <a:p>
            <a:pPr marL="539749" lvl="1" indent="-269875" algn="just">
              <a:lnSpc>
                <a:spcPts val="3499"/>
              </a:lnSpc>
              <a:buFont typeface="Arial"/>
              <a:buChar char="•"/>
            </a:pPr>
            <a:r>
              <a:rPr lang="en-US" sz="2499" b="1" dirty="0">
                <a:solidFill>
                  <a:srgbClr val="000000"/>
                </a:solidFill>
                <a:latin typeface="Arial Bold"/>
                <a:ea typeface="Arial Bold"/>
                <a:cs typeface="Arial Bold"/>
                <a:sym typeface="Arial Bold"/>
              </a:rPr>
              <a:t>Risk factors:</a:t>
            </a:r>
            <a:r>
              <a:rPr lang="en-US" sz="2499" dirty="0">
                <a:solidFill>
                  <a:srgbClr val="000000"/>
                </a:solidFill>
                <a:latin typeface="Arial"/>
                <a:ea typeface="Arial"/>
                <a:cs typeface="Arial"/>
                <a:sym typeface="Arial"/>
              </a:rPr>
              <a:t> Smoking, hypertension, diabetes, obesity, hypercholesterolemia, sedentary lifestyle following with ageing.</a:t>
            </a:r>
          </a:p>
          <a:p>
            <a:pPr marL="539749" lvl="1" indent="-269875" algn="just">
              <a:lnSpc>
                <a:spcPts val="3499"/>
              </a:lnSpc>
              <a:buFont typeface="Arial"/>
              <a:buChar char="•"/>
            </a:pPr>
            <a:r>
              <a:rPr lang="en-GB" sz="2400" b="1" u="none" strike="noStrike" dirty="0">
                <a:effectLst/>
                <a:latin typeface="Arial" panose="020B0604020202020204" pitchFamily="34" charset="0"/>
                <a:ea typeface="Arial" panose="020B0604020202020204" pitchFamily="34" charset="0"/>
              </a:rPr>
              <a:t>Chosen group:</a:t>
            </a:r>
            <a:r>
              <a:rPr lang="en-GB" sz="2400" u="none" strike="noStrike" dirty="0">
                <a:effectLst/>
                <a:latin typeface="Arial" panose="020B0604020202020204" pitchFamily="34" charset="0"/>
                <a:ea typeface="Arial" panose="020B0604020202020204" pitchFamily="34" charset="0"/>
              </a:rPr>
              <a:t> Health and social care professionals</a:t>
            </a:r>
            <a:r>
              <a:rPr lang="en-GB" sz="2400" u="none" strike="noStrike" dirty="0">
                <a:solidFill>
                  <a:srgbClr val="FF0000"/>
                </a:solidFill>
                <a:effectLst/>
                <a:latin typeface="Arial" panose="020B0604020202020204" pitchFamily="34" charset="0"/>
                <a:ea typeface="Arial" panose="020B0604020202020204" pitchFamily="34" charset="0"/>
              </a:rPr>
              <a:t>  </a:t>
            </a:r>
            <a:endParaRPr lang="en-US" sz="2400" dirty="0">
              <a:solidFill>
                <a:srgbClr val="000000"/>
              </a:solidFill>
              <a:latin typeface="Arial"/>
              <a:ea typeface="Arial"/>
              <a:cs typeface="Arial"/>
              <a:sym typeface="Arial"/>
            </a:endParaRPr>
          </a:p>
          <a:p>
            <a:pPr marL="539749" lvl="1" indent="-269875" algn="just">
              <a:lnSpc>
                <a:spcPts val="3499"/>
              </a:lnSpc>
              <a:buFont typeface="Arial"/>
              <a:buChar char="•"/>
            </a:pPr>
            <a:r>
              <a:rPr lang="en-US" sz="2499" dirty="0">
                <a:solidFill>
                  <a:srgbClr val="000000"/>
                </a:solidFill>
                <a:latin typeface="Arial"/>
                <a:ea typeface="Arial"/>
                <a:cs typeface="Arial"/>
                <a:sym typeface="Arial"/>
              </a:rPr>
              <a:t>T</a:t>
            </a:r>
            <a:r>
              <a:rPr lang="en-US" sz="2499" b="1" dirty="0">
                <a:solidFill>
                  <a:srgbClr val="000000"/>
                </a:solidFill>
                <a:latin typeface="Arial Bold"/>
                <a:ea typeface="Arial Bold"/>
                <a:cs typeface="Arial Bold"/>
                <a:sym typeface="Arial Bold"/>
              </a:rPr>
              <a:t>arget Audience: </a:t>
            </a:r>
            <a:r>
              <a:rPr lang="en-US" sz="2499" dirty="0">
                <a:solidFill>
                  <a:srgbClr val="000000"/>
                </a:solidFill>
                <a:latin typeface="Arial"/>
                <a:ea typeface="Arial"/>
                <a:cs typeface="Arial"/>
                <a:sym typeface="Arial"/>
              </a:rPr>
              <a:t>A stable level of the total prevalence of angina pectoris is identified at 1.5-1.7% (2019-2023), with higher incidences among men, adults 75 and over, and individuals born in the US (</a:t>
            </a:r>
            <a:r>
              <a:rPr lang="en-US" sz="2499" dirty="0" err="1">
                <a:solidFill>
                  <a:srgbClr val="000000"/>
                </a:solidFill>
                <a:latin typeface="Arial"/>
                <a:ea typeface="Arial"/>
                <a:cs typeface="Arial"/>
                <a:sym typeface="Arial"/>
              </a:rPr>
              <a:t>Agho</a:t>
            </a:r>
            <a:r>
              <a:rPr lang="en-US" sz="2499" dirty="0">
                <a:solidFill>
                  <a:srgbClr val="000000"/>
                </a:solidFill>
                <a:latin typeface="Arial"/>
                <a:ea typeface="Arial"/>
                <a:cs typeface="Arial"/>
                <a:sym typeface="Arial"/>
              </a:rPr>
              <a:t> et al., 2025).</a:t>
            </a:r>
          </a:p>
        </p:txBody>
      </p:sp>
      <p:sp>
        <p:nvSpPr>
          <p:cNvPr id="8" name="TextBox 7">
            <a:extLst>
              <a:ext uri="{FF2B5EF4-FFF2-40B4-BE49-F238E27FC236}">
                <a16:creationId xmlns:a16="http://schemas.microsoft.com/office/drawing/2014/main" id="{ED301860-A1E2-0D42-64FC-1EDD1F9D8F30}"/>
              </a:ext>
            </a:extLst>
          </p:cNvPr>
          <p:cNvSpPr txBox="1"/>
          <p:nvPr/>
        </p:nvSpPr>
        <p:spPr>
          <a:xfrm>
            <a:off x="1270365" y="8096649"/>
            <a:ext cx="5296564" cy="481542"/>
          </a:xfrm>
          <a:prstGeom prst="rect">
            <a:avLst/>
          </a:prstGeom>
          <a:noFill/>
        </p:spPr>
        <p:txBody>
          <a:bodyPr wrap="square">
            <a:spAutoFit/>
          </a:bodyPr>
          <a:lstStyle/>
          <a:p>
            <a:pPr marL="269874" lvl="1" algn="ctr">
              <a:lnSpc>
                <a:spcPts val="3499"/>
              </a:lnSpc>
            </a:pPr>
            <a:r>
              <a:rPr lang="en-US" sz="1800" dirty="0">
                <a:solidFill>
                  <a:srgbClr val="000000"/>
                </a:solidFill>
                <a:latin typeface="Arial"/>
                <a:ea typeface="Arial"/>
                <a:cs typeface="Arial"/>
                <a:sym typeface="Arial"/>
              </a:rPr>
              <a:t>(Source: Johns Hopkins Medicine,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604182" y="2575404"/>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4"/>
            <a:stretch>
              <a:fillRect/>
            </a:stretch>
          </a:blipFill>
        </p:spPr>
      </p:sp>
      <p:sp>
        <p:nvSpPr>
          <p:cNvPr id="8" name="TextBox 8"/>
          <p:cNvSpPr txBox="1"/>
          <p:nvPr/>
        </p:nvSpPr>
        <p:spPr>
          <a:xfrm>
            <a:off x="3291563" y="213727"/>
            <a:ext cx="11325529" cy="737702"/>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TYPES OF ANGINA</a:t>
            </a:r>
          </a:p>
        </p:txBody>
      </p:sp>
      <p:sp>
        <p:nvSpPr>
          <p:cNvPr id="9" name="TextBox 9"/>
          <p:cNvSpPr txBox="1"/>
          <p:nvPr/>
        </p:nvSpPr>
        <p:spPr>
          <a:xfrm>
            <a:off x="795988" y="2320120"/>
            <a:ext cx="8348012" cy="680085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Angina is a chronic cardiovascular disease that is to be managed and not cured.</a:t>
            </a:r>
          </a:p>
          <a:p>
            <a:pPr marL="647694" lvl="1" indent="-323847" algn="just">
              <a:lnSpc>
                <a:spcPts val="4199"/>
              </a:lnSpc>
              <a:buFont typeface="Arial"/>
              <a:buChar char="•"/>
            </a:pPr>
            <a:r>
              <a:rPr lang="en-US" sz="2999">
                <a:solidFill>
                  <a:srgbClr val="000000"/>
                </a:solidFill>
                <a:latin typeface="Arial"/>
                <a:ea typeface="Arial"/>
                <a:cs typeface="Arial"/>
                <a:sym typeface="Arial"/>
              </a:rPr>
              <a:t>Activated by exercise, stress or cold exposure or great meal, stimulation of myocardial oxygen demand (Welén Schef et al., 2023).</a:t>
            </a:r>
          </a:p>
          <a:p>
            <a:pPr marL="647694" lvl="1" indent="-323847" algn="just">
              <a:lnSpc>
                <a:spcPts val="4199"/>
              </a:lnSpc>
              <a:buFont typeface="Arial"/>
              <a:buChar char="•"/>
            </a:pPr>
            <a:r>
              <a:rPr lang="en-US" sz="2999" b="1">
                <a:solidFill>
                  <a:srgbClr val="000000"/>
                </a:solidFill>
                <a:latin typeface="Arial Bold"/>
                <a:ea typeface="Arial Bold"/>
                <a:cs typeface="Arial Bold"/>
                <a:sym typeface="Arial Bold"/>
              </a:rPr>
              <a:t>Stable angina:</a:t>
            </a:r>
            <a:r>
              <a:rPr lang="en-US" sz="2999">
                <a:solidFill>
                  <a:srgbClr val="000000"/>
                </a:solidFill>
                <a:latin typeface="Arial"/>
                <a:ea typeface="Arial"/>
                <a:cs typeface="Arial"/>
                <a:sym typeface="Arial"/>
              </a:rPr>
              <a:t> Pre-determined pain which is relieved with rest or nitrates.</a:t>
            </a:r>
          </a:p>
          <a:p>
            <a:pPr marL="647694" lvl="1" indent="-323847" algn="just">
              <a:lnSpc>
                <a:spcPts val="4199"/>
              </a:lnSpc>
              <a:buFont typeface="Arial"/>
              <a:buChar char="•"/>
            </a:pPr>
            <a:r>
              <a:rPr lang="en-US" sz="2999" b="1">
                <a:solidFill>
                  <a:srgbClr val="000000"/>
                </a:solidFill>
                <a:latin typeface="Arial Bold"/>
                <a:ea typeface="Arial Bold"/>
                <a:cs typeface="Arial Bold"/>
                <a:sym typeface="Arial Bold"/>
              </a:rPr>
              <a:t>Unstable angina:</a:t>
            </a:r>
            <a:r>
              <a:rPr lang="en-US" sz="2999">
                <a:solidFill>
                  <a:srgbClr val="000000"/>
                </a:solidFill>
                <a:latin typeface="Arial"/>
                <a:ea typeface="Arial"/>
                <a:cs typeface="Arial"/>
                <a:sym typeface="Arial"/>
              </a:rPr>
              <a:t> It appears at rest, high level of myocardial infarction.</a:t>
            </a:r>
          </a:p>
          <a:p>
            <a:pPr marL="647694" lvl="1" indent="-323847" algn="just">
              <a:lnSpc>
                <a:spcPts val="4199"/>
              </a:lnSpc>
              <a:buFont typeface="Arial"/>
              <a:buChar char="•"/>
            </a:pPr>
            <a:r>
              <a:rPr lang="en-US" sz="2999" b="1">
                <a:solidFill>
                  <a:srgbClr val="000000"/>
                </a:solidFill>
                <a:latin typeface="Arial Bold"/>
                <a:ea typeface="Arial Bold"/>
                <a:cs typeface="Arial Bold"/>
                <a:sym typeface="Arial Bold"/>
              </a:rPr>
              <a:t>Variant/microvascular angina:</a:t>
            </a:r>
            <a:r>
              <a:rPr lang="en-US" sz="2999">
                <a:solidFill>
                  <a:srgbClr val="000000"/>
                </a:solidFill>
                <a:latin typeface="Arial"/>
                <a:ea typeface="Arial"/>
                <a:cs typeface="Arial"/>
                <a:sym typeface="Arial"/>
              </a:rPr>
              <a:t> This is as a result of coronary spasm or abnormalities in small vessels (Chen et al., 2024).</a:t>
            </a:r>
          </a:p>
        </p:txBody>
      </p:sp>
      <p:sp>
        <p:nvSpPr>
          <p:cNvPr id="10" name="TextBox 9">
            <a:extLst>
              <a:ext uri="{FF2B5EF4-FFF2-40B4-BE49-F238E27FC236}">
                <a16:creationId xmlns:a16="http://schemas.microsoft.com/office/drawing/2014/main" id="{3DC4536B-7B5B-B5B7-4D27-974ECC3582AE}"/>
              </a:ext>
            </a:extLst>
          </p:cNvPr>
          <p:cNvSpPr txBox="1"/>
          <p:nvPr/>
        </p:nvSpPr>
        <p:spPr>
          <a:xfrm>
            <a:off x="10368210" y="8980978"/>
            <a:ext cx="6828902" cy="488082"/>
          </a:xfrm>
          <a:prstGeom prst="rect">
            <a:avLst/>
          </a:prstGeom>
          <a:noFill/>
        </p:spPr>
        <p:txBody>
          <a:bodyPr wrap="square">
            <a:spAutoFit/>
          </a:bodyPr>
          <a:lstStyle/>
          <a:p>
            <a:pPr marL="269874" lvl="1" algn="ctr">
              <a:lnSpc>
                <a:spcPts val="3499"/>
              </a:lnSpc>
            </a:pPr>
            <a:r>
              <a:rPr lang="en-US" sz="1800" dirty="0">
                <a:solidFill>
                  <a:srgbClr val="000000"/>
                </a:solidFill>
                <a:latin typeface="Arial" panose="020B0604020202020204" pitchFamily="34" charset="0"/>
                <a:ea typeface="Arial"/>
                <a:cs typeface="Arial" panose="020B0604020202020204" pitchFamily="34" charset="0"/>
                <a:sym typeface="Arial"/>
              </a:rPr>
              <a:t>(Source: </a:t>
            </a:r>
            <a:r>
              <a:rPr lang="en-US" dirty="0">
                <a:latin typeface="Arial" panose="020B0604020202020204" pitchFamily="34" charset="0"/>
                <a:cs typeface="Arial" panose="020B0604020202020204" pitchFamily="34" charset="0"/>
              </a:rPr>
              <a:t>The Keyhole Heart Clinic, 2026</a:t>
            </a:r>
            <a:r>
              <a:rPr lang="en-US" sz="1800" dirty="0">
                <a:solidFill>
                  <a:srgbClr val="000000"/>
                </a:solidFill>
                <a:latin typeface="Arial" panose="020B0604020202020204" pitchFamily="34" charset="0"/>
                <a:ea typeface="Arial"/>
                <a:cs typeface="Arial" panose="020B0604020202020204" pitchFamily="34" charset="0"/>
                <a:sym typeface="Arial"/>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07019" y="0"/>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7936625" y="2064384"/>
            <a:ext cx="8695123" cy="7708266"/>
          </a:xfrm>
          <a:prstGeom prst="rect">
            <a:avLst/>
          </a:prstGeom>
        </p:spPr>
        <p:txBody>
          <a:bodyPr lIns="0" tIns="0" rIns="0" bIns="0" rtlCol="0" anchor="t">
            <a:spAutoFit/>
          </a:bodyPr>
          <a:lstStyle/>
          <a:p>
            <a:pPr marL="626104" lvl="1" indent="-313052" algn="just">
              <a:lnSpc>
                <a:spcPts val="4059"/>
              </a:lnSpc>
              <a:buFont typeface="Arial"/>
              <a:buChar char="•"/>
            </a:pPr>
            <a:r>
              <a:rPr lang="en-US" sz="2899" dirty="0">
                <a:solidFill>
                  <a:srgbClr val="000000"/>
                </a:solidFill>
                <a:latin typeface="Arial"/>
                <a:ea typeface="Arial"/>
                <a:cs typeface="Arial"/>
                <a:sym typeface="Arial"/>
              </a:rPr>
              <a:t>In the UK, cardiovascular disease is a major cause of mortality that has a significant number of </a:t>
            </a:r>
            <a:r>
              <a:rPr lang="en-US" sz="2899" dirty="0" err="1">
                <a:solidFill>
                  <a:srgbClr val="000000"/>
                </a:solidFill>
                <a:latin typeface="Arial"/>
                <a:ea typeface="Arial"/>
                <a:cs typeface="Arial"/>
                <a:sym typeface="Arial"/>
              </a:rPr>
              <a:t>hospitalisations</a:t>
            </a:r>
            <a:r>
              <a:rPr lang="en-US" sz="2899" dirty="0">
                <a:solidFill>
                  <a:srgbClr val="000000"/>
                </a:solidFill>
                <a:latin typeface="Arial"/>
                <a:ea typeface="Arial"/>
                <a:cs typeface="Arial"/>
                <a:sym typeface="Arial"/>
              </a:rPr>
              <a:t>.</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Angina is a major chronic disease burden since it affects over 2 million people in the UK alone (</a:t>
            </a:r>
            <a:r>
              <a:rPr lang="en-US" sz="2899" dirty="0" err="1">
                <a:solidFill>
                  <a:srgbClr val="000000"/>
                </a:solidFill>
                <a:latin typeface="Arial"/>
                <a:ea typeface="Arial"/>
                <a:cs typeface="Arial"/>
                <a:sym typeface="Arial"/>
              </a:rPr>
              <a:t>Bjcardio</a:t>
            </a:r>
            <a:r>
              <a:rPr lang="en-US" sz="2899" dirty="0">
                <a:solidFill>
                  <a:srgbClr val="000000"/>
                </a:solidFill>
                <a:latin typeface="Arial"/>
                <a:ea typeface="Arial"/>
                <a:cs typeface="Arial"/>
                <a:sym typeface="Arial"/>
              </a:rPr>
              <a:t>, 2020).</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The prevalence is higher in old age, the presence of hypertension, the history of diabetes and smoking.</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According to NHS and British Heart Foundation, claim that angina has a big impact on the healthcare demand (BHF, 2025).</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Treatment and long-term monitoring raise the </a:t>
            </a:r>
            <a:r>
              <a:rPr lang="en-US" sz="2899" dirty="0" err="1">
                <a:solidFill>
                  <a:srgbClr val="000000"/>
                </a:solidFill>
                <a:latin typeface="Arial"/>
                <a:ea typeface="Arial"/>
                <a:cs typeface="Arial"/>
                <a:sym typeface="Arial"/>
              </a:rPr>
              <a:t>utilisation</a:t>
            </a:r>
            <a:r>
              <a:rPr lang="en-US" sz="2899" dirty="0">
                <a:solidFill>
                  <a:srgbClr val="000000"/>
                </a:solidFill>
                <a:latin typeface="Arial"/>
                <a:ea typeface="Arial"/>
                <a:cs typeface="Arial"/>
                <a:sym typeface="Arial"/>
              </a:rPr>
              <a:t> of healthcare.</a:t>
            </a:r>
          </a:p>
          <a:p>
            <a:pPr algn="just">
              <a:lnSpc>
                <a:spcPts val="4059"/>
              </a:lnSpc>
            </a:pPr>
            <a:endParaRPr lang="en-US" sz="2899" dirty="0">
              <a:solidFill>
                <a:srgbClr val="000000"/>
              </a:solidFill>
              <a:latin typeface="Arial"/>
              <a:ea typeface="Arial"/>
              <a:cs typeface="Arial"/>
              <a:sym typeface="Arial"/>
            </a:endParaRPr>
          </a:p>
        </p:txBody>
      </p:sp>
      <p:sp>
        <p:nvSpPr>
          <p:cNvPr id="8" name="Freeform 8"/>
          <p:cNvSpPr/>
          <p:nvPr/>
        </p:nvSpPr>
        <p:spPr>
          <a:xfrm>
            <a:off x="1521306" y="1669785"/>
            <a:ext cx="5518439" cy="7126711"/>
          </a:xfrm>
          <a:custGeom>
            <a:avLst/>
            <a:gdLst/>
            <a:ahLst/>
            <a:cxnLst/>
            <a:rect l="l" t="t" r="r" b="b"/>
            <a:pathLst>
              <a:path w="6590752" h="8743950">
                <a:moveTo>
                  <a:pt x="0" y="0"/>
                </a:moveTo>
                <a:lnTo>
                  <a:pt x="6590752" y="0"/>
                </a:lnTo>
                <a:lnTo>
                  <a:pt x="6590752" y="8743950"/>
                </a:lnTo>
                <a:lnTo>
                  <a:pt x="0" y="8743950"/>
                </a:lnTo>
                <a:lnTo>
                  <a:pt x="0" y="0"/>
                </a:lnTo>
                <a:close/>
              </a:path>
            </a:pathLst>
          </a:custGeom>
          <a:blipFill>
            <a:blip r:embed="rId5"/>
            <a:stretch>
              <a:fillRect t="-1" b="-6150"/>
            </a:stretch>
          </a:blipFill>
        </p:spPr>
      </p:sp>
      <p:sp>
        <p:nvSpPr>
          <p:cNvPr id="9" name="TextBox 9"/>
          <p:cNvSpPr txBox="1"/>
          <p:nvPr/>
        </p:nvSpPr>
        <p:spPr>
          <a:xfrm>
            <a:off x="4280526" y="228967"/>
            <a:ext cx="12978774"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PREVALENCE IN THE UNITED KINGDOM</a:t>
            </a:r>
          </a:p>
        </p:txBody>
      </p:sp>
      <p:sp>
        <p:nvSpPr>
          <p:cNvPr id="11" name="TextBox 10">
            <a:extLst>
              <a:ext uri="{FF2B5EF4-FFF2-40B4-BE49-F238E27FC236}">
                <a16:creationId xmlns:a16="http://schemas.microsoft.com/office/drawing/2014/main" id="{D4411FF0-E499-F4B2-4F04-1EDF8FA2C73B}"/>
              </a:ext>
            </a:extLst>
          </p:cNvPr>
          <p:cNvSpPr txBox="1"/>
          <p:nvPr/>
        </p:nvSpPr>
        <p:spPr>
          <a:xfrm>
            <a:off x="513849" y="8838886"/>
            <a:ext cx="7422776" cy="369332"/>
          </a:xfrm>
          <a:prstGeom prst="rect">
            <a:avLst/>
          </a:prstGeom>
          <a:noFill/>
        </p:spPr>
        <p:txBody>
          <a:bodyPr wrap="square">
            <a:spAutoFit/>
          </a:bodyPr>
          <a:lstStyle/>
          <a:p>
            <a:pPr algn="ctr"/>
            <a:r>
              <a:rPr lang="en-US" sz="1800" dirty="0">
                <a:solidFill>
                  <a:srgbClr val="000000"/>
                </a:solidFill>
                <a:latin typeface="Arial" panose="020B0604020202020204" pitchFamily="34" charset="0"/>
                <a:ea typeface="Arial"/>
                <a:cs typeface="Arial" panose="020B0604020202020204" pitchFamily="34" charset="0"/>
                <a:sym typeface="Arial"/>
              </a:rPr>
              <a:t>(Source: </a:t>
            </a:r>
            <a:r>
              <a:rPr lang="en-GB" dirty="0">
                <a:latin typeface="Arial" panose="020B0604020202020204" pitchFamily="34" charset="0"/>
                <a:cs typeface="Arial" panose="020B0604020202020204" pitchFamily="34" charset="0"/>
              </a:rPr>
              <a:t>Daily Mail, 2014)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1301543"/>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9906000" y="1606808"/>
            <a:ext cx="5656453" cy="7268831"/>
          </a:xfrm>
          <a:custGeom>
            <a:avLst/>
            <a:gdLst/>
            <a:ahLst/>
            <a:cxnLst/>
            <a:rect l="l" t="t" r="r" b="b"/>
            <a:pathLst>
              <a:path w="6332548" h="8291388">
                <a:moveTo>
                  <a:pt x="0" y="0"/>
                </a:moveTo>
                <a:lnTo>
                  <a:pt x="6332548" y="0"/>
                </a:lnTo>
                <a:lnTo>
                  <a:pt x="6332548" y="8291388"/>
                </a:lnTo>
                <a:lnTo>
                  <a:pt x="0" y="8291388"/>
                </a:lnTo>
                <a:lnTo>
                  <a:pt x="0" y="0"/>
                </a:lnTo>
                <a:close/>
              </a:path>
            </a:pathLst>
          </a:custGeom>
          <a:blipFill>
            <a:blip r:embed="rId5"/>
            <a:stretch>
              <a:fillRect/>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GLOBAL PREVALENCE</a:t>
            </a:r>
          </a:p>
        </p:txBody>
      </p:sp>
      <p:sp>
        <p:nvSpPr>
          <p:cNvPr id="6" name="TextBox 6"/>
          <p:cNvSpPr txBox="1"/>
          <p:nvPr/>
        </p:nvSpPr>
        <p:spPr>
          <a:xfrm>
            <a:off x="499914" y="1928937"/>
            <a:ext cx="7780013"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dirty="0">
                <a:solidFill>
                  <a:srgbClr val="000000"/>
                </a:solidFill>
                <a:latin typeface="Arial"/>
                <a:ea typeface="Arial"/>
                <a:cs typeface="Arial"/>
                <a:sym typeface="Arial"/>
              </a:rPr>
              <a:t>WHO considers cardiovascular diseases result in about 17.9 million deaths every year in the world (WHO, 2026).</a:t>
            </a:r>
          </a:p>
          <a:p>
            <a:pPr marL="647694" lvl="1" indent="-323847" algn="just">
              <a:lnSpc>
                <a:spcPts val="4199"/>
              </a:lnSpc>
              <a:buFont typeface="Arial"/>
              <a:buChar char="•"/>
            </a:pPr>
            <a:r>
              <a:rPr lang="en-US" sz="2999" dirty="0">
                <a:solidFill>
                  <a:srgbClr val="000000"/>
                </a:solidFill>
                <a:latin typeface="Arial"/>
                <a:ea typeface="Arial"/>
                <a:cs typeface="Arial"/>
                <a:sym typeface="Arial"/>
              </a:rPr>
              <a:t>Angina prevalence exists in both developed and developing countries.</a:t>
            </a:r>
          </a:p>
          <a:p>
            <a:pPr marL="647694" lvl="1" indent="-323847" algn="just">
              <a:lnSpc>
                <a:spcPts val="4199"/>
              </a:lnSpc>
              <a:buFont typeface="Arial"/>
              <a:buChar char="•"/>
            </a:pPr>
            <a:r>
              <a:rPr lang="en-US" sz="2999" dirty="0">
                <a:solidFill>
                  <a:srgbClr val="000000"/>
                </a:solidFill>
                <a:latin typeface="Arial"/>
                <a:ea typeface="Arial"/>
                <a:cs typeface="Arial"/>
                <a:sym typeface="Arial"/>
              </a:rPr>
              <a:t>Lifestyle factors including urbanisation, poor diet and inactivity, increase coronary disease risk.</a:t>
            </a:r>
          </a:p>
          <a:p>
            <a:pPr marL="647694" lvl="1" indent="-323847" algn="just">
              <a:lnSpc>
                <a:spcPts val="4199"/>
              </a:lnSpc>
              <a:buFont typeface="Arial"/>
              <a:buChar char="•"/>
            </a:pPr>
            <a:r>
              <a:rPr lang="en-US" sz="2999" dirty="0">
                <a:solidFill>
                  <a:srgbClr val="000000"/>
                </a:solidFill>
                <a:latin typeface="Arial"/>
                <a:ea typeface="Arial"/>
                <a:cs typeface="Arial"/>
                <a:sym typeface="Arial"/>
              </a:rPr>
              <a:t>The prevalence of cardiovascular diseases in the world is further exacerbated by rising ageing populations (</a:t>
            </a:r>
            <a:r>
              <a:rPr lang="en-US" sz="2999" dirty="0" err="1">
                <a:solidFill>
                  <a:srgbClr val="000000"/>
                </a:solidFill>
                <a:latin typeface="Arial"/>
                <a:ea typeface="Arial"/>
                <a:cs typeface="Arial"/>
                <a:sym typeface="Arial"/>
              </a:rPr>
              <a:t>Aïdoud</a:t>
            </a:r>
            <a:r>
              <a:rPr lang="en-US" sz="2999" dirty="0">
                <a:solidFill>
                  <a:srgbClr val="000000"/>
                </a:solidFill>
                <a:latin typeface="Arial"/>
                <a:ea typeface="Arial"/>
                <a:cs typeface="Arial"/>
                <a:sym typeface="Arial"/>
              </a:rPr>
              <a:t> et al., 2023).</a:t>
            </a:r>
          </a:p>
          <a:p>
            <a:pPr marL="647694" lvl="1" indent="-323847" algn="just">
              <a:lnSpc>
                <a:spcPts val="4199"/>
              </a:lnSpc>
              <a:buFont typeface="Arial"/>
              <a:buChar char="•"/>
            </a:pPr>
            <a:r>
              <a:rPr lang="en-US" sz="2999" dirty="0">
                <a:solidFill>
                  <a:srgbClr val="000000"/>
                </a:solidFill>
                <a:latin typeface="Arial"/>
                <a:ea typeface="Arial"/>
                <a:cs typeface="Arial"/>
                <a:sym typeface="Arial"/>
              </a:rPr>
              <a:t>WHO documents that coronary artery diseases continue to increase around the world.</a:t>
            </a:r>
          </a:p>
        </p:txBody>
      </p:sp>
      <p:sp>
        <p:nvSpPr>
          <p:cNvPr id="8" name="TextBox 7">
            <a:extLst>
              <a:ext uri="{FF2B5EF4-FFF2-40B4-BE49-F238E27FC236}">
                <a16:creationId xmlns:a16="http://schemas.microsoft.com/office/drawing/2014/main" id="{60C8500E-4743-7979-51C9-253073766F11}"/>
              </a:ext>
            </a:extLst>
          </p:cNvPr>
          <p:cNvSpPr txBox="1"/>
          <p:nvPr/>
        </p:nvSpPr>
        <p:spPr>
          <a:xfrm>
            <a:off x="9170894" y="8985457"/>
            <a:ext cx="6496685"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a:solidFill>
                  <a:srgbClr val="000000"/>
                </a:solidFill>
                <a:effectLst/>
                <a:latin typeface="Arial" panose="020B0604020202020204" pitchFamily="34" charset="0"/>
              </a:rPr>
              <a:t>First Support CPR, 2021</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ECONOMIC BURDEN</a:t>
            </a:r>
          </a:p>
        </p:txBody>
      </p:sp>
      <p:sp>
        <p:nvSpPr>
          <p:cNvPr id="8" name="TextBox 8"/>
          <p:cNvSpPr txBox="1"/>
          <p:nvPr/>
        </p:nvSpPr>
        <p:spPr>
          <a:xfrm>
            <a:off x="8180424" y="2447924"/>
            <a:ext cx="8789789" cy="7493398"/>
          </a:xfrm>
          <a:prstGeom prst="rect">
            <a:avLst/>
          </a:prstGeom>
        </p:spPr>
        <p:txBody>
          <a:bodyPr lIns="0" tIns="0" rIns="0" bIns="0" rtlCol="0" anchor="t">
            <a:spAutoFit/>
          </a:bodyPr>
          <a:lstStyle/>
          <a:p>
            <a:pPr marL="647694" lvl="1" indent="-323847" algn="just">
              <a:lnSpc>
                <a:spcPts val="4199"/>
              </a:lnSpc>
              <a:buFont typeface="Arial"/>
              <a:buChar char="•"/>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Angina is a significant burden to healthcare expenses such as diagnosis, medication and </a:t>
            </a:r>
            <a:r>
              <a:rPr lang="en-US" sz="3000" dirty="0" err="1">
                <a:solidFill>
                  <a:srgbClr val="000000"/>
                </a:solidFill>
                <a:latin typeface="Arial" panose="020B0604020202020204" pitchFamily="34" charset="0"/>
                <a:ea typeface="Times New Roman"/>
                <a:cs typeface="Arial" panose="020B0604020202020204" pitchFamily="34" charset="0"/>
                <a:sym typeface="Times New Roman"/>
              </a:rPr>
              <a:t>hospitalisation</a:t>
            </a:r>
            <a:r>
              <a:rPr lang="en-US" sz="3000" dirty="0">
                <a:solidFill>
                  <a:srgbClr val="000000"/>
                </a:solidFill>
                <a:latin typeface="Arial" panose="020B0604020202020204" pitchFamily="34" charset="0"/>
                <a:ea typeface="Times New Roman"/>
                <a:cs typeface="Arial" panose="020B0604020202020204" pitchFamily="34" charset="0"/>
                <a:sym typeface="Times New Roman"/>
              </a:rPr>
              <a:t> costs (Shih et al., 2025).</a:t>
            </a:r>
          </a:p>
          <a:p>
            <a:pPr marL="647694" lvl="1" indent="-323847" algn="just">
              <a:lnSpc>
                <a:spcPts val="4199"/>
              </a:lnSpc>
              <a:buFont typeface="Arial"/>
              <a:buChar char="•"/>
            </a:pPr>
            <a:r>
              <a:rPr lang="en-GB" sz="3000" u="none" strike="noStrike" dirty="0">
                <a:effectLst/>
                <a:latin typeface="Arial" panose="020B0604020202020204" pitchFamily="34" charset="0"/>
                <a:ea typeface="Arial" panose="020B0604020202020204" pitchFamily="34" charset="0"/>
                <a:cs typeface="Arial" panose="020B0604020202020204" pitchFamily="34" charset="0"/>
              </a:rPr>
              <a:t>Cardiovascular disease claims the NHS £29.021 billion in treatment and management (Shih </a:t>
            </a:r>
            <a:r>
              <a:rPr lang="en-GB" sz="3000" i="1" u="none" strike="noStrike" dirty="0">
                <a:effectLst/>
                <a:latin typeface="Arial" panose="020B0604020202020204" pitchFamily="34" charset="0"/>
                <a:ea typeface="Arial" panose="020B0604020202020204" pitchFamily="34" charset="0"/>
                <a:cs typeface="Arial" panose="020B0604020202020204" pitchFamily="34" charset="0"/>
              </a:rPr>
              <a:t>et al.,</a:t>
            </a:r>
            <a:r>
              <a:rPr lang="en-GB" sz="3000" u="none" strike="noStrike" dirty="0">
                <a:effectLst/>
                <a:latin typeface="Arial" panose="020B0604020202020204" pitchFamily="34" charset="0"/>
                <a:ea typeface="Arial" panose="020B0604020202020204" pitchFamily="34" charset="0"/>
                <a:cs typeface="Arial" panose="020B0604020202020204" pitchFamily="34" charset="0"/>
              </a:rPr>
              <a:t> 2025).</a:t>
            </a:r>
          </a:p>
          <a:p>
            <a:pPr marL="647694" lvl="1" indent="-323847" algn="just">
              <a:lnSpc>
                <a:spcPts val="4199"/>
              </a:lnSpc>
              <a:buFont typeface="Arial"/>
              <a:buChar char="•"/>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Lost productivity, long-term disability together with the premature mortality are considered indirect costs.</a:t>
            </a:r>
          </a:p>
          <a:p>
            <a:pPr marL="647694" lvl="1" indent="-323847" algn="just">
              <a:lnSpc>
                <a:spcPts val="4199"/>
              </a:lnSpc>
              <a:buFont typeface="Arial"/>
              <a:buChar char="•"/>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Procedures such as angioplasty, coronary bypass surgery and long-term drug therapy are expensive (</a:t>
            </a:r>
            <a:r>
              <a:rPr lang="en-US" sz="3000" dirty="0" err="1">
                <a:solidFill>
                  <a:srgbClr val="000000"/>
                </a:solidFill>
                <a:latin typeface="Arial" panose="020B0604020202020204" pitchFamily="34" charset="0"/>
                <a:ea typeface="Times New Roman"/>
                <a:cs typeface="Arial" panose="020B0604020202020204" pitchFamily="34" charset="0"/>
                <a:sym typeface="Times New Roman"/>
              </a:rPr>
              <a:t>Doenst</a:t>
            </a:r>
            <a:r>
              <a:rPr lang="en-US" sz="3000" dirty="0">
                <a:solidFill>
                  <a:srgbClr val="000000"/>
                </a:solidFill>
                <a:latin typeface="Arial" panose="020B0604020202020204" pitchFamily="34" charset="0"/>
                <a:ea typeface="Times New Roman"/>
                <a:cs typeface="Arial" panose="020B0604020202020204" pitchFamily="34" charset="0"/>
                <a:sym typeface="Times New Roman"/>
              </a:rPr>
              <a:t> et al., 2022).</a:t>
            </a:r>
          </a:p>
          <a:p>
            <a:pPr marL="647694" lvl="1" indent="-323847" algn="just">
              <a:lnSpc>
                <a:spcPts val="4199"/>
              </a:lnSpc>
              <a:buFont typeface="Arial"/>
              <a:buChar char="•"/>
            </a:pPr>
            <a:r>
              <a:rPr lang="en-US" sz="3000" dirty="0">
                <a:solidFill>
                  <a:srgbClr val="000000"/>
                </a:solidFill>
                <a:latin typeface="Arial" panose="020B0604020202020204" pitchFamily="34" charset="0"/>
                <a:ea typeface="Arial"/>
                <a:cs typeface="Arial" panose="020B0604020202020204" pitchFamily="34" charset="0"/>
                <a:sym typeface="Arial"/>
              </a:rPr>
              <a:t>Patients, families, and national healthcare systems are affected by economic burden.</a:t>
            </a:r>
          </a:p>
        </p:txBody>
      </p:sp>
      <p:sp>
        <p:nvSpPr>
          <p:cNvPr id="9" name="Freeform 9"/>
          <p:cNvSpPr/>
          <p:nvPr/>
        </p:nvSpPr>
        <p:spPr>
          <a:xfrm>
            <a:off x="532625" y="2524124"/>
            <a:ext cx="7647799" cy="5718200"/>
          </a:xfrm>
          <a:custGeom>
            <a:avLst/>
            <a:gdLst/>
            <a:ahLst/>
            <a:cxnLst/>
            <a:rect l="l" t="t" r="r" b="b"/>
            <a:pathLst>
              <a:path w="7647799" h="5718200">
                <a:moveTo>
                  <a:pt x="0" y="0"/>
                </a:moveTo>
                <a:lnTo>
                  <a:pt x="7647799" y="0"/>
                </a:lnTo>
                <a:lnTo>
                  <a:pt x="7647799" y="5718201"/>
                </a:lnTo>
                <a:lnTo>
                  <a:pt x="0" y="5718201"/>
                </a:lnTo>
                <a:lnTo>
                  <a:pt x="0" y="0"/>
                </a:lnTo>
                <a:close/>
              </a:path>
            </a:pathLst>
          </a:custGeom>
          <a:blipFill>
            <a:blip r:embed="rId4"/>
            <a:stretch>
              <a:fillRect/>
            </a:stretch>
          </a:blipFill>
        </p:spPr>
      </p:sp>
      <p:sp>
        <p:nvSpPr>
          <p:cNvPr id="13" name="TextBox 12">
            <a:extLst>
              <a:ext uri="{FF2B5EF4-FFF2-40B4-BE49-F238E27FC236}">
                <a16:creationId xmlns:a16="http://schemas.microsoft.com/office/drawing/2014/main" id="{8E522CD5-D9FD-D23F-0718-B33E6C8EFF44}"/>
              </a:ext>
            </a:extLst>
          </p:cNvPr>
          <p:cNvSpPr txBox="1"/>
          <p:nvPr/>
        </p:nvSpPr>
        <p:spPr>
          <a:xfrm>
            <a:off x="532625" y="8522180"/>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a:solidFill>
                  <a:srgbClr val="000000"/>
                </a:solidFill>
                <a:effectLst/>
                <a:latin typeface="Arial" panose="020B0604020202020204" pitchFamily="34" charset="0"/>
              </a:rPr>
              <a:t>Medical Device Network, 2025)</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07019" y="0"/>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9332933" y="2727493"/>
            <a:ext cx="8126941" cy="5509791"/>
          </a:xfrm>
          <a:custGeom>
            <a:avLst/>
            <a:gdLst/>
            <a:ahLst/>
            <a:cxnLst/>
            <a:rect l="l" t="t" r="r" b="b"/>
            <a:pathLst>
              <a:path w="8126941" h="5509791">
                <a:moveTo>
                  <a:pt x="0" y="0"/>
                </a:moveTo>
                <a:lnTo>
                  <a:pt x="8126941" y="0"/>
                </a:lnTo>
                <a:lnTo>
                  <a:pt x="8126941" y="5509791"/>
                </a:lnTo>
                <a:lnTo>
                  <a:pt x="0" y="5509791"/>
                </a:lnTo>
                <a:lnTo>
                  <a:pt x="0" y="0"/>
                </a:lnTo>
                <a:close/>
              </a:path>
            </a:pathLst>
          </a:custGeom>
          <a:blipFill>
            <a:blip r:embed="rId5"/>
            <a:stretch>
              <a:fillRect/>
            </a:stretch>
          </a:blipFill>
        </p:spPr>
      </p:sp>
      <p:sp>
        <p:nvSpPr>
          <p:cNvPr id="8" name="TextBox 8"/>
          <p:cNvSpPr txBox="1"/>
          <p:nvPr/>
        </p:nvSpPr>
        <p:spPr>
          <a:xfrm>
            <a:off x="4059637" y="564064"/>
            <a:ext cx="10168725"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SOCIAL BURDEN</a:t>
            </a:r>
          </a:p>
        </p:txBody>
      </p:sp>
      <p:sp>
        <p:nvSpPr>
          <p:cNvPr id="9" name="TextBox 9"/>
          <p:cNvSpPr txBox="1"/>
          <p:nvPr/>
        </p:nvSpPr>
        <p:spPr>
          <a:xfrm>
            <a:off x="1037902" y="2234806"/>
            <a:ext cx="7338235" cy="6679566"/>
          </a:xfrm>
          <a:prstGeom prst="rect">
            <a:avLst/>
          </a:prstGeom>
        </p:spPr>
        <p:txBody>
          <a:bodyPr lIns="0" tIns="0" rIns="0" bIns="0" rtlCol="0" anchor="t">
            <a:spAutoFit/>
          </a:bodyPr>
          <a:lstStyle/>
          <a:p>
            <a:pPr marL="626104" lvl="1" indent="-313052" algn="just">
              <a:lnSpc>
                <a:spcPts val="4059"/>
              </a:lnSpc>
              <a:buFont typeface="Arial"/>
              <a:buChar char="•"/>
            </a:pPr>
            <a:r>
              <a:rPr lang="en-US" sz="2899">
                <a:solidFill>
                  <a:srgbClr val="000000"/>
                </a:solidFill>
                <a:latin typeface="Arial"/>
                <a:ea typeface="Arial"/>
                <a:cs typeface="Arial"/>
                <a:sym typeface="Arial"/>
              </a:rPr>
              <a:t>Angina makes life less enjoyable with limited physical movement and day-to-day activities (Hughes and Chico, 2023).</a:t>
            </a:r>
          </a:p>
          <a:p>
            <a:pPr marL="626104" lvl="1" indent="-313052" algn="just">
              <a:lnSpc>
                <a:spcPts val="4059"/>
              </a:lnSpc>
              <a:buFont typeface="Arial"/>
              <a:buChar char="•"/>
            </a:pPr>
            <a:r>
              <a:rPr lang="en-US" sz="2899">
                <a:solidFill>
                  <a:srgbClr val="000000"/>
                </a:solidFill>
                <a:latin typeface="Arial"/>
                <a:ea typeface="Arial"/>
                <a:cs typeface="Arial"/>
                <a:sym typeface="Arial"/>
              </a:rPr>
              <a:t>Patients can be anxious, depressed and fear recurrent chest pains.</a:t>
            </a:r>
          </a:p>
          <a:p>
            <a:pPr marL="626104" lvl="1" indent="-313052" algn="just">
              <a:lnSpc>
                <a:spcPts val="4059"/>
              </a:lnSpc>
              <a:buFont typeface="Arial"/>
              <a:buChar char="•"/>
            </a:pPr>
            <a:r>
              <a:rPr lang="en-US" sz="2899">
                <a:solidFill>
                  <a:srgbClr val="000000"/>
                </a:solidFill>
                <a:latin typeface="Arial"/>
                <a:ea typeface="Arial"/>
                <a:cs typeface="Arial"/>
                <a:sym typeface="Arial"/>
              </a:rPr>
              <a:t>The caregivers and families experience emotional and financial burdens.</a:t>
            </a:r>
          </a:p>
          <a:p>
            <a:pPr marL="626104" lvl="1" indent="-313052" algn="just">
              <a:lnSpc>
                <a:spcPts val="4059"/>
              </a:lnSpc>
              <a:buFont typeface="Arial"/>
              <a:buChar char="•"/>
            </a:pPr>
            <a:r>
              <a:rPr lang="en-US" sz="2899">
                <a:solidFill>
                  <a:srgbClr val="000000"/>
                </a:solidFill>
                <a:latin typeface="Arial"/>
                <a:ea typeface="Arial"/>
                <a:cs typeface="Arial"/>
                <a:sym typeface="Arial"/>
              </a:rPr>
              <a:t>The presence of a chronic illness can lead to employment problems and lower the level of social engagement (Korenhof et al., 2022).</a:t>
            </a:r>
          </a:p>
          <a:p>
            <a:pPr marL="626104" lvl="1" indent="-313052" algn="just">
              <a:lnSpc>
                <a:spcPts val="4059"/>
              </a:lnSpc>
              <a:buFont typeface="Arial"/>
              <a:buChar char="•"/>
            </a:pPr>
            <a:r>
              <a:rPr lang="en-US" sz="2899">
                <a:solidFill>
                  <a:srgbClr val="000000"/>
                </a:solidFill>
                <a:latin typeface="Arial"/>
                <a:ea typeface="Arial"/>
                <a:cs typeface="Arial"/>
                <a:sym typeface="Arial"/>
              </a:rPr>
              <a:t>Long-term side effects include social isolation and lack of independence.</a:t>
            </a:r>
          </a:p>
        </p:txBody>
      </p:sp>
      <p:sp>
        <p:nvSpPr>
          <p:cNvPr id="10" name="TextBox 9">
            <a:extLst>
              <a:ext uri="{FF2B5EF4-FFF2-40B4-BE49-F238E27FC236}">
                <a16:creationId xmlns:a16="http://schemas.microsoft.com/office/drawing/2014/main" id="{8424F466-231D-A66A-E3B9-774EFFB0989D}"/>
              </a:ext>
            </a:extLst>
          </p:cNvPr>
          <p:cNvSpPr txBox="1"/>
          <p:nvPr/>
        </p:nvSpPr>
        <p:spPr>
          <a:xfrm>
            <a:off x="9332933" y="8352296"/>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a:solidFill>
                  <a:srgbClr val="000000"/>
                </a:solidFill>
                <a:effectLst/>
                <a:latin typeface="Arial" panose="020B0604020202020204" pitchFamily="34" charset="0"/>
              </a:rPr>
              <a:t>Avicenna Cardiology, 2026</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1301543"/>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9924874" y="3497213"/>
            <a:ext cx="7187243" cy="4042824"/>
          </a:xfrm>
          <a:custGeom>
            <a:avLst/>
            <a:gdLst/>
            <a:ahLst/>
            <a:cxnLst/>
            <a:rect l="l" t="t" r="r" b="b"/>
            <a:pathLst>
              <a:path w="7187243" h="4042824">
                <a:moveTo>
                  <a:pt x="0" y="0"/>
                </a:moveTo>
                <a:lnTo>
                  <a:pt x="7187244" y="0"/>
                </a:lnTo>
                <a:lnTo>
                  <a:pt x="7187244" y="4042825"/>
                </a:lnTo>
                <a:lnTo>
                  <a:pt x="0" y="4042825"/>
                </a:lnTo>
                <a:lnTo>
                  <a:pt x="0" y="0"/>
                </a:lnTo>
                <a:close/>
              </a:path>
            </a:pathLst>
          </a:custGeom>
          <a:blipFill>
            <a:blip r:embed="rId5"/>
            <a:stretch>
              <a:fillRect/>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DIAGNOSIS</a:t>
            </a:r>
          </a:p>
        </p:txBody>
      </p:sp>
      <p:sp>
        <p:nvSpPr>
          <p:cNvPr id="6" name="TextBox 6"/>
          <p:cNvSpPr txBox="1"/>
          <p:nvPr/>
        </p:nvSpPr>
        <p:spPr>
          <a:xfrm>
            <a:off x="499914" y="1928937"/>
            <a:ext cx="7780013"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Clinical evaluation of the nature of chest pains and patient history is the initial important step of the diagnosis (Ahmed et al., 2023).</a:t>
            </a:r>
          </a:p>
          <a:p>
            <a:pPr marL="647694" lvl="1" indent="-323847" algn="just">
              <a:lnSpc>
                <a:spcPts val="4199"/>
              </a:lnSpc>
              <a:buFont typeface="Arial"/>
              <a:buChar char="•"/>
            </a:pPr>
            <a:r>
              <a:rPr lang="en-US" sz="2999">
                <a:solidFill>
                  <a:srgbClr val="000000"/>
                </a:solidFill>
                <a:latin typeface="Arial"/>
                <a:ea typeface="Arial"/>
                <a:cs typeface="Arial"/>
                <a:sym typeface="Arial"/>
              </a:rPr>
              <a:t>Electrocardiogram (ECG) identifies irregular heartbeats or lack of oxygen filled blood (Gonsi and Mong, 2022).</a:t>
            </a:r>
          </a:p>
          <a:p>
            <a:pPr marL="647694" lvl="1" indent="-323847" algn="just">
              <a:lnSpc>
                <a:spcPts val="4199"/>
              </a:lnSpc>
              <a:buFont typeface="Arial"/>
              <a:buChar char="•"/>
            </a:pPr>
            <a:r>
              <a:rPr lang="en-US" sz="2999">
                <a:solidFill>
                  <a:srgbClr val="000000"/>
                </a:solidFill>
                <a:latin typeface="Arial"/>
                <a:ea typeface="Arial"/>
                <a:cs typeface="Arial"/>
                <a:sym typeface="Arial"/>
              </a:rPr>
              <a:t>Exercise stress testing measures the performance of the heart during an activity.</a:t>
            </a:r>
          </a:p>
          <a:p>
            <a:pPr marL="647694" lvl="1" indent="-323847" algn="just">
              <a:lnSpc>
                <a:spcPts val="4199"/>
              </a:lnSpc>
              <a:buFont typeface="Arial"/>
              <a:buChar char="•"/>
            </a:pPr>
            <a:r>
              <a:rPr lang="en-US" sz="2999">
                <a:solidFill>
                  <a:srgbClr val="000000"/>
                </a:solidFill>
                <a:latin typeface="Arial"/>
                <a:ea typeface="Arial"/>
                <a:cs typeface="Arial"/>
                <a:sym typeface="Arial"/>
              </a:rPr>
              <a:t>Coronary artery obstruction is assessed by means of echocardiography and coronary angiography.</a:t>
            </a:r>
          </a:p>
          <a:p>
            <a:pPr marL="647694" lvl="1" indent="-323847" algn="just">
              <a:lnSpc>
                <a:spcPts val="4199"/>
              </a:lnSpc>
              <a:buFont typeface="Arial"/>
              <a:buChar char="•"/>
            </a:pPr>
            <a:r>
              <a:rPr lang="en-US" sz="2999">
                <a:solidFill>
                  <a:srgbClr val="000000"/>
                </a:solidFill>
                <a:latin typeface="Arial"/>
                <a:ea typeface="Arial"/>
                <a:cs typeface="Arial"/>
                <a:sym typeface="Arial"/>
              </a:rPr>
              <a:t>Cholesterol and cardiac biomarkers are measured based on blood tests.</a:t>
            </a:r>
          </a:p>
        </p:txBody>
      </p:sp>
      <p:sp>
        <p:nvSpPr>
          <p:cNvPr id="7" name="TextBox 6">
            <a:extLst>
              <a:ext uri="{FF2B5EF4-FFF2-40B4-BE49-F238E27FC236}">
                <a16:creationId xmlns:a16="http://schemas.microsoft.com/office/drawing/2014/main" id="{41338FB5-9538-AF8F-AE72-821AE3843CC5}"/>
              </a:ext>
            </a:extLst>
          </p:cNvPr>
          <p:cNvSpPr txBox="1"/>
          <p:nvPr/>
        </p:nvSpPr>
        <p:spPr>
          <a:xfrm>
            <a:off x="9363505" y="7684078"/>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a:solidFill>
                  <a:srgbClr val="000000"/>
                </a:solidFill>
                <a:effectLst/>
                <a:latin typeface="Arial" panose="020B0604020202020204" pitchFamily="34" charset="0"/>
              </a:rPr>
              <a:t>Healthcare </a:t>
            </a:r>
            <a:r>
              <a:rPr lang="en-GB" sz="1800" b="0" i="0" u="none" strike="noStrike" dirty="0" err="1">
                <a:solidFill>
                  <a:srgbClr val="000000"/>
                </a:solidFill>
                <a:effectLst/>
                <a:latin typeface="Arial" panose="020B0604020202020204" pitchFamily="34" charset="0"/>
              </a:rPr>
              <a:t>OnTime</a:t>
            </a:r>
            <a:r>
              <a:rPr lang="en-GB" sz="1800" b="0" i="0" u="none" strike="noStrike" dirty="0">
                <a:solidFill>
                  <a:srgbClr val="000000"/>
                </a:solidFill>
                <a:effectLst/>
                <a:latin typeface="Arial" panose="020B0604020202020204" pitchFamily="34" charset="0"/>
              </a:rPr>
              <a:t>, 2025</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754503" y="1824485"/>
            <a:ext cx="5027297" cy="6595109"/>
          </a:xfrm>
          <a:custGeom>
            <a:avLst/>
            <a:gdLst/>
            <a:ahLst/>
            <a:cxnLst/>
            <a:rect l="l" t="t" r="r" b="b"/>
            <a:pathLst>
              <a:path w="5693664" h="7528812">
                <a:moveTo>
                  <a:pt x="0" y="0"/>
                </a:moveTo>
                <a:lnTo>
                  <a:pt x="5693664" y="0"/>
                </a:lnTo>
                <a:lnTo>
                  <a:pt x="5693664" y="7528812"/>
                </a:lnTo>
                <a:lnTo>
                  <a:pt x="0" y="7528812"/>
                </a:lnTo>
                <a:lnTo>
                  <a:pt x="0" y="0"/>
                </a:lnTo>
                <a:close/>
              </a:path>
            </a:pathLst>
          </a:custGeom>
          <a:blipFill>
            <a:blip r:embed="rId4"/>
            <a:stretch>
              <a:fillRect/>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INITIAL ASSESSMENT</a:t>
            </a:r>
          </a:p>
        </p:txBody>
      </p:sp>
      <p:sp>
        <p:nvSpPr>
          <p:cNvPr id="9" name="TextBox 9"/>
          <p:cNvSpPr txBox="1"/>
          <p:nvPr/>
        </p:nvSpPr>
        <p:spPr>
          <a:xfrm>
            <a:off x="8122400" y="2489005"/>
            <a:ext cx="9136900" cy="6276976"/>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Smoking, diabetes, and high blood pressure are risk factors that are taken into account by medical practitioners (Rinaldi et al., 2025).</a:t>
            </a:r>
          </a:p>
          <a:p>
            <a:pPr marL="647694" lvl="1" indent="-323847" algn="just">
              <a:lnSpc>
                <a:spcPts val="4199"/>
              </a:lnSpc>
              <a:buFont typeface="Arial"/>
              <a:buChar char="•"/>
            </a:pPr>
            <a:r>
              <a:rPr lang="en-US" sz="2999">
                <a:solidFill>
                  <a:srgbClr val="000000"/>
                </a:solidFill>
                <a:latin typeface="Arial"/>
                <a:ea typeface="Arial"/>
                <a:cs typeface="Arial"/>
                <a:sym typeface="Arial"/>
              </a:rPr>
              <a:t>Physical assessment checks blood pressure, pulsations and heart rates.</a:t>
            </a:r>
          </a:p>
          <a:p>
            <a:pPr marL="647694" lvl="1" indent="-323847" algn="just">
              <a:lnSpc>
                <a:spcPts val="4199"/>
              </a:lnSpc>
              <a:buFont typeface="Arial"/>
              <a:buChar char="•"/>
            </a:pPr>
            <a:r>
              <a:rPr lang="en-US" sz="2999">
                <a:solidFill>
                  <a:srgbClr val="000000"/>
                </a:solidFill>
                <a:latin typeface="Arial"/>
                <a:ea typeface="Arial"/>
                <a:cs typeface="Arial"/>
                <a:sym typeface="Arial"/>
              </a:rPr>
              <a:t>Evaluation encompasses the degree of pain, the frequency, precipitating and relief factors.</a:t>
            </a:r>
          </a:p>
          <a:p>
            <a:pPr marL="647694" lvl="1" indent="-323847" algn="just">
              <a:lnSpc>
                <a:spcPts val="4199"/>
              </a:lnSpc>
              <a:buFont typeface="Arial"/>
              <a:buChar char="•"/>
            </a:pPr>
            <a:r>
              <a:rPr lang="en-US" sz="2999">
                <a:solidFill>
                  <a:srgbClr val="000000"/>
                </a:solidFill>
                <a:latin typeface="Arial"/>
                <a:ea typeface="Arial"/>
                <a:cs typeface="Arial"/>
                <a:sym typeface="Arial"/>
              </a:rPr>
              <a:t>The severity of coronary artery disease is determined by diagnostic imaging.</a:t>
            </a:r>
          </a:p>
          <a:p>
            <a:pPr marL="647694" lvl="1" indent="-323847" algn="just">
              <a:lnSpc>
                <a:spcPts val="4199"/>
              </a:lnSpc>
              <a:buFont typeface="Arial"/>
              <a:buChar char="•"/>
            </a:pPr>
            <a:r>
              <a:rPr lang="en-US" sz="2999">
                <a:solidFill>
                  <a:srgbClr val="000000"/>
                </a:solidFill>
                <a:latin typeface="Arial"/>
                <a:ea typeface="Arial"/>
                <a:cs typeface="Arial"/>
                <a:sym typeface="Arial"/>
              </a:rPr>
              <a:t>The timely assessment is significant in making sure that complications are managed and avoided at their initial stage (Mir et al, 2024).</a:t>
            </a:r>
          </a:p>
        </p:txBody>
      </p:sp>
      <p:sp>
        <p:nvSpPr>
          <p:cNvPr id="12" name="TextBox 11">
            <a:extLst>
              <a:ext uri="{FF2B5EF4-FFF2-40B4-BE49-F238E27FC236}">
                <a16:creationId xmlns:a16="http://schemas.microsoft.com/office/drawing/2014/main" id="{E3CA5EFC-F52D-44C5-E2FE-33C1AD78C4B9}"/>
              </a:ext>
            </a:extLst>
          </p:cNvPr>
          <p:cNvSpPr txBox="1"/>
          <p:nvPr/>
        </p:nvSpPr>
        <p:spPr>
          <a:xfrm>
            <a:off x="872996" y="8614042"/>
            <a:ext cx="7647799" cy="646331"/>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https://www.mayoclinic.org/diseases-conditions/heart-attack/symptoms-causes/syc-20373106)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07019" y="0"/>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9448698" y="2901841"/>
            <a:ext cx="8011176" cy="5335443"/>
          </a:xfrm>
          <a:custGeom>
            <a:avLst/>
            <a:gdLst/>
            <a:ahLst/>
            <a:cxnLst/>
            <a:rect l="l" t="t" r="r" b="b"/>
            <a:pathLst>
              <a:path w="8011176" h="5335443">
                <a:moveTo>
                  <a:pt x="0" y="0"/>
                </a:moveTo>
                <a:lnTo>
                  <a:pt x="8011176" y="0"/>
                </a:lnTo>
                <a:lnTo>
                  <a:pt x="8011176" y="5335443"/>
                </a:lnTo>
                <a:lnTo>
                  <a:pt x="0" y="5335443"/>
                </a:lnTo>
                <a:lnTo>
                  <a:pt x="0" y="0"/>
                </a:lnTo>
                <a:close/>
              </a:path>
            </a:pathLst>
          </a:custGeom>
          <a:blipFill>
            <a:blip r:embed="rId5"/>
            <a:stretch>
              <a:fillRect/>
            </a:stretch>
          </a:blipFill>
        </p:spPr>
      </p:sp>
      <p:sp>
        <p:nvSpPr>
          <p:cNvPr id="8" name="TextBox 8"/>
          <p:cNvSpPr txBox="1"/>
          <p:nvPr/>
        </p:nvSpPr>
        <p:spPr>
          <a:xfrm>
            <a:off x="4059637" y="564064"/>
            <a:ext cx="10168725" cy="15998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MANAGEMENT FOLLOWING UK GUIDANCE</a:t>
            </a:r>
          </a:p>
        </p:txBody>
      </p:sp>
      <p:sp>
        <p:nvSpPr>
          <p:cNvPr id="9" name="TextBox 9"/>
          <p:cNvSpPr txBox="1"/>
          <p:nvPr/>
        </p:nvSpPr>
        <p:spPr>
          <a:xfrm>
            <a:off x="454125" y="2453617"/>
            <a:ext cx="8505789" cy="6579493"/>
          </a:xfrm>
          <a:prstGeom prst="rect">
            <a:avLst/>
          </a:prstGeom>
        </p:spPr>
        <p:txBody>
          <a:bodyPr lIns="0" tIns="0" rIns="0" bIns="0" rtlCol="0" anchor="t">
            <a:spAutoFit/>
          </a:bodyPr>
          <a:lstStyle/>
          <a:p>
            <a:pPr marL="342900" marR="0" lvl="0" indent="-342900" algn="just">
              <a:lnSpc>
                <a:spcPct val="150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Angina pectoris management in the UK adheres to the framework of NICE clinical guidelines, which prioritises organised evaluation, drug treatment, lifestyle change the intervention, and follow-up (Nazir </a:t>
            </a:r>
            <a:r>
              <a:rPr lang="en-GB" sz="2400" i="1" dirty="0">
                <a:effectLst/>
                <a:latin typeface="Arial" panose="020B0604020202020204" pitchFamily="34" charset="0"/>
                <a:ea typeface="Arial" panose="020B0604020202020204" pitchFamily="34" charset="0"/>
              </a:rPr>
              <a:t>et al.,</a:t>
            </a:r>
            <a:r>
              <a:rPr lang="en-GB" sz="2400" dirty="0">
                <a:effectLst/>
                <a:latin typeface="Arial" panose="020B0604020202020204" pitchFamily="34" charset="0"/>
                <a:ea typeface="Arial" panose="020B0604020202020204" pitchFamily="34" charset="0"/>
              </a:rPr>
              <a:t> 2022). </a:t>
            </a:r>
          </a:p>
          <a:p>
            <a:pPr marL="342900" marR="0" lvl="0" indent="-342900" algn="just">
              <a:lnSpc>
                <a:spcPct val="150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The model revolves around reduction of symptoms, prevention of cardiovascular complications and enhancing the quality of life. </a:t>
            </a:r>
          </a:p>
          <a:p>
            <a:pPr marL="342900" marR="0" lvl="0" indent="-342900" algn="just">
              <a:lnSpc>
                <a:spcPct val="150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Treatment is provided by a multidisciplinary team comprising of GPs, cardiologists and special nurses. </a:t>
            </a:r>
          </a:p>
          <a:p>
            <a:pPr marL="342900" marR="0" lvl="0" indent="-342900" algn="just">
              <a:lnSpc>
                <a:spcPct val="150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Regular follow-up promotes medication compliance and successful control of the risk factors of cardiovascular complications (</a:t>
            </a:r>
            <a:r>
              <a:rPr lang="en-GB" sz="2400" dirty="0" err="1">
                <a:effectLst/>
                <a:latin typeface="Arial" panose="020B0604020202020204" pitchFamily="34" charset="0"/>
                <a:ea typeface="Arial" panose="020B0604020202020204" pitchFamily="34" charset="0"/>
              </a:rPr>
              <a:t>Vervaat</a:t>
            </a:r>
            <a:r>
              <a:rPr lang="en-GB" sz="2400" dirty="0">
                <a:effectLst/>
                <a:latin typeface="Arial" panose="020B0604020202020204" pitchFamily="34" charset="0"/>
                <a:ea typeface="Arial" panose="020B0604020202020204" pitchFamily="34" charset="0"/>
              </a:rPr>
              <a:t> </a:t>
            </a:r>
            <a:r>
              <a:rPr lang="en-GB" sz="2400" i="1" dirty="0">
                <a:effectLst/>
                <a:latin typeface="Arial" panose="020B0604020202020204" pitchFamily="34" charset="0"/>
                <a:ea typeface="Arial" panose="020B0604020202020204" pitchFamily="34" charset="0"/>
              </a:rPr>
              <a:t>et al.,</a:t>
            </a:r>
            <a:r>
              <a:rPr lang="en-GB" sz="2400" dirty="0">
                <a:effectLst/>
                <a:latin typeface="Arial" panose="020B0604020202020204" pitchFamily="34" charset="0"/>
                <a:ea typeface="Arial" panose="020B0604020202020204" pitchFamily="34" charset="0"/>
              </a:rPr>
              <a:t> 2023).</a:t>
            </a:r>
          </a:p>
        </p:txBody>
      </p:sp>
      <p:sp>
        <p:nvSpPr>
          <p:cNvPr id="10" name="TextBox 9">
            <a:extLst>
              <a:ext uri="{FF2B5EF4-FFF2-40B4-BE49-F238E27FC236}">
                <a16:creationId xmlns:a16="http://schemas.microsoft.com/office/drawing/2014/main" id="{CB13866F-A8EE-78D4-09E2-FD8994A0E0BA}"/>
              </a:ext>
            </a:extLst>
          </p:cNvPr>
          <p:cNvSpPr txBox="1"/>
          <p:nvPr/>
        </p:nvSpPr>
        <p:spPr>
          <a:xfrm>
            <a:off x="9630386" y="8487812"/>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a:solidFill>
                  <a:srgbClr val="000000"/>
                </a:solidFill>
                <a:effectLst/>
                <a:latin typeface="Arial" panose="020B0604020202020204" pitchFamily="34" charset="0"/>
              </a:rPr>
              <a:t>Mayo Clinic, 2025</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853895" y="670744"/>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390618" y="2675972"/>
            <a:ext cx="8361321" cy="6262920"/>
          </a:xfrm>
          <a:custGeom>
            <a:avLst/>
            <a:gdLst/>
            <a:ahLst/>
            <a:cxnLst/>
            <a:rect l="l" t="t" r="r" b="b"/>
            <a:pathLst>
              <a:path w="8361321" h="6262920">
                <a:moveTo>
                  <a:pt x="0" y="0"/>
                </a:moveTo>
                <a:lnTo>
                  <a:pt x="8361321" y="0"/>
                </a:lnTo>
                <a:lnTo>
                  <a:pt x="8361321" y="6262920"/>
                </a:lnTo>
                <a:lnTo>
                  <a:pt x="0" y="6262920"/>
                </a:lnTo>
                <a:lnTo>
                  <a:pt x="0" y="0"/>
                </a:lnTo>
                <a:close/>
              </a:path>
            </a:pathLst>
          </a:custGeom>
          <a:blipFill>
            <a:blip r:embed="rId5"/>
            <a:stretch>
              <a:fillRect/>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TREATMENT OPTIONS</a:t>
            </a:r>
          </a:p>
        </p:txBody>
      </p:sp>
      <p:sp>
        <p:nvSpPr>
          <p:cNvPr id="6" name="TextBox 6"/>
          <p:cNvSpPr txBox="1"/>
          <p:nvPr/>
        </p:nvSpPr>
        <p:spPr>
          <a:xfrm>
            <a:off x="8574951" y="3078321"/>
            <a:ext cx="8274128" cy="525145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Arial"/>
                <a:ea typeface="Arial"/>
                <a:cs typeface="Arial"/>
                <a:sym typeface="Arial"/>
              </a:rPr>
              <a:t>Pharmacological treatment includes the Nitroglycerin, beta-blockers, calcium channel blockers, antiplatelets following with the statins (Soleymani et al., 2022).</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Lifestyle modification:</a:t>
            </a:r>
            <a:r>
              <a:rPr lang="en-US" sz="2499">
                <a:solidFill>
                  <a:srgbClr val="000000"/>
                </a:solidFill>
                <a:latin typeface="Arial"/>
                <a:ea typeface="Arial"/>
                <a:cs typeface="Arial"/>
                <a:sym typeface="Arial"/>
              </a:rPr>
              <a:t> Give up smoking, diet, weight loss alongside exercise.</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Surgical treatment:</a:t>
            </a:r>
            <a:r>
              <a:rPr lang="en-US" sz="2499">
                <a:solidFill>
                  <a:srgbClr val="000000"/>
                </a:solidFill>
                <a:latin typeface="Arial"/>
                <a:ea typeface="Arial"/>
                <a:cs typeface="Arial"/>
                <a:sym typeface="Arial"/>
              </a:rPr>
              <a:t> Angioplasty which is a percutaneous coronary intervention or bypass surgery (Davari et al., 2022).</a:t>
            </a:r>
          </a:p>
          <a:p>
            <a:pPr marL="539749" lvl="1" indent="-269875" algn="just">
              <a:lnSpc>
                <a:spcPts val="3499"/>
              </a:lnSpc>
              <a:buFont typeface="Arial"/>
              <a:buChar char="•"/>
            </a:pPr>
            <a:r>
              <a:rPr lang="en-US" sz="2499">
                <a:solidFill>
                  <a:srgbClr val="000000"/>
                </a:solidFill>
                <a:latin typeface="Arial"/>
                <a:ea typeface="Arial"/>
                <a:cs typeface="Arial"/>
                <a:sym typeface="Arial"/>
              </a:rPr>
              <a:t>Recovery and lifestyle change is supported by the rehabilitation programmes.</a:t>
            </a:r>
          </a:p>
          <a:p>
            <a:pPr marL="539749" lvl="1" indent="-269875" algn="just">
              <a:lnSpc>
                <a:spcPts val="3499"/>
              </a:lnSpc>
              <a:buFont typeface="Arial"/>
              <a:buChar char="•"/>
            </a:pPr>
            <a:r>
              <a:rPr lang="en-US" sz="2499">
                <a:solidFill>
                  <a:srgbClr val="000000"/>
                </a:solidFill>
                <a:latin typeface="Arial"/>
                <a:ea typeface="Arial"/>
                <a:cs typeface="Arial"/>
                <a:sym typeface="Arial"/>
              </a:rPr>
              <a:t>The therapy is intended to slow down the symptoms and prevent heart attacks.</a:t>
            </a:r>
          </a:p>
        </p:txBody>
      </p:sp>
      <p:sp>
        <p:nvSpPr>
          <p:cNvPr id="7" name="TextBox 6">
            <a:extLst>
              <a:ext uri="{FF2B5EF4-FFF2-40B4-BE49-F238E27FC236}">
                <a16:creationId xmlns:a16="http://schemas.microsoft.com/office/drawing/2014/main" id="{87975B77-5475-8410-DEF4-E651557EC6AF}"/>
              </a:ext>
            </a:extLst>
          </p:cNvPr>
          <p:cNvSpPr txBox="1"/>
          <p:nvPr/>
        </p:nvSpPr>
        <p:spPr>
          <a:xfrm>
            <a:off x="-252011" y="9246924"/>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err="1">
                <a:solidFill>
                  <a:srgbClr val="000000"/>
                </a:solidFill>
                <a:effectLst/>
                <a:latin typeface="Arial" panose="020B0604020202020204" pitchFamily="34" charset="0"/>
              </a:rPr>
              <a:t>DoctorsWith.Me</a:t>
            </a:r>
            <a:r>
              <a:rPr lang="en-GB" sz="1800" b="0" i="0" u="none" strike="noStrike" dirty="0">
                <a:solidFill>
                  <a:srgbClr val="000000"/>
                </a:solidFill>
                <a:effectLst/>
                <a:latin typeface="Arial" panose="020B0604020202020204" pitchFamily="34" charset="0"/>
              </a:rPr>
              <a:t>, 2025</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9177"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881361" y="1910853"/>
            <a:ext cx="5901990" cy="6792045"/>
          </a:xfrm>
          <a:custGeom>
            <a:avLst/>
            <a:gdLst/>
            <a:ahLst/>
            <a:cxnLst/>
            <a:rect l="l" t="t" r="r" b="b"/>
            <a:pathLst>
              <a:path w="5901990" h="6792045">
                <a:moveTo>
                  <a:pt x="0" y="0"/>
                </a:moveTo>
                <a:lnTo>
                  <a:pt x="5901991" y="0"/>
                </a:lnTo>
                <a:lnTo>
                  <a:pt x="5901991" y="6792045"/>
                </a:lnTo>
                <a:lnTo>
                  <a:pt x="0" y="6792045"/>
                </a:lnTo>
                <a:lnTo>
                  <a:pt x="0" y="0"/>
                </a:lnTo>
                <a:close/>
              </a:path>
            </a:pathLst>
          </a:custGeom>
          <a:blipFill>
            <a:blip r:embed="rId4"/>
            <a:stretch>
              <a:fillRect l="-31574" r="-41046"/>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COMORBIDITIES</a:t>
            </a:r>
          </a:p>
        </p:txBody>
      </p:sp>
      <p:sp>
        <p:nvSpPr>
          <p:cNvPr id="9" name="TextBox 9"/>
          <p:cNvSpPr txBox="1"/>
          <p:nvPr/>
        </p:nvSpPr>
        <p:spPr>
          <a:xfrm>
            <a:off x="1028700" y="1933574"/>
            <a:ext cx="8348012" cy="7324726"/>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Angina is often accompanied by heart failure and hypertension.</a:t>
            </a:r>
          </a:p>
          <a:p>
            <a:pPr marL="647694" lvl="1" indent="-323847" algn="just">
              <a:lnSpc>
                <a:spcPts val="4199"/>
              </a:lnSpc>
              <a:buFont typeface="Arial"/>
              <a:buChar char="•"/>
            </a:pPr>
            <a:r>
              <a:rPr lang="en-US" sz="2999">
                <a:solidFill>
                  <a:srgbClr val="000000"/>
                </a:solidFill>
                <a:latin typeface="Arial"/>
                <a:ea typeface="Arial"/>
                <a:cs typeface="Arial"/>
                <a:sym typeface="Arial"/>
              </a:rPr>
              <a:t>Metabolic disorders such as diabetes, obesity and hyperlipidaemia are associated (Chi and Lee, 2022).</a:t>
            </a:r>
          </a:p>
          <a:p>
            <a:pPr marL="647694" lvl="1" indent="-323847" algn="just">
              <a:lnSpc>
                <a:spcPts val="4199"/>
              </a:lnSpc>
              <a:buFont typeface="Arial"/>
              <a:buChar char="•"/>
            </a:pPr>
            <a:r>
              <a:rPr lang="en-US" sz="2999">
                <a:solidFill>
                  <a:srgbClr val="000000"/>
                </a:solidFill>
                <a:latin typeface="Arial"/>
                <a:ea typeface="Arial"/>
                <a:cs typeface="Arial"/>
                <a:sym typeface="Arial"/>
              </a:rPr>
              <a:t>Depression and anxiety are some of the mental health problems that patients develop.</a:t>
            </a:r>
          </a:p>
          <a:p>
            <a:pPr marL="647694" lvl="1" indent="-323847" algn="just">
              <a:lnSpc>
                <a:spcPts val="4199"/>
              </a:lnSpc>
              <a:buFont typeface="Arial"/>
              <a:buChar char="•"/>
            </a:pPr>
            <a:r>
              <a:rPr lang="en-US" sz="2999">
                <a:solidFill>
                  <a:srgbClr val="000000"/>
                </a:solidFill>
                <a:latin typeface="Arial"/>
                <a:ea typeface="Arial"/>
                <a:cs typeface="Arial"/>
                <a:sym typeface="Arial"/>
              </a:rPr>
              <a:t>Multimorbidity makes treatment difficult and increases medical requirements (Zheng </a:t>
            </a:r>
            <a:r>
              <a:rPr lang="en-US" sz="2999" i="1">
                <a:solidFill>
                  <a:srgbClr val="000000"/>
                </a:solidFill>
                <a:latin typeface="Arial Italics"/>
                <a:ea typeface="Arial Italics"/>
                <a:cs typeface="Arial Italics"/>
                <a:sym typeface="Arial Italics"/>
              </a:rPr>
              <a:t>et al.,</a:t>
            </a:r>
            <a:r>
              <a:rPr lang="en-US" sz="2999">
                <a:solidFill>
                  <a:srgbClr val="000000"/>
                </a:solidFill>
                <a:latin typeface="Arial"/>
                <a:ea typeface="Arial"/>
                <a:cs typeface="Arial"/>
                <a:sym typeface="Arial"/>
              </a:rPr>
              <a:t> 2024).</a:t>
            </a:r>
          </a:p>
          <a:p>
            <a:pPr marL="647694" lvl="1" indent="-323847" algn="just">
              <a:lnSpc>
                <a:spcPts val="4199"/>
              </a:lnSpc>
              <a:buFont typeface="Arial"/>
              <a:buChar char="•"/>
            </a:pPr>
            <a:r>
              <a:rPr lang="en-US" sz="2999">
                <a:solidFill>
                  <a:srgbClr val="000000"/>
                </a:solidFill>
                <a:latin typeface="Arial"/>
                <a:ea typeface="Arial"/>
                <a:cs typeface="Arial"/>
                <a:sym typeface="Arial"/>
              </a:rPr>
              <a:t>National coordinated multidisciplinary care is needed in management.</a:t>
            </a:r>
          </a:p>
          <a:p>
            <a:pPr algn="just">
              <a:lnSpc>
                <a:spcPts val="4199"/>
              </a:lnSpc>
            </a:pPr>
            <a:endParaRPr lang="en-US" sz="2999">
              <a:solidFill>
                <a:srgbClr val="000000"/>
              </a:solidFill>
              <a:latin typeface="Arial"/>
              <a:ea typeface="Arial"/>
              <a:cs typeface="Arial"/>
              <a:sym typeface="Arial"/>
            </a:endParaRPr>
          </a:p>
        </p:txBody>
      </p:sp>
      <p:sp>
        <p:nvSpPr>
          <p:cNvPr id="10" name="TextBox 9">
            <a:extLst>
              <a:ext uri="{FF2B5EF4-FFF2-40B4-BE49-F238E27FC236}">
                <a16:creationId xmlns:a16="http://schemas.microsoft.com/office/drawing/2014/main" id="{628A3F96-3902-AAF1-84FA-90418D89672A}"/>
              </a:ext>
            </a:extLst>
          </p:cNvPr>
          <p:cNvSpPr txBox="1"/>
          <p:nvPr/>
        </p:nvSpPr>
        <p:spPr>
          <a:xfrm>
            <a:off x="9857853" y="9168631"/>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Medmovie</a:t>
            </a:r>
            <a:r>
              <a:rPr lang="en-GB" dirty="0">
                <a:latin typeface="Arial" panose="020B0604020202020204" pitchFamily="34" charset="0"/>
                <a:cs typeface="Arial" panose="020B0604020202020204" pitchFamily="34" charset="0"/>
              </a:rPr>
              <a:t>, 2025)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80981" y="-1472543"/>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2438401" y="2234806"/>
            <a:ext cx="14489892" cy="4685257"/>
          </a:xfrm>
          <a:prstGeom prst="rect">
            <a:avLst/>
          </a:prstGeom>
        </p:spPr>
        <p:txBody>
          <a:bodyPr wrap="square" lIns="0" tIns="0" rIns="0" bIns="0" rtlCol="0" anchor="t">
            <a:spAutoFit/>
          </a:bodyPr>
          <a:lstStyle/>
          <a:p>
            <a:pPr marL="626104" lvl="1" indent="-313052" algn="just">
              <a:lnSpc>
                <a:spcPts val="4059"/>
              </a:lnSpc>
              <a:buFont typeface="Arial"/>
              <a:buChar char="•"/>
            </a:pPr>
            <a:r>
              <a:rPr lang="en-US" sz="2899" dirty="0">
                <a:solidFill>
                  <a:srgbClr val="000000"/>
                </a:solidFill>
                <a:latin typeface="Arial"/>
                <a:ea typeface="Arial"/>
                <a:cs typeface="Arial"/>
                <a:sym typeface="Arial"/>
              </a:rPr>
              <a:t>Prevention is focused on the reduction of the modifiable risk factors of cardiovascular diseases (Global Cardiovascular Risk Consortium, 2023).</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Lifestyle modifications include physical exercises, dieting, and many activities as well as the elimination of smoking.</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Public health campaigns encourage the screening of cardiovascular risks and awareness.</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Blood pressure, cholesterol and glucose levels can be monitored, avoiding the development of diseases (Upadhyay, 2023).</a:t>
            </a:r>
          </a:p>
          <a:p>
            <a:pPr marL="626104" lvl="1" indent="-313052" algn="just">
              <a:lnSpc>
                <a:spcPts val="4059"/>
              </a:lnSpc>
              <a:buFont typeface="Arial"/>
              <a:buChar char="•"/>
            </a:pPr>
            <a:r>
              <a:rPr lang="en-US" sz="2899" dirty="0">
                <a:solidFill>
                  <a:srgbClr val="000000"/>
                </a:solidFill>
                <a:latin typeface="Arial"/>
                <a:ea typeface="Arial"/>
                <a:cs typeface="Arial"/>
                <a:sym typeface="Arial"/>
              </a:rPr>
              <a:t>The protracted healthy </a:t>
            </a:r>
            <a:r>
              <a:rPr lang="en-US" sz="2899" dirty="0" err="1">
                <a:solidFill>
                  <a:srgbClr val="000000"/>
                </a:solidFill>
                <a:latin typeface="Arial"/>
                <a:ea typeface="Arial"/>
                <a:cs typeface="Arial"/>
                <a:sym typeface="Arial"/>
              </a:rPr>
              <a:t>behaviours</a:t>
            </a:r>
            <a:r>
              <a:rPr lang="en-US" sz="2899" dirty="0">
                <a:solidFill>
                  <a:srgbClr val="000000"/>
                </a:solidFill>
                <a:latin typeface="Arial"/>
                <a:ea typeface="Arial"/>
                <a:cs typeface="Arial"/>
                <a:sym typeface="Arial"/>
              </a:rPr>
              <a:t> are encouraged by education programmes.</a:t>
            </a:r>
          </a:p>
        </p:txBody>
      </p:sp>
      <p:sp>
        <p:nvSpPr>
          <p:cNvPr id="9" name="TextBox 9"/>
          <p:cNvSpPr txBox="1"/>
          <p:nvPr/>
        </p:nvSpPr>
        <p:spPr>
          <a:xfrm>
            <a:off x="4059637" y="564064"/>
            <a:ext cx="10168725"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 PREVENTION STRATEGIES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1301543"/>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9872100" y="2621381"/>
            <a:ext cx="6636919" cy="6636919"/>
          </a:xfrm>
          <a:custGeom>
            <a:avLst/>
            <a:gdLst/>
            <a:ahLst/>
            <a:cxnLst/>
            <a:rect l="l" t="t" r="r" b="b"/>
            <a:pathLst>
              <a:path w="6636919" h="6636919">
                <a:moveTo>
                  <a:pt x="0" y="0"/>
                </a:moveTo>
                <a:lnTo>
                  <a:pt x="6636918" y="0"/>
                </a:lnTo>
                <a:lnTo>
                  <a:pt x="6636918" y="6636919"/>
                </a:lnTo>
                <a:lnTo>
                  <a:pt x="0" y="6636919"/>
                </a:lnTo>
                <a:lnTo>
                  <a:pt x="0" y="0"/>
                </a:lnTo>
                <a:close/>
              </a:path>
            </a:pathLst>
          </a:custGeom>
          <a:blipFill>
            <a:blip r:embed="rId5"/>
            <a:stretch>
              <a:fillRect/>
            </a:stretch>
          </a:blipFill>
        </p:spPr>
      </p:sp>
      <p:sp>
        <p:nvSpPr>
          <p:cNvPr id="5" name="TextBox 5"/>
          <p:cNvSpPr txBox="1"/>
          <p:nvPr/>
        </p:nvSpPr>
        <p:spPr>
          <a:xfrm>
            <a:off x="1581479" y="213727"/>
            <a:ext cx="15154497" cy="15998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SKILLS, VALUES TOGETHER WITH THE PROFESSIONAL BEHAVIOURS</a:t>
            </a:r>
          </a:p>
        </p:txBody>
      </p:sp>
      <p:sp>
        <p:nvSpPr>
          <p:cNvPr id="6" name="TextBox 6"/>
          <p:cNvSpPr txBox="1"/>
          <p:nvPr/>
        </p:nvSpPr>
        <p:spPr>
          <a:xfrm>
            <a:off x="499914" y="1928937"/>
            <a:ext cx="7780013"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Medical practitioners should show empathy and compassion as well as effective communication (Stephany, 2022).</a:t>
            </a:r>
          </a:p>
          <a:p>
            <a:pPr marL="647694" lvl="1" indent="-323847" algn="just">
              <a:lnSpc>
                <a:spcPts val="4199"/>
              </a:lnSpc>
              <a:buFont typeface="Arial"/>
              <a:buChar char="•"/>
            </a:pPr>
            <a:r>
              <a:rPr lang="en-US" sz="2999">
                <a:solidFill>
                  <a:srgbClr val="000000"/>
                </a:solidFill>
                <a:latin typeface="Arial"/>
                <a:ea typeface="Arial"/>
                <a:cs typeface="Arial"/>
                <a:sym typeface="Arial"/>
              </a:rPr>
              <a:t>The biopsychosocial approach is concerned with physical, psychological, and social requirements (Di Giacomo et al., 2026).</a:t>
            </a:r>
          </a:p>
          <a:p>
            <a:pPr marL="647694" lvl="1" indent="-323847" algn="just">
              <a:lnSpc>
                <a:spcPts val="4199"/>
              </a:lnSpc>
              <a:buFont typeface="Arial"/>
              <a:buChar char="•"/>
            </a:pPr>
            <a:r>
              <a:rPr lang="en-US" sz="2999">
                <a:solidFill>
                  <a:srgbClr val="000000"/>
                </a:solidFill>
                <a:latin typeface="Arial"/>
                <a:ea typeface="Arial"/>
                <a:cs typeface="Arial"/>
                <a:sym typeface="Arial"/>
              </a:rPr>
              <a:t>Shared decision-making encourages patients in treatment planning.</a:t>
            </a:r>
          </a:p>
          <a:p>
            <a:pPr marL="647694" lvl="1" indent="-323847" algn="just">
              <a:lnSpc>
                <a:spcPts val="4199"/>
              </a:lnSpc>
              <a:buFont typeface="Arial"/>
              <a:buChar char="•"/>
            </a:pPr>
            <a:r>
              <a:rPr lang="en-US" sz="2999">
                <a:solidFill>
                  <a:srgbClr val="000000"/>
                </a:solidFill>
                <a:latin typeface="Arial"/>
                <a:ea typeface="Arial"/>
                <a:cs typeface="Arial"/>
                <a:sym typeface="Arial"/>
              </a:rPr>
              <a:t>Patient education and self-management must be assisted by professionals.</a:t>
            </a:r>
          </a:p>
          <a:p>
            <a:pPr marL="647694" lvl="1" indent="-323847" algn="just">
              <a:lnSpc>
                <a:spcPts val="4199"/>
              </a:lnSpc>
              <a:buFont typeface="Arial"/>
              <a:buChar char="•"/>
            </a:pPr>
            <a:r>
              <a:rPr lang="en-US" sz="2999">
                <a:solidFill>
                  <a:srgbClr val="000000"/>
                </a:solidFill>
                <a:latin typeface="Arial"/>
                <a:ea typeface="Arial"/>
                <a:cs typeface="Arial"/>
                <a:sym typeface="Arial"/>
              </a:rPr>
              <a:t>The continuity and quality of care are enhanced through interdisciplinary teamwork.</a:t>
            </a:r>
          </a:p>
        </p:txBody>
      </p:sp>
      <p:sp>
        <p:nvSpPr>
          <p:cNvPr id="7" name="TextBox 6">
            <a:extLst>
              <a:ext uri="{FF2B5EF4-FFF2-40B4-BE49-F238E27FC236}">
                <a16:creationId xmlns:a16="http://schemas.microsoft.com/office/drawing/2014/main" id="{C8E183D6-9FF2-0E11-9B07-1697237483CA}"/>
              </a:ext>
            </a:extLst>
          </p:cNvPr>
          <p:cNvSpPr txBox="1"/>
          <p:nvPr/>
        </p:nvSpPr>
        <p:spPr>
          <a:xfrm>
            <a:off x="9181139" y="9654854"/>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err="1">
                <a:solidFill>
                  <a:srgbClr val="000000"/>
                </a:solidFill>
                <a:effectLst/>
                <a:latin typeface="Arial" panose="020B0604020202020204" pitchFamily="34" charset="0"/>
              </a:rPr>
              <a:t>Tokushukai</a:t>
            </a:r>
            <a:r>
              <a:rPr lang="en-GB" sz="1800" b="0" i="0" u="none" strike="noStrike" dirty="0">
                <a:solidFill>
                  <a:srgbClr val="000000"/>
                </a:solidFill>
                <a:effectLst/>
                <a:latin typeface="Arial" panose="020B0604020202020204" pitchFamily="34" charset="0"/>
              </a:rPr>
              <a:t> Medical Group, 2025</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8328184" y="3228733"/>
            <a:ext cx="9612705" cy="5190861"/>
          </a:xfrm>
          <a:custGeom>
            <a:avLst/>
            <a:gdLst/>
            <a:ahLst/>
            <a:cxnLst/>
            <a:rect l="l" t="t" r="r" b="b"/>
            <a:pathLst>
              <a:path w="9612705" h="5190861">
                <a:moveTo>
                  <a:pt x="0" y="0"/>
                </a:moveTo>
                <a:lnTo>
                  <a:pt x="9612705" y="0"/>
                </a:lnTo>
                <a:lnTo>
                  <a:pt x="9612705" y="5190861"/>
                </a:lnTo>
                <a:lnTo>
                  <a:pt x="0" y="5190861"/>
                </a:lnTo>
                <a:lnTo>
                  <a:pt x="0" y="0"/>
                </a:lnTo>
                <a:close/>
              </a:path>
            </a:pathLst>
          </a:custGeom>
          <a:blipFill>
            <a:blip r:embed="rId4"/>
            <a:stretch>
              <a:fillRect/>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PERSONALISED CARE MODEL</a:t>
            </a:r>
          </a:p>
        </p:txBody>
      </p:sp>
      <p:sp>
        <p:nvSpPr>
          <p:cNvPr id="9" name="TextBox 9"/>
          <p:cNvSpPr txBox="1"/>
          <p:nvPr/>
        </p:nvSpPr>
        <p:spPr>
          <a:xfrm>
            <a:off x="684144" y="2142618"/>
            <a:ext cx="7369791"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The Comprehensive Model of Personalised Care encourages the provision of medical care that is patient-centred (Johnson et al., 2023).</a:t>
            </a:r>
          </a:p>
          <a:p>
            <a:pPr marL="647694" lvl="1" indent="-323847" algn="just">
              <a:lnSpc>
                <a:spcPts val="4199"/>
              </a:lnSpc>
              <a:buFont typeface="Arial"/>
              <a:buChar char="•"/>
            </a:pPr>
            <a:r>
              <a:rPr lang="en-US" sz="2999">
                <a:solidFill>
                  <a:srgbClr val="000000"/>
                </a:solidFill>
                <a:latin typeface="Arial"/>
                <a:ea typeface="Arial"/>
                <a:cs typeface="Arial"/>
                <a:sym typeface="Arial"/>
              </a:rPr>
              <a:t>Such components encompass shared decision-making and personalised care planning.</a:t>
            </a:r>
          </a:p>
          <a:p>
            <a:pPr marL="647694" lvl="1" indent="-323847" algn="just">
              <a:lnSpc>
                <a:spcPts val="4199"/>
              </a:lnSpc>
              <a:buFont typeface="Arial"/>
              <a:buChar char="•"/>
            </a:pPr>
            <a:r>
              <a:rPr lang="en-US" sz="2999">
                <a:solidFill>
                  <a:srgbClr val="000000"/>
                </a:solidFill>
                <a:latin typeface="Arial"/>
                <a:ea typeface="Arial"/>
                <a:cs typeface="Arial"/>
                <a:sym typeface="Arial"/>
              </a:rPr>
              <a:t>Patients are empowered with social prescribing and self-management support (Marjanovic et al., 2025).</a:t>
            </a:r>
          </a:p>
          <a:p>
            <a:pPr marL="647694" lvl="1" indent="-323847" algn="just">
              <a:lnSpc>
                <a:spcPts val="4199"/>
              </a:lnSpc>
              <a:buFont typeface="Arial"/>
              <a:buChar char="•"/>
            </a:pPr>
            <a:r>
              <a:rPr lang="en-US" sz="2999">
                <a:solidFill>
                  <a:srgbClr val="000000"/>
                </a:solidFill>
                <a:latin typeface="Arial"/>
                <a:ea typeface="Arial"/>
                <a:cs typeface="Arial"/>
                <a:sym typeface="Arial"/>
              </a:rPr>
              <a:t>The involvement is improved by patient choice and individual health budgets.</a:t>
            </a:r>
          </a:p>
          <a:p>
            <a:pPr marL="647694" lvl="1" indent="-323847" algn="just">
              <a:lnSpc>
                <a:spcPts val="4199"/>
              </a:lnSpc>
              <a:buFont typeface="Arial"/>
              <a:buChar char="•"/>
            </a:pPr>
            <a:r>
              <a:rPr lang="en-US" sz="2999">
                <a:solidFill>
                  <a:srgbClr val="000000"/>
                </a:solidFill>
                <a:latin typeface="Arial"/>
                <a:ea typeface="Arial"/>
                <a:cs typeface="Arial"/>
                <a:sym typeface="Arial"/>
              </a:rPr>
              <a:t>Achievement of a personal care enhances the results of adherence, satisfaction and health.</a:t>
            </a:r>
          </a:p>
        </p:txBody>
      </p:sp>
      <p:sp>
        <p:nvSpPr>
          <p:cNvPr id="10" name="TextBox 9">
            <a:extLst>
              <a:ext uri="{FF2B5EF4-FFF2-40B4-BE49-F238E27FC236}">
                <a16:creationId xmlns:a16="http://schemas.microsoft.com/office/drawing/2014/main" id="{16DDC6D4-1351-92E1-290F-3038FBED81D4}"/>
              </a:ext>
            </a:extLst>
          </p:cNvPr>
          <p:cNvSpPr txBox="1"/>
          <p:nvPr/>
        </p:nvSpPr>
        <p:spPr>
          <a:xfrm>
            <a:off x="8985703" y="8787235"/>
            <a:ext cx="7647799"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a:t>
            </a:r>
            <a:r>
              <a:rPr lang="en-GB" sz="1800" b="0" i="0" u="none" strike="noStrike" dirty="0">
                <a:solidFill>
                  <a:srgbClr val="000000"/>
                </a:solidFill>
                <a:effectLst/>
                <a:latin typeface="Arial" panose="020B0604020202020204" pitchFamily="34" charset="0"/>
              </a:rPr>
              <a:t> NHS England, 2019</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80981" y="-1472543"/>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359708" y="2940287"/>
            <a:ext cx="6999684" cy="4642388"/>
          </a:xfrm>
          <a:custGeom>
            <a:avLst/>
            <a:gdLst/>
            <a:ahLst/>
            <a:cxnLst/>
            <a:rect l="l" t="t" r="r" b="b"/>
            <a:pathLst>
              <a:path w="8115829" h="5281194">
                <a:moveTo>
                  <a:pt x="0" y="0"/>
                </a:moveTo>
                <a:lnTo>
                  <a:pt x="8115829" y="0"/>
                </a:lnTo>
                <a:lnTo>
                  <a:pt x="8115829" y="5281195"/>
                </a:lnTo>
                <a:lnTo>
                  <a:pt x="0" y="5281195"/>
                </a:lnTo>
                <a:lnTo>
                  <a:pt x="0" y="0"/>
                </a:lnTo>
                <a:close/>
              </a:path>
            </a:pathLst>
          </a:custGeom>
          <a:blipFill>
            <a:blip r:embed="rId5"/>
            <a:stretch>
              <a:fillRect/>
            </a:stretch>
          </a:blipFill>
        </p:spPr>
      </p:sp>
      <p:sp>
        <p:nvSpPr>
          <p:cNvPr id="8" name="TextBox 8"/>
          <p:cNvSpPr txBox="1"/>
          <p:nvPr/>
        </p:nvSpPr>
        <p:spPr>
          <a:xfrm>
            <a:off x="4059637" y="564064"/>
            <a:ext cx="10168725"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RECOMMENDATIONS</a:t>
            </a:r>
          </a:p>
        </p:txBody>
      </p:sp>
      <p:sp>
        <p:nvSpPr>
          <p:cNvPr id="9" name="TextBox 9"/>
          <p:cNvSpPr txBox="1"/>
          <p:nvPr/>
        </p:nvSpPr>
        <p:spPr>
          <a:xfrm>
            <a:off x="8359392" y="2234806"/>
            <a:ext cx="9014208" cy="6406306"/>
          </a:xfrm>
          <a:prstGeom prst="rect">
            <a:avLst/>
          </a:prstGeom>
        </p:spPr>
        <p:txBody>
          <a:bodyPr wrap="square" lIns="0" tIns="0" rIns="0" bIns="0" rtlCol="0" anchor="t">
            <a:spAutoFit/>
          </a:bodyPr>
          <a:lstStyle/>
          <a:p>
            <a:pPr marL="342900" marR="0" lvl="0" indent="-342900" algn="just">
              <a:lnSpc>
                <a:spcPct val="150000"/>
              </a:lnSpc>
              <a:buFont typeface="Symbol" panose="05050102010706020507" pitchFamily="18" charset="2"/>
              <a:buChar char=""/>
            </a:pPr>
            <a:r>
              <a:rPr lang="en-GB" sz="2000" b="1" dirty="0">
                <a:effectLst/>
                <a:latin typeface="Arial" panose="020B0604020202020204" pitchFamily="34" charset="0"/>
                <a:ea typeface="Arial" panose="020B0604020202020204" pitchFamily="34" charset="0"/>
              </a:rPr>
              <a:t>Shared decision-making processes:</a:t>
            </a:r>
            <a:r>
              <a:rPr lang="en-GB" sz="2000" dirty="0">
                <a:effectLst/>
                <a:latin typeface="Arial" panose="020B0604020202020204" pitchFamily="34" charset="0"/>
                <a:ea typeface="Arial" panose="020B0604020202020204" pitchFamily="34" charset="0"/>
              </a:rPr>
              <a:t> Establish partnership between patients and multidisciplinary NHS teams in the process of planning treatment.</a:t>
            </a:r>
          </a:p>
          <a:p>
            <a:pPr marL="342900" marR="0" lvl="0" indent="-342900" algn="just">
              <a:lnSpc>
                <a:spcPct val="150000"/>
              </a:lnSpc>
              <a:buFont typeface="Symbol" panose="05050102010706020507" pitchFamily="18" charset="2"/>
              <a:buChar char=""/>
            </a:pPr>
            <a:r>
              <a:rPr lang="en-GB" sz="2000" b="1" dirty="0">
                <a:effectLst/>
                <a:latin typeface="Arial" panose="020B0604020202020204" pitchFamily="34" charset="0"/>
                <a:ea typeface="Arial" panose="020B0604020202020204" pitchFamily="34" charset="0"/>
              </a:rPr>
              <a:t>Personalised care and support planning:</a:t>
            </a:r>
            <a:r>
              <a:rPr lang="en-GB" sz="2000" dirty="0">
                <a:effectLst/>
                <a:latin typeface="Arial" panose="020B0604020202020204" pitchFamily="34" charset="0"/>
                <a:ea typeface="Arial" panose="020B0604020202020204" pitchFamily="34" charset="0"/>
              </a:rPr>
              <a:t> Enlarge community-based cardiovascular support programmes (Sheng-Shou </a:t>
            </a:r>
            <a:r>
              <a:rPr lang="en-GB" sz="2000" i="1" dirty="0">
                <a:effectLst/>
                <a:latin typeface="Arial" panose="020B0604020202020204" pitchFamily="34" charset="0"/>
                <a:ea typeface="Arial" panose="020B0604020202020204" pitchFamily="34" charset="0"/>
              </a:rPr>
              <a:t>et al</a:t>
            </a:r>
            <a:r>
              <a:rPr lang="en-GB" sz="2000" dirty="0">
                <a:effectLst/>
                <a:latin typeface="Arial" panose="020B0604020202020204" pitchFamily="34" charset="0"/>
                <a:ea typeface="Arial" panose="020B0604020202020204" pitchFamily="34" charset="0"/>
              </a:rPr>
              <a:t>., 2024).</a:t>
            </a:r>
          </a:p>
          <a:p>
            <a:pPr marL="342900" marR="0" lvl="0" indent="-342900" algn="just">
              <a:lnSpc>
                <a:spcPct val="150000"/>
              </a:lnSpc>
              <a:buFont typeface="Symbol" panose="05050102010706020507" pitchFamily="18" charset="2"/>
              <a:buChar char=""/>
            </a:pPr>
            <a:r>
              <a:rPr lang="en-GB" sz="2000" b="1" dirty="0">
                <a:effectLst/>
                <a:latin typeface="Arial" panose="020B0604020202020204" pitchFamily="34" charset="0"/>
                <a:ea typeface="Arial" panose="020B0604020202020204" pitchFamily="34" charset="0"/>
              </a:rPr>
              <a:t>Enabling choice:</a:t>
            </a:r>
            <a:r>
              <a:rPr lang="en-GB" sz="2000" dirty="0">
                <a:effectLst/>
                <a:latin typeface="Arial" panose="020B0604020202020204" pitchFamily="34" charset="0"/>
                <a:ea typeface="Arial" panose="020B0604020202020204" pitchFamily="34" charset="0"/>
              </a:rPr>
              <a:t> Enhance patient education about lifestyle change and medication adherence.</a:t>
            </a:r>
          </a:p>
          <a:p>
            <a:pPr marL="342900" marR="0" lvl="0" indent="-342900" algn="just">
              <a:lnSpc>
                <a:spcPct val="150000"/>
              </a:lnSpc>
              <a:buFont typeface="Symbol" panose="05050102010706020507" pitchFamily="18" charset="2"/>
              <a:buChar char=""/>
            </a:pPr>
            <a:r>
              <a:rPr lang="en-GB" sz="2000" b="1" dirty="0">
                <a:effectLst/>
                <a:latin typeface="Arial" panose="020B0604020202020204" pitchFamily="34" charset="0"/>
                <a:ea typeface="Arial" panose="020B0604020202020204" pitchFamily="34" charset="0"/>
              </a:rPr>
              <a:t>Social prescribing and community support</a:t>
            </a:r>
            <a:r>
              <a:rPr lang="en-GB" sz="2000" dirty="0">
                <a:effectLst/>
                <a:latin typeface="Arial" panose="020B0604020202020204" pitchFamily="34" charset="0"/>
                <a:ea typeface="Arial" panose="020B0604020202020204" pitchFamily="34" charset="0"/>
              </a:rPr>
              <a:t>: Promote community screening and early detection of cardiovascular risk factors (Ivey </a:t>
            </a:r>
            <a:r>
              <a:rPr lang="en-GB" sz="2000" i="1" dirty="0">
                <a:effectLst/>
                <a:latin typeface="Arial" panose="020B0604020202020204" pitchFamily="34" charset="0"/>
                <a:ea typeface="Arial" panose="020B0604020202020204" pitchFamily="34" charset="0"/>
              </a:rPr>
              <a:t>et al., </a:t>
            </a:r>
            <a:r>
              <a:rPr lang="en-GB" sz="2000" dirty="0">
                <a:effectLst/>
                <a:latin typeface="Arial" panose="020B0604020202020204" pitchFamily="34" charset="0"/>
                <a:ea typeface="Arial" panose="020B0604020202020204" pitchFamily="34" charset="0"/>
              </a:rPr>
              <a:t>2022).</a:t>
            </a:r>
          </a:p>
          <a:p>
            <a:pPr marL="342900" marR="0" lvl="0" indent="-342900" algn="just">
              <a:lnSpc>
                <a:spcPct val="150000"/>
              </a:lnSpc>
              <a:buFont typeface="Symbol" panose="05050102010706020507" pitchFamily="18" charset="2"/>
              <a:buChar char=""/>
            </a:pPr>
            <a:r>
              <a:rPr lang="en-GB" sz="2000" b="1" dirty="0">
                <a:effectLst/>
                <a:latin typeface="Arial" panose="020B0604020202020204" pitchFamily="34" charset="0"/>
                <a:ea typeface="Arial" panose="020B0604020202020204" pitchFamily="34" charset="0"/>
              </a:rPr>
              <a:t>Supported self-management:</a:t>
            </a:r>
            <a:r>
              <a:rPr lang="en-GB" sz="2000" dirty="0">
                <a:effectLst/>
                <a:latin typeface="Arial" panose="020B0604020202020204" pitchFamily="34" charset="0"/>
                <a:ea typeface="Arial" panose="020B0604020202020204" pitchFamily="34" charset="0"/>
              </a:rPr>
              <a:t> Promote lifestyle management and patient empowerment with long-term care (Yang </a:t>
            </a:r>
            <a:r>
              <a:rPr lang="en-GB" sz="2000" i="1" dirty="0">
                <a:effectLst/>
                <a:latin typeface="Arial" panose="020B0604020202020204" pitchFamily="34" charset="0"/>
                <a:ea typeface="Arial" panose="020B0604020202020204" pitchFamily="34" charset="0"/>
              </a:rPr>
              <a:t>et al., </a:t>
            </a:r>
            <a:r>
              <a:rPr lang="en-GB" sz="2000" dirty="0">
                <a:effectLst/>
                <a:latin typeface="Arial" panose="020B0604020202020204" pitchFamily="34" charset="0"/>
                <a:ea typeface="Arial" panose="020B0604020202020204" pitchFamily="34" charset="0"/>
              </a:rPr>
              <a:t>2025).</a:t>
            </a:r>
          </a:p>
          <a:p>
            <a:pPr marL="342900" marR="0" lvl="0" indent="-342900" algn="just">
              <a:lnSpc>
                <a:spcPct val="150000"/>
              </a:lnSpc>
              <a:buFont typeface="Symbol" panose="05050102010706020507" pitchFamily="18" charset="2"/>
              <a:buChar char=""/>
            </a:pPr>
            <a:r>
              <a:rPr lang="en-GB" sz="2000" b="1" dirty="0">
                <a:effectLst/>
                <a:latin typeface="Arial" panose="020B0604020202020204" pitchFamily="34" charset="0"/>
                <a:ea typeface="Arial" panose="020B0604020202020204" pitchFamily="34" charset="0"/>
              </a:rPr>
              <a:t>Personal health budgets:</a:t>
            </a:r>
            <a:r>
              <a:rPr lang="en-GB" sz="2000" dirty="0">
                <a:effectLst/>
                <a:latin typeface="Arial" panose="020B0604020202020204" pitchFamily="34" charset="0"/>
                <a:ea typeface="Arial" panose="020B0604020202020204" pitchFamily="34" charset="0"/>
              </a:rPr>
              <a:t> Use individualised care models to enhance disease management and patient outcomes in the long run.</a:t>
            </a:r>
          </a:p>
        </p:txBody>
      </p:sp>
      <p:sp>
        <p:nvSpPr>
          <p:cNvPr id="10" name="TextBox 9">
            <a:extLst>
              <a:ext uri="{FF2B5EF4-FFF2-40B4-BE49-F238E27FC236}">
                <a16:creationId xmlns:a16="http://schemas.microsoft.com/office/drawing/2014/main" id="{520381C1-27B1-331F-A75E-403BE5824AE0}"/>
              </a:ext>
            </a:extLst>
          </p:cNvPr>
          <p:cNvSpPr txBox="1"/>
          <p:nvPr/>
        </p:nvSpPr>
        <p:spPr>
          <a:xfrm>
            <a:off x="1496201" y="7883679"/>
            <a:ext cx="658100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GB" sz="1800" b="0" i="0" u="none" strike="noStrike" dirty="0" err="1">
                <a:solidFill>
                  <a:srgbClr val="000000"/>
                </a:solidFill>
                <a:effectLst/>
                <a:latin typeface="Arial" panose="020B0604020202020204" pitchFamily="34" charset="0"/>
              </a:rPr>
              <a:t>Haym</a:t>
            </a:r>
            <a:r>
              <a:rPr lang="en-GB" sz="1800" b="0" i="0" u="none" strike="noStrike" dirty="0">
                <a:solidFill>
                  <a:srgbClr val="000000"/>
                </a:solidFill>
                <a:effectLst/>
                <a:latin typeface="Arial" panose="020B0604020202020204" pitchFamily="34" charset="0"/>
              </a:rPr>
              <a:t> Salomon Home, 2025</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9177" y="149995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37702"/>
          </a:xfrm>
          <a:prstGeom prst="rect">
            <a:avLst/>
          </a:prstGeom>
        </p:spPr>
        <p:txBody>
          <a:bodyPr lIns="0" tIns="0" rIns="0" bIns="0" rtlCol="0" anchor="t">
            <a:spAutoFit/>
          </a:bodyPr>
          <a:lstStyle/>
          <a:p>
            <a:pPr algn="ctr">
              <a:lnSpc>
                <a:spcPts val="6320"/>
              </a:lnSpc>
              <a:spcBef>
                <a:spcPct val="0"/>
              </a:spcBef>
            </a:pPr>
            <a:r>
              <a:rPr lang="en-US" sz="4514" b="1" dirty="0">
                <a:solidFill>
                  <a:srgbClr val="000000"/>
                </a:solidFill>
                <a:latin typeface="Arial Bold"/>
                <a:ea typeface="Arial Bold"/>
                <a:cs typeface="Arial Bold"/>
                <a:sym typeface="Arial Bold"/>
              </a:rPr>
              <a:t>REFERENCES</a:t>
            </a:r>
          </a:p>
        </p:txBody>
      </p:sp>
      <p:sp>
        <p:nvSpPr>
          <p:cNvPr id="8" name="TextBox 8"/>
          <p:cNvSpPr txBox="1"/>
          <p:nvPr/>
        </p:nvSpPr>
        <p:spPr>
          <a:xfrm>
            <a:off x="684144" y="1864495"/>
            <a:ext cx="16230600" cy="7710316"/>
          </a:xfrm>
          <a:prstGeom prst="rect">
            <a:avLst/>
          </a:prstGeom>
        </p:spPr>
        <p:txBody>
          <a:bodyPr lIns="0" tIns="0" rIns="0" bIns="0" rtlCol="0" anchor="t">
            <a:spAutoFit/>
          </a:bodyPr>
          <a:lstStyle/>
          <a:p>
            <a:pPr marL="342900" marR="0" indent="-342900" algn="just">
              <a:lnSpc>
                <a:spcPct val="150000"/>
              </a:lnSpc>
              <a:buFont typeface="+mj-lt"/>
              <a:buAutoNum type="arabicParenR"/>
            </a:pPr>
            <a:r>
              <a:rPr lang="en-GB" sz="1600" dirty="0" err="1">
                <a:effectLst/>
                <a:latin typeface="Arial" panose="020B0604020202020204" pitchFamily="34" charset="0"/>
                <a:ea typeface="Arial" panose="020B0604020202020204" pitchFamily="34" charset="0"/>
              </a:rPr>
              <a:t>Agho</a:t>
            </a:r>
            <a:r>
              <a:rPr lang="en-GB" sz="1600" dirty="0">
                <a:effectLst/>
                <a:latin typeface="Arial" panose="020B0604020202020204" pitchFamily="34" charset="0"/>
                <a:ea typeface="Arial" panose="020B0604020202020204" pitchFamily="34" charset="0"/>
              </a:rPr>
              <a:t>, A.V., </a:t>
            </a:r>
            <a:r>
              <a:rPr lang="en-GB" sz="1600" dirty="0" err="1">
                <a:effectLst/>
                <a:latin typeface="Arial" panose="020B0604020202020204" pitchFamily="34" charset="0"/>
                <a:ea typeface="Arial" panose="020B0604020202020204" pitchFamily="34" charset="0"/>
              </a:rPr>
              <a:t>Disu</a:t>
            </a:r>
            <a:r>
              <a:rPr lang="en-GB" sz="1600" dirty="0">
                <a:effectLst/>
                <a:latin typeface="Arial" panose="020B0604020202020204" pitchFamily="34" charset="0"/>
                <a:ea typeface="Arial" panose="020B0604020202020204" pitchFamily="34" charset="0"/>
              </a:rPr>
              <a:t>, F., Figueroa, A.S., Wiredu, B., </a:t>
            </a:r>
            <a:r>
              <a:rPr lang="en-GB" sz="1600" dirty="0" err="1">
                <a:effectLst/>
                <a:latin typeface="Arial" panose="020B0604020202020204" pitchFamily="34" charset="0"/>
                <a:ea typeface="Arial" panose="020B0604020202020204" pitchFamily="34" charset="0"/>
              </a:rPr>
              <a:t>Okorigba</a:t>
            </a:r>
            <a:r>
              <a:rPr lang="en-GB" sz="1600" dirty="0">
                <a:effectLst/>
                <a:latin typeface="Arial" panose="020B0604020202020204" pitchFamily="34" charset="0"/>
                <a:ea typeface="Arial" panose="020B0604020202020204" pitchFamily="34" charset="0"/>
              </a:rPr>
              <a:t>, E.M., </a:t>
            </a:r>
            <a:r>
              <a:rPr lang="en-GB" sz="1600" dirty="0" err="1">
                <a:effectLst/>
                <a:latin typeface="Arial" panose="020B0604020202020204" pitchFamily="34" charset="0"/>
                <a:ea typeface="Arial" panose="020B0604020202020204" pitchFamily="34" charset="0"/>
              </a:rPr>
              <a:t>Olanite</a:t>
            </a:r>
            <a:r>
              <a:rPr lang="en-GB" sz="1600" dirty="0">
                <a:effectLst/>
                <a:latin typeface="Arial" panose="020B0604020202020204" pitchFamily="34" charset="0"/>
                <a:ea typeface="Arial" panose="020B0604020202020204" pitchFamily="34" charset="0"/>
              </a:rPr>
              <a:t>, M., </a:t>
            </a:r>
            <a:r>
              <a:rPr lang="en-GB" sz="1600" dirty="0" err="1">
                <a:effectLst/>
                <a:latin typeface="Arial" panose="020B0604020202020204" pitchFamily="34" charset="0"/>
                <a:ea typeface="Arial" panose="020B0604020202020204" pitchFamily="34" charset="0"/>
              </a:rPr>
              <a:t>Okobi</a:t>
            </a:r>
            <a:r>
              <a:rPr lang="en-GB" sz="1600" dirty="0">
                <a:effectLst/>
                <a:latin typeface="Arial" panose="020B0604020202020204" pitchFamily="34" charset="0"/>
                <a:ea typeface="Arial" panose="020B0604020202020204" pitchFamily="34" charset="0"/>
              </a:rPr>
              <a:t>, O.E., Noman, T., AGHO, A.V. and </a:t>
            </a:r>
            <a:r>
              <a:rPr lang="en-GB" sz="1600" dirty="0" err="1">
                <a:effectLst/>
                <a:latin typeface="Arial" panose="020B0604020202020204" pitchFamily="34" charset="0"/>
                <a:ea typeface="Arial" panose="020B0604020202020204" pitchFamily="34" charset="0"/>
              </a:rPr>
              <a:t>Olanite</a:t>
            </a:r>
            <a:r>
              <a:rPr lang="en-GB" sz="1600" dirty="0">
                <a:effectLst/>
                <a:latin typeface="Arial" panose="020B0604020202020204" pitchFamily="34" charset="0"/>
                <a:ea typeface="Arial" panose="020B0604020202020204" pitchFamily="34" charset="0"/>
              </a:rPr>
              <a:t>, M.K., 2025. Prevalence of Angina Pectoris: An Analysis of the National Health Interview Survey (NHIS) Database. </a:t>
            </a:r>
            <a:r>
              <a:rPr lang="en-GB" sz="1600" i="1" dirty="0" err="1">
                <a:effectLst/>
                <a:latin typeface="Arial" panose="020B0604020202020204" pitchFamily="34" charset="0"/>
                <a:ea typeface="Arial" panose="020B0604020202020204" pitchFamily="34" charset="0"/>
              </a:rPr>
              <a:t>Cureus</a:t>
            </a:r>
            <a:r>
              <a:rPr lang="en-GB" sz="1600" i="1" dirty="0">
                <a:effectLst/>
                <a:latin typeface="Arial" panose="020B0604020202020204" pitchFamily="34" charset="0"/>
                <a:ea typeface="Arial" panose="020B0604020202020204" pitchFamily="34" charset="0"/>
              </a:rPr>
              <a:t>, 1</a:t>
            </a:r>
            <a:r>
              <a:rPr lang="en-GB" sz="1600" dirty="0">
                <a:effectLst/>
                <a:latin typeface="Arial" panose="020B0604020202020204" pitchFamily="34" charset="0"/>
                <a:ea typeface="Arial" panose="020B0604020202020204" pitchFamily="34" charset="0"/>
              </a:rPr>
              <a:t>7(4). DOI: 10.7759/cureus.83076</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Ahmed, W., Muhammad, T., Maurya, C. and Akhtar, S.N., 2023. Prevalence and factors associated with undiagnosed and uncontrolled heart disease: A study based on self-reported chronic heart disease and symptom-based angina pectoris among middle-aged and older Indian adults.</a:t>
            </a:r>
            <a:r>
              <a:rPr lang="en-GB" sz="1600" i="1" dirty="0">
                <a:effectLst/>
                <a:latin typeface="Arial" panose="020B0604020202020204" pitchFamily="34" charset="0"/>
                <a:ea typeface="Arial" panose="020B0604020202020204" pitchFamily="34" charset="0"/>
              </a:rPr>
              <a:t> </a:t>
            </a:r>
            <a:r>
              <a:rPr lang="en-GB" sz="1600" i="1" dirty="0" err="1">
                <a:effectLst/>
                <a:latin typeface="Arial" panose="020B0604020202020204" pitchFamily="34" charset="0"/>
                <a:ea typeface="Arial" panose="020B0604020202020204" pitchFamily="34" charset="0"/>
              </a:rPr>
              <a:t>PLoS</a:t>
            </a:r>
            <a:r>
              <a:rPr lang="en-GB" sz="1600" i="1" dirty="0">
                <a:effectLst/>
                <a:latin typeface="Arial" panose="020B0604020202020204" pitchFamily="34" charset="0"/>
                <a:ea typeface="Arial" panose="020B0604020202020204" pitchFamily="34" charset="0"/>
              </a:rPr>
              <a:t> One, 18</a:t>
            </a:r>
            <a:r>
              <a:rPr lang="en-GB" sz="1600" dirty="0">
                <a:effectLst/>
                <a:latin typeface="Arial" panose="020B0604020202020204" pitchFamily="34" charset="0"/>
                <a:ea typeface="Arial" panose="020B0604020202020204" pitchFamily="34" charset="0"/>
              </a:rPr>
              <a:t>(6), p.e0287455. DOI: </a:t>
            </a:r>
            <a:r>
              <a:rPr lang="en-GB" sz="1600" u="sng" dirty="0">
                <a:solidFill>
                  <a:srgbClr val="0000FF"/>
                </a:solidFill>
                <a:effectLst/>
                <a:latin typeface="Arial" panose="020B0604020202020204" pitchFamily="34" charset="0"/>
                <a:ea typeface="Arial" panose="020B0604020202020204" pitchFamily="34" charset="0"/>
                <a:hlinkClick r:id="rId4"/>
              </a:rPr>
              <a:t>https://doi.org/10.1371/journal.pone.0287455</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a:pPr>
            <a:r>
              <a:rPr lang="en-GB" sz="1600" dirty="0" err="1">
                <a:effectLst/>
                <a:latin typeface="Arial" panose="020B0604020202020204" pitchFamily="34" charset="0"/>
                <a:ea typeface="Arial" panose="020B0604020202020204" pitchFamily="34" charset="0"/>
              </a:rPr>
              <a:t>Aïdoud</a:t>
            </a:r>
            <a:r>
              <a:rPr lang="en-GB" sz="1600" dirty="0">
                <a:effectLst/>
                <a:latin typeface="Arial" panose="020B0604020202020204" pitchFamily="34" charset="0"/>
                <a:ea typeface="Arial" panose="020B0604020202020204" pitchFamily="34" charset="0"/>
              </a:rPr>
              <a:t>, A., Gana, W., </a:t>
            </a:r>
            <a:r>
              <a:rPr lang="en-GB" sz="1600" dirty="0" err="1">
                <a:effectLst/>
                <a:latin typeface="Arial" panose="020B0604020202020204" pitchFamily="34" charset="0"/>
                <a:ea typeface="Arial" panose="020B0604020202020204" pitchFamily="34" charset="0"/>
              </a:rPr>
              <a:t>Poitau</a:t>
            </a:r>
            <a:r>
              <a:rPr lang="en-GB" sz="1600" dirty="0">
                <a:effectLst/>
                <a:latin typeface="Arial" panose="020B0604020202020204" pitchFamily="34" charset="0"/>
                <a:ea typeface="Arial" panose="020B0604020202020204" pitchFamily="34" charset="0"/>
              </a:rPr>
              <a:t>, F., </a:t>
            </a:r>
            <a:r>
              <a:rPr lang="en-GB" sz="1600" dirty="0" err="1">
                <a:effectLst/>
                <a:latin typeface="Arial" panose="020B0604020202020204" pitchFamily="34" charset="0"/>
                <a:ea typeface="Arial" panose="020B0604020202020204" pitchFamily="34" charset="0"/>
              </a:rPr>
              <a:t>Debacq</a:t>
            </a:r>
            <a:r>
              <a:rPr lang="en-GB" sz="1600" dirty="0">
                <a:effectLst/>
                <a:latin typeface="Arial" panose="020B0604020202020204" pitchFamily="34" charset="0"/>
                <a:ea typeface="Arial" panose="020B0604020202020204" pitchFamily="34" charset="0"/>
              </a:rPr>
              <a:t>, C., Leroy, V., </a:t>
            </a:r>
            <a:r>
              <a:rPr lang="en-GB" sz="1600" dirty="0" err="1">
                <a:effectLst/>
                <a:latin typeface="Arial" panose="020B0604020202020204" pitchFamily="34" charset="0"/>
                <a:ea typeface="Arial" panose="020B0604020202020204" pitchFamily="34" charset="0"/>
              </a:rPr>
              <a:t>Nkodo</a:t>
            </a:r>
            <a:r>
              <a:rPr lang="en-GB" sz="1600" dirty="0">
                <a:effectLst/>
                <a:latin typeface="Arial" panose="020B0604020202020204" pitchFamily="34" charset="0"/>
                <a:ea typeface="Arial" panose="020B0604020202020204" pitchFamily="34" charset="0"/>
              </a:rPr>
              <a:t>, J.A., </a:t>
            </a:r>
            <a:r>
              <a:rPr lang="en-GB" sz="1600" dirty="0" err="1">
                <a:effectLst/>
                <a:latin typeface="Arial" panose="020B0604020202020204" pitchFamily="34" charset="0"/>
                <a:ea typeface="Arial" panose="020B0604020202020204" pitchFamily="34" charset="0"/>
              </a:rPr>
              <a:t>Poupin</a:t>
            </a:r>
            <a:r>
              <a:rPr lang="en-GB" sz="1600" dirty="0">
                <a:effectLst/>
                <a:latin typeface="Arial" panose="020B0604020202020204" pitchFamily="34" charset="0"/>
                <a:ea typeface="Arial" panose="020B0604020202020204" pitchFamily="34" charset="0"/>
              </a:rPr>
              <a:t>, P., </a:t>
            </a:r>
            <a:r>
              <a:rPr lang="en-GB" sz="1600" dirty="0" err="1">
                <a:effectLst/>
                <a:latin typeface="Arial" panose="020B0604020202020204" pitchFamily="34" charset="0"/>
                <a:ea typeface="Arial" panose="020B0604020202020204" pitchFamily="34" charset="0"/>
              </a:rPr>
              <a:t>Angoulvant</a:t>
            </a:r>
            <a:r>
              <a:rPr lang="en-GB" sz="1600" dirty="0">
                <a:effectLst/>
                <a:latin typeface="Arial" panose="020B0604020202020204" pitchFamily="34" charset="0"/>
                <a:ea typeface="Arial" panose="020B0604020202020204" pitchFamily="34" charset="0"/>
              </a:rPr>
              <a:t>, D. and </a:t>
            </a:r>
            <a:r>
              <a:rPr lang="en-GB" sz="1600" dirty="0" err="1">
                <a:effectLst/>
                <a:latin typeface="Arial" panose="020B0604020202020204" pitchFamily="34" charset="0"/>
                <a:ea typeface="Arial" panose="020B0604020202020204" pitchFamily="34" charset="0"/>
              </a:rPr>
              <a:t>Fougère</a:t>
            </a:r>
            <a:r>
              <a:rPr lang="en-GB" sz="1600" dirty="0">
                <a:effectLst/>
                <a:latin typeface="Arial" panose="020B0604020202020204" pitchFamily="34" charset="0"/>
                <a:ea typeface="Arial" panose="020B0604020202020204" pitchFamily="34" charset="0"/>
              </a:rPr>
              <a:t>, B., 2023. High prevalence of geriatric conditions among older adults with cardiovascular disease. </a:t>
            </a:r>
            <a:r>
              <a:rPr lang="en-GB" sz="1600" i="1" dirty="0">
                <a:effectLst/>
                <a:latin typeface="Arial" panose="020B0604020202020204" pitchFamily="34" charset="0"/>
                <a:ea typeface="Arial" panose="020B0604020202020204" pitchFamily="34" charset="0"/>
              </a:rPr>
              <a:t>Journal of the American Heart Association, 12</a:t>
            </a:r>
            <a:r>
              <a:rPr lang="en-GB" sz="1600" dirty="0">
                <a:effectLst/>
                <a:latin typeface="Arial" panose="020B0604020202020204" pitchFamily="34" charset="0"/>
                <a:ea typeface="Arial" panose="020B0604020202020204" pitchFamily="34" charset="0"/>
              </a:rPr>
              <a:t>(2), p.e026850. DOI: 10.1161/JAHA.122.026850</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Avicenna Cardiology, 2026. </a:t>
            </a:r>
            <a:r>
              <a:rPr lang="en-GB" sz="1600" i="1" dirty="0">
                <a:effectLst/>
                <a:latin typeface="Arial" panose="020B0604020202020204" pitchFamily="34" charset="0"/>
                <a:ea typeface="Arial" panose="020B0604020202020204" pitchFamily="34" charset="0"/>
              </a:rPr>
              <a:t>How to treat angina. </a:t>
            </a:r>
            <a:r>
              <a:rPr lang="en-GB" sz="1600" dirty="0">
                <a:effectLst/>
                <a:latin typeface="Arial" panose="020B0604020202020204" pitchFamily="34" charset="0"/>
                <a:ea typeface="Arial" panose="020B0604020202020204" pitchFamily="34" charset="0"/>
              </a:rPr>
              <a:t>Available at: </a:t>
            </a:r>
            <a:r>
              <a:rPr lang="en-GB" sz="1600" u="sng" dirty="0">
                <a:solidFill>
                  <a:srgbClr val="0000FF"/>
                </a:solidFill>
                <a:effectLst/>
                <a:latin typeface="Arial" panose="020B0604020202020204" pitchFamily="34" charset="0"/>
                <a:ea typeface="Arial" panose="020B0604020202020204" pitchFamily="34" charset="0"/>
                <a:hlinkClick r:id="rId5"/>
              </a:rPr>
              <a:t>https://avicennacardiology.com/blog/how-to-treat-angina/</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BHF, 2025. </a:t>
            </a:r>
            <a:r>
              <a:rPr lang="en-GB" sz="1600" i="1" dirty="0">
                <a:effectLst/>
                <a:latin typeface="Arial" panose="020B0604020202020204" pitchFamily="34" charset="0"/>
                <a:ea typeface="Arial" panose="020B0604020202020204" pitchFamily="34" charset="0"/>
              </a:rPr>
              <a:t>Angina.</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6"/>
              </a:rPr>
              <a:t>https://www.bhf.org.uk/informationsupport/conditions/angina</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a:pPr>
            <a:r>
              <a:rPr lang="en-GB" sz="1600" dirty="0" err="1">
                <a:effectLst/>
                <a:latin typeface="Arial" panose="020B0604020202020204" pitchFamily="34" charset="0"/>
                <a:ea typeface="Arial" panose="020B0604020202020204" pitchFamily="34" charset="0"/>
              </a:rPr>
              <a:t>Bjcardio</a:t>
            </a:r>
            <a:r>
              <a:rPr lang="en-GB" sz="1600" dirty="0">
                <a:effectLst/>
                <a:latin typeface="Arial" panose="020B0604020202020204" pitchFamily="34" charset="0"/>
                <a:ea typeface="Arial" panose="020B0604020202020204" pitchFamily="34" charset="0"/>
              </a:rPr>
              <a:t>, 2020. </a:t>
            </a:r>
            <a:r>
              <a:rPr lang="en-GB" sz="1600" i="1" dirty="0">
                <a:effectLst/>
                <a:latin typeface="Arial" panose="020B0604020202020204" pitchFamily="34" charset="0"/>
                <a:ea typeface="Arial" panose="020B0604020202020204" pitchFamily="34" charset="0"/>
              </a:rPr>
              <a:t>Angina module 1: epidemiology.</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7"/>
              </a:rPr>
              <a:t>https://bjcardio.co.uk/2020/04/angina-module-1-epidemiology-2/</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Chen, H., Zhang, L., Liu, M., Li, Y. and Chi, Y., 2024. Multi-omics research on angina pectoris: A novel perspective.</a:t>
            </a:r>
            <a:r>
              <a:rPr lang="en-GB" sz="1600" i="1" dirty="0">
                <a:effectLst/>
                <a:latin typeface="Arial" panose="020B0604020202020204" pitchFamily="34" charset="0"/>
                <a:ea typeface="Arial" panose="020B0604020202020204" pitchFamily="34" charset="0"/>
              </a:rPr>
              <a:t> Aging and Disease, 16</a:t>
            </a:r>
            <a:r>
              <a:rPr lang="en-GB" sz="1600" dirty="0">
                <a:effectLst/>
                <a:latin typeface="Arial" panose="020B0604020202020204" pitchFamily="34" charset="0"/>
                <a:ea typeface="Arial" panose="020B0604020202020204" pitchFamily="34" charset="0"/>
              </a:rPr>
              <a:t>(6), p.3381. DOI: 10.14336/AD.2024.1298 </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Chi, J.H. and Lee, B.J., 2022. Association of myocardial infarction and angina pectoris with obesity and biochemical indices in the South Korean population. </a:t>
            </a:r>
            <a:r>
              <a:rPr lang="en-GB" sz="1600" i="1" dirty="0">
                <a:effectLst/>
                <a:latin typeface="Arial" panose="020B0604020202020204" pitchFamily="34" charset="0"/>
                <a:ea typeface="Arial" panose="020B0604020202020204" pitchFamily="34" charset="0"/>
              </a:rPr>
              <a:t>Scientific Reports, 12</a:t>
            </a:r>
            <a:r>
              <a:rPr lang="en-GB" sz="1600" dirty="0">
                <a:effectLst/>
                <a:latin typeface="Arial" panose="020B0604020202020204" pitchFamily="34" charset="0"/>
                <a:ea typeface="Arial" panose="020B0604020202020204" pitchFamily="34" charset="0"/>
              </a:rPr>
              <a:t>(1), p.13769. DOI: </a:t>
            </a:r>
            <a:r>
              <a:rPr lang="en-GB" sz="1600" u="sng" dirty="0">
                <a:solidFill>
                  <a:srgbClr val="0000FF"/>
                </a:solidFill>
                <a:effectLst/>
                <a:latin typeface="Arial" panose="020B0604020202020204" pitchFamily="34" charset="0"/>
                <a:ea typeface="Arial" panose="020B0604020202020204" pitchFamily="34" charset="0"/>
                <a:hlinkClick r:id="rId8"/>
              </a:rPr>
              <a:t>https://doi.org/10.1038/s41598-022-17961-y</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Daily Mail, 2014. </a:t>
            </a:r>
            <a:r>
              <a:rPr lang="en-GB" sz="1600" i="1" dirty="0">
                <a:effectLst/>
                <a:latin typeface="Arial" panose="020B0604020202020204" pitchFamily="34" charset="0"/>
                <a:ea typeface="Arial" panose="020B0604020202020204" pitchFamily="34" charset="0"/>
              </a:rPr>
              <a:t>Glaswegians four times more likely to die before 75 than those living in Hampshire: new map reveals those most likely to be killed early by heart disease. </a:t>
            </a:r>
            <a:r>
              <a:rPr lang="en-GB" sz="1600" dirty="0">
                <a:effectLst/>
                <a:latin typeface="Arial" panose="020B0604020202020204" pitchFamily="34" charset="0"/>
                <a:ea typeface="Arial" panose="020B0604020202020204" pitchFamily="34" charset="0"/>
              </a:rPr>
              <a:t>Available at: </a:t>
            </a:r>
            <a:r>
              <a:rPr lang="en-GB" sz="1600" u="sng" dirty="0">
                <a:solidFill>
                  <a:srgbClr val="0000FF"/>
                </a:solidFill>
                <a:effectLst/>
                <a:latin typeface="Arial" panose="020B0604020202020204" pitchFamily="34" charset="0"/>
                <a:ea typeface="Arial" panose="020B0604020202020204" pitchFamily="34" charset="0"/>
                <a:hlinkClick r:id="rId9"/>
              </a:rPr>
              <a:t>https://www.dailymail.co.uk/health/article-2717651/Glaswegians-FOUR-times-likely-die-75-living-Hampshire-New-map-reveals-likely-killed-early-heart-disease.html</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a:pPr>
            <a:r>
              <a:rPr lang="en-GB" sz="1600" dirty="0" err="1">
                <a:effectLst/>
                <a:latin typeface="Arial" panose="020B0604020202020204" pitchFamily="34" charset="0"/>
                <a:ea typeface="Arial" panose="020B0604020202020204" pitchFamily="34" charset="0"/>
              </a:rPr>
              <a:t>Davari</a:t>
            </a:r>
            <a:r>
              <a:rPr lang="en-GB" sz="1600" dirty="0">
                <a:effectLst/>
                <a:latin typeface="Arial" panose="020B0604020202020204" pitchFamily="34" charset="0"/>
                <a:ea typeface="Arial" panose="020B0604020202020204" pitchFamily="34" charset="0"/>
              </a:rPr>
              <a:t>, M., </a:t>
            </a:r>
            <a:r>
              <a:rPr lang="en-GB" sz="1600" dirty="0" err="1">
                <a:effectLst/>
                <a:latin typeface="Arial" panose="020B0604020202020204" pitchFamily="34" charset="0"/>
                <a:ea typeface="Arial" panose="020B0604020202020204" pitchFamily="34" charset="0"/>
              </a:rPr>
              <a:t>Sorato</a:t>
            </a:r>
            <a:r>
              <a:rPr lang="en-GB" sz="1600" dirty="0">
                <a:effectLst/>
                <a:latin typeface="Arial" panose="020B0604020202020204" pitchFamily="34" charset="0"/>
                <a:ea typeface="Arial" panose="020B0604020202020204" pitchFamily="34" charset="0"/>
              </a:rPr>
              <a:t>, M.M., Fatemi, B., Rezaei, S. and </a:t>
            </a:r>
            <a:r>
              <a:rPr lang="en-GB" sz="1600" dirty="0" err="1">
                <a:effectLst/>
                <a:latin typeface="Arial" panose="020B0604020202020204" pitchFamily="34" charset="0"/>
                <a:ea typeface="Arial" panose="020B0604020202020204" pitchFamily="34" charset="0"/>
              </a:rPr>
              <a:t>Sanei</a:t>
            </a:r>
            <a:r>
              <a:rPr lang="en-GB" sz="1600" dirty="0">
                <a:effectLst/>
                <a:latin typeface="Arial" panose="020B0604020202020204" pitchFamily="34" charset="0"/>
                <a:ea typeface="Arial" panose="020B0604020202020204" pitchFamily="34" charset="0"/>
              </a:rPr>
              <a:t>, H., 2022. Medical therapy versus percutaneous coronary intervention or coronary artery bypass graft in stable coronary artery disease; a systematic review and meta-analysis of randomized clinical trials. </a:t>
            </a:r>
            <a:r>
              <a:rPr lang="en-GB" sz="1600" i="1" dirty="0">
                <a:effectLst/>
                <a:latin typeface="Arial" panose="020B0604020202020204" pitchFamily="34" charset="0"/>
                <a:ea typeface="Arial" panose="020B0604020202020204" pitchFamily="34" charset="0"/>
              </a:rPr>
              <a:t>ARYA atherosclerosis, 18</a:t>
            </a:r>
            <a:r>
              <a:rPr lang="en-GB" sz="1600" dirty="0">
                <a:effectLst/>
                <a:latin typeface="Arial" panose="020B0604020202020204" pitchFamily="34" charset="0"/>
                <a:ea typeface="Arial" panose="020B0604020202020204" pitchFamily="34" charset="0"/>
              </a:rPr>
              <a:t>(3), p.1. DOI: </a:t>
            </a:r>
            <a:r>
              <a:rPr lang="en-GB" sz="1600" u="sng" dirty="0">
                <a:solidFill>
                  <a:srgbClr val="0000FF"/>
                </a:solidFill>
                <a:effectLst/>
                <a:latin typeface="Arial" panose="020B0604020202020204" pitchFamily="34" charset="0"/>
                <a:ea typeface="Arial" panose="020B0604020202020204" pitchFamily="34" charset="0"/>
                <a:hlinkClick r:id="rId10"/>
              </a:rPr>
              <a:t>http://dx.doi.org/10.48305/arya.2022.24252</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a:pPr>
            <a:r>
              <a:rPr lang="en-GB" sz="1600" dirty="0">
                <a:effectLst/>
                <a:latin typeface="Arial" panose="020B0604020202020204" pitchFamily="34" charset="0"/>
                <a:ea typeface="Arial" panose="020B0604020202020204" pitchFamily="34" charset="0"/>
              </a:rPr>
              <a:t>Di Giacomo, D., </a:t>
            </a:r>
            <a:r>
              <a:rPr lang="en-GB" sz="1600" dirty="0" err="1">
                <a:effectLst/>
                <a:latin typeface="Arial" panose="020B0604020202020204" pitchFamily="34" charset="0"/>
                <a:ea typeface="Arial" panose="020B0604020202020204" pitchFamily="34" charset="0"/>
              </a:rPr>
              <a:t>Cogodi</a:t>
            </a:r>
            <a:r>
              <a:rPr lang="en-GB" sz="1600" dirty="0">
                <a:effectLst/>
                <a:latin typeface="Arial" panose="020B0604020202020204" pitchFamily="34" charset="0"/>
                <a:ea typeface="Arial" panose="020B0604020202020204" pitchFamily="34" charset="0"/>
              </a:rPr>
              <a:t>, E., Piermarini, L., </a:t>
            </a:r>
            <a:r>
              <a:rPr lang="en-GB" sz="1600" dirty="0" err="1">
                <a:effectLst/>
                <a:latin typeface="Arial" panose="020B0604020202020204" pitchFamily="34" charset="0"/>
                <a:ea typeface="Arial" panose="020B0604020202020204" pitchFamily="34" charset="0"/>
              </a:rPr>
              <a:t>Scarà</a:t>
            </a:r>
            <a:r>
              <a:rPr lang="en-GB" sz="1600" dirty="0">
                <a:effectLst/>
                <a:latin typeface="Arial" panose="020B0604020202020204" pitchFamily="34" charset="0"/>
                <a:ea typeface="Arial" panose="020B0604020202020204" pitchFamily="34" charset="0"/>
              </a:rPr>
              <a:t>, A., Ferri, C., Sciarra, L. and Romano, S., 2026. Biopsychosocial approach </a:t>
            </a:r>
            <a:r>
              <a:rPr lang="en-GB" sz="1600" dirty="0" err="1">
                <a:effectLst/>
                <a:latin typeface="Arial" panose="020B0604020202020204" pitchFamily="34" charset="0"/>
                <a:ea typeface="Arial" panose="020B0604020202020204" pitchFamily="34" charset="0"/>
              </a:rPr>
              <a:t>i</a:t>
            </a:r>
            <a:r>
              <a:rPr lang="en-GB" sz="1600" dirty="0">
                <a:effectLst/>
                <a:latin typeface="Arial" panose="020B0604020202020204" pitchFamily="34" charset="0"/>
                <a:ea typeface="Arial" panose="020B0604020202020204" pitchFamily="34" charset="0"/>
              </a:rPr>
              <a:t> n cardiological care: a </a:t>
            </a:r>
            <a:r>
              <a:rPr lang="en-GB" sz="1600" dirty="0" err="1">
                <a:effectLst/>
                <a:latin typeface="Arial" panose="020B0604020202020204" pitchFamily="34" charset="0"/>
                <a:ea typeface="Arial" panose="020B0604020202020204" pitchFamily="34" charset="0"/>
              </a:rPr>
              <a:t>scopin</a:t>
            </a:r>
            <a:r>
              <a:rPr lang="en-GB" sz="1600" dirty="0">
                <a:effectLst/>
                <a:latin typeface="Arial" panose="020B0604020202020204" pitchFamily="34" charset="0"/>
                <a:ea typeface="Arial" panose="020B0604020202020204" pitchFamily="34" charset="0"/>
              </a:rPr>
              <a:t> g review of integrated treatment s for personalized patient care. </a:t>
            </a:r>
            <a:r>
              <a:rPr lang="en-GB" sz="1600" i="1" dirty="0">
                <a:effectLst/>
                <a:latin typeface="Arial" panose="020B0604020202020204" pitchFamily="34" charset="0"/>
                <a:ea typeface="Arial" panose="020B0604020202020204" pitchFamily="34" charset="0"/>
              </a:rPr>
              <a:t>Frontiers in Cardiovascular Medicine, 13</a:t>
            </a:r>
            <a:r>
              <a:rPr lang="en-GB" sz="1600" dirty="0">
                <a:effectLst/>
                <a:latin typeface="Arial" panose="020B0604020202020204" pitchFamily="34" charset="0"/>
                <a:ea typeface="Arial" panose="020B0604020202020204" pitchFamily="34" charset="0"/>
              </a:rPr>
              <a:t>, p.1727783. DOI 10.3389/fcvm.2026.1727783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104900"/>
            <a:ext cx="18353282" cy="9342640"/>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37702"/>
          </a:xfrm>
          <a:prstGeom prst="rect">
            <a:avLst/>
          </a:prstGeom>
        </p:spPr>
        <p:txBody>
          <a:bodyPr lIns="0" tIns="0" rIns="0" bIns="0" rtlCol="0" anchor="t">
            <a:spAutoFit/>
          </a:bodyPr>
          <a:lstStyle/>
          <a:p>
            <a:pPr algn="ctr">
              <a:lnSpc>
                <a:spcPts val="6320"/>
              </a:lnSpc>
              <a:spcBef>
                <a:spcPct val="0"/>
              </a:spcBef>
            </a:pPr>
            <a:r>
              <a:rPr lang="en-US" sz="4514" b="1" dirty="0">
                <a:solidFill>
                  <a:srgbClr val="000000"/>
                </a:solidFill>
                <a:latin typeface="Arial Bold"/>
                <a:ea typeface="Arial Bold"/>
                <a:cs typeface="Arial Bold"/>
                <a:sym typeface="Arial Bold"/>
              </a:rPr>
              <a:t>REFERENCES</a:t>
            </a:r>
          </a:p>
        </p:txBody>
      </p:sp>
      <p:sp>
        <p:nvSpPr>
          <p:cNvPr id="8" name="TextBox 8"/>
          <p:cNvSpPr txBox="1"/>
          <p:nvPr/>
        </p:nvSpPr>
        <p:spPr>
          <a:xfrm>
            <a:off x="640993" y="1290823"/>
            <a:ext cx="16839372" cy="8818311"/>
          </a:xfrm>
          <a:prstGeom prst="rect">
            <a:avLst/>
          </a:prstGeom>
        </p:spPr>
        <p:txBody>
          <a:bodyPr wrap="square" lIns="0" tIns="0" rIns="0" bIns="0" rtlCol="0" anchor="t">
            <a:spAutoFit/>
          </a:bodyPr>
          <a:lstStyle/>
          <a:p>
            <a:pPr marL="342900" marR="0" indent="-342900" algn="just">
              <a:lnSpc>
                <a:spcPct val="150000"/>
              </a:lnSpc>
              <a:buFont typeface="+mj-lt"/>
              <a:buAutoNum type="arabicParenR" startAt="12"/>
            </a:pPr>
            <a:r>
              <a:rPr lang="en-GB" sz="1600" dirty="0" err="1">
                <a:effectLst/>
                <a:latin typeface="Arial" panose="020B0604020202020204" pitchFamily="34" charset="0"/>
                <a:ea typeface="Arial" panose="020B0604020202020204" pitchFamily="34" charset="0"/>
              </a:rPr>
              <a:t>DoctorsWith.Me</a:t>
            </a:r>
            <a:r>
              <a:rPr lang="en-GB" sz="1600" dirty="0">
                <a:effectLst/>
                <a:latin typeface="Arial" panose="020B0604020202020204" pitchFamily="34" charset="0"/>
                <a:ea typeface="Arial" panose="020B0604020202020204" pitchFamily="34" charset="0"/>
              </a:rPr>
              <a:t> (2025)</a:t>
            </a:r>
            <a:r>
              <a:rPr lang="en-GB" sz="1600" i="1" dirty="0">
                <a:effectLst/>
                <a:latin typeface="Arial" panose="020B0604020202020204" pitchFamily="34" charset="0"/>
                <a:ea typeface="Arial" panose="020B0604020202020204" pitchFamily="34" charset="0"/>
              </a:rPr>
              <a:t> NICE GP update.</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4"/>
              </a:rPr>
              <a:t>https://doctorswith.me/nice-gp-update/</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12"/>
            </a:pPr>
            <a:r>
              <a:rPr lang="en-GB" sz="1600" dirty="0" err="1">
                <a:effectLst/>
                <a:latin typeface="Arial" panose="020B0604020202020204" pitchFamily="34" charset="0"/>
                <a:ea typeface="Arial" panose="020B0604020202020204" pitchFamily="34" charset="0"/>
              </a:rPr>
              <a:t>Doenst</a:t>
            </a:r>
            <a:r>
              <a:rPr lang="en-GB" sz="1600" dirty="0">
                <a:effectLst/>
                <a:latin typeface="Arial" panose="020B0604020202020204" pitchFamily="34" charset="0"/>
                <a:ea typeface="Arial" panose="020B0604020202020204" pitchFamily="34" charset="0"/>
              </a:rPr>
              <a:t>, T., Thiele, H., </a:t>
            </a:r>
            <a:r>
              <a:rPr lang="en-GB" sz="1600" dirty="0" err="1">
                <a:effectLst/>
                <a:latin typeface="Arial" panose="020B0604020202020204" pitchFamily="34" charset="0"/>
                <a:ea typeface="Arial" panose="020B0604020202020204" pitchFamily="34" charset="0"/>
              </a:rPr>
              <a:t>Haasenritter</a:t>
            </a:r>
            <a:r>
              <a:rPr lang="en-GB" sz="1600" dirty="0">
                <a:effectLst/>
                <a:latin typeface="Arial" panose="020B0604020202020204" pitchFamily="34" charset="0"/>
                <a:ea typeface="Arial" panose="020B0604020202020204" pitchFamily="34" charset="0"/>
              </a:rPr>
              <a:t>, J., </a:t>
            </a:r>
            <a:r>
              <a:rPr lang="en-GB" sz="1600" dirty="0" err="1">
                <a:effectLst/>
                <a:latin typeface="Arial" panose="020B0604020202020204" pitchFamily="34" charset="0"/>
                <a:ea typeface="Arial" panose="020B0604020202020204" pitchFamily="34" charset="0"/>
              </a:rPr>
              <a:t>Wahlers</a:t>
            </a:r>
            <a:r>
              <a:rPr lang="en-GB" sz="1600" dirty="0">
                <a:effectLst/>
                <a:latin typeface="Arial" panose="020B0604020202020204" pitchFamily="34" charset="0"/>
                <a:ea typeface="Arial" panose="020B0604020202020204" pitchFamily="34" charset="0"/>
              </a:rPr>
              <a:t>, T., </a:t>
            </a:r>
            <a:r>
              <a:rPr lang="en-GB" sz="1600" dirty="0" err="1">
                <a:effectLst/>
                <a:latin typeface="Arial" panose="020B0604020202020204" pitchFamily="34" charset="0"/>
                <a:ea typeface="Arial" panose="020B0604020202020204" pitchFamily="34" charset="0"/>
              </a:rPr>
              <a:t>Massberg</a:t>
            </a:r>
            <a:r>
              <a:rPr lang="en-GB" sz="1600" dirty="0">
                <a:effectLst/>
                <a:latin typeface="Arial" panose="020B0604020202020204" pitchFamily="34" charset="0"/>
                <a:ea typeface="Arial" panose="020B0604020202020204" pitchFamily="34" charset="0"/>
              </a:rPr>
              <a:t>, S. and </a:t>
            </a:r>
            <a:r>
              <a:rPr lang="en-GB" sz="1600" dirty="0" err="1">
                <a:effectLst/>
                <a:latin typeface="Arial" panose="020B0604020202020204" pitchFamily="34" charset="0"/>
                <a:ea typeface="Arial" panose="020B0604020202020204" pitchFamily="34" charset="0"/>
              </a:rPr>
              <a:t>Haverich</a:t>
            </a:r>
            <a:r>
              <a:rPr lang="en-GB" sz="1600" dirty="0">
                <a:effectLst/>
                <a:latin typeface="Arial" panose="020B0604020202020204" pitchFamily="34" charset="0"/>
                <a:ea typeface="Arial" panose="020B0604020202020204" pitchFamily="34" charset="0"/>
              </a:rPr>
              <a:t>, A., 2022. The treatment of coronary artery disease: Current status six decades after the first bypass operation. </a:t>
            </a:r>
            <a:r>
              <a:rPr lang="en-GB" sz="1600" i="1" dirty="0" err="1">
                <a:effectLst/>
                <a:latin typeface="Arial" panose="020B0604020202020204" pitchFamily="34" charset="0"/>
                <a:ea typeface="Arial" panose="020B0604020202020204" pitchFamily="34" charset="0"/>
              </a:rPr>
              <a:t>Deutsches</a:t>
            </a:r>
            <a:r>
              <a:rPr lang="en-GB" sz="1600" i="1" dirty="0">
                <a:effectLst/>
                <a:latin typeface="Arial" panose="020B0604020202020204" pitchFamily="34" charset="0"/>
                <a:ea typeface="Arial" panose="020B0604020202020204" pitchFamily="34" charset="0"/>
              </a:rPr>
              <a:t> </a:t>
            </a:r>
            <a:r>
              <a:rPr lang="en-GB" sz="1600" i="1" dirty="0" err="1">
                <a:effectLst/>
                <a:latin typeface="Arial" panose="020B0604020202020204" pitchFamily="34" charset="0"/>
                <a:ea typeface="Arial" panose="020B0604020202020204" pitchFamily="34" charset="0"/>
              </a:rPr>
              <a:t>Ärzteblatt</a:t>
            </a:r>
            <a:r>
              <a:rPr lang="en-GB" sz="1600" i="1" dirty="0">
                <a:effectLst/>
                <a:latin typeface="Arial" panose="020B0604020202020204" pitchFamily="34" charset="0"/>
                <a:ea typeface="Arial" panose="020B0604020202020204" pitchFamily="34" charset="0"/>
              </a:rPr>
              <a:t> International, 119</a:t>
            </a:r>
            <a:r>
              <a:rPr lang="en-GB" sz="1600" dirty="0">
                <a:effectLst/>
                <a:latin typeface="Arial" panose="020B0604020202020204" pitchFamily="34" charset="0"/>
                <a:ea typeface="Arial" panose="020B0604020202020204" pitchFamily="34" charset="0"/>
              </a:rPr>
              <a:t>(42), p.716. DOI: 10.3238/arztebl.m2022.0277 </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First Support CPR, 2021. </a:t>
            </a:r>
            <a:r>
              <a:rPr lang="en-GB" sz="1600" i="1" dirty="0">
                <a:effectLst/>
                <a:latin typeface="Arial" panose="020B0604020202020204" pitchFamily="34" charset="0"/>
                <a:ea typeface="Arial" panose="020B0604020202020204" pitchFamily="34" charset="0"/>
              </a:rPr>
              <a:t>Cardiovascular diseases cause most deaths.</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5"/>
              </a:rPr>
              <a:t>https://firstsupportcpr.com/2021/05/11/cardiovascular-diseases-cause-most-death/</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Global Cardiovascular Risk Consortium, 2023. Global effect of modifiable risk factors on cardiovascular disease and mortality. </a:t>
            </a:r>
            <a:r>
              <a:rPr lang="en-GB" sz="1600" i="1" dirty="0">
                <a:effectLst/>
                <a:latin typeface="Arial" panose="020B0604020202020204" pitchFamily="34" charset="0"/>
                <a:ea typeface="Arial" panose="020B0604020202020204" pitchFamily="34" charset="0"/>
              </a:rPr>
              <a:t>New England Journal of Medicine, 389</a:t>
            </a:r>
            <a:r>
              <a:rPr lang="en-GB" sz="1600" dirty="0">
                <a:effectLst/>
                <a:latin typeface="Arial" panose="020B0604020202020204" pitchFamily="34" charset="0"/>
                <a:ea typeface="Arial" panose="020B0604020202020204" pitchFamily="34" charset="0"/>
              </a:rPr>
              <a:t>(14), pp.1273-1285.DOI: 10.1056/NEJMoa2206916 </a:t>
            </a:r>
          </a:p>
          <a:p>
            <a:pPr marL="342900" marR="0" indent="-342900" algn="just">
              <a:lnSpc>
                <a:spcPct val="150000"/>
              </a:lnSpc>
              <a:buFont typeface="+mj-lt"/>
              <a:buAutoNum type="arabicParenR" startAt="12"/>
            </a:pPr>
            <a:r>
              <a:rPr lang="en-GB" sz="1600" dirty="0" err="1">
                <a:effectLst/>
                <a:latin typeface="Arial" panose="020B0604020202020204" pitchFamily="34" charset="0"/>
                <a:ea typeface="Arial" panose="020B0604020202020204" pitchFamily="34" charset="0"/>
              </a:rPr>
              <a:t>Gonsi</a:t>
            </a:r>
            <a:r>
              <a:rPr lang="en-GB" sz="1600" dirty="0">
                <a:effectLst/>
                <a:latin typeface="Arial" panose="020B0604020202020204" pitchFamily="34" charset="0"/>
                <a:ea typeface="Arial" panose="020B0604020202020204" pitchFamily="34" charset="0"/>
              </a:rPr>
              <a:t>, M.S. and Mong, E.U., 2022. Electrocardiogram as a diagnostic tool: utilization and benefits in exercise setting. </a:t>
            </a:r>
            <a:r>
              <a:rPr lang="en-GB" sz="1600" i="1" dirty="0">
                <a:effectLst/>
                <a:latin typeface="Arial" panose="020B0604020202020204" pitchFamily="34" charset="0"/>
                <a:ea typeface="Arial" panose="020B0604020202020204" pitchFamily="34" charset="0"/>
              </a:rPr>
              <a:t>Faculty of Natural and Applied Sciences Journal of Scientific Innovations, 3</a:t>
            </a:r>
            <a:r>
              <a:rPr lang="en-GB" sz="1600" dirty="0">
                <a:effectLst/>
                <a:latin typeface="Arial" panose="020B0604020202020204" pitchFamily="34" charset="0"/>
                <a:ea typeface="Arial" panose="020B0604020202020204" pitchFamily="34" charset="0"/>
              </a:rPr>
              <a:t>(2), pp.84-90. </a:t>
            </a:r>
            <a:r>
              <a:rPr lang="en-GB" sz="1600" u="sng" dirty="0">
                <a:solidFill>
                  <a:srgbClr val="0000FF"/>
                </a:solidFill>
                <a:effectLst/>
                <a:latin typeface="Arial" panose="020B0604020202020204" pitchFamily="34" charset="0"/>
                <a:ea typeface="Arial" panose="020B0604020202020204" pitchFamily="34" charset="0"/>
                <a:hlinkClick r:id="rId6"/>
              </a:rPr>
              <a:t>https://fnasjournals.com/index.php/FNAS-JSI/article/download/36/32</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12"/>
            </a:pPr>
            <a:r>
              <a:rPr lang="en-GB" sz="1600" dirty="0" err="1">
                <a:effectLst/>
                <a:latin typeface="Arial" panose="020B0604020202020204" pitchFamily="34" charset="0"/>
                <a:ea typeface="Arial" panose="020B0604020202020204" pitchFamily="34" charset="0"/>
              </a:rPr>
              <a:t>Haym</a:t>
            </a:r>
            <a:r>
              <a:rPr lang="en-GB" sz="1600" dirty="0">
                <a:effectLst/>
                <a:latin typeface="Arial" panose="020B0604020202020204" pitchFamily="34" charset="0"/>
                <a:ea typeface="Arial" panose="020B0604020202020204" pitchFamily="34" charset="0"/>
              </a:rPr>
              <a:t> Salomon Home, 2025. </a:t>
            </a:r>
            <a:r>
              <a:rPr lang="en-GB" sz="1600" i="1" dirty="0">
                <a:effectLst/>
                <a:latin typeface="Arial" panose="020B0604020202020204" pitchFamily="34" charset="0"/>
                <a:ea typeface="Arial" panose="020B0604020202020204" pitchFamily="34" charset="0"/>
              </a:rPr>
              <a:t>How long can you live with blocked arteries?</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7"/>
              </a:rPr>
              <a:t>https://www.haymsalomonhome.com/how-long-can-you-live-with-blocked-arteries/</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Healthcare </a:t>
            </a:r>
            <a:r>
              <a:rPr lang="en-GB" sz="1600" dirty="0" err="1">
                <a:effectLst/>
                <a:latin typeface="Arial" panose="020B0604020202020204" pitchFamily="34" charset="0"/>
                <a:ea typeface="Arial" panose="020B0604020202020204" pitchFamily="34" charset="0"/>
              </a:rPr>
              <a:t>OnTime</a:t>
            </a:r>
            <a:r>
              <a:rPr lang="en-GB" sz="1600" dirty="0">
                <a:effectLst/>
                <a:latin typeface="Arial" panose="020B0604020202020204" pitchFamily="34" charset="0"/>
                <a:ea typeface="Arial" panose="020B0604020202020204" pitchFamily="34" charset="0"/>
              </a:rPr>
              <a:t>, 2025. </a:t>
            </a:r>
            <a:r>
              <a:rPr lang="en-GB" sz="1600" i="1" dirty="0">
                <a:effectLst/>
                <a:latin typeface="Arial" panose="020B0604020202020204" pitchFamily="34" charset="0"/>
                <a:ea typeface="Arial" panose="020B0604020202020204" pitchFamily="34" charset="0"/>
              </a:rPr>
              <a:t>Best blood tests for monitoring heart health and cholesterol levels. </a:t>
            </a:r>
            <a:r>
              <a:rPr lang="en-GB" sz="1600" dirty="0">
                <a:effectLst/>
                <a:latin typeface="Arial" panose="020B0604020202020204" pitchFamily="34" charset="0"/>
                <a:ea typeface="Arial" panose="020B0604020202020204" pitchFamily="34" charset="0"/>
              </a:rPr>
              <a:t>Available at: </a:t>
            </a:r>
            <a:r>
              <a:rPr lang="en-GB" sz="1600" u="sng" dirty="0">
                <a:solidFill>
                  <a:srgbClr val="0000FF"/>
                </a:solidFill>
                <a:effectLst/>
                <a:latin typeface="Arial" panose="020B0604020202020204" pitchFamily="34" charset="0"/>
                <a:ea typeface="Arial" panose="020B0604020202020204" pitchFamily="34" charset="0"/>
                <a:hlinkClick r:id="rId8"/>
              </a:rPr>
              <a:t>https://www.healthcareontime.com/health-tips/best-blood-tests-for-monitoring-heart-health-and-cholesterol-levels/</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Hughes, M.E. and Chico, T.J., 2023. How could sensor-based measurement of physical activity be used in cardiovascular healthcare?.</a:t>
            </a:r>
            <a:r>
              <a:rPr lang="en-GB" sz="1600" i="1" dirty="0">
                <a:effectLst/>
                <a:latin typeface="Arial" panose="020B0604020202020204" pitchFamily="34" charset="0"/>
                <a:ea typeface="Arial" panose="020B0604020202020204" pitchFamily="34" charset="0"/>
              </a:rPr>
              <a:t> Sensors, 23</a:t>
            </a:r>
            <a:r>
              <a:rPr lang="en-GB" sz="1600" dirty="0">
                <a:effectLst/>
                <a:latin typeface="Arial" panose="020B0604020202020204" pitchFamily="34" charset="0"/>
                <a:ea typeface="Arial" panose="020B0604020202020204" pitchFamily="34" charset="0"/>
              </a:rPr>
              <a:t>(19), p.8154. DOI: </a:t>
            </a:r>
            <a:r>
              <a:rPr lang="en-GB" sz="1600" u="sng" dirty="0">
                <a:solidFill>
                  <a:srgbClr val="0000FF"/>
                </a:solidFill>
                <a:effectLst/>
                <a:latin typeface="Arial" panose="020B0604020202020204" pitchFamily="34" charset="0"/>
                <a:ea typeface="Arial" panose="020B0604020202020204" pitchFamily="34" charset="0"/>
                <a:hlinkClick r:id="rId9"/>
              </a:rPr>
              <a:t>https://doi.org/10.3390/s23198154</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Ivey, S.L., Hanley, H.R., Taylor, C., Stock, E., Vora, N., Woo, J., Johnson, S., </a:t>
            </a:r>
            <a:r>
              <a:rPr lang="en-GB" sz="1600" dirty="0" err="1">
                <a:effectLst/>
                <a:latin typeface="Arial" panose="020B0604020202020204" pitchFamily="34" charset="0"/>
                <a:ea typeface="Arial" panose="020B0604020202020204" pitchFamily="34" charset="0"/>
              </a:rPr>
              <a:t>Bairey</a:t>
            </a:r>
            <a:r>
              <a:rPr lang="en-GB" sz="1600" dirty="0">
                <a:effectLst/>
                <a:latin typeface="Arial" panose="020B0604020202020204" pitchFamily="34" charset="0"/>
                <a:ea typeface="Arial" panose="020B0604020202020204" pitchFamily="34" charset="0"/>
              </a:rPr>
              <a:t> Merz, C.N. and Right Care Women's Cardiovascular Writing Group, 2022. Early identification and treatment of women's cardiovascular risk factors prevents cardiovascular disease, saves lives, and protects future generations: Policy recommendations and take action plan utilizing policy levers. </a:t>
            </a:r>
            <a:r>
              <a:rPr lang="en-GB" sz="1600" i="1" dirty="0">
                <a:effectLst/>
                <a:latin typeface="Arial" panose="020B0604020202020204" pitchFamily="34" charset="0"/>
                <a:ea typeface="Arial" panose="020B0604020202020204" pitchFamily="34" charset="0"/>
              </a:rPr>
              <a:t>Clinical Cardiology, 45</a:t>
            </a:r>
            <a:r>
              <a:rPr lang="en-GB" sz="1600" dirty="0">
                <a:effectLst/>
                <a:latin typeface="Arial" panose="020B0604020202020204" pitchFamily="34" charset="0"/>
                <a:ea typeface="Arial" panose="020B0604020202020204" pitchFamily="34" charset="0"/>
              </a:rPr>
              <a:t>(11), pp.1100-1106. DOI: 10.1002/clc.23921 </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Johns Hopkins Medicine, 2025. </a:t>
            </a:r>
            <a:r>
              <a:rPr lang="en-GB" sz="1600" i="1" dirty="0">
                <a:effectLst/>
                <a:latin typeface="Arial" panose="020B0604020202020204" pitchFamily="34" charset="0"/>
                <a:ea typeface="Arial" panose="020B0604020202020204" pitchFamily="34" charset="0"/>
              </a:rPr>
              <a:t>Angina pectoris.</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10"/>
              </a:rPr>
              <a:t>https://www.hopkinsmedicine.org/health/conditions-and-diseases/angina-pectoris</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Johnson, L., Kirk, H., Clark, B., Heath, S., Royse, C., Adams, C. and Portillo, M.C., 2023. Improving personalised care, through the development of a service evaluation tool to assess, understand and monitor delivery. </a:t>
            </a:r>
            <a:r>
              <a:rPr lang="en-GB" sz="1600" i="1" dirty="0">
                <a:effectLst/>
                <a:latin typeface="Arial" panose="020B0604020202020204" pitchFamily="34" charset="0"/>
                <a:ea typeface="Arial" panose="020B0604020202020204" pitchFamily="34" charset="0"/>
              </a:rPr>
              <a:t>BMJ Open Quality, 12</a:t>
            </a:r>
            <a:r>
              <a:rPr lang="en-GB" sz="1600" dirty="0">
                <a:effectLst/>
                <a:latin typeface="Arial" panose="020B0604020202020204" pitchFamily="34" charset="0"/>
                <a:ea typeface="Arial" panose="020B0604020202020204" pitchFamily="34" charset="0"/>
              </a:rPr>
              <a:t>(3). DOI: </a:t>
            </a:r>
            <a:r>
              <a:rPr lang="en-GB" sz="1600" u="sng" dirty="0">
                <a:solidFill>
                  <a:srgbClr val="0000FF"/>
                </a:solidFill>
                <a:effectLst/>
                <a:latin typeface="Arial" panose="020B0604020202020204" pitchFamily="34" charset="0"/>
                <a:ea typeface="Arial" panose="020B0604020202020204" pitchFamily="34" charset="0"/>
                <a:hlinkClick r:id="rId11"/>
              </a:rPr>
              <a:t>http://dx.doi.org/10.1136/bmjoq-2023-002324</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12"/>
            </a:pPr>
            <a:r>
              <a:rPr lang="en-GB" sz="1600" dirty="0">
                <a:effectLst/>
                <a:latin typeface="Arial" panose="020B0604020202020204" pitchFamily="34" charset="0"/>
                <a:ea typeface="Arial" panose="020B0604020202020204" pitchFamily="34" charset="0"/>
              </a:rPr>
              <a:t>Kanna, D.N. and </a:t>
            </a:r>
            <a:r>
              <a:rPr lang="en-GB" sz="1600" dirty="0" err="1">
                <a:effectLst/>
                <a:latin typeface="Arial" panose="020B0604020202020204" pitchFamily="34" charset="0"/>
                <a:ea typeface="Arial" panose="020B0604020202020204" pitchFamily="34" charset="0"/>
              </a:rPr>
              <a:t>Packirisamy</a:t>
            </a:r>
            <a:r>
              <a:rPr lang="en-GB" sz="1600" dirty="0">
                <a:effectLst/>
                <a:latin typeface="Arial" panose="020B0604020202020204" pitchFamily="34" charset="0"/>
                <a:ea typeface="Arial" panose="020B0604020202020204" pitchFamily="34" charset="0"/>
              </a:rPr>
              <a:t>, S., 2023. Current updates on angina pectoris-A deadly oxygen thirst of the heart. </a:t>
            </a:r>
            <a:r>
              <a:rPr lang="en-GB" sz="1600" i="1" dirty="0">
                <a:effectLst/>
                <a:latin typeface="Arial" panose="020B0604020202020204" pitchFamily="34" charset="0"/>
                <a:ea typeface="Arial" panose="020B0604020202020204" pitchFamily="34" charset="0"/>
              </a:rPr>
              <a:t>Current Research in Life Sciences, 33. </a:t>
            </a:r>
            <a:r>
              <a:rPr lang="en-GB" sz="1600" u="sng" dirty="0">
                <a:solidFill>
                  <a:srgbClr val="0000FF"/>
                </a:solidFill>
                <a:effectLst/>
                <a:latin typeface="Arial" panose="020B0604020202020204" pitchFamily="34" charset="0"/>
                <a:ea typeface="Arial" panose="020B0604020202020204" pitchFamily="34" charset="0"/>
                <a:hlinkClick r:id="rId12"/>
              </a:rPr>
              <a:t>https://www.researchgate.net/profile/Nirman-Kanna-D-E/publication/369527637_Current_Research_in_Life_Sciences/links/644b84875762c95ac35c1cc3/Current-Research-in-Life-Sciences.pdf#page=41</a:t>
            </a:r>
            <a:r>
              <a:rPr lang="en-GB" sz="16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27686928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37702"/>
          </a:xfrm>
          <a:prstGeom prst="rect">
            <a:avLst/>
          </a:prstGeom>
        </p:spPr>
        <p:txBody>
          <a:bodyPr lIns="0" tIns="0" rIns="0" bIns="0" rtlCol="0" anchor="t">
            <a:spAutoFit/>
          </a:bodyPr>
          <a:lstStyle/>
          <a:p>
            <a:pPr algn="ctr">
              <a:lnSpc>
                <a:spcPts val="6320"/>
              </a:lnSpc>
              <a:spcBef>
                <a:spcPct val="0"/>
              </a:spcBef>
            </a:pPr>
            <a:r>
              <a:rPr lang="en-US" sz="4514" b="1" dirty="0">
                <a:solidFill>
                  <a:srgbClr val="000000"/>
                </a:solidFill>
                <a:latin typeface="Arial Bold"/>
                <a:ea typeface="Arial Bold"/>
                <a:cs typeface="Arial Bold"/>
                <a:sym typeface="Arial Bold"/>
              </a:rPr>
              <a:t>REFERENCES</a:t>
            </a:r>
          </a:p>
        </p:txBody>
      </p:sp>
      <p:sp>
        <p:nvSpPr>
          <p:cNvPr id="8" name="TextBox 8"/>
          <p:cNvSpPr txBox="1"/>
          <p:nvPr/>
        </p:nvSpPr>
        <p:spPr>
          <a:xfrm>
            <a:off x="724314" y="1988561"/>
            <a:ext cx="16839372" cy="7340984"/>
          </a:xfrm>
          <a:prstGeom prst="rect">
            <a:avLst/>
          </a:prstGeom>
        </p:spPr>
        <p:txBody>
          <a:bodyPr wrap="square" lIns="0" tIns="0" rIns="0" bIns="0" rtlCol="0" anchor="t">
            <a:spAutoFit/>
          </a:bodyPr>
          <a:lstStyle/>
          <a:p>
            <a:pPr marL="342900" marR="0" indent="-342900" algn="just">
              <a:lnSpc>
                <a:spcPct val="150000"/>
              </a:lnSpc>
              <a:buFont typeface="+mj-lt"/>
              <a:buAutoNum type="arabicParenR" startAt="24"/>
            </a:pPr>
            <a:r>
              <a:rPr lang="en-GB" sz="1600" dirty="0" err="1">
                <a:effectLst/>
                <a:latin typeface="Arial" panose="020B0604020202020204" pitchFamily="34" charset="0"/>
                <a:ea typeface="Arial" panose="020B0604020202020204" pitchFamily="34" charset="0"/>
              </a:rPr>
              <a:t>Korenhof</a:t>
            </a:r>
            <a:r>
              <a:rPr lang="en-GB" sz="1600" dirty="0">
                <a:effectLst/>
                <a:latin typeface="Arial" panose="020B0604020202020204" pitchFamily="34" charset="0"/>
                <a:ea typeface="Arial" panose="020B0604020202020204" pitchFamily="34" charset="0"/>
              </a:rPr>
              <a:t>, S.A., </a:t>
            </a:r>
            <a:r>
              <a:rPr lang="en-GB" sz="1600" dirty="0" err="1">
                <a:effectLst/>
                <a:latin typeface="Arial" panose="020B0604020202020204" pitchFamily="34" charset="0"/>
                <a:ea typeface="Arial" panose="020B0604020202020204" pitchFamily="34" charset="0"/>
              </a:rPr>
              <a:t>Rouwet</a:t>
            </a:r>
            <a:r>
              <a:rPr lang="en-GB" sz="1600" dirty="0">
                <a:effectLst/>
                <a:latin typeface="Arial" panose="020B0604020202020204" pitchFamily="34" charset="0"/>
                <a:ea typeface="Arial" panose="020B0604020202020204" pitchFamily="34" charset="0"/>
              </a:rPr>
              <a:t>, E.V., </a:t>
            </a:r>
            <a:r>
              <a:rPr lang="en-GB" sz="1600" dirty="0" err="1">
                <a:effectLst/>
                <a:latin typeface="Arial" panose="020B0604020202020204" pitchFamily="34" charset="0"/>
                <a:ea typeface="Arial" panose="020B0604020202020204" pitchFamily="34" charset="0"/>
              </a:rPr>
              <a:t>Elstgeest</a:t>
            </a:r>
            <a:r>
              <a:rPr lang="en-GB" sz="1600" dirty="0">
                <a:effectLst/>
                <a:latin typeface="Arial" panose="020B0604020202020204" pitchFamily="34" charset="0"/>
                <a:ea typeface="Arial" panose="020B0604020202020204" pitchFamily="34" charset="0"/>
              </a:rPr>
              <a:t>, L.E., Tan, S.S., </a:t>
            </a:r>
            <a:r>
              <a:rPr lang="en-GB" sz="1600" dirty="0" err="1">
                <a:effectLst/>
                <a:latin typeface="Arial" panose="020B0604020202020204" pitchFamily="34" charset="0"/>
                <a:ea typeface="Arial" panose="020B0604020202020204" pitchFamily="34" charset="0"/>
              </a:rPr>
              <a:t>Macchione</a:t>
            </a:r>
            <a:r>
              <a:rPr lang="en-GB" sz="1600" dirty="0">
                <a:effectLst/>
                <a:latin typeface="Arial" panose="020B0604020202020204" pitchFamily="34" charset="0"/>
                <a:ea typeface="Arial" panose="020B0604020202020204" pitchFamily="34" charset="0"/>
              </a:rPr>
              <a:t>, S., </a:t>
            </a:r>
            <a:r>
              <a:rPr lang="en-GB" sz="1600" dirty="0" err="1">
                <a:effectLst/>
                <a:latin typeface="Arial" panose="020B0604020202020204" pitchFamily="34" charset="0"/>
                <a:ea typeface="Arial" panose="020B0604020202020204" pitchFamily="34" charset="0"/>
              </a:rPr>
              <a:t>Vasiljev</a:t>
            </a:r>
            <a:r>
              <a:rPr lang="en-GB" sz="1600" dirty="0">
                <a:effectLst/>
                <a:latin typeface="Arial" panose="020B0604020202020204" pitchFamily="34" charset="0"/>
                <a:ea typeface="Arial" panose="020B0604020202020204" pitchFamily="34" charset="0"/>
              </a:rPr>
              <a:t>, V., Rukavina, T., Alhambra-Borras, T., </a:t>
            </a:r>
            <a:r>
              <a:rPr lang="en-GB" sz="1600" dirty="0" err="1">
                <a:effectLst/>
                <a:latin typeface="Arial" panose="020B0604020202020204" pitchFamily="34" charset="0"/>
                <a:ea typeface="Arial" panose="020B0604020202020204" pitchFamily="34" charset="0"/>
              </a:rPr>
              <a:t>Fierloos</a:t>
            </a:r>
            <a:r>
              <a:rPr lang="en-GB" sz="1600" dirty="0">
                <a:effectLst/>
                <a:latin typeface="Arial" panose="020B0604020202020204" pitchFamily="34" charset="0"/>
                <a:ea typeface="Arial" panose="020B0604020202020204" pitchFamily="34" charset="0"/>
              </a:rPr>
              <a:t>, I.N. and Raat, H., 2022. Evaluation of an intervention to promote self-management regarding cardiovascular disease: the social engagement framework for addressing the chronic-disease-challenge (SEFAC). </a:t>
            </a:r>
            <a:r>
              <a:rPr lang="en-GB" sz="1600" i="1" dirty="0">
                <a:effectLst/>
                <a:latin typeface="Arial" panose="020B0604020202020204" pitchFamily="34" charset="0"/>
                <a:ea typeface="Arial" panose="020B0604020202020204" pitchFamily="34" charset="0"/>
              </a:rPr>
              <a:t>International Journal of Environmental Research and Public Health, 19</a:t>
            </a:r>
            <a:r>
              <a:rPr lang="en-GB" sz="1600" dirty="0">
                <a:effectLst/>
                <a:latin typeface="Arial" panose="020B0604020202020204" pitchFamily="34" charset="0"/>
                <a:ea typeface="Arial" panose="020B0604020202020204" pitchFamily="34" charset="0"/>
              </a:rPr>
              <a:t>(20), p.13145. DOI: </a:t>
            </a:r>
            <a:r>
              <a:rPr lang="en-GB" sz="1600" u="sng" dirty="0">
                <a:solidFill>
                  <a:srgbClr val="0000FF"/>
                </a:solidFill>
                <a:effectLst/>
                <a:latin typeface="Arial" panose="020B0604020202020204" pitchFamily="34" charset="0"/>
                <a:ea typeface="Arial" panose="020B0604020202020204" pitchFamily="34" charset="0"/>
                <a:hlinkClick r:id="rId4"/>
              </a:rPr>
              <a:t>https://doi.org/10.3390/ijerph192013145</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Marjanovic, S., </a:t>
            </a:r>
            <a:r>
              <a:rPr lang="en-GB" sz="1600" dirty="0" err="1">
                <a:effectLst/>
                <a:latin typeface="Arial" panose="020B0604020202020204" pitchFamily="34" charset="0"/>
                <a:ea typeface="Arial" panose="020B0604020202020204" pitchFamily="34" charset="0"/>
              </a:rPr>
              <a:t>Ulytė</a:t>
            </a:r>
            <a:r>
              <a:rPr lang="en-GB" sz="1600" dirty="0">
                <a:effectLst/>
                <a:latin typeface="Arial" panose="020B0604020202020204" pitchFamily="34" charset="0"/>
                <a:ea typeface="Arial" panose="020B0604020202020204" pitchFamily="34" charset="0"/>
              </a:rPr>
              <a:t>, A., Toole, H., Marciniak-</a:t>
            </a:r>
            <a:r>
              <a:rPr lang="en-GB" sz="1600" dirty="0" err="1">
                <a:effectLst/>
                <a:latin typeface="Arial" panose="020B0604020202020204" pitchFamily="34" charset="0"/>
                <a:ea typeface="Arial" panose="020B0604020202020204" pitchFamily="34" charset="0"/>
              </a:rPr>
              <a:t>Nuqui</a:t>
            </a:r>
            <a:r>
              <a:rPr lang="en-GB" sz="1600" dirty="0">
                <a:effectLst/>
                <a:latin typeface="Arial" panose="020B0604020202020204" pitchFamily="34" charset="0"/>
                <a:ea typeface="Arial" panose="020B0604020202020204" pitchFamily="34" charset="0"/>
              </a:rPr>
              <a:t>, Z., Stockwell, S., Adams, A., Richard-Sheridan, M., </a:t>
            </a:r>
            <a:r>
              <a:rPr lang="en-GB" sz="1600" dirty="0" err="1">
                <a:effectLst/>
                <a:latin typeface="Arial" panose="020B0604020202020204" pitchFamily="34" charset="0"/>
                <a:ea typeface="Arial" panose="020B0604020202020204" pitchFamily="34" charset="0"/>
              </a:rPr>
              <a:t>Bucseneanu</a:t>
            </a:r>
            <a:r>
              <a:rPr lang="en-GB" sz="1600" dirty="0">
                <a:effectLst/>
                <a:latin typeface="Arial" panose="020B0604020202020204" pitchFamily="34" charset="0"/>
                <a:ea typeface="Arial" panose="020B0604020202020204" pitchFamily="34" charset="0"/>
              </a:rPr>
              <a:t>, S., Parkinson, S. and Fahy, N., 2025. </a:t>
            </a:r>
            <a:r>
              <a:rPr lang="en-GB" sz="1600" i="1" dirty="0">
                <a:effectLst/>
                <a:latin typeface="Arial" panose="020B0604020202020204" pitchFamily="34" charset="0"/>
                <a:ea typeface="Arial" panose="020B0604020202020204" pitchFamily="34" charset="0"/>
              </a:rPr>
              <a:t>Better and more efficient NHS care through innovative approaches to treatment.</a:t>
            </a:r>
            <a:r>
              <a:rPr lang="en-GB" sz="1600" dirty="0">
                <a:effectLst/>
                <a:latin typeface="Arial" panose="020B0604020202020204" pitchFamily="34" charset="0"/>
                <a:ea typeface="Arial" panose="020B0604020202020204" pitchFamily="34" charset="0"/>
              </a:rPr>
              <a:t> RAND. </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Mayo Clinic, 2025. </a:t>
            </a:r>
            <a:r>
              <a:rPr lang="en-GB" sz="1600" i="1" dirty="0">
                <a:effectLst/>
                <a:latin typeface="Arial" panose="020B0604020202020204" pitchFamily="34" charset="0"/>
                <a:ea typeface="Arial" panose="020B0604020202020204" pitchFamily="34" charset="0"/>
              </a:rPr>
              <a:t>Heart attack: symptoms and causes.</a:t>
            </a:r>
            <a:r>
              <a:rPr lang="en-GB" sz="1600" dirty="0">
                <a:effectLst/>
                <a:latin typeface="Arial" panose="020B0604020202020204" pitchFamily="34" charset="0"/>
                <a:ea typeface="Arial" panose="020B0604020202020204" pitchFamily="34" charset="0"/>
              </a:rPr>
              <a:t> Available at: </a:t>
            </a:r>
            <a:r>
              <a:rPr lang="en-GB" sz="1600" u="sng" dirty="0">
                <a:solidFill>
                  <a:srgbClr val="0000FF"/>
                </a:solidFill>
                <a:effectLst/>
                <a:latin typeface="Arial" panose="020B0604020202020204" pitchFamily="34" charset="0"/>
                <a:ea typeface="Arial" panose="020B0604020202020204" pitchFamily="34" charset="0"/>
                <a:hlinkClick r:id="rId5"/>
              </a:rPr>
              <a:t>https://www.mayoclinic.org/diseases-conditions/heart-attack/symptoms-causes/syc-20373106</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Medical Device Network, 2025. </a:t>
            </a:r>
            <a:r>
              <a:rPr lang="en-GB" sz="1600" i="1" dirty="0">
                <a:effectLst/>
                <a:latin typeface="Arial" panose="020B0604020202020204" pitchFamily="34" charset="0"/>
                <a:ea typeface="Arial" panose="020B0604020202020204" pitchFamily="34" charset="0"/>
              </a:rPr>
              <a:t>Angina treatment: trials and tribulations. </a:t>
            </a:r>
            <a:r>
              <a:rPr lang="en-GB" sz="1600" dirty="0">
                <a:effectLst/>
                <a:latin typeface="Arial" panose="020B0604020202020204" pitchFamily="34" charset="0"/>
                <a:ea typeface="Arial" panose="020B0604020202020204" pitchFamily="34" charset="0"/>
              </a:rPr>
              <a:t>Available at: </a:t>
            </a:r>
            <a:r>
              <a:rPr lang="en-GB" sz="1600" u="sng" dirty="0">
                <a:solidFill>
                  <a:srgbClr val="0000FF"/>
                </a:solidFill>
                <a:effectLst/>
                <a:latin typeface="Arial" panose="020B0604020202020204" pitchFamily="34" charset="0"/>
                <a:ea typeface="Arial" panose="020B0604020202020204" pitchFamily="34" charset="0"/>
                <a:hlinkClick r:id="rId6"/>
              </a:rPr>
              <a:t>https://www.medicaldevice-network.com/comment/angina-treatment-trials-tribulations/</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24"/>
            </a:pPr>
            <a:r>
              <a:rPr lang="en-GB" sz="1600" dirty="0" err="1">
                <a:effectLst/>
                <a:latin typeface="Arial" panose="020B0604020202020204" pitchFamily="34" charset="0"/>
                <a:ea typeface="Arial" panose="020B0604020202020204" pitchFamily="34" charset="0"/>
              </a:rPr>
              <a:t>Medmovie</a:t>
            </a:r>
            <a:r>
              <a:rPr lang="en-GB" sz="1600" dirty="0">
                <a:effectLst/>
                <a:latin typeface="Arial" panose="020B0604020202020204" pitchFamily="34" charset="0"/>
                <a:ea typeface="Arial" panose="020B0604020202020204" pitchFamily="34" charset="0"/>
              </a:rPr>
              <a:t>, 2025. </a:t>
            </a:r>
            <a:r>
              <a:rPr lang="en-GB" sz="1600" i="1" dirty="0">
                <a:effectLst/>
                <a:latin typeface="Arial" panose="020B0604020202020204" pitchFamily="34" charset="0"/>
                <a:ea typeface="Arial" panose="020B0604020202020204" pitchFamily="34" charset="0"/>
              </a:rPr>
              <a:t>Angina (summary). </a:t>
            </a:r>
            <a:r>
              <a:rPr lang="en-GB" sz="1600" dirty="0">
                <a:effectLst/>
                <a:latin typeface="Arial" panose="020B0604020202020204" pitchFamily="34" charset="0"/>
                <a:ea typeface="Arial" panose="020B0604020202020204" pitchFamily="34" charset="0"/>
              </a:rPr>
              <a:t>Available at: </a:t>
            </a:r>
            <a:r>
              <a:rPr lang="en-GB" sz="1600" u="sng" dirty="0">
                <a:solidFill>
                  <a:srgbClr val="0000FF"/>
                </a:solidFill>
                <a:effectLst/>
                <a:latin typeface="Arial" panose="020B0604020202020204" pitchFamily="34" charset="0"/>
                <a:ea typeface="Arial" panose="020B0604020202020204" pitchFamily="34" charset="0"/>
                <a:hlinkClick r:id="rId7"/>
              </a:rPr>
              <a:t>https://medmovie.com/library_id/212/topic/cvml_0247i/summary/</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Mir, M.A., Dar, M.A. and Qadir, A., 2024. Exploring the landscape of coronary artery disease: a comprehensive review. </a:t>
            </a:r>
            <a:r>
              <a:rPr lang="en-GB" sz="1600" i="1" dirty="0">
                <a:effectLst/>
                <a:latin typeface="Arial" panose="020B0604020202020204" pitchFamily="34" charset="0"/>
                <a:ea typeface="Arial" panose="020B0604020202020204" pitchFamily="34" charset="0"/>
              </a:rPr>
              <a:t>Am. J. Biomed. Pharm, 1,</a:t>
            </a:r>
            <a:r>
              <a:rPr lang="en-GB" sz="1600" dirty="0">
                <a:effectLst/>
                <a:latin typeface="Arial" panose="020B0604020202020204" pitchFamily="34" charset="0"/>
                <a:ea typeface="Arial" panose="020B0604020202020204" pitchFamily="34" charset="0"/>
              </a:rPr>
              <a:t> pp.9-22. </a:t>
            </a:r>
            <a:r>
              <a:rPr lang="en-GB" sz="1600" u="sng" dirty="0">
                <a:solidFill>
                  <a:srgbClr val="0000FF"/>
                </a:solidFill>
                <a:effectLst/>
                <a:latin typeface="Arial" panose="020B0604020202020204" pitchFamily="34" charset="0"/>
                <a:ea typeface="Arial" panose="020B0604020202020204" pitchFamily="34" charset="0"/>
                <a:hlinkClick r:id="rId8"/>
              </a:rPr>
              <a:t>https://www.researchgate.net/profile/Mohd-Altaf-Dar/publication/379047887_Exploring_the_Landscape_of_Coronary_Artery_Disease_A_Comprehensive_Review/links/65f87dea286738732d5cd9a9/Exploring-the-Landscape-of-Coronary-Artery-Disease-A-Comprehensive-Review.pdf</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Nazir, M.S., Rodriguez-Guadarrama, Y., Rua, T., Bui, K.H., </a:t>
            </a:r>
            <a:r>
              <a:rPr lang="en-GB" sz="1600" dirty="0" err="1">
                <a:effectLst/>
                <a:latin typeface="Arial" panose="020B0604020202020204" pitchFamily="34" charset="0"/>
                <a:ea typeface="Arial" panose="020B0604020202020204" pitchFamily="34" charset="0"/>
              </a:rPr>
              <a:t>Buylova</a:t>
            </a:r>
            <a:r>
              <a:rPr lang="en-GB" sz="1600" dirty="0">
                <a:effectLst/>
                <a:latin typeface="Arial" panose="020B0604020202020204" pitchFamily="34" charset="0"/>
                <a:ea typeface="Arial" panose="020B0604020202020204" pitchFamily="34" charset="0"/>
              </a:rPr>
              <a:t> Gola, A., </a:t>
            </a:r>
            <a:r>
              <a:rPr lang="en-GB" sz="1600" dirty="0" err="1">
                <a:effectLst/>
                <a:latin typeface="Arial" panose="020B0604020202020204" pitchFamily="34" charset="0"/>
                <a:ea typeface="Arial" panose="020B0604020202020204" pitchFamily="34" charset="0"/>
              </a:rPr>
              <a:t>Chiribiri</a:t>
            </a:r>
            <a:r>
              <a:rPr lang="en-GB" sz="1600" dirty="0">
                <a:effectLst/>
                <a:latin typeface="Arial" panose="020B0604020202020204" pitchFamily="34" charset="0"/>
                <a:ea typeface="Arial" panose="020B0604020202020204" pitchFamily="34" charset="0"/>
              </a:rPr>
              <a:t>, A., McCrone, P., Plein, S. and Pennington, M., 2022. Cost-effectiveness in diagnosis of stable angina patients: a decision-analytical modelling approach. </a:t>
            </a:r>
            <a:r>
              <a:rPr lang="en-GB" sz="1600" i="1" dirty="0">
                <a:effectLst/>
                <a:latin typeface="Arial" panose="020B0604020202020204" pitchFamily="34" charset="0"/>
                <a:ea typeface="Arial" panose="020B0604020202020204" pitchFamily="34" charset="0"/>
              </a:rPr>
              <a:t>Open heart, 9</a:t>
            </a:r>
            <a:r>
              <a:rPr lang="en-GB" sz="1600" dirty="0">
                <a:effectLst/>
                <a:latin typeface="Arial" panose="020B0604020202020204" pitchFamily="34" charset="0"/>
                <a:ea typeface="Arial" panose="020B0604020202020204" pitchFamily="34" charset="0"/>
              </a:rPr>
              <a:t>(1), p.e001700. DOI: 10.1136/openhrt-2021-001700 </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NHS England, 2019.</a:t>
            </a:r>
            <a:r>
              <a:rPr lang="en-GB" sz="1600" i="1" dirty="0">
                <a:effectLst/>
                <a:latin typeface="Arial" panose="020B0604020202020204" pitchFamily="34" charset="0"/>
                <a:ea typeface="Arial" panose="020B0604020202020204" pitchFamily="34" charset="0"/>
              </a:rPr>
              <a:t> Shared decision making: summary guide. </a:t>
            </a:r>
            <a:r>
              <a:rPr lang="en-GB" sz="1600" dirty="0">
                <a:effectLst/>
                <a:latin typeface="Arial" panose="020B0604020202020204" pitchFamily="34" charset="0"/>
                <a:ea typeface="Arial" panose="020B0604020202020204" pitchFamily="34" charset="0"/>
              </a:rPr>
              <a:t>Available at: </a:t>
            </a:r>
            <a:r>
              <a:rPr lang="en-GB" sz="1600" u="sng" dirty="0">
                <a:solidFill>
                  <a:srgbClr val="0000FF"/>
                </a:solidFill>
                <a:effectLst/>
                <a:latin typeface="Arial" panose="020B0604020202020204" pitchFamily="34" charset="0"/>
                <a:ea typeface="Arial" panose="020B0604020202020204" pitchFamily="34" charset="0"/>
                <a:hlinkClick r:id="rId9"/>
              </a:rPr>
              <a:t>https://www.england.nhs.uk/wp-content/uploads/2019/01/shared-decision-making-summary-guide-v1.pdf</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24"/>
            </a:pPr>
            <a:r>
              <a:rPr lang="en-GB" sz="1600" dirty="0">
                <a:effectLst/>
                <a:latin typeface="Arial" panose="020B0604020202020204" pitchFamily="34" charset="0"/>
                <a:ea typeface="Arial" panose="020B0604020202020204" pitchFamily="34" charset="0"/>
              </a:rPr>
              <a:t>Rinaldi, R., </a:t>
            </a:r>
            <a:r>
              <a:rPr lang="en-GB" sz="1600" dirty="0" err="1">
                <a:effectLst/>
                <a:latin typeface="Arial" panose="020B0604020202020204" pitchFamily="34" charset="0"/>
                <a:ea typeface="Arial" panose="020B0604020202020204" pitchFamily="34" charset="0"/>
              </a:rPr>
              <a:t>Kunadian</a:t>
            </a:r>
            <a:r>
              <a:rPr lang="en-GB" sz="1600" dirty="0">
                <a:effectLst/>
                <a:latin typeface="Arial" panose="020B0604020202020204" pitchFamily="34" charset="0"/>
                <a:ea typeface="Arial" panose="020B0604020202020204" pitchFamily="34" charset="0"/>
              </a:rPr>
              <a:t>, V., Crea, F. and Montone, R.A., 2025. Management of angina pectoris. </a:t>
            </a:r>
            <a:r>
              <a:rPr lang="en-GB" sz="1600" i="1" dirty="0">
                <a:effectLst/>
                <a:latin typeface="Arial" panose="020B0604020202020204" pitchFamily="34" charset="0"/>
                <a:ea typeface="Arial" panose="020B0604020202020204" pitchFamily="34" charset="0"/>
              </a:rPr>
              <a:t>Trends in Cardiovascular Medicine, 35</a:t>
            </a:r>
            <a:r>
              <a:rPr lang="en-GB" sz="1600" dirty="0">
                <a:effectLst/>
                <a:latin typeface="Arial" panose="020B0604020202020204" pitchFamily="34" charset="0"/>
                <a:ea typeface="Arial" panose="020B0604020202020204" pitchFamily="34" charset="0"/>
              </a:rPr>
              <a:t>(6), pp.341-350. DOI: </a:t>
            </a:r>
            <a:r>
              <a:rPr lang="en-GB" sz="1600" u="sng" dirty="0">
                <a:solidFill>
                  <a:srgbClr val="0000FF"/>
                </a:solidFill>
                <a:effectLst/>
                <a:latin typeface="Arial" panose="020B0604020202020204" pitchFamily="34" charset="0"/>
                <a:ea typeface="Arial" panose="020B0604020202020204" pitchFamily="34" charset="0"/>
                <a:hlinkClick r:id="rId10"/>
              </a:rPr>
              <a:t>https://doi.org/10.1016/j.tcm.2025.03.001</a:t>
            </a:r>
            <a:r>
              <a:rPr lang="en-GB" sz="16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1305414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37702"/>
          </a:xfrm>
          <a:prstGeom prst="rect">
            <a:avLst/>
          </a:prstGeom>
        </p:spPr>
        <p:txBody>
          <a:bodyPr lIns="0" tIns="0" rIns="0" bIns="0" rtlCol="0" anchor="t">
            <a:spAutoFit/>
          </a:bodyPr>
          <a:lstStyle/>
          <a:p>
            <a:pPr algn="ctr">
              <a:lnSpc>
                <a:spcPts val="6320"/>
              </a:lnSpc>
              <a:spcBef>
                <a:spcPct val="0"/>
              </a:spcBef>
            </a:pPr>
            <a:r>
              <a:rPr lang="en-US" sz="4514" b="1" dirty="0">
                <a:solidFill>
                  <a:srgbClr val="000000"/>
                </a:solidFill>
                <a:latin typeface="Arial Bold"/>
                <a:ea typeface="Arial Bold"/>
                <a:cs typeface="Arial Bold"/>
                <a:sym typeface="Arial Bold"/>
              </a:rPr>
              <a:t>REFERENCES</a:t>
            </a:r>
          </a:p>
        </p:txBody>
      </p:sp>
      <p:sp>
        <p:nvSpPr>
          <p:cNvPr id="8" name="TextBox 8"/>
          <p:cNvSpPr txBox="1"/>
          <p:nvPr/>
        </p:nvSpPr>
        <p:spPr>
          <a:xfrm>
            <a:off x="724314" y="1988561"/>
            <a:ext cx="16839372" cy="7140416"/>
          </a:xfrm>
          <a:prstGeom prst="rect">
            <a:avLst/>
          </a:prstGeom>
        </p:spPr>
        <p:txBody>
          <a:bodyPr wrap="square" lIns="0" tIns="0" rIns="0" bIns="0" rtlCol="0" anchor="t">
            <a:spAutoFit/>
          </a:bodyPr>
          <a:lstStyle/>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Sheng-Shou, H.U. and Writing Committee of the Report on Cardiovascular Health and Diseases in China, 2024. Community-based prevention and treatment of cardiovascular diseases. </a:t>
            </a:r>
            <a:r>
              <a:rPr lang="en-GB" sz="1600" i="1" dirty="0">
                <a:effectLst/>
                <a:latin typeface="Arial" panose="020B0604020202020204" pitchFamily="34" charset="0"/>
                <a:ea typeface="Arial" panose="020B0604020202020204" pitchFamily="34" charset="0"/>
              </a:rPr>
              <a:t>Journal of Geriatric Cardiology: JGC, 21</a:t>
            </a:r>
            <a:r>
              <a:rPr lang="en-GB" sz="1600" dirty="0">
                <a:effectLst/>
                <a:latin typeface="Arial" panose="020B0604020202020204" pitchFamily="34" charset="0"/>
                <a:ea typeface="Arial" panose="020B0604020202020204" pitchFamily="34" charset="0"/>
              </a:rPr>
              <a:t>(3), p.315. DOI: </a:t>
            </a:r>
            <a:r>
              <a:rPr lang="en-GB" sz="1600" u="sng" dirty="0">
                <a:effectLst/>
                <a:latin typeface="Arial" panose="020B0604020202020204" pitchFamily="34" charset="0"/>
                <a:ea typeface="Arial" panose="020B0604020202020204" pitchFamily="34" charset="0"/>
                <a:hlinkClick r:id="rId4">
                  <a:extLst>
                    <a:ext uri="{A12FA001-AC4F-418D-AE19-62706E023703}">
                      <ahyp:hlinkClr xmlns:ahyp="http://schemas.microsoft.com/office/drawing/2018/hyperlinkcolor" val="tx"/>
                    </a:ext>
                  </a:extLst>
                </a:hlinkClick>
              </a:rPr>
              <a:t>https://doi.org/10.26599/1671-5411.2024.03.007</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Shih, K., Herz, N., Sheikh, A., </a:t>
            </a:r>
            <a:r>
              <a:rPr lang="en-GB" sz="1600" dirty="0" err="1">
                <a:effectLst/>
                <a:latin typeface="Arial" panose="020B0604020202020204" pitchFamily="34" charset="0"/>
                <a:ea typeface="Arial" panose="020B0604020202020204" pitchFamily="34" charset="0"/>
              </a:rPr>
              <a:t>O'neill</a:t>
            </a:r>
            <a:r>
              <a:rPr lang="en-GB" sz="1600" dirty="0">
                <a:effectLst/>
                <a:latin typeface="Arial" panose="020B0604020202020204" pitchFamily="34" charset="0"/>
                <a:ea typeface="Arial" panose="020B0604020202020204" pitchFamily="34" charset="0"/>
              </a:rPr>
              <a:t>, C., Carter, P. and Anderson, M., 2025. Economic burden of cardiovascular disease in the United Kingdom.</a:t>
            </a:r>
            <a:r>
              <a:rPr lang="en-GB" sz="1600" i="1" dirty="0">
                <a:effectLst/>
                <a:latin typeface="Arial" panose="020B0604020202020204" pitchFamily="34" charset="0"/>
                <a:ea typeface="Arial" panose="020B0604020202020204" pitchFamily="34" charset="0"/>
              </a:rPr>
              <a:t> European Heart Journal-Quality of Care and Clinical Outcomes, 11</a:t>
            </a:r>
            <a:r>
              <a:rPr lang="en-GB" sz="1600" dirty="0">
                <a:effectLst/>
                <a:latin typeface="Arial" panose="020B0604020202020204" pitchFamily="34" charset="0"/>
                <a:ea typeface="Arial" panose="020B0604020202020204" pitchFamily="34" charset="0"/>
              </a:rPr>
              <a:t>(5), pp.678-690. DOI: </a:t>
            </a:r>
            <a:r>
              <a:rPr lang="en-GB" sz="1600" u="sng" dirty="0">
                <a:effectLst/>
                <a:latin typeface="Arial" panose="020B0604020202020204" pitchFamily="34" charset="0"/>
                <a:ea typeface="Arial" panose="020B0604020202020204" pitchFamily="34" charset="0"/>
                <a:hlinkClick r:id="rId5">
                  <a:extLst>
                    <a:ext uri="{A12FA001-AC4F-418D-AE19-62706E023703}">
                      <ahyp:hlinkClr xmlns:ahyp="http://schemas.microsoft.com/office/drawing/2018/hyperlinkcolor" val="tx"/>
                    </a:ext>
                  </a:extLst>
                </a:hlinkClick>
              </a:rPr>
              <a:t>https://doi.org/10.1093/ehjqcco/qcaf011</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33"/>
            </a:pPr>
            <a:r>
              <a:rPr lang="en-GB" sz="1600" dirty="0" err="1">
                <a:effectLst/>
                <a:latin typeface="Arial" panose="020B0604020202020204" pitchFamily="34" charset="0"/>
                <a:ea typeface="Arial" panose="020B0604020202020204" pitchFamily="34" charset="0"/>
              </a:rPr>
              <a:t>Soleymani</a:t>
            </a:r>
            <a:r>
              <a:rPr lang="en-GB" sz="1600" dirty="0">
                <a:effectLst/>
                <a:latin typeface="Arial" panose="020B0604020202020204" pitchFamily="34" charset="0"/>
                <a:ea typeface="Arial" panose="020B0604020202020204" pitchFamily="34" charset="0"/>
              </a:rPr>
              <a:t>, M., </a:t>
            </a:r>
            <a:r>
              <a:rPr lang="en-GB" sz="1600" dirty="0" err="1">
                <a:effectLst/>
                <a:latin typeface="Arial" panose="020B0604020202020204" pitchFamily="34" charset="0"/>
                <a:ea typeface="Arial" panose="020B0604020202020204" pitchFamily="34" charset="0"/>
              </a:rPr>
              <a:t>Masoudkabir</a:t>
            </a:r>
            <a:r>
              <a:rPr lang="en-GB" sz="1600" dirty="0">
                <a:effectLst/>
                <a:latin typeface="Arial" panose="020B0604020202020204" pitchFamily="34" charset="0"/>
                <a:ea typeface="Arial" panose="020B0604020202020204" pitchFamily="34" charset="0"/>
              </a:rPr>
              <a:t>, F., </a:t>
            </a:r>
            <a:r>
              <a:rPr lang="en-GB" sz="1600" dirty="0" err="1">
                <a:effectLst/>
                <a:latin typeface="Arial" panose="020B0604020202020204" pitchFamily="34" charset="0"/>
                <a:ea typeface="Arial" panose="020B0604020202020204" pitchFamily="34" charset="0"/>
              </a:rPr>
              <a:t>Shabani</a:t>
            </a:r>
            <a:r>
              <a:rPr lang="en-GB" sz="1600" dirty="0">
                <a:effectLst/>
                <a:latin typeface="Arial" panose="020B0604020202020204" pitchFamily="34" charset="0"/>
                <a:ea typeface="Arial" panose="020B0604020202020204" pitchFamily="34" charset="0"/>
              </a:rPr>
              <a:t>, M., </a:t>
            </a:r>
            <a:r>
              <a:rPr lang="en-GB" sz="1600" dirty="0" err="1">
                <a:effectLst/>
                <a:latin typeface="Arial" panose="020B0604020202020204" pitchFamily="34" charset="0"/>
                <a:ea typeface="Arial" panose="020B0604020202020204" pitchFamily="34" charset="0"/>
              </a:rPr>
              <a:t>Vasheghani</a:t>
            </a:r>
            <a:r>
              <a:rPr lang="en-GB" sz="1600" dirty="0">
                <a:effectLst/>
                <a:latin typeface="Arial" panose="020B0604020202020204" pitchFamily="34" charset="0"/>
                <a:ea typeface="Arial" panose="020B0604020202020204" pitchFamily="34" charset="0"/>
              </a:rPr>
              <a:t>-Farahani, A., </a:t>
            </a:r>
            <a:r>
              <a:rPr lang="en-GB" sz="1600" dirty="0" err="1">
                <a:effectLst/>
                <a:latin typeface="Arial" panose="020B0604020202020204" pitchFamily="34" charset="0"/>
                <a:ea typeface="Arial" panose="020B0604020202020204" pitchFamily="34" charset="0"/>
              </a:rPr>
              <a:t>Behnoush</a:t>
            </a:r>
            <a:r>
              <a:rPr lang="en-GB" sz="1600" dirty="0">
                <a:effectLst/>
                <a:latin typeface="Arial" panose="020B0604020202020204" pitchFamily="34" charset="0"/>
                <a:ea typeface="Arial" panose="020B0604020202020204" pitchFamily="34" charset="0"/>
              </a:rPr>
              <a:t>, A.H. and </a:t>
            </a:r>
            <a:r>
              <a:rPr lang="en-GB" sz="1600" dirty="0" err="1">
                <a:effectLst/>
                <a:latin typeface="Arial" panose="020B0604020202020204" pitchFamily="34" charset="0"/>
                <a:ea typeface="Arial" panose="020B0604020202020204" pitchFamily="34" charset="0"/>
              </a:rPr>
              <a:t>Khalaji</a:t>
            </a:r>
            <a:r>
              <a:rPr lang="en-GB" sz="1600" dirty="0">
                <a:effectLst/>
                <a:latin typeface="Arial" panose="020B0604020202020204" pitchFamily="34" charset="0"/>
                <a:ea typeface="Arial" panose="020B0604020202020204" pitchFamily="34" charset="0"/>
              </a:rPr>
              <a:t>, A., 2022. Updates on pharmacologic management of microvascular angina. </a:t>
            </a:r>
            <a:r>
              <a:rPr lang="en-GB" sz="1600" i="1" dirty="0">
                <a:effectLst/>
                <a:latin typeface="Arial" panose="020B0604020202020204" pitchFamily="34" charset="0"/>
                <a:ea typeface="Arial" panose="020B0604020202020204" pitchFamily="34" charset="0"/>
              </a:rPr>
              <a:t>Cardiovascular therapeutics, 2022</a:t>
            </a:r>
            <a:r>
              <a:rPr lang="en-GB" sz="1600" dirty="0">
                <a:effectLst/>
                <a:latin typeface="Arial" panose="020B0604020202020204" pitchFamily="34" charset="0"/>
                <a:ea typeface="Arial" panose="020B0604020202020204" pitchFamily="34" charset="0"/>
              </a:rPr>
              <a:t>(1), p.6080258. DOI: </a:t>
            </a:r>
            <a:r>
              <a:rPr lang="en-GB" sz="1600" u="sng" dirty="0">
                <a:effectLst/>
                <a:latin typeface="Arial" panose="020B0604020202020204" pitchFamily="34" charset="0"/>
                <a:ea typeface="Arial" panose="020B0604020202020204" pitchFamily="34" charset="0"/>
                <a:hlinkClick r:id="rId6">
                  <a:extLst>
                    <a:ext uri="{A12FA001-AC4F-418D-AE19-62706E023703}">
                      <ahyp:hlinkClr xmlns:ahyp="http://schemas.microsoft.com/office/drawing/2018/hyperlinkcolor" val="tx"/>
                    </a:ext>
                  </a:extLst>
                </a:hlinkClick>
              </a:rPr>
              <a:t>https://doi.org/10.1155/2022/6080258</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Stephany, K., 2022. </a:t>
            </a:r>
            <a:r>
              <a:rPr lang="en-GB" sz="1600" i="1" dirty="0">
                <a:effectLst/>
                <a:latin typeface="Arial" panose="020B0604020202020204" pitchFamily="34" charset="0"/>
                <a:ea typeface="Arial" panose="020B0604020202020204" pitchFamily="34" charset="0"/>
              </a:rPr>
              <a:t>Cultivating empathy: Inspiring health professionals to communicate more effectively (Revised Edition).</a:t>
            </a:r>
            <a:r>
              <a:rPr lang="en-GB" sz="1600" dirty="0">
                <a:effectLst/>
                <a:latin typeface="Arial" panose="020B0604020202020204" pitchFamily="34" charset="0"/>
                <a:ea typeface="Arial" panose="020B0604020202020204" pitchFamily="34" charset="0"/>
              </a:rPr>
              <a:t> Bentham Science Publishers. </a:t>
            </a:r>
          </a:p>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The Keyhole Heart Clinic. 2026. </a:t>
            </a:r>
            <a:r>
              <a:rPr lang="en-GB" sz="1600" i="1" dirty="0">
                <a:effectLst/>
                <a:latin typeface="Arial" panose="020B0604020202020204" pitchFamily="34" charset="0"/>
                <a:ea typeface="Arial" panose="020B0604020202020204" pitchFamily="34" charset="0"/>
              </a:rPr>
              <a:t>Angina.</a:t>
            </a:r>
            <a:r>
              <a:rPr lang="en-GB" sz="1600" dirty="0">
                <a:effectLst/>
                <a:latin typeface="Arial" panose="020B0604020202020204" pitchFamily="34" charset="0"/>
                <a:ea typeface="Arial" panose="020B0604020202020204" pitchFamily="34" charset="0"/>
              </a:rPr>
              <a:t> Available at: </a:t>
            </a:r>
            <a:r>
              <a:rPr lang="en-GB" sz="1600" u="sng" dirty="0">
                <a:effectLst/>
                <a:latin typeface="Arial" panose="020B0604020202020204" pitchFamily="34" charset="0"/>
                <a:ea typeface="Arial" panose="020B0604020202020204" pitchFamily="34" charset="0"/>
                <a:hlinkClick r:id="rId7">
                  <a:extLst>
                    <a:ext uri="{A12FA001-AC4F-418D-AE19-62706E023703}">
                      <ahyp:hlinkClr xmlns:ahyp="http://schemas.microsoft.com/office/drawing/2018/hyperlinkcolor" val="tx"/>
                    </a:ext>
                  </a:extLst>
                </a:hlinkClick>
              </a:rPr>
              <a:t>https://www.thekeyholeheartclinic.com/angina/</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33"/>
            </a:pPr>
            <a:r>
              <a:rPr lang="en-GB" sz="1600" dirty="0" err="1">
                <a:effectLst/>
                <a:latin typeface="Arial" panose="020B0604020202020204" pitchFamily="34" charset="0"/>
                <a:ea typeface="Arial" panose="020B0604020202020204" pitchFamily="34" charset="0"/>
              </a:rPr>
              <a:t>Tokushukai</a:t>
            </a:r>
            <a:r>
              <a:rPr lang="en-GB" sz="1600" dirty="0">
                <a:effectLst/>
                <a:latin typeface="Arial" panose="020B0604020202020204" pitchFamily="34" charset="0"/>
                <a:ea typeface="Arial" panose="020B0604020202020204" pitchFamily="34" charset="0"/>
              </a:rPr>
              <a:t> Medical Group, 2025. </a:t>
            </a:r>
            <a:r>
              <a:rPr lang="en-GB" sz="1600" i="1" dirty="0">
                <a:effectLst/>
                <a:latin typeface="Arial" panose="020B0604020202020204" pitchFamily="34" charset="0"/>
                <a:ea typeface="Arial" panose="020B0604020202020204" pitchFamily="34" charset="0"/>
              </a:rPr>
              <a:t>Angina pectoris.</a:t>
            </a:r>
            <a:r>
              <a:rPr lang="en-GB" sz="1600" dirty="0">
                <a:effectLst/>
                <a:latin typeface="Arial" panose="020B0604020202020204" pitchFamily="34" charset="0"/>
                <a:ea typeface="Arial" panose="020B0604020202020204" pitchFamily="34" charset="0"/>
              </a:rPr>
              <a:t> Available at: </a:t>
            </a:r>
            <a:r>
              <a:rPr lang="en-GB" sz="1600" u="sng" dirty="0">
                <a:effectLst/>
                <a:latin typeface="Arial" panose="020B0604020202020204" pitchFamily="34" charset="0"/>
                <a:ea typeface="Arial" panose="020B0604020202020204" pitchFamily="34" charset="0"/>
                <a:hlinkClick r:id="rId8">
                  <a:extLst>
                    <a:ext uri="{A12FA001-AC4F-418D-AE19-62706E023703}">
                      <ahyp:hlinkClr xmlns:ahyp="http://schemas.microsoft.com/office/drawing/2018/hyperlinkcolor" val="tx"/>
                    </a:ext>
                  </a:extLst>
                </a:hlinkClick>
              </a:rPr>
              <a:t>https://www.tokushukai.or.jp/en/treatment/heart/kyoushin_shou.php/</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Upadhyay, R.K., 2023. High cholesterol disorders, myocardial infarction and its therapeutics. </a:t>
            </a:r>
            <a:r>
              <a:rPr lang="en-GB" sz="1600" i="1" dirty="0">
                <a:effectLst/>
                <a:latin typeface="Arial" panose="020B0604020202020204" pitchFamily="34" charset="0"/>
                <a:ea typeface="Arial" panose="020B0604020202020204" pitchFamily="34" charset="0"/>
              </a:rPr>
              <a:t>World J Cardiovasc Dis, 13</a:t>
            </a:r>
            <a:r>
              <a:rPr lang="en-GB" sz="1600" dirty="0">
                <a:effectLst/>
                <a:latin typeface="Arial" panose="020B0604020202020204" pitchFamily="34" charset="0"/>
                <a:ea typeface="Arial" panose="020B0604020202020204" pitchFamily="34" charset="0"/>
              </a:rPr>
              <a:t>(8), pp.433-469. DOI: </a:t>
            </a:r>
            <a:r>
              <a:rPr lang="en-GB" sz="1600" u="sng" dirty="0">
                <a:effectLst/>
                <a:latin typeface="Arial" panose="020B0604020202020204" pitchFamily="34" charset="0"/>
                <a:ea typeface="Arial" panose="020B0604020202020204" pitchFamily="34" charset="0"/>
                <a:hlinkClick r:id="rId9">
                  <a:extLst>
                    <a:ext uri="{A12FA001-AC4F-418D-AE19-62706E023703}">
                      <ahyp:hlinkClr xmlns:ahyp="http://schemas.microsoft.com/office/drawing/2018/hyperlinkcolor" val="tx"/>
                    </a:ext>
                  </a:extLst>
                </a:hlinkClick>
              </a:rPr>
              <a:t>https://doi.org/10.4236/wjcd.2023.138040</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33"/>
            </a:pPr>
            <a:r>
              <a:rPr lang="en-GB" sz="1600" dirty="0" err="1">
                <a:effectLst/>
                <a:latin typeface="Arial" panose="020B0604020202020204" pitchFamily="34" charset="0"/>
                <a:ea typeface="Arial" panose="020B0604020202020204" pitchFamily="34" charset="0"/>
              </a:rPr>
              <a:t>Vervaat</a:t>
            </a:r>
            <a:r>
              <a:rPr lang="en-GB" sz="1600" dirty="0">
                <a:effectLst/>
                <a:latin typeface="Arial" panose="020B0604020202020204" pitchFamily="34" charset="0"/>
                <a:ea typeface="Arial" panose="020B0604020202020204" pitchFamily="34" charset="0"/>
              </a:rPr>
              <a:t>, F.E., van der </a:t>
            </a:r>
            <a:r>
              <a:rPr lang="en-GB" sz="1600" dirty="0" err="1">
                <a:effectLst/>
                <a:latin typeface="Arial" panose="020B0604020202020204" pitchFamily="34" charset="0"/>
                <a:ea typeface="Arial" panose="020B0604020202020204" pitchFamily="34" charset="0"/>
              </a:rPr>
              <a:t>Gaag</a:t>
            </a:r>
            <a:r>
              <a:rPr lang="en-GB" sz="1600" dirty="0">
                <a:effectLst/>
                <a:latin typeface="Arial" panose="020B0604020202020204" pitchFamily="34" charset="0"/>
                <a:ea typeface="Arial" panose="020B0604020202020204" pitchFamily="34" charset="0"/>
              </a:rPr>
              <a:t>, A., </a:t>
            </a:r>
            <a:r>
              <a:rPr lang="en-GB" sz="1600" dirty="0" err="1">
                <a:effectLst/>
                <a:latin typeface="Arial" panose="020B0604020202020204" pitchFamily="34" charset="0"/>
                <a:ea typeface="Arial" panose="020B0604020202020204" pitchFamily="34" charset="0"/>
              </a:rPr>
              <a:t>Teeuwen</a:t>
            </a:r>
            <a:r>
              <a:rPr lang="en-GB" sz="1600" dirty="0">
                <a:effectLst/>
                <a:latin typeface="Arial" panose="020B0604020202020204" pitchFamily="34" charset="0"/>
                <a:ea typeface="Arial" panose="020B0604020202020204" pitchFamily="34" charset="0"/>
              </a:rPr>
              <a:t>, K., van </a:t>
            </a:r>
            <a:r>
              <a:rPr lang="en-GB" sz="1600" dirty="0" err="1">
                <a:effectLst/>
                <a:latin typeface="Arial" panose="020B0604020202020204" pitchFamily="34" charset="0"/>
                <a:ea typeface="Arial" panose="020B0604020202020204" pitchFamily="34" charset="0"/>
              </a:rPr>
              <a:t>Suijlekom</a:t>
            </a:r>
            <a:r>
              <a:rPr lang="en-GB" sz="1600" dirty="0">
                <a:effectLst/>
                <a:latin typeface="Arial" panose="020B0604020202020204" pitchFamily="34" charset="0"/>
                <a:ea typeface="Arial" panose="020B0604020202020204" pitchFamily="34" charset="0"/>
              </a:rPr>
              <a:t>, H. and </a:t>
            </a:r>
            <a:r>
              <a:rPr lang="en-GB" sz="1600" dirty="0" err="1">
                <a:effectLst/>
                <a:latin typeface="Arial" panose="020B0604020202020204" pitchFamily="34" charset="0"/>
                <a:ea typeface="Arial" panose="020B0604020202020204" pitchFamily="34" charset="0"/>
              </a:rPr>
              <a:t>Wijnbergen</a:t>
            </a:r>
            <a:r>
              <a:rPr lang="en-GB" sz="1600" dirty="0">
                <a:effectLst/>
                <a:latin typeface="Arial" panose="020B0604020202020204" pitchFamily="34" charset="0"/>
                <a:ea typeface="Arial" panose="020B0604020202020204" pitchFamily="34" charset="0"/>
              </a:rPr>
              <a:t>, I., 2023. Neuromodulation in patients with refractory angina pectoris: a review. </a:t>
            </a:r>
            <a:r>
              <a:rPr lang="en-GB" sz="1600" i="1" dirty="0">
                <a:effectLst/>
                <a:latin typeface="Arial" panose="020B0604020202020204" pitchFamily="34" charset="0"/>
                <a:ea typeface="Arial" panose="020B0604020202020204" pitchFamily="34" charset="0"/>
              </a:rPr>
              <a:t>European Heart Journal Open, 3</a:t>
            </a:r>
            <a:r>
              <a:rPr lang="en-GB" sz="1600" dirty="0">
                <a:effectLst/>
                <a:latin typeface="Arial" panose="020B0604020202020204" pitchFamily="34" charset="0"/>
                <a:ea typeface="Arial" panose="020B0604020202020204" pitchFamily="34" charset="0"/>
              </a:rPr>
              <a:t>(1), p.oeac083. DOI: </a:t>
            </a:r>
            <a:r>
              <a:rPr lang="en-GB" sz="1600" u="sng" dirty="0">
                <a:effectLst/>
                <a:latin typeface="Arial" panose="020B0604020202020204" pitchFamily="34" charset="0"/>
                <a:ea typeface="Arial" panose="020B0604020202020204" pitchFamily="34" charset="0"/>
                <a:hlinkClick r:id="rId10">
                  <a:extLst>
                    <a:ext uri="{A12FA001-AC4F-418D-AE19-62706E023703}">
                      <ahyp:hlinkClr xmlns:ahyp="http://schemas.microsoft.com/office/drawing/2018/hyperlinkcolor" val="tx"/>
                    </a:ext>
                  </a:extLst>
                </a:hlinkClick>
              </a:rPr>
              <a:t>https://doi.org/10.1093/ehjopen/oeac083</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33"/>
            </a:pPr>
            <a:r>
              <a:rPr lang="en-GB" sz="1600" dirty="0" err="1">
                <a:effectLst/>
                <a:latin typeface="Arial" panose="020B0604020202020204" pitchFamily="34" charset="0"/>
                <a:ea typeface="Arial" panose="020B0604020202020204" pitchFamily="34" charset="0"/>
              </a:rPr>
              <a:t>Welén</a:t>
            </a:r>
            <a:r>
              <a:rPr lang="en-GB" sz="1600" dirty="0">
                <a:effectLst/>
                <a:latin typeface="Arial" panose="020B0604020202020204" pitchFamily="34" charset="0"/>
                <a:ea typeface="Arial" panose="020B0604020202020204" pitchFamily="34" charset="0"/>
              </a:rPr>
              <a:t> </a:t>
            </a:r>
            <a:r>
              <a:rPr lang="en-GB" sz="1600" dirty="0" err="1">
                <a:effectLst/>
                <a:latin typeface="Arial" panose="020B0604020202020204" pitchFamily="34" charset="0"/>
                <a:ea typeface="Arial" panose="020B0604020202020204" pitchFamily="34" charset="0"/>
              </a:rPr>
              <a:t>Schef</a:t>
            </a:r>
            <a:r>
              <a:rPr lang="en-GB" sz="1600" dirty="0">
                <a:effectLst/>
                <a:latin typeface="Arial" panose="020B0604020202020204" pitchFamily="34" charset="0"/>
                <a:ea typeface="Arial" panose="020B0604020202020204" pitchFamily="34" charset="0"/>
              </a:rPr>
              <a:t>, K., </a:t>
            </a:r>
            <a:r>
              <a:rPr lang="en-GB" sz="1600" dirty="0" err="1">
                <a:effectLst/>
                <a:latin typeface="Arial" panose="020B0604020202020204" pitchFamily="34" charset="0"/>
                <a:ea typeface="Arial" panose="020B0604020202020204" pitchFamily="34" charset="0"/>
              </a:rPr>
              <a:t>Tornvall</a:t>
            </a:r>
            <a:r>
              <a:rPr lang="en-GB" sz="1600" dirty="0">
                <a:effectLst/>
                <a:latin typeface="Arial" panose="020B0604020202020204" pitchFamily="34" charset="0"/>
                <a:ea typeface="Arial" panose="020B0604020202020204" pitchFamily="34" charset="0"/>
              </a:rPr>
              <a:t>, P., Alfredsson, J., </a:t>
            </a:r>
            <a:r>
              <a:rPr lang="en-GB" sz="1600" dirty="0" err="1">
                <a:effectLst/>
                <a:latin typeface="Arial" panose="020B0604020202020204" pitchFamily="34" charset="0"/>
                <a:ea typeface="Arial" panose="020B0604020202020204" pitchFamily="34" charset="0"/>
              </a:rPr>
              <a:t>Hagström</a:t>
            </a:r>
            <a:r>
              <a:rPr lang="en-GB" sz="1600" dirty="0">
                <a:effectLst/>
                <a:latin typeface="Arial" panose="020B0604020202020204" pitchFamily="34" charset="0"/>
                <a:ea typeface="Arial" panose="020B0604020202020204" pitchFamily="34" charset="0"/>
              </a:rPr>
              <a:t>, E., Ravn-Fischer, A., Soderberg, S., </a:t>
            </a:r>
            <a:r>
              <a:rPr lang="en-GB" sz="1600" dirty="0" err="1">
                <a:effectLst/>
                <a:latin typeface="Arial" panose="020B0604020202020204" pitchFamily="34" charset="0"/>
                <a:ea typeface="Arial" panose="020B0604020202020204" pitchFamily="34" charset="0"/>
              </a:rPr>
              <a:t>Yndigegn</a:t>
            </a:r>
            <a:r>
              <a:rPr lang="en-GB" sz="1600" dirty="0">
                <a:effectLst/>
                <a:latin typeface="Arial" panose="020B0604020202020204" pitchFamily="34" charset="0"/>
                <a:ea typeface="Arial" panose="020B0604020202020204" pitchFamily="34" charset="0"/>
              </a:rPr>
              <a:t>, T. and Jernberg, T., 2023. Prevalence of angina pectoris and association with coronary atherosclerosis in a general population. </a:t>
            </a:r>
            <a:r>
              <a:rPr lang="en-GB" sz="1600" i="1" dirty="0">
                <a:effectLst/>
                <a:latin typeface="Arial" panose="020B0604020202020204" pitchFamily="34" charset="0"/>
                <a:ea typeface="Arial" panose="020B0604020202020204" pitchFamily="34" charset="0"/>
              </a:rPr>
              <a:t>Heart, 109</a:t>
            </a:r>
            <a:r>
              <a:rPr lang="en-GB" sz="1600" dirty="0">
                <a:effectLst/>
                <a:latin typeface="Arial" panose="020B0604020202020204" pitchFamily="34" charset="0"/>
                <a:ea typeface="Arial" panose="020B0604020202020204" pitchFamily="34" charset="0"/>
              </a:rPr>
              <a:t>(19), pp.1450-1459. DOI: </a:t>
            </a:r>
            <a:r>
              <a:rPr lang="en-GB" sz="1600" u="sng" dirty="0">
                <a:effectLst/>
                <a:latin typeface="Arial" panose="020B0604020202020204" pitchFamily="34" charset="0"/>
                <a:ea typeface="Arial" panose="020B0604020202020204" pitchFamily="34" charset="0"/>
                <a:hlinkClick r:id="rId11">
                  <a:extLst>
                    <a:ext uri="{A12FA001-AC4F-418D-AE19-62706E023703}">
                      <ahyp:hlinkClr xmlns:ahyp="http://schemas.microsoft.com/office/drawing/2018/hyperlinkcolor" val="tx"/>
                    </a:ext>
                  </a:extLst>
                </a:hlinkClick>
              </a:rPr>
              <a:t>http://dx.doi.org/10.1136/heartjnl-2023-322345</a:t>
            </a:r>
            <a:r>
              <a:rPr lang="en-GB" sz="1600" dirty="0">
                <a:effectLst/>
                <a:latin typeface="Arial" panose="020B0604020202020204" pitchFamily="34" charset="0"/>
                <a:ea typeface="Arial" panose="020B0604020202020204" pitchFamily="34" charset="0"/>
              </a:rPr>
              <a:t> </a:t>
            </a:r>
          </a:p>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WHO, 2026. </a:t>
            </a:r>
            <a:r>
              <a:rPr lang="en-GB" sz="1600" i="1" dirty="0">
                <a:effectLst/>
                <a:latin typeface="Arial" panose="020B0604020202020204" pitchFamily="34" charset="0"/>
                <a:ea typeface="Arial" panose="020B0604020202020204" pitchFamily="34" charset="0"/>
              </a:rPr>
              <a:t>Cardiovascular diseases.</a:t>
            </a:r>
            <a:r>
              <a:rPr lang="en-GB" sz="1600" dirty="0">
                <a:effectLst/>
                <a:latin typeface="Arial" panose="020B0604020202020204" pitchFamily="34" charset="0"/>
                <a:ea typeface="Arial" panose="020B0604020202020204" pitchFamily="34" charset="0"/>
              </a:rPr>
              <a:t> Available at: </a:t>
            </a:r>
            <a:r>
              <a:rPr lang="en-GB" sz="1600" u="sng" dirty="0">
                <a:effectLst/>
                <a:latin typeface="Arial" panose="020B0604020202020204" pitchFamily="34" charset="0"/>
                <a:ea typeface="Arial" panose="020B0604020202020204" pitchFamily="34" charset="0"/>
                <a:hlinkClick r:id="rId12">
                  <a:extLst>
                    <a:ext uri="{A12FA001-AC4F-418D-AE19-62706E023703}">
                      <ahyp:hlinkClr xmlns:ahyp="http://schemas.microsoft.com/office/drawing/2018/hyperlinkcolor" val="tx"/>
                    </a:ext>
                  </a:extLst>
                </a:hlinkClick>
              </a:rPr>
              <a:t>https://www.who.int/health-topics/cardiovascular-diseases</a:t>
            </a:r>
            <a:r>
              <a:rPr lang="en-GB" sz="1600" dirty="0">
                <a:effectLst/>
                <a:latin typeface="Arial" panose="020B0604020202020204" pitchFamily="34" charset="0"/>
                <a:ea typeface="Arial" panose="020B0604020202020204" pitchFamily="34" charset="0"/>
              </a:rPr>
              <a:t> (Accessed on: 06-04-2026)</a:t>
            </a:r>
          </a:p>
          <a:p>
            <a:pPr marL="342900" marR="0" indent="-342900" algn="just">
              <a:lnSpc>
                <a:spcPct val="150000"/>
              </a:lnSpc>
              <a:buFont typeface="+mj-lt"/>
              <a:buAutoNum type="arabicParenR" startAt="33"/>
            </a:pPr>
            <a:r>
              <a:rPr lang="en-GB" sz="1600" dirty="0">
                <a:effectLst/>
                <a:latin typeface="Arial" panose="020B0604020202020204" pitchFamily="34" charset="0"/>
                <a:ea typeface="Arial" panose="020B0604020202020204" pitchFamily="34" charset="0"/>
              </a:rPr>
              <a:t>Yang, Z., Zheng, X., Gao, Y., Zhang, C. and Wang, A., 2025. Strategies for enhancing home-based cardiac rehabilitation self-management for patients with coronary heart disease: a qualitative study. </a:t>
            </a:r>
            <a:r>
              <a:rPr lang="en-GB" sz="1600" i="1" dirty="0">
                <a:effectLst/>
                <a:latin typeface="Arial" panose="020B0604020202020204" pitchFamily="34" charset="0"/>
                <a:ea typeface="Arial" panose="020B0604020202020204" pitchFamily="34" charset="0"/>
              </a:rPr>
              <a:t>BMC nursing, 24</a:t>
            </a:r>
            <a:r>
              <a:rPr lang="en-GB" sz="1600" dirty="0">
                <a:effectLst/>
                <a:latin typeface="Arial" panose="020B0604020202020204" pitchFamily="34" charset="0"/>
                <a:ea typeface="Arial" panose="020B0604020202020204" pitchFamily="34" charset="0"/>
              </a:rPr>
              <a:t>(1), p.27. DOI: </a:t>
            </a:r>
            <a:r>
              <a:rPr lang="en-GB" sz="1600" u="sng" dirty="0">
                <a:effectLst/>
                <a:latin typeface="Arial" panose="020B0604020202020204" pitchFamily="34" charset="0"/>
                <a:ea typeface="Arial" panose="020B0604020202020204" pitchFamily="34" charset="0"/>
                <a:hlinkClick r:id="rId13">
                  <a:extLst>
                    <a:ext uri="{A12FA001-AC4F-418D-AE19-62706E023703}">
                      <ahyp:hlinkClr xmlns:ahyp="http://schemas.microsoft.com/office/drawing/2018/hyperlinkcolor" val="tx"/>
                    </a:ext>
                  </a:extLst>
                </a:hlinkClick>
              </a:rPr>
              <a:t>https://doi.org/10.1186/s12912-025-02690-0</a:t>
            </a:r>
            <a:r>
              <a:rPr lang="en-GB" sz="1600" dirty="0">
                <a:effectLst/>
                <a:latin typeface="Arial" panose="020B0604020202020204" pitchFamily="34" charset="0"/>
                <a:ea typeface="Arial" panose="020B0604020202020204" pitchFamily="34" charset="0"/>
              </a:rPr>
              <a:t> </a:t>
            </a:r>
          </a:p>
          <a:p>
            <a:pPr marL="342900" indent="-342900">
              <a:buFont typeface="+mj-lt"/>
              <a:buAutoNum type="arabicParenR" startAt="33"/>
            </a:pPr>
            <a:r>
              <a:rPr lang="en-GB" sz="1600" dirty="0">
                <a:effectLst/>
                <a:latin typeface="Arial" panose="020B0604020202020204" pitchFamily="34" charset="0"/>
                <a:ea typeface="Arial" panose="020B0604020202020204" pitchFamily="34" charset="0"/>
              </a:rPr>
              <a:t>Zheng, W., Huang, X., Wang, X., Suo, M., Yan, Y., Gong, W., Ai, H., Que, B. and </a:t>
            </a:r>
            <a:r>
              <a:rPr lang="en-GB" sz="1600" dirty="0" err="1">
                <a:effectLst/>
                <a:latin typeface="Arial" panose="020B0604020202020204" pitchFamily="34" charset="0"/>
                <a:ea typeface="Arial" panose="020B0604020202020204" pitchFamily="34" charset="0"/>
              </a:rPr>
              <a:t>Nie</a:t>
            </a:r>
            <a:r>
              <a:rPr lang="en-GB" sz="1600" dirty="0">
                <a:effectLst/>
                <a:latin typeface="Arial" panose="020B0604020202020204" pitchFamily="34" charset="0"/>
                <a:ea typeface="Arial" panose="020B0604020202020204" pitchFamily="34" charset="0"/>
              </a:rPr>
              <a:t>, S., 2024. Impact of multimorbidity patterns on outcomes and treatment in patients with coronary artery disease. </a:t>
            </a:r>
            <a:r>
              <a:rPr lang="en-GB" sz="1600" i="1" dirty="0">
                <a:effectLst/>
                <a:latin typeface="Arial" panose="020B0604020202020204" pitchFamily="34" charset="0"/>
                <a:ea typeface="Arial" panose="020B0604020202020204" pitchFamily="34" charset="0"/>
              </a:rPr>
              <a:t>European Heart Journal Open, 4</a:t>
            </a:r>
            <a:r>
              <a:rPr lang="en-GB" sz="1600" dirty="0">
                <a:effectLst/>
                <a:latin typeface="Arial" panose="020B0604020202020204" pitchFamily="34" charset="0"/>
                <a:ea typeface="Arial" panose="020B0604020202020204" pitchFamily="34" charset="0"/>
              </a:rPr>
              <a:t>(2), p.oeae009. DOI: </a:t>
            </a:r>
            <a:r>
              <a:rPr lang="en-GB" sz="1600" u="sng" dirty="0">
                <a:effectLst/>
                <a:latin typeface="Arial" panose="020B0604020202020204" pitchFamily="34" charset="0"/>
                <a:ea typeface="Arial" panose="020B0604020202020204" pitchFamily="34" charset="0"/>
                <a:hlinkClick r:id="rId14">
                  <a:extLst>
                    <a:ext uri="{A12FA001-AC4F-418D-AE19-62706E023703}">
                      <ahyp:hlinkClr xmlns:ahyp="http://schemas.microsoft.com/office/drawing/2018/hyperlinkcolor" val="tx"/>
                    </a:ext>
                  </a:extLst>
                </a:hlinkClick>
              </a:rPr>
              <a:t>https://doi.org/10.1093/ehjopen/oeae009</a:t>
            </a:r>
            <a:endParaRPr lang="en-US" sz="1400" dirty="0">
              <a:latin typeface="Arial"/>
              <a:ea typeface="Arial"/>
              <a:cs typeface="Arial"/>
              <a:sym typeface="Arial"/>
            </a:endParaRPr>
          </a:p>
        </p:txBody>
      </p:sp>
    </p:spTree>
    <p:extLst>
      <p:ext uri="{BB962C8B-B14F-4D97-AF65-F5344CB8AC3E}">
        <p14:creationId xmlns:p14="http://schemas.microsoft.com/office/powerpoint/2010/main" val="2947659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23268" y="0"/>
            <a:ext cx="12129245" cy="10345177"/>
            <a:chOff x="0" y="0"/>
            <a:chExt cx="714728" cy="609600"/>
          </a:xfrm>
        </p:grpSpPr>
        <p:sp>
          <p:nvSpPr>
            <p:cNvPr id="3" name="Freeform 3"/>
            <p:cNvSpPr/>
            <p:nvPr/>
          </p:nvSpPr>
          <p:spPr>
            <a:xfrm>
              <a:off x="0" y="0"/>
              <a:ext cx="714728" cy="609600"/>
            </a:xfrm>
            <a:custGeom>
              <a:avLst/>
              <a:gdLst/>
              <a:ahLst/>
              <a:cxnLst/>
              <a:rect l="l" t="t" r="r" b="b"/>
              <a:pathLst>
                <a:path w="714728" h="609600">
                  <a:moveTo>
                    <a:pt x="203200" y="0"/>
                  </a:moveTo>
                  <a:lnTo>
                    <a:pt x="714728" y="0"/>
                  </a:lnTo>
                  <a:lnTo>
                    <a:pt x="511528" y="609600"/>
                  </a:lnTo>
                  <a:lnTo>
                    <a:pt x="0" y="609600"/>
                  </a:lnTo>
                  <a:lnTo>
                    <a:pt x="203200" y="0"/>
                  </a:lnTo>
                  <a:close/>
                </a:path>
              </a:pathLst>
            </a:custGeom>
            <a:solidFill>
              <a:srgbClr val="B4B4B4"/>
            </a:solidFill>
          </p:spPr>
        </p:sp>
        <p:sp>
          <p:nvSpPr>
            <p:cNvPr id="4" name="TextBox 4"/>
            <p:cNvSpPr txBox="1"/>
            <p:nvPr/>
          </p:nvSpPr>
          <p:spPr>
            <a:xfrm>
              <a:off x="101600" y="-38100"/>
              <a:ext cx="511528" cy="6477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65282" y="6351334"/>
            <a:ext cx="2650490" cy="4055343"/>
          </a:xfrm>
          <a:custGeom>
            <a:avLst/>
            <a:gdLst/>
            <a:ahLst/>
            <a:cxnLst/>
            <a:rect l="l" t="t" r="r" b="b"/>
            <a:pathLst>
              <a:path w="2650490" h="4055343">
                <a:moveTo>
                  <a:pt x="0" y="0"/>
                </a:moveTo>
                <a:lnTo>
                  <a:pt x="2650490" y="0"/>
                </a:lnTo>
                <a:lnTo>
                  <a:pt x="2650490" y="4055344"/>
                </a:lnTo>
                <a:lnTo>
                  <a:pt x="0" y="4055344"/>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a:off x="14705489" y="328077"/>
            <a:ext cx="3025401" cy="2975894"/>
          </a:xfrm>
          <a:custGeom>
            <a:avLst/>
            <a:gdLst/>
            <a:ahLst/>
            <a:cxnLst/>
            <a:rect l="l" t="t" r="r" b="b"/>
            <a:pathLst>
              <a:path w="3025401" h="2975894">
                <a:moveTo>
                  <a:pt x="0" y="0"/>
                </a:moveTo>
                <a:lnTo>
                  <a:pt x="3025401" y="0"/>
                </a:lnTo>
                <a:lnTo>
                  <a:pt x="3025401" y="2975895"/>
                </a:lnTo>
                <a:lnTo>
                  <a:pt x="0" y="297589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671722" y="4189478"/>
            <a:ext cx="10944556" cy="2026518"/>
          </a:xfrm>
          <a:prstGeom prst="rect">
            <a:avLst/>
          </a:prstGeom>
        </p:spPr>
        <p:txBody>
          <a:bodyPr lIns="0" tIns="0" rIns="0" bIns="0" rtlCol="0" anchor="t">
            <a:spAutoFit/>
          </a:bodyPr>
          <a:lstStyle/>
          <a:p>
            <a:pPr algn="ctr">
              <a:lnSpc>
                <a:spcPts val="16087"/>
              </a:lnSpc>
              <a:spcBef>
                <a:spcPct val="0"/>
              </a:spcBef>
            </a:pPr>
            <a:r>
              <a:rPr lang="en-US" sz="11490" b="1">
                <a:solidFill>
                  <a:srgbClr val="000000"/>
                </a:solidFill>
                <a:latin typeface="Arial Bold"/>
                <a:ea typeface="Arial Bold"/>
                <a:cs typeface="Arial Bold"/>
                <a:sym typeface="Arial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4691</Words>
  <Application>Microsoft Office PowerPoint</Application>
  <PresentationFormat>Custom</PresentationFormat>
  <Paragraphs>216</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 Bold</vt:lpstr>
      <vt:lpstr>Calibri</vt:lpstr>
      <vt:lpstr>Arial</vt:lpstr>
      <vt:lpstr>Arial Italics</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LCHS7003 Hetal </dc:title>
  <cp:lastModifiedBy>Hetal Patel</cp:lastModifiedBy>
  <cp:revision>17</cp:revision>
  <dcterms:created xsi:type="dcterms:W3CDTF">2006-08-16T00:00:00Z</dcterms:created>
  <dcterms:modified xsi:type="dcterms:W3CDTF">2026-04-15T15:52:55Z</dcterms:modified>
  <dc:identifier>DAHF4orRxiM</dc:identifier>
</cp:coreProperties>
</file>