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0" r:id="rId5"/>
    <p:sldId id="259"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3" d="100"/>
          <a:sy n="63" d="100"/>
        </p:scale>
        <p:origin x="8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E48EF-DD9E-9B77-634D-E8BBCFC79F0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AC5C0C1-342B-EC1D-8F57-E9DC0668EF3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5D867DC-E388-4066-AF86-C9AB6775E1FC}"/>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5" name="Footer Placeholder 4">
            <a:extLst>
              <a:ext uri="{FF2B5EF4-FFF2-40B4-BE49-F238E27FC236}">
                <a16:creationId xmlns:a16="http://schemas.microsoft.com/office/drawing/2014/main" id="{C4ED6632-DF1E-B9B5-08A1-AE94D992169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6D04BD-29C7-581D-EB52-27FCBA48D323}"/>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16908650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16A2C2-3453-1E46-F071-44125AB3D22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888C4E6-8E23-4785-2455-FFD37885AEF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82BBEB-EC86-E19B-14F6-074F3D1B6382}"/>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5" name="Footer Placeholder 4">
            <a:extLst>
              <a:ext uri="{FF2B5EF4-FFF2-40B4-BE49-F238E27FC236}">
                <a16:creationId xmlns:a16="http://schemas.microsoft.com/office/drawing/2014/main" id="{A6CF690E-2939-4E7D-358C-169F5220AAD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D09860-8835-A9C3-C52D-6793C7361727}"/>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410812105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84C1D-08E5-3CB4-CECE-17D43435C74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07E2BE5-21AF-F1A3-3D33-E663E1BDE09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96D2097-43A4-5D8C-1800-EA5A4730BE10}"/>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5" name="Footer Placeholder 4">
            <a:extLst>
              <a:ext uri="{FF2B5EF4-FFF2-40B4-BE49-F238E27FC236}">
                <a16:creationId xmlns:a16="http://schemas.microsoft.com/office/drawing/2014/main" id="{A572D198-03B7-35E9-6285-B71D05FEAA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61D2EA-44D0-DDAB-D836-93824FC6F964}"/>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1640701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0C141-1634-6D66-69F1-3D04F5430DC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7D67218-AE56-D740-6924-438985B8F3C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F7D6045-1270-5C58-DF2C-80C3A8F314C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6518D66-8EC8-CB8B-A6EF-5B0EC6E38F6B}"/>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6" name="Footer Placeholder 5">
            <a:extLst>
              <a:ext uri="{FF2B5EF4-FFF2-40B4-BE49-F238E27FC236}">
                <a16:creationId xmlns:a16="http://schemas.microsoft.com/office/drawing/2014/main" id="{0DD6959D-3218-FBCB-2F05-1A1382F5CBF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9FAF341-6FF5-6E5F-2EED-64FF3C26C5EA}"/>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18918585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F1A3D9-6FDA-1ABA-3299-A6DE37CF82C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C73786D-715E-A88F-89A8-2327758DEE8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89EE428-5A33-A49A-0FB3-12D96D3E9D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3D8107D-1BB2-AA9C-2AD2-3D9B019F070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9192D22-AC52-9B59-EC6C-099ACD03299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8C31C51-2F1E-62DC-A3DA-4F646906B842}"/>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8" name="Footer Placeholder 7">
            <a:extLst>
              <a:ext uri="{FF2B5EF4-FFF2-40B4-BE49-F238E27FC236}">
                <a16:creationId xmlns:a16="http://schemas.microsoft.com/office/drawing/2014/main" id="{BF2FA917-C1C0-B7C2-B84B-9FFE7331819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CA088BF-361C-CFCD-C2E7-61131ADCA8F9}"/>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3713968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0F4990-6669-4D3F-6E6F-790D8C9495F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AE7584-69A2-E7BE-B1C0-0A080E51F857}"/>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4" name="Footer Placeholder 3">
            <a:extLst>
              <a:ext uri="{FF2B5EF4-FFF2-40B4-BE49-F238E27FC236}">
                <a16:creationId xmlns:a16="http://schemas.microsoft.com/office/drawing/2014/main" id="{1C4D91C5-8249-1D17-167B-F36F9938CAD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A39E79-9351-829E-6BD6-24952A848610}"/>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39520270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E78B148-6B53-4B81-1D93-4CE5E32F0CCE}"/>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3" name="Footer Placeholder 2">
            <a:extLst>
              <a:ext uri="{FF2B5EF4-FFF2-40B4-BE49-F238E27FC236}">
                <a16:creationId xmlns:a16="http://schemas.microsoft.com/office/drawing/2014/main" id="{94749F92-9FB3-B66D-0164-F5184886E18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D77EC82-E111-8E06-8C89-B7591E5F12FF}"/>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1129387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4AA3C-6222-B4D3-CE45-34574092A9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F92D822-A0E5-898C-C819-FE6F69A4FD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436CC3C-55A2-6807-AABC-AB826395DC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E15525B-3317-3C0B-E43F-383E97BDA3CF}"/>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6" name="Footer Placeholder 5">
            <a:extLst>
              <a:ext uri="{FF2B5EF4-FFF2-40B4-BE49-F238E27FC236}">
                <a16:creationId xmlns:a16="http://schemas.microsoft.com/office/drawing/2014/main" id="{798A014E-D5CD-8A21-C6AC-FD4901914E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079BA25-45F3-4A4F-D435-30C814957982}"/>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2875337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8942E3-B8D1-8157-23FB-35317602E2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3408168-C732-2706-AFBF-E8CE4B013A9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40FAC5-0591-16AA-ED74-5DDB7356404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D2A5C05-F488-FE8D-60FB-CA9596B66151}"/>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6" name="Footer Placeholder 5">
            <a:extLst>
              <a:ext uri="{FF2B5EF4-FFF2-40B4-BE49-F238E27FC236}">
                <a16:creationId xmlns:a16="http://schemas.microsoft.com/office/drawing/2014/main" id="{DE682024-7D90-AECC-F7CC-CAF5370D88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0EF9A5-1F32-7C32-92C4-43B41D14FD20}"/>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531999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9D740-7AD0-57E2-530A-24423CF5340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29E3D48-0877-FBD9-EAF9-0E2ED4BEAD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48EC15-5AE9-D0E0-D29C-45188E5977D2}"/>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5" name="Footer Placeholder 4">
            <a:extLst>
              <a:ext uri="{FF2B5EF4-FFF2-40B4-BE49-F238E27FC236}">
                <a16:creationId xmlns:a16="http://schemas.microsoft.com/office/drawing/2014/main" id="{5D0D2513-C000-C827-22E1-E046760852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5C41E24-A636-D1F1-D816-BBE91C717F39}"/>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39809294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B489115-9AFB-A7A1-3F5B-92ADDA2847F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90A3ABA-2DBD-CB9F-93E6-1C9CB43277C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0CB9C4-1A86-53A5-E334-0123D25A054D}"/>
              </a:ext>
            </a:extLst>
          </p:cNvPr>
          <p:cNvSpPr>
            <a:spLocks noGrp="1"/>
          </p:cNvSpPr>
          <p:nvPr>
            <p:ph type="dt" sz="half" idx="10"/>
          </p:nvPr>
        </p:nvSpPr>
        <p:spPr/>
        <p:txBody>
          <a:bodyPr/>
          <a:lstStyle/>
          <a:p>
            <a:fld id="{13962FCE-B13E-4181-AC08-547AE656D91A}" type="datetimeFigureOut">
              <a:rPr lang="en-GB" smtClean="0"/>
              <a:t>27/01/2023</a:t>
            </a:fld>
            <a:endParaRPr lang="en-GB"/>
          </a:p>
        </p:txBody>
      </p:sp>
      <p:sp>
        <p:nvSpPr>
          <p:cNvPr id="5" name="Footer Placeholder 4">
            <a:extLst>
              <a:ext uri="{FF2B5EF4-FFF2-40B4-BE49-F238E27FC236}">
                <a16:creationId xmlns:a16="http://schemas.microsoft.com/office/drawing/2014/main" id="{EE674B07-AB2D-949D-0877-66DEC8C8CB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F463FA-00C8-085B-3C05-ADC23571F2E7}"/>
              </a:ext>
            </a:extLst>
          </p:cNvPr>
          <p:cNvSpPr>
            <a:spLocks noGrp="1"/>
          </p:cNvSpPr>
          <p:nvPr>
            <p:ph type="sldNum" sz="quarter" idx="12"/>
          </p:nvPr>
        </p:nvSpPr>
        <p:spPr/>
        <p:txBody>
          <a:bodyPr/>
          <a:lstStyle/>
          <a:p>
            <a:fld id="{EEFAB8D7-066E-461A-8704-621B10DFCBC7}" type="slidenum">
              <a:rPr lang="en-GB" smtClean="0"/>
              <a:t>‹#›</a:t>
            </a:fld>
            <a:endParaRPr lang="en-GB"/>
          </a:p>
        </p:txBody>
      </p:sp>
    </p:spTree>
    <p:extLst>
      <p:ext uri="{BB962C8B-B14F-4D97-AF65-F5344CB8AC3E}">
        <p14:creationId xmlns:p14="http://schemas.microsoft.com/office/powerpoint/2010/main" val="9589205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DF36337-DD17-5CCC-900D-1D1600A63F9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94DB83C-7D59-EC7C-97ED-882A77E653C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980172-9353-57EA-D01A-AA99475AC43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3962FCE-B13E-4181-AC08-547AE656D91A}" type="datetimeFigureOut">
              <a:rPr lang="en-GB" smtClean="0"/>
              <a:t>27/01/2023</a:t>
            </a:fld>
            <a:endParaRPr lang="en-GB"/>
          </a:p>
        </p:txBody>
      </p:sp>
      <p:sp>
        <p:nvSpPr>
          <p:cNvPr id="5" name="Footer Placeholder 4">
            <a:extLst>
              <a:ext uri="{FF2B5EF4-FFF2-40B4-BE49-F238E27FC236}">
                <a16:creationId xmlns:a16="http://schemas.microsoft.com/office/drawing/2014/main" id="{DFB0166A-45D8-DC6F-F39D-BEE8315C154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FA69A75-B837-DEEA-F0B7-1762369329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FAB8D7-066E-461A-8704-621B10DFCBC7}" type="slidenum">
              <a:rPr lang="en-GB" smtClean="0"/>
              <a:t>‹#›</a:t>
            </a:fld>
            <a:endParaRPr lang="en-GB"/>
          </a:p>
        </p:txBody>
      </p:sp>
    </p:spTree>
    <p:extLst>
      <p:ext uri="{BB962C8B-B14F-4D97-AF65-F5344CB8AC3E}">
        <p14:creationId xmlns:p14="http://schemas.microsoft.com/office/powerpoint/2010/main" val="428254746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f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file:///C:\Users\alina.culea\Downloads\10.2139\ssrn.2377151" TargetMode="External"/><Relationship Id="rId3" Type="http://schemas.openxmlformats.org/officeDocument/2006/relationships/hyperlink" Target="file:///C:\Users\alina.culea\Downloads\10.1080\10253866.2019.1653288" TargetMode="External"/><Relationship Id="rId7" Type="http://schemas.openxmlformats.org/officeDocument/2006/relationships/hyperlink" Target="file:///C:\Users\alina.culea\Downloads\10.1016\j.engappai.2018.11.007" TargetMode="External"/><Relationship Id="rId2" Type="http://schemas.openxmlformats.org/officeDocument/2006/relationships/hyperlink" Target="file:///C:\Users\alina.culea\Downloads\10.7790\tja.v61i4.262" TargetMode="External"/><Relationship Id="rId1" Type="http://schemas.openxmlformats.org/officeDocument/2006/relationships/slideLayout" Target="../slideLayouts/slideLayout2.xml"/><Relationship Id="rId6" Type="http://schemas.openxmlformats.org/officeDocument/2006/relationships/hyperlink" Target="file:///C:\Users\alina.culea\Downloads\10.1353\cj.2020.0034" TargetMode="External"/><Relationship Id="rId5" Type="http://schemas.openxmlformats.org/officeDocument/2006/relationships/hyperlink" Target="https://www.businessofapps.com/data/netflix-statistics/" TargetMode="External"/><Relationship Id="rId4" Type="http://schemas.openxmlformats.org/officeDocument/2006/relationships/hyperlink" Target="file:///C:\Users\alina.culea\Downloads\10.3145\epi.2016.jul.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9">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83447"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557A64-F196-EA9E-3E8D-BAD4F30DE513}"/>
              </a:ext>
            </a:extLst>
          </p:cNvPr>
          <p:cNvSpPr>
            <a:spLocks noGrp="1"/>
          </p:cNvSpPr>
          <p:nvPr>
            <p:ph type="ctrTitle"/>
          </p:nvPr>
        </p:nvSpPr>
        <p:spPr>
          <a:xfrm>
            <a:off x="1155556" y="6214530"/>
            <a:ext cx="4284418" cy="562190"/>
          </a:xfrm>
        </p:spPr>
        <p:txBody>
          <a:bodyPr anchor="b">
            <a:normAutofit fontScale="90000"/>
          </a:bodyPr>
          <a:lstStyle/>
          <a:p>
            <a:pPr algn="l"/>
            <a:r>
              <a:rPr lang="en-GB" sz="3200" dirty="0">
                <a:solidFill>
                  <a:schemeClr val="bg1"/>
                </a:solidFill>
              </a:rPr>
              <a:t>Netflix’s Interactive Movies</a:t>
            </a:r>
          </a:p>
        </p:txBody>
      </p:sp>
      <p:sp>
        <p:nvSpPr>
          <p:cNvPr id="12" name="Rectangle 11">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9577E0AF-C8FC-DF55-4F51-ECC8F672787A}"/>
              </a:ext>
            </a:extLst>
          </p:cNvPr>
          <p:cNvSpPr>
            <a:spLocks noGrp="1"/>
          </p:cNvSpPr>
          <p:nvPr>
            <p:ph type="subTitle" idx="1"/>
          </p:nvPr>
        </p:nvSpPr>
        <p:spPr>
          <a:xfrm>
            <a:off x="6739465" y="6214525"/>
            <a:ext cx="4305856" cy="321733"/>
          </a:xfrm>
        </p:spPr>
        <p:txBody>
          <a:bodyPr anchor="b">
            <a:normAutofit fontScale="92500" lnSpcReduction="20000"/>
          </a:bodyPr>
          <a:lstStyle/>
          <a:p>
            <a:pPr algn="r"/>
            <a:r>
              <a:rPr lang="en-GB" sz="2000" dirty="0" err="1"/>
              <a:t>Catalin</a:t>
            </a:r>
            <a:r>
              <a:rPr lang="en-GB" sz="2000" dirty="0"/>
              <a:t> </a:t>
            </a:r>
            <a:r>
              <a:rPr lang="en-GB" sz="2000" dirty="0" err="1"/>
              <a:t>Ionel</a:t>
            </a:r>
            <a:r>
              <a:rPr lang="en-GB" sz="2000" dirty="0"/>
              <a:t> </a:t>
            </a:r>
            <a:r>
              <a:rPr lang="en-GB" sz="2000" dirty="0" err="1"/>
              <a:t>Mirica</a:t>
            </a:r>
            <a:r>
              <a:rPr lang="en-GB" sz="2000" dirty="0"/>
              <a:t> 1920075</a:t>
            </a:r>
          </a:p>
        </p:txBody>
      </p:sp>
      <p:pic>
        <p:nvPicPr>
          <p:cNvPr id="5" name="Picture 4">
            <a:extLst>
              <a:ext uri="{FF2B5EF4-FFF2-40B4-BE49-F238E27FC236}">
                <a16:creationId xmlns:a16="http://schemas.microsoft.com/office/drawing/2014/main" id="{2FABA792-9B52-8334-5F48-8ECECCC40027}"/>
              </a:ext>
            </a:extLst>
          </p:cNvPr>
          <p:cNvPicPr>
            <a:picLocks noChangeAspect="1"/>
          </p:cNvPicPr>
          <p:nvPr/>
        </p:nvPicPr>
        <p:blipFill rotWithShape="1">
          <a:blip r:embed="rId2">
            <a:extLst>
              <a:ext uri="{28A0092B-C50C-407E-A947-70E740481C1C}">
                <a14:useLocalDpi xmlns:a14="http://schemas.microsoft.com/office/drawing/2010/main" val="0"/>
              </a:ext>
            </a:extLst>
          </a:blip>
          <a:srcRect l="63" r="186" b="2"/>
          <a:stretch/>
        </p:blipFill>
        <p:spPr>
          <a:xfrm>
            <a:off x="1155556" y="637761"/>
            <a:ext cx="9889765" cy="5576763"/>
          </a:xfrm>
          <a:prstGeom prst="rect">
            <a:avLst/>
          </a:prstGeom>
        </p:spPr>
      </p:pic>
    </p:spTree>
    <p:extLst>
      <p:ext uri="{BB962C8B-B14F-4D97-AF65-F5344CB8AC3E}">
        <p14:creationId xmlns:p14="http://schemas.microsoft.com/office/powerpoint/2010/main" val="40211918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80DF40B2-80F7-4E71-B46C-284163F365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482CD8-0A97-BA6C-840A-8218D2D2B3C6}"/>
              </a:ext>
            </a:extLst>
          </p:cNvPr>
          <p:cNvSpPr>
            <a:spLocks noGrp="1"/>
          </p:cNvSpPr>
          <p:nvPr>
            <p:ph type="title"/>
          </p:nvPr>
        </p:nvSpPr>
        <p:spPr>
          <a:xfrm>
            <a:off x="838199" y="548464"/>
            <a:ext cx="2880361" cy="1534336"/>
          </a:xfrm>
        </p:spPr>
        <p:txBody>
          <a:bodyPr>
            <a:normAutofit/>
          </a:bodyPr>
          <a:lstStyle/>
          <a:p>
            <a:r>
              <a:rPr lang="en-GB" sz="4000" dirty="0"/>
              <a:t>Overview</a:t>
            </a:r>
          </a:p>
        </p:txBody>
      </p:sp>
      <p:sp>
        <p:nvSpPr>
          <p:cNvPr id="9" name="Content Placeholder 8">
            <a:extLst>
              <a:ext uri="{FF2B5EF4-FFF2-40B4-BE49-F238E27FC236}">
                <a16:creationId xmlns:a16="http://schemas.microsoft.com/office/drawing/2014/main" id="{C19BB384-74B7-FE44-71D0-BE71D244543F}"/>
              </a:ext>
            </a:extLst>
          </p:cNvPr>
          <p:cNvSpPr>
            <a:spLocks noGrp="1"/>
          </p:cNvSpPr>
          <p:nvPr>
            <p:ph idx="1"/>
          </p:nvPr>
        </p:nvSpPr>
        <p:spPr>
          <a:xfrm>
            <a:off x="406401" y="1960881"/>
            <a:ext cx="4231226" cy="4144640"/>
          </a:xfrm>
        </p:spPr>
        <p:txBody>
          <a:bodyPr>
            <a:normAutofit/>
          </a:bodyPr>
          <a:lstStyle/>
          <a:p>
            <a:r>
              <a:rPr lang="en-US" dirty="0"/>
              <a:t>Industry 4.0</a:t>
            </a:r>
          </a:p>
          <a:p>
            <a:r>
              <a:rPr lang="en-US" dirty="0"/>
              <a:t>What is Netflix?</a:t>
            </a:r>
          </a:p>
          <a:p>
            <a:r>
              <a:rPr lang="en-US" dirty="0"/>
              <a:t>The Development of Netflix</a:t>
            </a:r>
          </a:p>
          <a:p>
            <a:r>
              <a:rPr lang="en-US" dirty="0"/>
              <a:t>Netflix today</a:t>
            </a:r>
          </a:p>
          <a:p>
            <a:r>
              <a:rPr lang="en-US" dirty="0"/>
              <a:t>Netflix Interactive Movies</a:t>
            </a:r>
          </a:p>
          <a:p>
            <a:r>
              <a:rPr lang="en-US" dirty="0"/>
              <a:t>Conclusion</a:t>
            </a:r>
          </a:p>
          <a:p>
            <a:r>
              <a:rPr lang="en-US" dirty="0"/>
              <a:t>Reference List</a:t>
            </a:r>
          </a:p>
          <a:p>
            <a:endParaRPr lang="en-US" sz="2000" dirty="0"/>
          </a:p>
          <a:p>
            <a:endParaRPr lang="en-US" sz="2000" dirty="0"/>
          </a:p>
        </p:txBody>
      </p:sp>
      <p:pic>
        <p:nvPicPr>
          <p:cNvPr id="5" name="Content Placeholder 4">
            <a:extLst>
              <a:ext uri="{FF2B5EF4-FFF2-40B4-BE49-F238E27FC236}">
                <a16:creationId xmlns:a16="http://schemas.microsoft.com/office/drawing/2014/main" id="{0F4B8020-05A6-BBF3-1C17-C22D98DE59A5}"/>
              </a:ext>
            </a:extLst>
          </p:cNvPr>
          <p:cNvPicPr>
            <a:picLocks noChangeAspect="1"/>
          </p:cNvPicPr>
          <p:nvPr/>
        </p:nvPicPr>
        <p:blipFill rotWithShape="1">
          <a:blip r:embed="rId2">
            <a:extLst>
              <a:ext uri="{28A0092B-C50C-407E-A947-70E740481C1C}">
                <a14:useLocalDpi xmlns:a14="http://schemas.microsoft.com/office/drawing/2010/main" val="0"/>
              </a:ext>
            </a:extLst>
          </a:blip>
          <a:srcRect t="1825" b="2681"/>
          <a:stretch/>
        </p:blipFill>
        <p:spPr>
          <a:xfrm>
            <a:off x="5010386" y="10"/>
            <a:ext cx="7181613" cy="6857990"/>
          </a:xfrm>
          <a:prstGeom prst="rect">
            <a:avLst/>
          </a:prstGeom>
          <a:effectLst/>
        </p:spPr>
      </p:pic>
    </p:spTree>
    <p:extLst>
      <p:ext uri="{BB962C8B-B14F-4D97-AF65-F5344CB8AC3E}">
        <p14:creationId xmlns:p14="http://schemas.microsoft.com/office/powerpoint/2010/main" val="364251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04D20-1B02-41E7-4503-51FD76516AFD}"/>
              </a:ext>
            </a:extLst>
          </p:cNvPr>
          <p:cNvSpPr>
            <a:spLocks noGrp="1"/>
          </p:cNvSpPr>
          <p:nvPr>
            <p:ph type="title"/>
          </p:nvPr>
        </p:nvSpPr>
        <p:spPr>
          <a:xfrm>
            <a:off x="8635999" y="489507"/>
            <a:ext cx="3098801" cy="1655483"/>
          </a:xfrm>
        </p:spPr>
        <p:txBody>
          <a:bodyPr anchor="b">
            <a:normAutofit/>
          </a:bodyPr>
          <a:lstStyle/>
          <a:p>
            <a:r>
              <a:rPr lang="en-GB" sz="3700" dirty="0"/>
              <a:t>Technological Factor – Industry 4.0</a:t>
            </a:r>
          </a:p>
        </p:txBody>
      </p:sp>
      <p:pic>
        <p:nvPicPr>
          <p:cNvPr id="11" name="Content Placeholder 10" descr="Diagram&#10;&#10;Description automatically generated">
            <a:extLst>
              <a:ext uri="{FF2B5EF4-FFF2-40B4-BE49-F238E27FC236}">
                <a16:creationId xmlns:a16="http://schemas.microsoft.com/office/drawing/2014/main" id="{8CFEF2B3-0308-E00A-37AA-0F39BAA0267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0" y="94943"/>
            <a:ext cx="8739657" cy="5809300"/>
          </a:xfrm>
        </p:spPr>
      </p:pic>
      <p:sp>
        <p:nvSpPr>
          <p:cNvPr id="18" name="Rectangle 17">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TextBox 11">
            <a:extLst>
              <a:ext uri="{FF2B5EF4-FFF2-40B4-BE49-F238E27FC236}">
                <a16:creationId xmlns:a16="http://schemas.microsoft.com/office/drawing/2014/main" id="{4B74C632-0598-3977-A963-13195C2DF3D2}"/>
              </a:ext>
            </a:extLst>
          </p:cNvPr>
          <p:cNvSpPr txBox="1"/>
          <p:nvPr/>
        </p:nvSpPr>
        <p:spPr>
          <a:xfrm>
            <a:off x="8361680" y="2529840"/>
            <a:ext cx="3444240" cy="3416320"/>
          </a:xfrm>
          <a:prstGeom prst="rect">
            <a:avLst/>
          </a:prstGeom>
          <a:noFill/>
        </p:spPr>
        <p:txBody>
          <a:bodyPr wrap="square" rtlCol="0">
            <a:spAutoFit/>
          </a:bodyPr>
          <a:lstStyle/>
          <a:p>
            <a:pPr algn="ctr"/>
            <a:r>
              <a:rPr lang="en-GB" sz="2400" dirty="0"/>
              <a:t>Industry 4.0 brough more technological innovations that can be used in the film making industry, such as new system integrations and augmented reality (</a:t>
            </a:r>
            <a:r>
              <a:rPr lang="en-GB" sz="2400" dirty="0" err="1"/>
              <a:t>Muhuri</a:t>
            </a:r>
            <a:r>
              <a:rPr lang="en-GB" sz="2400" dirty="0"/>
              <a:t>, Shukla and Abraham, 2019).</a:t>
            </a:r>
          </a:p>
        </p:txBody>
      </p:sp>
    </p:spTree>
    <p:extLst>
      <p:ext uri="{BB962C8B-B14F-4D97-AF65-F5344CB8AC3E}">
        <p14:creationId xmlns:p14="http://schemas.microsoft.com/office/powerpoint/2010/main" val="26090555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5A59F003-E00A-43F9-91DC-CC54E3B874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icture containing text&#10;&#10;Description automatically generated">
            <a:extLst>
              <a:ext uri="{FF2B5EF4-FFF2-40B4-BE49-F238E27FC236}">
                <a16:creationId xmlns:a16="http://schemas.microsoft.com/office/drawing/2014/main" id="{647B8BF6-589D-8A48-CB92-2CE33F685ABF}"/>
              </a:ext>
            </a:extLst>
          </p:cNvPr>
          <p:cNvPicPr>
            <a:picLocks noChangeAspect="1"/>
          </p:cNvPicPr>
          <p:nvPr/>
        </p:nvPicPr>
        <p:blipFill rotWithShape="1">
          <a:blip r:embed="rId2">
            <a:extLst>
              <a:ext uri="{28A0092B-C50C-407E-A947-70E740481C1C}">
                <a14:useLocalDpi xmlns:a14="http://schemas.microsoft.com/office/drawing/2010/main" val="0"/>
              </a:ext>
            </a:extLst>
          </a:blip>
          <a:srcRect l="1212" t="9091" r="7879"/>
          <a:stretch/>
        </p:blipFill>
        <p:spPr>
          <a:xfrm>
            <a:off x="20" y="10"/>
            <a:ext cx="12191981" cy="6857990"/>
          </a:xfrm>
          <a:prstGeom prst="rect">
            <a:avLst/>
          </a:prstGeom>
        </p:spPr>
      </p:pic>
      <p:sp>
        <p:nvSpPr>
          <p:cNvPr id="32" name="Rectangle 31">
            <a:extLst>
              <a:ext uri="{FF2B5EF4-FFF2-40B4-BE49-F238E27FC236}">
                <a16:creationId xmlns:a16="http://schemas.microsoft.com/office/drawing/2014/main" id="{D74A4382-E3AD-430A-9A1F-DFA3E0E77A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799868" y="-1534136"/>
            <a:ext cx="4592270" cy="12192001"/>
          </a:xfrm>
          <a:prstGeom prst="rect">
            <a:avLst/>
          </a:prstGeom>
          <a:gradFill>
            <a:gsLst>
              <a:gs pos="35000">
                <a:schemeClr val="bg1">
                  <a:alpha val="46000"/>
                </a:schemeClr>
              </a:gs>
              <a:gs pos="21000">
                <a:schemeClr val="bg1">
                  <a:alpha val="30000"/>
                </a:schemeClr>
              </a:gs>
              <a:gs pos="0">
                <a:schemeClr val="bg1">
                  <a:alpha val="0"/>
                </a:schemeClr>
              </a:gs>
              <a:gs pos="100000">
                <a:schemeClr val="bg1">
                  <a:alpha val="9000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2BAF7DE-6C7B-4B75-C67B-D67BF0BD52EF}"/>
              </a:ext>
            </a:extLst>
          </p:cNvPr>
          <p:cNvSpPr>
            <a:spLocks noGrp="1"/>
          </p:cNvSpPr>
          <p:nvPr>
            <p:ph type="title"/>
          </p:nvPr>
        </p:nvSpPr>
        <p:spPr>
          <a:xfrm>
            <a:off x="404553" y="3091928"/>
            <a:ext cx="9078562" cy="2387600"/>
          </a:xfrm>
        </p:spPr>
        <p:txBody>
          <a:bodyPr vert="horz" lIns="91440" tIns="45720" rIns="91440" bIns="45720" rtlCol="0" anchor="b">
            <a:normAutofit/>
          </a:bodyPr>
          <a:lstStyle/>
          <a:p>
            <a:r>
              <a:rPr lang="en-US" sz="6600" dirty="0"/>
              <a:t>What is Netflix?</a:t>
            </a:r>
          </a:p>
        </p:txBody>
      </p:sp>
      <p:sp>
        <p:nvSpPr>
          <p:cNvPr id="34" name="Rectangle: Rounded Corners 33">
            <a:extLst>
              <a:ext uri="{FF2B5EF4-FFF2-40B4-BE49-F238E27FC236}">
                <a16:creationId xmlns:a16="http://schemas.microsoft.com/office/drawing/2014/main" id="{79F40191-0F44-4FD1-82CC-ACB507C14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575039"/>
            <a:ext cx="9785897" cy="685800"/>
          </a:xfrm>
          <a:prstGeom prst="roundRect">
            <a:avLst>
              <a:gd name="adj" fmla="val 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Content Placeholder 17">
            <a:extLst>
              <a:ext uri="{FF2B5EF4-FFF2-40B4-BE49-F238E27FC236}">
                <a16:creationId xmlns:a16="http://schemas.microsoft.com/office/drawing/2014/main" id="{8F31285E-F80B-8672-8D04-3FEF0710ABB2}"/>
              </a:ext>
            </a:extLst>
          </p:cNvPr>
          <p:cNvSpPr>
            <a:spLocks noGrp="1"/>
          </p:cNvSpPr>
          <p:nvPr>
            <p:ph idx="1"/>
          </p:nvPr>
        </p:nvSpPr>
        <p:spPr>
          <a:xfrm>
            <a:off x="111760" y="5624945"/>
            <a:ext cx="9674137" cy="592975"/>
          </a:xfrm>
        </p:spPr>
        <p:txBody>
          <a:bodyPr vert="horz" lIns="91440" tIns="45720" rIns="91440" bIns="45720" rtlCol="0" anchor="ctr">
            <a:normAutofit fontScale="92500" lnSpcReduction="20000"/>
          </a:bodyPr>
          <a:lstStyle/>
          <a:p>
            <a:pPr marL="0" indent="0">
              <a:buNone/>
            </a:pPr>
            <a:r>
              <a:rPr lang="en-US" sz="2400" dirty="0"/>
              <a:t>Subscription-based streaming service for devices connected to internet (Lobato and </a:t>
            </a:r>
            <a:r>
              <a:rPr lang="en-US" sz="2400" dirty="0" err="1"/>
              <a:t>Lotz</a:t>
            </a:r>
            <a:r>
              <a:rPr lang="en-US" sz="2400" dirty="0"/>
              <a:t>, 2020).</a:t>
            </a:r>
          </a:p>
        </p:txBody>
      </p:sp>
    </p:spTree>
    <p:extLst>
      <p:ext uri="{BB962C8B-B14F-4D97-AF65-F5344CB8AC3E}">
        <p14:creationId xmlns:p14="http://schemas.microsoft.com/office/powerpoint/2010/main" val="166171018"/>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pic>
        <p:nvPicPr>
          <p:cNvPr id="5" name="Content Placeholder 4" descr="Graphical user interface&#10;&#10;Description automatically generated">
            <a:extLst>
              <a:ext uri="{FF2B5EF4-FFF2-40B4-BE49-F238E27FC236}">
                <a16:creationId xmlns:a16="http://schemas.microsoft.com/office/drawing/2014/main" id="{FCF5061A-019E-4490-0F19-6C06C0346A29}"/>
              </a:ext>
            </a:extLst>
          </p:cNvPr>
          <p:cNvPicPr>
            <a:picLocks noChangeAspect="1"/>
          </p:cNvPicPr>
          <p:nvPr/>
        </p:nvPicPr>
        <p:blipFill rotWithShape="1">
          <a:blip r:embed="rId2">
            <a:extLst>
              <a:ext uri="{28A0092B-C50C-407E-A947-70E740481C1C}">
                <a14:useLocalDpi xmlns:a14="http://schemas.microsoft.com/office/drawing/2010/main" val="0"/>
              </a:ext>
            </a:extLst>
          </a:blip>
          <a:srcRect r="-1" b="416"/>
          <a:stretch/>
        </p:blipFill>
        <p:spPr>
          <a:xfrm>
            <a:off x="20" y="10"/>
            <a:ext cx="12188932" cy="6857990"/>
          </a:xfrm>
          <a:prstGeom prst="rect">
            <a:avLst/>
          </a:prstGeom>
        </p:spPr>
      </p:pic>
      <p:sp>
        <p:nvSpPr>
          <p:cNvPr id="12" name="Freeform: Shape 11">
            <a:extLst>
              <a:ext uri="{FF2B5EF4-FFF2-40B4-BE49-F238E27FC236}">
                <a16:creationId xmlns:a16="http://schemas.microsoft.com/office/drawing/2014/main" id="{5E8D2E83-FB3A-40E7-A9E5-7AB389D612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bg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C4D8DB-D312-CD03-429F-F94A4C0A5D80}"/>
              </a:ext>
            </a:extLst>
          </p:cNvPr>
          <p:cNvSpPr>
            <a:spLocks noGrp="1"/>
          </p:cNvSpPr>
          <p:nvPr>
            <p:ph type="title"/>
          </p:nvPr>
        </p:nvSpPr>
        <p:spPr>
          <a:xfrm>
            <a:off x="618062" y="4185749"/>
            <a:ext cx="9265771" cy="622836"/>
          </a:xfrm>
        </p:spPr>
        <p:txBody>
          <a:bodyPr>
            <a:normAutofit/>
          </a:bodyPr>
          <a:lstStyle/>
          <a:p>
            <a:r>
              <a:rPr lang="en-GB" sz="3600"/>
              <a:t>The development of Netflix</a:t>
            </a:r>
          </a:p>
        </p:txBody>
      </p:sp>
      <p:sp>
        <p:nvSpPr>
          <p:cNvPr id="9" name="Content Placeholder 8">
            <a:extLst>
              <a:ext uri="{FF2B5EF4-FFF2-40B4-BE49-F238E27FC236}">
                <a16:creationId xmlns:a16="http://schemas.microsoft.com/office/drawing/2014/main" id="{A376E77A-4642-6385-9B89-919712267F44}"/>
              </a:ext>
            </a:extLst>
          </p:cNvPr>
          <p:cNvSpPr>
            <a:spLocks noGrp="1"/>
          </p:cNvSpPr>
          <p:nvPr>
            <p:ph idx="1"/>
          </p:nvPr>
        </p:nvSpPr>
        <p:spPr>
          <a:xfrm>
            <a:off x="618063" y="4856921"/>
            <a:ext cx="9565028" cy="1249240"/>
          </a:xfrm>
        </p:spPr>
        <p:txBody>
          <a:bodyPr>
            <a:normAutofit/>
          </a:bodyPr>
          <a:lstStyle/>
          <a:p>
            <a:pPr marL="0" indent="0">
              <a:buNone/>
            </a:pPr>
            <a:r>
              <a:rPr lang="en-US" sz="1800" dirty="0"/>
              <a:t>Netflix was launched in 1997 as the first DVD rental and sales website (Barr, 2011). Netflix first introduces the monthly subscription concept in 1999 (Barr, 2011). The company launched the streaming service website in 2007 and In 2013 the first original Netflix TV-series was launched </a:t>
            </a:r>
            <a:r>
              <a:rPr lang="pt-BR" sz="1800" dirty="0"/>
              <a:t>(Fernández-Manzano, Neira and Clares-Gavilán, 2016)</a:t>
            </a:r>
            <a:r>
              <a:rPr lang="en-US" sz="1800" dirty="0"/>
              <a:t>. </a:t>
            </a:r>
          </a:p>
        </p:txBody>
      </p:sp>
    </p:spTree>
    <p:extLst>
      <p:ext uri="{BB962C8B-B14F-4D97-AF65-F5344CB8AC3E}">
        <p14:creationId xmlns:p14="http://schemas.microsoft.com/office/powerpoint/2010/main" val="3407284963"/>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2B515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35D7C5-A05F-048F-3DEB-E1DC3F160335}"/>
              </a:ext>
            </a:extLst>
          </p:cNvPr>
          <p:cNvSpPr>
            <a:spLocks noGrp="1"/>
          </p:cNvSpPr>
          <p:nvPr>
            <p:ph type="title"/>
          </p:nvPr>
        </p:nvSpPr>
        <p:spPr>
          <a:xfrm>
            <a:off x="9093496" y="618681"/>
            <a:ext cx="2613872" cy="966279"/>
          </a:xfrm>
        </p:spPr>
        <p:txBody>
          <a:bodyPr vert="horz" lIns="91440" tIns="45720" rIns="91440" bIns="45720" rtlCol="0" anchor="ctr">
            <a:normAutofit/>
          </a:bodyPr>
          <a:lstStyle/>
          <a:p>
            <a:r>
              <a:rPr lang="en-US" sz="3600" dirty="0">
                <a:solidFill>
                  <a:srgbClr val="FFFFFF"/>
                </a:solidFill>
              </a:rPr>
              <a:t>Netflix today</a:t>
            </a:r>
          </a:p>
        </p:txBody>
      </p:sp>
      <p:sp>
        <p:nvSpPr>
          <p:cNvPr id="12"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A person holding a remote control&#10;&#10;Description automatically generated with medium confidence">
            <a:extLst>
              <a:ext uri="{FF2B5EF4-FFF2-40B4-BE49-F238E27FC236}">
                <a16:creationId xmlns:a16="http://schemas.microsoft.com/office/drawing/2014/main" id="{9B445CEF-6539-3AA8-2EDC-AD999A0BBD27}"/>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864"/>
          <a:stretch/>
        </p:blipFill>
        <p:spPr>
          <a:xfrm>
            <a:off x="976251" y="942538"/>
            <a:ext cx="7163222" cy="4808332"/>
          </a:xfrm>
          <a:prstGeom prst="rect">
            <a:avLst/>
          </a:prstGeom>
          <a:effectLst/>
        </p:spPr>
      </p:pic>
      <p:sp>
        <p:nvSpPr>
          <p:cNvPr id="6" name="TextBox 5">
            <a:extLst>
              <a:ext uri="{FF2B5EF4-FFF2-40B4-BE49-F238E27FC236}">
                <a16:creationId xmlns:a16="http://schemas.microsoft.com/office/drawing/2014/main" id="{650BCD82-162D-3E74-7A19-44BAB6560D80}"/>
              </a:ext>
            </a:extLst>
          </p:cNvPr>
          <p:cNvSpPr txBox="1"/>
          <p:nvPr/>
        </p:nvSpPr>
        <p:spPr>
          <a:xfrm>
            <a:off x="9093496" y="1930400"/>
            <a:ext cx="2824184" cy="3785652"/>
          </a:xfrm>
          <a:prstGeom prst="rect">
            <a:avLst/>
          </a:prstGeom>
          <a:noFill/>
        </p:spPr>
        <p:txBody>
          <a:bodyPr wrap="square" rtlCol="0">
            <a:spAutoFit/>
          </a:bodyPr>
          <a:lstStyle/>
          <a:p>
            <a:r>
              <a:rPr lang="en-GB" sz="2400" dirty="0">
                <a:solidFill>
                  <a:schemeClr val="bg1"/>
                </a:solidFill>
              </a:rPr>
              <a:t>Netflix has </a:t>
            </a:r>
            <a:r>
              <a:rPr lang="en-GB" sz="2400" b="0" i="0" dirty="0">
                <a:solidFill>
                  <a:schemeClr val="bg1"/>
                </a:solidFill>
                <a:effectLst/>
                <a:latin typeface="Arial" panose="020B0604020202020204" pitchFamily="34" charset="0"/>
              </a:rPr>
              <a:t> 230 million subscribers worldwide, is the second largest entertainment company in the world and has a revenue of 31.6 billion USD (Iqbal, 2023).</a:t>
            </a:r>
            <a:endParaRPr lang="en-GB" sz="2400" dirty="0">
              <a:solidFill>
                <a:schemeClr val="bg1"/>
              </a:solidFill>
            </a:endParaRPr>
          </a:p>
        </p:txBody>
      </p:sp>
    </p:spTree>
    <p:extLst>
      <p:ext uri="{BB962C8B-B14F-4D97-AF65-F5344CB8AC3E}">
        <p14:creationId xmlns:p14="http://schemas.microsoft.com/office/powerpoint/2010/main" val="25826924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AFE8227-C443-417B-BA91-520EB1EF4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
            <a:ext cx="12192000" cy="685799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EF04F-4874-6CE2-CC69-998CA5F934E7}"/>
              </a:ext>
            </a:extLst>
          </p:cNvPr>
          <p:cNvSpPr>
            <a:spLocks noGrp="1"/>
          </p:cNvSpPr>
          <p:nvPr>
            <p:ph type="title"/>
          </p:nvPr>
        </p:nvSpPr>
        <p:spPr>
          <a:xfrm>
            <a:off x="8643193" y="489507"/>
            <a:ext cx="3091607" cy="1655483"/>
          </a:xfrm>
        </p:spPr>
        <p:txBody>
          <a:bodyPr anchor="b">
            <a:normAutofit/>
          </a:bodyPr>
          <a:lstStyle/>
          <a:p>
            <a:r>
              <a:rPr lang="en-GB" sz="3700" dirty="0"/>
              <a:t>Netflix Interactive Movies</a:t>
            </a:r>
          </a:p>
        </p:txBody>
      </p:sp>
      <p:pic>
        <p:nvPicPr>
          <p:cNvPr id="5" name="Content Placeholder 4" descr="A person holding his hands up&#10;&#10;Description automatically generated with low confidence">
            <a:extLst>
              <a:ext uri="{FF2B5EF4-FFF2-40B4-BE49-F238E27FC236}">
                <a16:creationId xmlns:a16="http://schemas.microsoft.com/office/drawing/2014/main" id="{2AD399AF-28DD-3B96-BCD9-E6B58BA00131}"/>
              </a:ext>
            </a:extLst>
          </p:cNvPr>
          <p:cNvPicPr>
            <a:picLocks noChangeAspect="1"/>
          </p:cNvPicPr>
          <p:nvPr/>
        </p:nvPicPr>
        <p:blipFill rotWithShape="1">
          <a:blip r:embed="rId2">
            <a:extLst>
              <a:ext uri="{28A0092B-C50C-407E-A947-70E740481C1C}">
                <a14:useLocalDpi xmlns:a14="http://schemas.microsoft.com/office/drawing/2010/main" val="0"/>
              </a:ext>
            </a:extLst>
          </a:blip>
          <a:srcRect l="13758" r="15007" b="-1"/>
          <a:stretch/>
        </p:blipFill>
        <p:spPr>
          <a:xfrm>
            <a:off x="20" y="431"/>
            <a:ext cx="8115280" cy="6408311"/>
          </a:xfrm>
          <a:prstGeom prst="rect">
            <a:avLst/>
          </a:prstGeom>
        </p:spPr>
      </p:pic>
      <p:sp>
        <p:nvSpPr>
          <p:cNvPr id="9" name="Content Placeholder 8">
            <a:extLst>
              <a:ext uri="{FF2B5EF4-FFF2-40B4-BE49-F238E27FC236}">
                <a16:creationId xmlns:a16="http://schemas.microsoft.com/office/drawing/2014/main" id="{2D0C640C-49E6-E021-7487-39146CA3E52D}"/>
              </a:ext>
            </a:extLst>
          </p:cNvPr>
          <p:cNvSpPr>
            <a:spLocks noGrp="1"/>
          </p:cNvSpPr>
          <p:nvPr>
            <p:ph idx="1"/>
          </p:nvPr>
        </p:nvSpPr>
        <p:spPr>
          <a:xfrm>
            <a:off x="8643193" y="2418408"/>
            <a:ext cx="3396407" cy="3616632"/>
          </a:xfrm>
        </p:spPr>
        <p:txBody>
          <a:bodyPr>
            <a:normAutofit fontScale="92500" lnSpcReduction="20000"/>
          </a:bodyPr>
          <a:lstStyle/>
          <a:p>
            <a:r>
              <a:rPr lang="en-US" sz="2000" dirty="0"/>
              <a:t>SWOT – great leader and capital (</a:t>
            </a:r>
            <a:r>
              <a:rPr lang="en-US" sz="2000" dirty="0" err="1"/>
              <a:t>Muzumdar</a:t>
            </a:r>
            <a:r>
              <a:rPr lang="en-US" sz="2000" dirty="0"/>
              <a:t>, 2014)</a:t>
            </a:r>
          </a:p>
          <a:p>
            <a:r>
              <a:rPr lang="en-US" sz="2000" dirty="0"/>
              <a:t>PESTLE – Industry 4.0 </a:t>
            </a:r>
            <a:r>
              <a:rPr lang="en-GB" sz="2000" dirty="0"/>
              <a:t>(</a:t>
            </a:r>
            <a:r>
              <a:rPr lang="en-GB" sz="2000" dirty="0" err="1"/>
              <a:t>Muhuri</a:t>
            </a:r>
            <a:r>
              <a:rPr lang="en-GB" sz="2000" dirty="0"/>
              <a:t>, Shukla and Abraham, 2019).</a:t>
            </a:r>
            <a:endParaRPr lang="en-US" sz="2000" dirty="0"/>
          </a:p>
          <a:p>
            <a:endParaRPr lang="en-US" sz="2000" dirty="0"/>
          </a:p>
          <a:p>
            <a:pPr marL="0" indent="0">
              <a:buNone/>
            </a:pPr>
            <a:r>
              <a:rPr lang="en-US" sz="2000" dirty="0"/>
              <a:t>Netflix is the only streamer in the world to implement interactive movies (</a:t>
            </a:r>
            <a:r>
              <a:rPr lang="en-US" sz="2000" dirty="0" err="1"/>
              <a:t>Elnahla</a:t>
            </a:r>
            <a:r>
              <a:rPr lang="en-US" sz="2000" dirty="0"/>
              <a:t>, 2020). These are movies in which the viewer can chose what will happen next in the movie and has control over the narrative through the remote (</a:t>
            </a:r>
            <a:r>
              <a:rPr lang="en-US" sz="2000" dirty="0" err="1"/>
              <a:t>Elnahla</a:t>
            </a:r>
            <a:r>
              <a:rPr lang="en-US" sz="2000" dirty="0"/>
              <a:t>, 2020).  </a:t>
            </a:r>
          </a:p>
        </p:txBody>
      </p:sp>
      <p:sp>
        <p:nvSpPr>
          <p:cNvPr id="14" name="Rectangle 13">
            <a:extLst>
              <a:ext uri="{FF2B5EF4-FFF2-40B4-BE49-F238E27FC236}">
                <a16:creationId xmlns:a16="http://schemas.microsoft.com/office/drawing/2014/main" id="{907741FC-B544-4A6E-B831-6789D04233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8741"/>
            <a:ext cx="12191998" cy="457202"/>
          </a:xfrm>
          <a:prstGeom prst="rect">
            <a:avLst/>
          </a:prstGeom>
          <a:gradFill>
            <a:gsLst>
              <a:gs pos="34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F0BE7ED-7814-4273-B18A-F26CC03803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6408742"/>
            <a:ext cx="8115300" cy="449258"/>
          </a:xfrm>
          <a:prstGeom prst="rect">
            <a:avLst/>
          </a:prstGeom>
          <a:gradFill>
            <a:gsLst>
              <a:gs pos="28000">
                <a:schemeClr val="accent1">
                  <a:lumMod val="75000"/>
                  <a:alpha val="59000"/>
                </a:schemeClr>
              </a:gs>
              <a:gs pos="100000">
                <a:srgbClr val="000000">
                  <a:alpha val="70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4332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descr="Logo, icon&#10;&#10;Description automatically generated">
            <a:extLst>
              <a:ext uri="{FF2B5EF4-FFF2-40B4-BE49-F238E27FC236}">
                <a16:creationId xmlns:a16="http://schemas.microsoft.com/office/drawing/2014/main" id="{DA5C6906-D173-1D5C-3374-303C68FEFFD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t="16154" r="9090" b="11932"/>
          <a:stretch/>
        </p:blipFill>
        <p:spPr>
          <a:xfrm>
            <a:off x="3522468" y="10"/>
            <a:ext cx="8669532" cy="6857990"/>
          </a:xfrm>
          <a:prstGeom prst="rect">
            <a:avLst/>
          </a:prstGeom>
        </p:spPr>
      </p:pic>
      <p:sp>
        <p:nvSpPr>
          <p:cNvPr id="13" name="Rectangle 12">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594AE9-194B-3CF1-B658-CAADF496DF82}"/>
              </a:ext>
            </a:extLst>
          </p:cNvPr>
          <p:cNvSpPr>
            <a:spLocks noGrp="1"/>
          </p:cNvSpPr>
          <p:nvPr>
            <p:ph type="title"/>
          </p:nvPr>
        </p:nvSpPr>
        <p:spPr>
          <a:xfrm>
            <a:off x="371094" y="1161288"/>
            <a:ext cx="3438144" cy="1124712"/>
          </a:xfrm>
        </p:spPr>
        <p:txBody>
          <a:bodyPr vert="horz" lIns="91440" tIns="45720" rIns="91440" bIns="45720" rtlCol="0" anchor="b">
            <a:normAutofit/>
          </a:bodyPr>
          <a:lstStyle/>
          <a:p>
            <a:r>
              <a:rPr lang="en-US" sz="2800" dirty="0"/>
              <a:t>Conclusion</a:t>
            </a:r>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TextBox 5">
            <a:extLst>
              <a:ext uri="{FF2B5EF4-FFF2-40B4-BE49-F238E27FC236}">
                <a16:creationId xmlns:a16="http://schemas.microsoft.com/office/drawing/2014/main" id="{7CD75C92-DCEB-140F-EA81-26B161888265}"/>
              </a:ext>
            </a:extLst>
          </p:cNvPr>
          <p:cNvSpPr txBox="1"/>
          <p:nvPr/>
        </p:nvSpPr>
        <p:spPr>
          <a:xfrm>
            <a:off x="371094" y="2718054"/>
            <a:ext cx="3438906" cy="3207258"/>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1700"/>
              <a:t>Netflix’ path has been one in which development was the main focus. From a DVD rental and seller, Netflix have management to constantly use the external changes in its favour. </a:t>
            </a:r>
          </a:p>
          <a:p>
            <a:pPr indent="-228600">
              <a:lnSpc>
                <a:spcPct val="90000"/>
              </a:lnSpc>
              <a:spcAft>
                <a:spcPts val="600"/>
              </a:spcAft>
              <a:buFont typeface="Arial" panose="020B0604020202020204" pitchFamily="34" charset="0"/>
              <a:buChar char="•"/>
            </a:pPr>
            <a:r>
              <a:rPr lang="en-US" sz="1700"/>
              <a:t>The latest change that the company implemented, the Interactive Movies, is also considered to be an innovation in the movies industry. </a:t>
            </a:r>
          </a:p>
        </p:txBody>
      </p:sp>
    </p:spTree>
    <p:extLst>
      <p:ext uri="{BB962C8B-B14F-4D97-AF65-F5344CB8AC3E}">
        <p14:creationId xmlns:p14="http://schemas.microsoft.com/office/powerpoint/2010/main" val="167520473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A67B5B4-3A24-436E-B663-1B2EBFF8A0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13">
            <a:extLst>
              <a:ext uri="{FF2B5EF4-FFF2-40B4-BE49-F238E27FC236}">
                <a16:creationId xmlns:a16="http://schemas.microsoft.com/office/drawing/2014/main" id="{987FDF89-C993-41F4-A1B8-DBAFF16008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11">
            <a:extLst>
              <a:ext uri="{FF2B5EF4-FFF2-40B4-BE49-F238E27FC236}">
                <a16:creationId xmlns:a16="http://schemas.microsoft.com/office/drawing/2014/main" id="{64E585EA-75FD-4025-8270-F66A58A15C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rgbClr val="000000">
              <a:alpha val="2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8AE49D92-8710-6E56-9943-15895FD27D14}"/>
              </a:ext>
            </a:extLst>
          </p:cNvPr>
          <p:cNvSpPr>
            <a:spLocks noGrp="1"/>
          </p:cNvSpPr>
          <p:nvPr>
            <p:ph type="title"/>
          </p:nvPr>
        </p:nvSpPr>
        <p:spPr>
          <a:xfrm>
            <a:off x="833002" y="365125"/>
            <a:ext cx="10520702" cy="1325563"/>
          </a:xfrm>
        </p:spPr>
        <p:txBody>
          <a:bodyPr>
            <a:normAutofit/>
          </a:bodyPr>
          <a:lstStyle/>
          <a:p>
            <a:r>
              <a:rPr lang="en-GB" dirty="0">
                <a:solidFill>
                  <a:srgbClr val="FFFFFF"/>
                </a:solidFill>
              </a:rPr>
              <a:t>Reference List</a:t>
            </a:r>
          </a:p>
        </p:txBody>
      </p:sp>
      <p:sp>
        <p:nvSpPr>
          <p:cNvPr id="3" name="Content Placeholder 2">
            <a:extLst>
              <a:ext uri="{FF2B5EF4-FFF2-40B4-BE49-F238E27FC236}">
                <a16:creationId xmlns:a16="http://schemas.microsoft.com/office/drawing/2014/main" id="{BC27F139-B39C-DFBC-0561-629D6713FF2D}"/>
              </a:ext>
            </a:extLst>
          </p:cNvPr>
          <p:cNvSpPr>
            <a:spLocks noGrp="1"/>
          </p:cNvSpPr>
          <p:nvPr>
            <p:ph idx="1"/>
          </p:nvPr>
        </p:nvSpPr>
        <p:spPr>
          <a:xfrm>
            <a:off x="838201" y="2022601"/>
            <a:ext cx="10515598" cy="4154361"/>
          </a:xfrm>
        </p:spPr>
        <p:txBody>
          <a:bodyPr>
            <a:normAutofit/>
          </a:bodyPr>
          <a:lstStyle/>
          <a:p>
            <a:pPr marL="0" indent="0">
              <a:spcAft>
                <a:spcPts val="1200"/>
              </a:spcAft>
              <a:buNone/>
            </a:pP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Barr, T. (2011). Television’s newcomers: Netflix, Apple, Google and Facebook. </a:t>
            </a:r>
            <a:r>
              <a:rPr lang="en-US" sz="13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Telecommunications Journal of Australia</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61(4). doi:</a:t>
            </a:r>
            <a:r>
              <a:rPr lang="en-US" sz="1300" u="none" strike="noStrike">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2"/>
              </a:rPr>
              <a:t>10.7790/tja.v61i4.262</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Elnahla, N. (2020). Black Mirror: Bandersnatch and How Netflix Manipulates us, the New Gods. </a:t>
            </a:r>
            <a:r>
              <a:rPr lang="en-US" sz="13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Consumption Markets &amp; Culture</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23(5), pp.506–511. doi:</a:t>
            </a:r>
            <a:r>
              <a:rPr lang="en-US" sz="1300" u="none" strike="noStrike">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10.1080/10253866.2019.1653288</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Fernández-Manzano, E.-P., Neira, E. and Clares-Gavilán, J. (2016). Data Management in Audiovisual business: Netflix as a Case Study. </a:t>
            </a:r>
            <a:r>
              <a:rPr lang="en-US" sz="13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El Profesional de la Información</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25(4), p.568. doi:</a:t>
            </a:r>
            <a:r>
              <a:rPr lang="en-US" sz="1300" u="none" strike="noStrike">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10.3145/epi.2016.jul.06</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Iqbal, M. (2023). </a:t>
            </a:r>
            <a:r>
              <a:rPr lang="en-US" sz="13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Netflix Revenue and Usage Statistics</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[online] Business of Apps. Available at: </a:t>
            </a:r>
            <a:r>
              <a:rPr lang="en-US" sz="1300" u="none" strike="noStrike">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https://www.businessofapps.com/data/netflix-statistics/</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Lobato, R. and Lotz, A.D. (2020). Imagining Global Video: the Challenge of Netflix. </a:t>
            </a:r>
            <a:r>
              <a:rPr lang="en-US" sz="13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JCMS: Journal of Cinema and Media Studies</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59(3), pp.132–136. doi:</a:t>
            </a:r>
            <a:r>
              <a:rPr lang="en-US" sz="1300" u="none" strike="noStrike">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10.1353/cj.2020.0034</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Muhuri, P.K., Shukla, A.K. and Abraham, A. (2019). Industry 4.0: a Bibliometric Analysis and Detailed Overview. </a:t>
            </a:r>
            <a:r>
              <a:rPr lang="en-US" sz="13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Engineering Applications of Artificial Intelligence</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[online] 78, pp.218–235. doi:</a:t>
            </a:r>
            <a:r>
              <a:rPr lang="en-US" sz="1300" u="none" strike="noStrike">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10.1016/j.engappai.2018.11.007</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pPr marL="0" indent="0">
              <a:spcAft>
                <a:spcPts val="1200"/>
              </a:spcAft>
              <a:buNone/>
            </a:pP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Muzumdar, P. (2014). From Streaming Vendor to Production House: Netflix SWOT Analysis. </a:t>
            </a:r>
            <a:r>
              <a:rPr lang="en-US" sz="1300" i="1">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SSRN Electronic Journal</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 doi:</a:t>
            </a:r>
            <a:r>
              <a:rPr lang="en-US" sz="1300" u="none" strike="noStrike">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10.2139/ssrn.2377151</a:t>
            </a:r>
            <a:r>
              <a:rPr lang="en-US" sz="130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lang="en-GB" sz="1300">
              <a:solidFill>
                <a:srgbClr val="FFFFFF"/>
              </a:solidFill>
              <a:effectLst/>
              <a:latin typeface="Calibri" panose="020F0502020204030204" pitchFamily="34" charset="0"/>
              <a:ea typeface="Times New Roman" panose="02020603050405020304" pitchFamily="18" charset="0"/>
              <a:cs typeface="Times New Roman" panose="02020603050405020304" pitchFamily="18" charset="0"/>
            </a:endParaRPr>
          </a:p>
          <a:p>
            <a:endParaRPr lang="en-GB" sz="1300">
              <a:solidFill>
                <a:srgbClr val="FFFFFF"/>
              </a:solidFill>
            </a:endParaRPr>
          </a:p>
        </p:txBody>
      </p:sp>
    </p:spTree>
    <p:extLst>
      <p:ext uri="{BB962C8B-B14F-4D97-AF65-F5344CB8AC3E}">
        <p14:creationId xmlns:p14="http://schemas.microsoft.com/office/powerpoint/2010/main" val="178030574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58</TotalTime>
  <Words>603</Words>
  <Application>Microsoft Office PowerPoint</Application>
  <PresentationFormat>Widescreen</PresentationFormat>
  <Paragraphs>34</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Times New Roman</vt:lpstr>
      <vt:lpstr>Office Theme</vt:lpstr>
      <vt:lpstr>Netflix’s Interactive Movies</vt:lpstr>
      <vt:lpstr>Overview</vt:lpstr>
      <vt:lpstr>Technological Factor – Industry 4.0</vt:lpstr>
      <vt:lpstr>What is Netflix?</vt:lpstr>
      <vt:lpstr>The development of Netflix</vt:lpstr>
      <vt:lpstr>Netflix today</vt:lpstr>
      <vt:lpstr>Netflix Interactive Movies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Netflix’s Interactive Movies</dc:title>
  <dc:creator>Catalin Ionel Mirica 1920075</dc:creator>
  <cp:lastModifiedBy>Alina Culea</cp:lastModifiedBy>
  <cp:revision>1</cp:revision>
  <dcterms:created xsi:type="dcterms:W3CDTF">2023-01-27T10:26:01Z</dcterms:created>
  <dcterms:modified xsi:type="dcterms:W3CDTF">2023-01-27T11:24:28Z</dcterms:modified>
</cp:coreProperties>
</file>