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61" r:id="rId3"/>
    <p:sldId id="262" r:id="rId4"/>
    <p:sldId id="260" r:id="rId5"/>
    <p:sldId id="257" r:id="rId6"/>
    <p:sldId id="258" r:id="rId7"/>
    <p:sldId id="259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94676"/>
  </p:normalViewPr>
  <p:slideViewPr>
    <p:cSldViewPr snapToGrid="0">
      <p:cViewPr varScale="1">
        <p:scale>
          <a:sx n="90" d="100"/>
          <a:sy n="90" d="100"/>
        </p:scale>
        <p:origin x="232" y="5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A6A15-6E39-4FFA-B5DC-89EB633E6DC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38300" y="1371600"/>
            <a:ext cx="8127574" cy="2736443"/>
          </a:xfrm>
        </p:spPr>
        <p:txBody>
          <a:bodyPr anchor="b">
            <a:normAutofit/>
          </a:bodyPr>
          <a:lstStyle>
            <a:lvl1pPr algn="l"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169311-3201-45EC-B973-82EC27DA529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38300" y="4299358"/>
            <a:ext cx="8127574" cy="1187042"/>
          </a:xfrm>
        </p:spPr>
        <p:txBody>
          <a:bodyPr>
            <a:normAutofit/>
          </a:bodyPr>
          <a:lstStyle>
            <a:lvl1pPr marL="0" indent="0" algn="l">
              <a:buNone/>
              <a:defRPr sz="1800" cap="all" spc="2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9AE4B9-EDEF-4A2C-B464-332C5C624F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t>12/3/24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B4C951-4861-4549-8E72-CEECA89E4D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2E1401-5637-41BC-AC21-891056450A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23285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2B3747-9ADB-4FCC-89CE-6E84D13475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AEC9C6-5D7D-4249-8820-D4C99D0AE8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1F35F7-46A1-40A9-ACD7-C492399267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t>12/3/24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345637-B780-4999-A87D-0039BC5A94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D9777F-E471-4CC5-B27B-137CB061E2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32932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BDCB1D-064E-46DE-B533-7CDA331EEB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8300" y="2748406"/>
            <a:ext cx="8115300" cy="273799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D222C0-D002-4A94-BAFF-FD1A1CCA64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38300" y="1371600"/>
            <a:ext cx="8115300" cy="1333272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3E7D7E-EC9F-4AA5-A559-EF556C6AD5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t>12/3/24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77A8EE-88C1-400C-A23F-656DC76B95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C245A4-F9C6-44E9-929F-78C657C8B6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49037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0DF34F-B65E-4FA0-87E8-8890F482B3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8299" y="685800"/>
            <a:ext cx="9382348" cy="13716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625A67-10CA-4531-93E1-39892C087E0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638297" y="2057400"/>
            <a:ext cx="4553103" cy="41250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22BE36-0CAF-4D92-9AC2-9249276B96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77000" y="2057400"/>
            <a:ext cx="4543647" cy="41250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C36479-3B04-43BD-9B59-DBF6CA2BF8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t>12/3/24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CFD4449-57DB-41D2-B49E-694E7C13F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E60CC2C-E50B-47D2-B62F-D5C4C9CDA7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00420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48530B-D0F2-4FC4-A10F-1E54EF82C8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8300" y="755118"/>
            <a:ext cx="9378304" cy="1222765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68865C-9D06-4FA3-BA3D-7187BB41B5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38300" y="2034147"/>
            <a:ext cx="4529391" cy="681591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2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F656570-8F97-4B7E-A805-96925AC478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638300" y="2748405"/>
            <a:ext cx="4529391" cy="344125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057EF54-F63F-4730-99EE-0E472578F51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87213" y="2034147"/>
            <a:ext cx="4529391" cy="681591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2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908453E-B012-4889-9F49-E1351532ADF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87213" y="2748405"/>
            <a:ext cx="4529391" cy="344125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9FC47A-8514-4C98-B1BE-FF6CC666C5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t>12/3/24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ED4301A-D375-4163-9488-27A9CDC6FD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EED6105-4A37-4D4B-9BE8-715FB732C9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25344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13007F-6649-4D23-8869-C1CC29D009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8B85A1-41F9-4BC1-9C40-3E5D5C0425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t>12/3/24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7B23774-EAA9-47ED-87EF-EE2B29A258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2526550-DD4D-45E2-8916-8314C5D068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4687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B35FACD-1A4D-49F3-8EA8-21B5C1A6A2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t>12/3/24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4FFD9DD-0E4E-4C36-AF85-B3EAD7FE61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E6F4C8-14FA-4405-85EE-ABF53FB037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08704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8E7C28-5DEE-493D-ABAD-38E4F2D759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5621" y="1085481"/>
            <a:ext cx="3651180" cy="1657719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5E79C5-E567-4F12-96B8-8BBEAE3D8B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76900" y="1132676"/>
            <a:ext cx="5289480" cy="4728374"/>
          </a:xfrm>
        </p:spPr>
        <p:txBody>
          <a:bodyPr/>
          <a:lstStyle>
            <a:lvl1pPr>
              <a:lnSpc>
                <a:spcPct val="110000"/>
              </a:lnSpc>
              <a:defRPr sz="3200"/>
            </a:lvl1pPr>
            <a:lvl2pPr>
              <a:lnSpc>
                <a:spcPct val="110000"/>
              </a:lnSpc>
              <a:defRPr sz="2800"/>
            </a:lvl2pPr>
            <a:lvl3pPr>
              <a:lnSpc>
                <a:spcPct val="110000"/>
              </a:lnSpc>
              <a:defRPr sz="2400"/>
            </a:lvl3pPr>
            <a:lvl4pPr>
              <a:lnSpc>
                <a:spcPct val="110000"/>
              </a:lnSpc>
              <a:defRPr sz="2000"/>
            </a:lvl4pPr>
            <a:lvl5pPr>
              <a:lnSpc>
                <a:spcPct val="110000"/>
              </a:lnSpc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733DF7F-0B5C-40CE-A65F-779FA7EFBF1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25621" y="2748406"/>
            <a:ext cx="3651180" cy="311264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22248C-1826-4833-9592-383B5873AE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t>12/3/24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0219DC-2646-42AD-897A-EB765DCBE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F238D7-4EEA-475B-B1CA-C44B89BEA3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84427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DD65BE-C907-4660-A586-71C6A1D101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1085481"/>
            <a:ext cx="3657600" cy="1657719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044C8A9-67DF-419C-B2FC-3A879CCEF39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676900" y="1061885"/>
            <a:ext cx="5331069" cy="477556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EDA94A1-3058-402A-9C3F-2F210D91D9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19200" y="2748406"/>
            <a:ext cx="3657600" cy="311264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C3CA50-C8D8-4F83-B2F6-BCE8258664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t>12/3/24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7E5BE3-7B02-4281-BD90-C1FAAF6368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FE256D-ACD5-438F-BA6F-605E5260E2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71515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EAD0E6-AD36-493C-9DC3-5ACC2059EC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8299" y="685800"/>
            <a:ext cx="8915402" cy="13716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10B8558-FA83-4F6C-A6D1-2DF9D3F74BD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638299" y="2057399"/>
            <a:ext cx="8915401" cy="4114801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6DE619-0CC6-4480-ABDE-277D36BDFC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t>12/3/24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0791E6-BE35-4ECA-8AD1-E8EC09B856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F94606-B928-42D6-85CC-9576F60E3B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223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7F18D8A-5002-491C-922A-E9624E2DBD6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5882C6-2BE9-4E25-B8BB-A2346A2B0B6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7BEFF9-B3BC-4C07-BF6C-2E3C91B54B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t>12/3/24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0F4CF6-CDF1-4AFD-8319-71FD4FED4F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01A026-57F4-47F7-B4F0-E0D48E0126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88038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F31A689-589E-4A73-9313-EF44F7E4E6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8299" y="685800"/>
            <a:ext cx="8915402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2B11B8-9E77-4144-B9C1-FD164D9A11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38300" y="2057400"/>
            <a:ext cx="8915402" cy="413725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06E4CC-CF79-4C8D-9E5F-1BB517435A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-1001475" y="1517536"/>
            <a:ext cx="28011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spc="100" baseline="0">
                <a:solidFill>
                  <a:schemeClr val="tx1"/>
                </a:solidFill>
              </a:defRPr>
            </a:lvl1pPr>
          </a:lstStyle>
          <a:p>
            <a:fld id="{B6D41BCC-AD73-4203-A5A6-E62EB28B0FE6}" type="datetimeFigureOut">
              <a:rPr lang="en-US" smtClean="0"/>
              <a:pPr/>
              <a:t>12/3/24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D79449-05F6-4BC7-95DF-F04E1F16149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118764" y="4237870"/>
            <a:ext cx="334405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1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317FE5-2D1F-4ECC-9460-08145C3BB9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28877" y="6319138"/>
            <a:ext cx="71064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100" baseline="0">
                <a:solidFill>
                  <a:schemeClr val="tx1"/>
                </a:solidFill>
              </a:defRPr>
            </a:lvl1pPr>
          </a:lstStyle>
          <a:p>
            <a:fld id="{D637F8FC-4B86-4690-8888-22AB2F781B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50108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3444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505F355-D9B7-492A-91C5-52AE9D9A6D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Video 3" descr="Person In A Track Field">
            <a:extLst>
              <a:ext uri="{FF2B5EF4-FFF2-40B4-BE49-F238E27FC236}">
                <a16:creationId xmlns:a16="http://schemas.microsoft.com/office/drawing/2014/main" id="{C18D21F5-A769-D647-4A9E-F39F2C4B6B9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t="284" r="-1" b="-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F6A717AF-6331-4B86-B31A-72F2A8682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68570" y="-568571"/>
            <a:ext cx="6858000" cy="7995140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56000">
                <a:srgbClr val="000000">
                  <a:alpha val="40000"/>
                </a:srgbClr>
              </a:gs>
              <a:gs pos="100000">
                <a:srgbClr val="000000">
                  <a:alpha val="55000"/>
                </a:srgb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D44C07-2FF8-4846-7B23-98797B561A0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28436" y="1371600"/>
            <a:ext cx="6086764" cy="2736443"/>
          </a:xfrm>
        </p:spPr>
        <p:txBody>
          <a:bodyPr>
            <a:normAutofit/>
          </a:bodyPr>
          <a:lstStyle/>
          <a:p>
            <a:r>
              <a:rPr lang="en-US" sz="4100" dirty="0">
                <a:solidFill>
                  <a:srgbClr val="FFFFFF"/>
                </a:solidFill>
              </a:rPr>
              <a:t>GENERAL RESISTANCE TRAINING GUIDELINES FOR PRIMARY EXERCISES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E3663AF-623D-E883-C2AB-5FC83D9C9F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28436" y="4299358"/>
            <a:ext cx="6086764" cy="1187042"/>
          </a:xfrm>
        </p:spPr>
        <p:txBody>
          <a:bodyPr>
            <a:normAutofit/>
          </a:bodyPr>
          <a:lstStyle/>
          <a:p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6319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87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10F0254-25AB-4FB1-A81E-DD7005AEBE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3BF1CB8-C4D2-46A7-900D-7B057EBD24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047ED37-AD62-4555-A369-81CC3152B4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848350" y="527292"/>
            <a:ext cx="6172200" cy="6515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3B74C7-EF36-75EA-8421-6828C879D5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199" y="723899"/>
            <a:ext cx="3736181" cy="5448301"/>
          </a:xfrm>
        </p:spPr>
        <p:txBody>
          <a:bodyPr anchor="b">
            <a:normAutofit/>
          </a:bodyPr>
          <a:lstStyle/>
          <a:p>
            <a:r>
              <a:rPr lang="en-US" dirty="0"/>
              <a:t>Concerns and Misconceptions About Youth Resistance Training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AEA466-D448-666D-6EBD-438145B631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094874"/>
            <a:ext cx="5803232" cy="5366083"/>
          </a:xfrm>
        </p:spPr>
        <p:txBody>
          <a:bodyPr>
            <a:normAutofit lnSpcReduction="10000"/>
          </a:bodyPr>
          <a:lstStyle/>
          <a:p>
            <a:pPr rtl="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effectLst/>
                <a:latin typeface="Google Sans"/>
              </a:rPr>
              <a:t>A common concern is the potential for injury to the growth plate.</a:t>
            </a:r>
          </a:p>
          <a:p>
            <a:pPr rtl="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effectLst/>
                <a:latin typeface="Google Sans"/>
              </a:rPr>
              <a:t>Past case studies reported growth plate fractures in young weightlifters due to improper technique and unsupervised training.</a:t>
            </a:r>
          </a:p>
          <a:p>
            <a:pPr rtl="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effectLst/>
                <a:latin typeface="Google Sans"/>
              </a:rPr>
              <a:t>Well-designed and supervised resistance training programs have not reported growth plate fractures.</a:t>
            </a:r>
          </a:p>
          <a:p>
            <a:pPr rtl="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effectLst/>
                <a:latin typeface="Google Sans"/>
              </a:rPr>
              <a:t>Proper technique and gradual progression based on skill, not weight, minimize injury risk.</a:t>
            </a:r>
          </a:p>
          <a:p>
            <a:pPr rtl="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effectLst/>
                <a:latin typeface="Google Sans"/>
              </a:rPr>
              <a:t>Sports like gymnastics and rugby often involve greater physical stress on the skeleton than resistance training.</a:t>
            </a:r>
          </a:p>
          <a:p>
            <a:pPr rtl="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effectLst/>
                <a:latin typeface="Google Sans"/>
              </a:rPr>
              <a:t>Weight-bearing activities like jumping and hopping can also place significant stress on the musculoskeletal system.</a:t>
            </a:r>
          </a:p>
          <a:p>
            <a:pPr rtl="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effectLst/>
                <a:latin typeface="Google Sans"/>
              </a:rPr>
              <a:t>The belief that resistance training harms the growing skeleton is not supported by evidence and contradicts the benefits of weight-bearing physical activities.</a:t>
            </a:r>
          </a:p>
          <a:p>
            <a:pPr>
              <a:lnSpc>
                <a:spcPct val="110000"/>
              </a:lnSpc>
            </a:pP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1083034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5BD7C99-4103-447C-B6DF-3AE419B325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62E639-D24F-BDFE-63EF-141B4FF4CE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1" y="3429000"/>
            <a:ext cx="3657599" cy="2057400"/>
          </a:xfrm>
        </p:spPr>
        <p:txBody>
          <a:bodyPr anchor="t">
            <a:normAutofit/>
          </a:bodyPr>
          <a:lstStyle/>
          <a:p>
            <a:r>
              <a:rPr lang="en-US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D5D542-3670-3B69-3B81-DB6E03D926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14875" y="3429000"/>
            <a:ext cx="6014086" cy="2765659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400" dirty="0">
                <a:effectLst/>
                <a:latin typeface="Google Sans"/>
              </a:rPr>
              <a:t>Supervised resistance exercise is a safe and effective training method for children and adolescents.</a:t>
            </a:r>
          </a:p>
          <a:p>
            <a:pPr algn="ctr"/>
            <a:endParaRPr lang="en-US" sz="24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7BBE8CA-0BCB-92C9-7418-AA14BCF5362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613" r="-3" b="17727"/>
          <a:stretch/>
        </p:blipFill>
        <p:spPr>
          <a:xfrm>
            <a:off x="20" y="10"/>
            <a:ext cx="4064665" cy="274319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42A3FC5-0E02-2BAF-DC12-288BE2E06C9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397" r="-1" b="-1"/>
          <a:stretch/>
        </p:blipFill>
        <p:spPr>
          <a:xfrm>
            <a:off x="4064687" y="10"/>
            <a:ext cx="4064685" cy="274319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958910B-2021-DD86-C479-6B5107F20BE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9035" r="28629"/>
          <a:stretch/>
        </p:blipFill>
        <p:spPr>
          <a:xfrm>
            <a:off x="8127315" y="10"/>
            <a:ext cx="4064685" cy="27431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8027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diagram of a person lifting weights&#10;&#10;Description automatically generated">
            <a:extLst>
              <a:ext uri="{FF2B5EF4-FFF2-40B4-BE49-F238E27FC236}">
                <a16:creationId xmlns:a16="http://schemas.microsoft.com/office/drawing/2014/main" id="{E8DFA14D-C59F-E483-EDCC-B8C1809EE6D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98380" y="414338"/>
            <a:ext cx="9417257" cy="5972175"/>
          </a:xfrm>
        </p:spPr>
      </p:pic>
    </p:spTree>
    <p:extLst>
      <p:ext uri="{BB962C8B-B14F-4D97-AF65-F5344CB8AC3E}">
        <p14:creationId xmlns:p14="http://schemas.microsoft.com/office/powerpoint/2010/main" val="4093251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44DFB53-C7FE-4BC7-BA96-83262BE099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white and black chart with black text&#10;&#10;Description automatically generated with medium confidence">
            <a:extLst>
              <a:ext uri="{FF2B5EF4-FFF2-40B4-BE49-F238E27FC236}">
                <a16:creationId xmlns:a16="http://schemas.microsoft.com/office/drawing/2014/main" id="{1FB10941-E341-2E57-E2D4-73D07107222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4762"/>
          <a:stretch/>
        </p:blipFill>
        <p:spPr>
          <a:xfrm>
            <a:off x="20" y="464348"/>
            <a:ext cx="12191980" cy="59293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09448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644DFB53-C7FE-4BC7-BA96-83262BE099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white and black chart with black text&#10;&#10;Description automatically generated with medium confidence">
            <a:extLst>
              <a:ext uri="{FF2B5EF4-FFF2-40B4-BE49-F238E27FC236}">
                <a16:creationId xmlns:a16="http://schemas.microsoft.com/office/drawing/2014/main" id="{7C24DCA5-E43C-E785-19D5-623BB70949F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b="14865"/>
          <a:stretch/>
        </p:blipFill>
        <p:spPr>
          <a:xfrm>
            <a:off x="0" y="314334"/>
            <a:ext cx="12191980" cy="59864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83300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diagram of a training process&#10;&#10;Description automatically generated">
            <a:extLst>
              <a:ext uri="{FF2B5EF4-FFF2-40B4-BE49-F238E27FC236}">
                <a16:creationId xmlns:a16="http://schemas.microsoft.com/office/drawing/2014/main" id="{0534E124-7916-7C4B-8529-C039780463D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28700" y="714375"/>
            <a:ext cx="10472738" cy="5772149"/>
          </a:xfrm>
        </p:spPr>
      </p:pic>
    </p:spTree>
    <p:extLst>
      <p:ext uri="{BB962C8B-B14F-4D97-AF65-F5344CB8AC3E}">
        <p14:creationId xmlns:p14="http://schemas.microsoft.com/office/powerpoint/2010/main" val="3401643263"/>
      </p:ext>
    </p:extLst>
  </p:cSld>
  <p:clrMapOvr>
    <a:masterClrMapping/>
  </p:clrMapOvr>
</p:sld>
</file>

<file path=ppt/theme/theme1.xml><?xml version="1.0" encoding="utf-8"?>
<a:theme xmlns:a="http://schemas.openxmlformats.org/drawingml/2006/main" name="EncaseVTI">
  <a:themeElements>
    <a:clrScheme name="AnalogousFromLightSeedLeftStep">
      <a:dk1>
        <a:srgbClr val="000000"/>
      </a:dk1>
      <a:lt1>
        <a:srgbClr val="FFFFFF"/>
      </a:lt1>
      <a:dk2>
        <a:srgbClr val="412524"/>
      </a:dk2>
      <a:lt2>
        <a:srgbClr val="E2E3E8"/>
      </a:lt2>
      <a:accent1>
        <a:srgbClr val="AAA272"/>
      </a:accent1>
      <a:accent2>
        <a:srgbClr val="C79772"/>
      </a:accent2>
      <a:accent3>
        <a:srgbClr val="D18D8C"/>
      </a:accent3>
      <a:accent4>
        <a:srgbClr val="C77293"/>
      </a:accent4>
      <a:accent5>
        <a:srgbClr val="CF88C2"/>
      </a:accent5>
      <a:accent6>
        <a:srgbClr val="B372C7"/>
      </a:accent6>
      <a:hlink>
        <a:srgbClr val="6973AE"/>
      </a:hlink>
      <a:folHlink>
        <a:srgbClr val="7F7F7F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ncaseVTI" id="{C293990F-FDB3-4ED3-8175-FB79CE5A2A12}" vid="{A5662C19-271F-459F-B4ED-861A9823764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146</Words>
  <Application>Microsoft Macintosh PowerPoint</Application>
  <PresentationFormat>Widescreen</PresentationFormat>
  <Paragraphs>11</Paragraphs>
  <Slides>7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Avenir Next LT Pro</vt:lpstr>
      <vt:lpstr>Avenir Next LT Pro Light</vt:lpstr>
      <vt:lpstr>Google Sans</vt:lpstr>
      <vt:lpstr>EncaseVTI</vt:lpstr>
      <vt:lpstr>GENERAL RESISTANCE TRAINING GUIDELINES FOR PRIMARY EXERCISES</vt:lpstr>
      <vt:lpstr>Concerns and Misconceptions About Youth Resistance Training</vt:lpstr>
      <vt:lpstr>Conclusion 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James Prosser</dc:creator>
  <cp:lastModifiedBy>James Prosser</cp:lastModifiedBy>
  <cp:revision>1</cp:revision>
  <dcterms:created xsi:type="dcterms:W3CDTF">2024-12-03T08:41:15Z</dcterms:created>
  <dcterms:modified xsi:type="dcterms:W3CDTF">2024-12-03T08:56:58Z</dcterms:modified>
</cp:coreProperties>
</file>