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5.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6.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7.xml" ContentType="application/vnd.openxmlformats-officedocument.them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theme/theme8.xml" ContentType="application/vnd.openxmlformats-officedocument.theme+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theme/theme9.xml" ContentType="application/vnd.openxmlformats-officedocument.theme+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theme/theme10.xml" ContentType="application/vnd.openxmlformats-officedocument.theme+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theme/theme11.xml" ContentType="application/vnd.openxmlformats-officedocument.theme+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theme/theme12.xml" ContentType="application/vnd.openxmlformats-officedocument.theme+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theme/theme13.xml" ContentType="application/vnd.openxmlformats-officedocument.theme+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theme/theme14.xml" ContentType="application/vnd.openxmlformats-officedocument.theme+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theme/theme15.xml" ContentType="application/vnd.openxmlformats-officedocument.theme+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theme/theme16.xml" ContentType="application/vnd.openxmlformats-officedocument.theme+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theme/theme17.xml" ContentType="application/vnd.openxmlformats-officedocument.theme+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theme/theme18.xml" ContentType="application/vnd.openxmlformats-officedocument.theme+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84" r:id="rId5"/>
    <p:sldMasterId id="2147483696" r:id="rId6"/>
    <p:sldMasterId id="2147483709" r:id="rId7"/>
    <p:sldMasterId id="2147483722" r:id="rId8"/>
    <p:sldMasterId id="2147483735" r:id="rId9"/>
    <p:sldMasterId id="2147483748" r:id="rId10"/>
    <p:sldMasterId id="2147483760" r:id="rId11"/>
    <p:sldMasterId id="2147483796" r:id="rId12"/>
    <p:sldMasterId id="2147483832" r:id="rId13"/>
    <p:sldMasterId id="2147483886" r:id="rId14"/>
    <p:sldMasterId id="2147483898" r:id="rId15"/>
    <p:sldMasterId id="2147483909" r:id="rId16"/>
    <p:sldMasterId id="2147483920" r:id="rId17"/>
    <p:sldMasterId id="2147483931" r:id="rId18"/>
    <p:sldMasterId id="2147483942" r:id="rId19"/>
    <p:sldMasterId id="2147483953" r:id="rId20"/>
    <p:sldMasterId id="2147483964" r:id="rId21"/>
    <p:sldMasterId id="2147483976" r:id="rId22"/>
  </p:sldMasterIdLst>
  <p:notesMasterIdLst>
    <p:notesMasterId r:id="rId62"/>
  </p:notesMasterIdLst>
  <p:sldIdLst>
    <p:sldId id="256" r:id="rId23"/>
    <p:sldId id="266" r:id="rId24"/>
    <p:sldId id="258" r:id="rId25"/>
    <p:sldId id="260" r:id="rId26"/>
    <p:sldId id="270" r:id="rId27"/>
    <p:sldId id="269" r:id="rId28"/>
    <p:sldId id="267" r:id="rId29"/>
    <p:sldId id="257" r:id="rId30"/>
    <p:sldId id="305" r:id="rId31"/>
    <p:sldId id="265" r:id="rId32"/>
    <p:sldId id="259" r:id="rId33"/>
    <p:sldId id="264" r:id="rId34"/>
    <p:sldId id="271" r:id="rId35"/>
    <p:sldId id="287" r:id="rId36"/>
    <p:sldId id="289" r:id="rId37"/>
    <p:sldId id="291" r:id="rId38"/>
    <p:sldId id="293" r:id="rId39"/>
    <p:sldId id="295" r:id="rId40"/>
    <p:sldId id="297" r:id="rId41"/>
    <p:sldId id="299" r:id="rId42"/>
    <p:sldId id="273" r:id="rId43"/>
    <p:sldId id="274" r:id="rId44"/>
    <p:sldId id="275" r:id="rId45"/>
    <p:sldId id="276" r:id="rId46"/>
    <p:sldId id="262" r:id="rId47"/>
    <p:sldId id="279" r:id="rId48"/>
    <p:sldId id="280" r:id="rId49"/>
    <p:sldId id="281" r:id="rId50"/>
    <p:sldId id="282" r:id="rId51"/>
    <p:sldId id="283" r:id="rId52"/>
    <p:sldId id="284" r:id="rId53"/>
    <p:sldId id="285" r:id="rId54"/>
    <p:sldId id="268" r:id="rId55"/>
    <p:sldId id="278" r:id="rId56"/>
    <p:sldId id="302" r:id="rId57"/>
    <p:sldId id="304" r:id="rId58"/>
    <p:sldId id="261" r:id="rId59"/>
    <p:sldId id="263" r:id="rId60"/>
    <p:sldId id="300" r:id="rId6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4FA0D7-1F67-4523-BA02-53F495CE5FA6}" v="1" dt="2020-11-10T13:28:42.169"/>
    <p1510:client id="{FADD1621-6B70-E19B-2A3C-932B0CFF7082}" v="14" dt="2020-11-16T13:30:41.8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828" autoAdjust="0"/>
    <p:restoredTop sz="94660"/>
  </p:normalViewPr>
  <p:slideViewPr>
    <p:cSldViewPr snapToGrid="0">
      <p:cViewPr varScale="1">
        <p:scale>
          <a:sx n="92" d="100"/>
          <a:sy n="92" d="100"/>
        </p:scale>
        <p:origin x="80" y="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4.xml"/><Relationship Id="rId39" Type="http://schemas.openxmlformats.org/officeDocument/2006/relationships/slide" Target="slides/slide17.xml"/><Relationship Id="rId21" Type="http://schemas.openxmlformats.org/officeDocument/2006/relationships/slideMaster" Target="slideMasters/slideMaster18.xml"/><Relationship Id="rId34" Type="http://schemas.openxmlformats.org/officeDocument/2006/relationships/slide" Target="slides/slide12.xml"/><Relationship Id="rId42" Type="http://schemas.openxmlformats.org/officeDocument/2006/relationships/slide" Target="slides/slide20.xml"/><Relationship Id="rId47" Type="http://schemas.openxmlformats.org/officeDocument/2006/relationships/slide" Target="slides/slide25.xml"/><Relationship Id="rId50" Type="http://schemas.openxmlformats.org/officeDocument/2006/relationships/slide" Target="slides/slide28.xml"/><Relationship Id="rId55" Type="http://schemas.openxmlformats.org/officeDocument/2006/relationships/slide" Target="slides/slide33.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slide" Target="slides/slide23.xml"/><Relationship Id="rId53" Type="http://schemas.openxmlformats.org/officeDocument/2006/relationships/slide" Target="slides/slide31.xml"/><Relationship Id="rId58" Type="http://schemas.openxmlformats.org/officeDocument/2006/relationships/slide" Target="slides/slide36.xml"/><Relationship Id="rId66"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openxmlformats.org/officeDocument/2006/relationships/slide" Target="slides/slide27.xml"/><Relationship Id="rId57" Type="http://schemas.openxmlformats.org/officeDocument/2006/relationships/slide" Target="slides/slide35.xml"/><Relationship Id="rId61" Type="http://schemas.openxmlformats.org/officeDocument/2006/relationships/slide" Target="slides/slide39.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9.xml"/><Relationship Id="rId44" Type="http://schemas.openxmlformats.org/officeDocument/2006/relationships/slide" Target="slides/slide22.xml"/><Relationship Id="rId52" Type="http://schemas.openxmlformats.org/officeDocument/2006/relationships/slide" Target="slides/slide30.xml"/><Relationship Id="rId60" Type="http://schemas.openxmlformats.org/officeDocument/2006/relationships/slide" Target="slides/slide38.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slide" Target="slides/slide21.xml"/><Relationship Id="rId48" Type="http://schemas.openxmlformats.org/officeDocument/2006/relationships/slide" Target="slides/slide26.xml"/><Relationship Id="rId56" Type="http://schemas.openxmlformats.org/officeDocument/2006/relationships/slide" Target="slides/slide34.xml"/><Relationship Id="rId64"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29.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slide" Target="slides/slide24.xml"/><Relationship Id="rId59" Type="http://schemas.openxmlformats.org/officeDocument/2006/relationships/slide" Target="slides/slide37.xml"/><Relationship Id="rId67" Type="http://schemas.microsoft.com/office/2016/11/relationships/changesInfo" Target="changesInfos/changesInfo1.xml"/><Relationship Id="rId20" Type="http://schemas.openxmlformats.org/officeDocument/2006/relationships/slideMaster" Target="slideMasters/slideMaster17.xml"/><Relationship Id="rId41" Type="http://schemas.openxmlformats.org/officeDocument/2006/relationships/slide" Target="slides/slide19.xml"/><Relationship Id="rId54" Type="http://schemas.openxmlformats.org/officeDocument/2006/relationships/slide" Target="slides/slide32.xml"/><Relationship Id="rId6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Darby" userId="S::paul.darby@uwtsd.ac.uk::fd2af9c3-6058-4581-aace-bd624dafbe87" providerId="AD" clId="Web-{024FA0D7-1F67-4523-BA02-53F495CE5FA6}"/>
    <pc:docChg chg="addSld">
      <pc:chgData name="Paul Darby" userId="S::paul.darby@uwtsd.ac.uk::fd2af9c3-6058-4581-aace-bd624dafbe87" providerId="AD" clId="Web-{024FA0D7-1F67-4523-BA02-53F495CE5FA6}" dt="2020-11-10T13:28:42.169" v="0"/>
      <pc:docMkLst>
        <pc:docMk/>
      </pc:docMkLst>
      <pc:sldChg chg="new">
        <pc:chgData name="Paul Darby" userId="S::paul.darby@uwtsd.ac.uk::fd2af9c3-6058-4581-aace-bd624dafbe87" providerId="AD" clId="Web-{024FA0D7-1F67-4523-BA02-53F495CE5FA6}" dt="2020-11-10T13:28:42.169" v="0"/>
        <pc:sldMkLst>
          <pc:docMk/>
          <pc:sldMk cId="3626262917" sldId="265"/>
        </pc:sldMkLst>
      </pc:sldChg>
    </pc:docChg>
  </pc:docChgLst>
  <pc:docChgLst>
    <pc:chgData name="Helen A Griffiths" userId="S::helen.a.griffiths@uwtsd.ac.uk::970ac652-efaf-451a-9e9c-3191bf6940a9" providerId="AD" clId="Web-{FADD1621-6B70-E19B-2A3C-932B0CFF7082}"/>
    <pc:docChg chg="modSld">
      <pc:chgData name="Helen A Griffiths" userId="S::helen.a.griffiths@uwtsd.ac.uk::970ac652-efaf-451a-9e9c-3191bf6940a9" providerId="AD" clId="Web-{FADD1621-6B70-E19B-2A3C-932B0CFF7082}" dt="2020-11-16T13:30:55.320" v="14" actId="20577"/>
      <pc:docMkLst>
        <pc:docMk/>
      </pc:docMkLst>
      <pc:sldChg chg="modSp">
        <pc:chgData name="Helen A Griffiths" userId="S::helen.a.griffiths@uwtsd.ac.uk::970ac652-efaf-451a-9e9c-3191bf6940a9" providerId="AD" clId="Web-{FADD1621-6B70-E19B-2A3C-932B0CFF7082}" dt="2020-11-16T13:28:49.594" v="7" actId="20577"/>
        <pc:sldMkLst>
          <pc:docMk/>
          <pc:sldMk cId="4287519861" sldId="267"/>
        </pc:sldMkLst>
        <pc:spChg chg="mod">
          <ac:chgData name="Helen A Griffiths" userId="S::helen.a.griffiths@uwtsd.ac.uk::970ac652-efaf-451a-9e9c-3191bf6940a9" providerId="AD" clId="Web-{FADD1621-6B70-E19B-2A3C-932B0CFF7082}" dt="2020-11-16T13:28:49.594" v="7" actId="20577"/>
          <ac:spMkLst>
            <pc:docMk/>
            <pc:sldMk cId="4287519861" sldId="267"/>
            <ac:spMk id="3" creationId="{00000000-0000-0000-0000-000000000000}"/>
          </ac:spMkLst>
        </pc:spChg>
      </pc:sldChg>
      <pc:sldChg chg="modSp">
        <pc:chgData name="Helen A Griffiths" userId="S::helen.a.griffiths@uwtsd.ac.uk::970ac652-efaf-451a-9e9c-3191bf6940a9" providerId="AD" clId="Web-{FADD1621-6B70-E19B-2A3C-932B0CFF7082}" dt="2020-11-16T13:30:55.320" v="14" actId="20577"/>
        <pc:sldMkLst>
          <pc:docMk/>
          <pc:sldMk cId="1125289535" sldId="299"/>
        </pc:sldMkLst>
        <pc:spChg chg="mod">
          <ac:chgData name="Helen A Griffiths" userId="S::helen.a.griffiths@uwtsd.ac.uk::970ac652-efaf-451a-9e9c-3191bf6940a9" providerId="AD" clId="Web-{FADD1621-6B70-E19B-2A3C-932B0CFF7082}" dt="2020-11-16T13:30:55.320" v="14" actId="20577"/>
          <ac:spMkLst>
            <pc:docMk/>
            <pc:sldMk cId="1125289535" sldId="299"/>
            <ac:spMk id="37891"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F54FF9-308B-498E-86A7-BBFCDACA9B75}" type="datetimeFigureOut">
              <a:rPr lang="en-GB" smtClean="0"/>
              <a:t>16/11/2020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0233C6-D49E-4FC0-A589-E74194AD0F5A}" type="slidenum">
              <a:rPr lang="en-GB" smtClean="0"/>
              <a:t>‹#›</a:t>
            </a:fld>
            <a:endParaRPr lang="en-GB"/>
          </a:p>
        </p:txBody>
      </p:sp>
    </p:spTree>
    <p:extLst>
      <p:ext uri="{BB962C8B-B14F-4D97-AF65-F5344CB8AC3E}">
        <p14:creationId xmlns:p14="http://schemas.microsoft.com/office/powerpoint/2010/main" val="18701032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Ask students to discuss what they think education should be?</a:t>
            </a:r>
          </a:p>
          <a:p>
            <a:r>
              <a:rPr lang="en-GB" altLang="en-US">
                <a:latin typeface="Arial" panose="020B0604020202020204" pitchFamily="34" charset="0"/>
              </a:rPr>
              <a:t>Why do they think this is?</a:t>
            </a:r>
          </a:p>
          <a:p>
            <a:r>
              <a:rPr lang="en-GB" altLang="en-US">
                <a:latin typeface="Arial" panose="020B0604020202020204" pitchFamily="34" charset="0"/>
              </a:rPr>
              <a:t>Where does our evidence base come from?</a:t>
            </a:r>
          </a:p>
          <a:p>
            <a:r>
              <a:rPr lang="en-GB" altLang="en-US">
                <a:latin typeface="Arial" panose="020B0604020202020204" pitchFamily="34" charset="0"/>
              </a:rPr>
              <a:t>Place key points on a flip chart/large paper for each group – keep and they can come back to this and add in from further discussions.</a:t>
            </a: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840253CC-C417-47C1-9A43-D4713B25324A}" type="slidenum">
              <a:rPr kumimoji="0" lang="cy-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2</a:t>
            </a:fld>
            <a:endParaRPr kumimoji="0" lang="cy-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6513102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of the biggest things adults can do for children is to give them time, allow their engagement to develop, present new information and challenges and for</a:t>
            </a:r>
            <a:r>
              <a:rPr lang="en-GB" sz="1200" kern="1200" baseline="0" dirty="0">
                <a:solidFill>
                  <a:schemeClr val="tx1"/>
                </a:solidFill>
                <a:effectLst/>
                <a:latin typeface="+mn-lt"/>
                <a:ea typeface="+mn-ea"/>
                <a:cs typeface="+mn-cs"/>
              </a:rPr>
              <a:t> children to revisit their interests.</a:t>
            </a:r>
          </a:p>
          <a:p>
            <a:endParaRPr lang="en-GB" sz="1200" kern="1200" baseline="0" dirty="0">
              <a:solidFill>
                <a:schemeClr val="tx1"/>
              </a:solidFill>
              <a:effectLst/>
              <a:latin typeface="+mn-lt"/>
              <a:ea typeface="+mn-ea"/>
              <a:cs typeface="+mn-cs"/>
            </a:endParaRPr>
          </a:p>
          <a:p>
            <a:r>
              <a:rPr lang="en-GB" sz="1200" kern="1200" baseline="0" dirty="0">
                <a:solidFill>
                  <a:schemeClr val="tx1"/>
                </a:solidFill>
                <a:effectLst/>
                <a:latin typeface="+mn-lt"/>
                <a:ea typeface="+mn-ea"/>
                <a:cs typeface="+mn-cs"/>
              </a:rPr>
              <a:t>This is from Bruner’s theory of a spiral curriculum and discusses how children’s levels of understanding and learning develop to mastery over any skill.</a:t>
            </a:r>
          </a:p>
          <a:p>
            <a:endParaRPr lang="en-GB" sz="1200" kern="1200" baseline="0" dirty="0">
              <a:solidFill>
                <a:schemeClr val="tx1"/>
              </a:solidFill>
              <a:effectLst/>
              <a:latin typeface="+mn-lt"/>
              <a:ea typeface="+mn-ea"/>
              <a:cs typeface="+mn-cs"/>
            </a:endParaRPr>
          </a:p>
          <a:p>
            <a:r>
              <a:rPr lang="en-GB" sz="1200" kern="1200" baseline="0" dirty="0">
                <a:solidFill>
                  <a:schemeClr val="tx1"/>
                </a:solidFill>
                <a:effectLst/>
                <a:latin typeface="+mn-lt"/>
                <a:ea typeface="+mn-ea"/>
                <a:cs typeface="+mn-cs"/>
              </a:rPr>
              <a:t>Think of babies trying to crawl – how long do they spend focussed on it? What stages do they go through first? What new information may they discover on the way? Lots of trial and errors before they reach their goal, but children need time for this to happen. Let us consider </a:t>
            </a:r>
            <a:r>
              <a:rPr lang="en-GB" sz="1200" kern="1200" baseline="0" dirty="0" err="1">
                <a:solidFill>
                  <a:schemeClr val="tx1"/>
                </a:solidFill>
                <a:effectLst/>
                <a:latin typeface="+mn-lt"/>
                <a:ea typeface="+mn-ea"/>
                <a:cs typeface="+mn-cs"/>
              </a:rPr>
              <a:t>Bumbos</a:t>
            </a:r>
            <a:r>
              <a:rPr lang="en-GB" sz="1200" kern="1200" baseline="0" dirty="0">
                <a:solidFill>
                  <a:schemeClr val="tx1"/>
                </a:solidFill>
                <a:effectLst/>
                <a:latin typeface="+mn-lt"/>
                <a:ea typeface="+mn-ea"/>
                <a:cs typeface="+mn-cs"/>
              </a:rPr>
              <a:t> – they do the balancing support for the child so the child is delayed in learning it.</a:t>
            </a:r>
          </a:p>
          <a:p>
            <a:endParaRPr lang="en-GB" sz="1200" kern="1200" baseline="0" dirty="0">
              <a:solidFill>
                <a:schemeClr val="tx1"/>
              </a:solidFill>
              <a:effectLst/>
              <a:latin typeface="+mn-lt"/>
              <a:ea typeface="+mn-ea"/>
              <a:cs typeface="+mn-cs"/>
            </a:endParaRPr>
          </a:p>
          <a:p>
            <a:r>
              <a:rPr lang="en-GB" sz="1200" kern="1200" baseline="0" dirty="0">
                <a:solidFill>
                  <a:schemeClr val="tx1"/>
                </a:solidFill>
                <a:effectLst/>
                <a:latin typeface="+mn-lt"/>
                <a:ea typeface="+mn-ea"/>
                <a:cs typeface="+mn-cs"/>
              </a:rPr>
              <a:t>So how as adults can we allow for more time for children?</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E304AC-9FB3-44B6-B40A-869B48AC1C9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228281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73025" y="758825"/>
            <a:ext cx="6745288" cy="3795713"/>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Take students through the Foundation Phase document and the profile, what evidence is required, ethos behind the Foundation phase. What are their views of the Foundation Phase in practice? Is it learning through play? How much training have they had on the FP? On play?</a:t>
            </a:r>
          </a:p>
          <a:p>
            <a:endParaRPr lang="en-GB" altLang="en-US">
              <a:latin typeface="Arial" panose="020B0604020202020204" pitchFamily="34" charset="0"/>
            </a:endParaRPr>
          </a:p>
          <a:p>
            <a:r>
              <a:rPr lang="en-GB" altLang="en-US">
                <a:latin typeface="Arial" panose="020B0604020202020204" pitchFamily="34" charset="0"/>
              </a:rPr>
              <a:t>Give a second flip chart paper and split itno two – what is right and what is wrong with our education system?</a:t>
            </a:r>
          </a:p>
          <a:p>
            <a:endParaRPr lang="en-GB" altLang="en-US">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8CDD2891-F0E9-4E03-AEA6-0A7E5F8AB401}" type="slidenum">
              <a:rPr kumimoji="0" lang="cy-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14</a:t>
            </a:fld>
            <a:endParaRPr kumimoji="0" lang="cy-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6392255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ln/>
        </p:spPr>
      </p:sp>
      <p:sp>
        <p:nvSpPr>
          <p:cNvPr id="194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Ask students to find definitions of play and write their own</a:t>
            </a:r>
          </a:p>
        </p:txBody>
      </p:sp>
      <p:sp>
        <p:nvSpPr>
          <p:cNvPr id="194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31838" indent="-280988">
              <a:defRPr sz="2400">
                <a:solidFill>
                  <a:schemeClr val="tx1"/>
                </a:solidFill>
                <a:latin typeface="Times" panose="02020603050405020304" pitchFamily="18" charset="0"/>
                <a:ea typeface="MS PGothic" panose="020B0600070205080204" pitchFamily="34" charset="-128"/>
              </a:defRPr>
            </a:lvl2pPr>
            <a:lvl3pPr marL="1127125" indent="-225425">
              <a:defRPr sz="2400">
                <a:solidFill>
                  <a:schemeClr val="tx1"/>
                </a:solidFill>
                <a:latin typeface="Times" panose="02020603050405020304" pitchFamily="18" charset="0"/>
                <a:ea typeface="MS PGothic" panose="020B0600070205080204" pitchFamily="34" charset="-128"/>
              </a:defRPr>
            </a:lvl3pPr>
            <a:lvl4pPr marL="1577975" indent="-225425">
              <a:defRPr sz="2400">
                <a:solidFill>
                  <a:schemeClr val="tx1"/>
                </a:solidFill>
                <a:latin typeface="Times" panose="02020603050405020304" pitchFamily="18" charset="0"/>
                <a:ea typeface="MS PGothic" panose="020B0600070205080204" pitchFamily="34" charset="-128"/>
              </a:defRPr>
            </a:lvl4pPr>
            <a:lvl5pPr marL="2028825" indent="-225425">
              <a:defRPr sz="2400">
                <a:solidFill>
                  <a:schemeClr val="tx1"/>
                </a:solidFill>
                <a:latin typeface="Times" panose="02020603050405020304" pitchFamily="18" charset="0"/>
                <a:ea typeface="MS PGothic" panose="020B0600070205080204" pitchFamily="34" charset="-128"/>
              </a:defRPr>
            </a:lvl5pPr>
            <a:lvl6pPr marL="2486025" indent="-22542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43225" indent="-22542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00425" indent="-22542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57625" indent="-22542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0F488643-10B2-43E6-9DC0-786AE251E72F}" type="slidenum">
              <a:rPr kumimoji="0" lang="cy-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15</a:t>
            </a:fld>
            <a:endParaRPr kumimoji="0" lang="cy-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6625447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Three key elements of Play regardless of the definition</a:t>
            </a:r>
          </a:p>
          <a:p>
            <a:r>
              <a:rPr lang="en-GB" altLang="en-US">
                <a:latin typeface="Arial" panose="020B0604020202020204" pitchFamily="34" charset="0"/>
              </a:rPr>
              <a:t>What do each of these mean? What do they look like for us personally, what does this mean for children?</a:t>
            </a:r>
          </a:p>
          <a:p>
            <a:endParaRPr lang="en-GB" altLang="en-US">
              <a:latin typeface="Arial" panose="020B0604020202020204"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31838" indent="-280988">
              <a:defRPr sz="2400">
                <a:solidFill>
                  <a:schemeClr val="tx1"/>
                </a:solidFill>
                <a:latin typeface="Times" panose="02020603050405020304" pitchFamily="18" charset="0"/>
                <a:ea typeface="MS PGothic" panose="020B0600070205080204" pitchFamily="34" charset="-128"/>
              </a:defRPr>
            </a:lvl2pPr>
            <a:lvl3pPr marL="1127125" indent="-225425">
              <a:defRPr sz="2400">
                <a:solidFill>
                  <a:schemeClr val="tx1"/>
                </a:solidFill>
                <a:latin typeface="Times" panose="02020603050405020304" pitchFamily="18" charset="0"/>
                <a:ea typeface="MS PGothic" panose="020B0600070205080204" pitchFamily="34" charset="-128"/>
              </a:defRPr>
            </a:lvl3pPr>
            <a:lvl4pPr marL="1577975" indent="-225425">
              <a:defRPr sz="2400">
                <a:solidFill>
                  <a:schemeClr val="tx1"/>
                </a:solidFill>
                <a:latin typeface="Times" panose="02020603050405020304" pitchFamily="18" charset="0"/>
                <a:ea typeface="MS PGothic" panose="020B0600070205080204" pitchFamily="34" charset="-128"/>
              </a:defRPr>
            </a:lvl4pPr>
            <a:lvl5pPr marL="2028825" indent="-225425">
              <a:defRPr sz="2400">
                <a:solidFill>
                  <a:schemeClr val="tx1"/>
                </a:solidFill>
                <a:latin typeface="Times" panose="02020603050405020304" pitchFamily="18" charset="0"/>
                <a:ea typeface="MS PGothic" panose="020B0600070205080204" pitchFamily="34" charset="-128"/>
              </a:defRPr>
            </a:lvl5pPr>
            <a:lvl6pPr marL="2486025" indent="-22542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43225" indent="-22542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00425" indent="-22542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57625" indent="-22542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7E05CCFC-E5E2-4CE0-A279-EAF9BAC1070D}" type="slidenum">
              <a:rPr kumimoji="0" lang="cy-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16</a:t>
            </a:fld>
            <a:endParaRPr kumimoji="0" lang="cy-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614454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Thinking about play</a:t>
            </a:r>
          </a:p>
          <a:p>
            <a:r>
              <a:rPr lang="en-GB" altLang="en-US">
                <a:latin typeface="Arial" panose="020B0604020202020204" pitchFamily="34" charset="0"/>
              </a:rPr>
              <a:t>Janet Moyles</a:t>
            </a:r>
          </a:p>
          <a:p>
            <a:r>
              <a:rPr lang="en-GB" altLang="en-US">
                <a:latin typeface="Arial" panose="020B0604020202020204" pitchFamily="34" charset="0"/>
              </a:rPr>
              <a:t>2010</a:t>
            </a:r>
          </a:p>
          <a:p>
            <a:endParaRPr lang="en-GB" altLang="en-US">
              <a:latin typeface="Arial" panose="020B0604020202020204" pitchFamily="34" charset="0"/>
            </a:endParaRPr>
          </a:p>
          <a:p>
            <a:r>
              <a:rPr lang="en-GB" altLang="en-US">
                <a:latin typeface="Arial" panose="020B0604020202020204" pitchFamily="34" charset="0"/>
              </a:rPr>
              <a:t>DISCUSS - TRAFODWCH</a:t>
            </a:r>
          </a:p>
        </p:txBody>
      </p:sp>
    </p:spTree>
    <p:extLst>
      <p:ext uri="{BB962C8B-B14F-4D97-AF65-F5344CB8AC3E}">
        <p14:creationId xmlns:p14="http://schemas.microsoft.com/office/powerpoint/2010/main" val="7592341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Both taken from Thinking about Play by Janet Moyles 2010</a:t>
            </a:r>
          </a:p>
          <a:p>
            <a:endParaRPr lang="en-GB" altLang="en-US">
              <a:latin typeface="Arial" panose="020B0604020202020204" pitchFamily="34" charset="0"/>
            </a:endParaRPr>
          </a:p>
          <a:p>
            <a:r>
              <a:rPr lang="en-GB" altLang="en-US">
                <a:latin typeface="Arial" panose="020B0604020202020204" pitchFamily="34" charset="0"/>
              </a:rPr>
              <a:t>DISCUSS – TRAFODWCH </a:t>
            </a:r>
          </a:p>
        </p:txBody>
      </p:sp>
    </p:spTree>
    <p:extLst>
      <p:ext uri="{BB962C8B-B14F-4D97-AF65-F5344CB8AC3E}">
        <p14:creationId xmlns:p14="http://schemas.microsoft.com/office/powerpoint/2010/main" val="7805728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endParaRPr lang="en-GB" altLang="en-US" sz="800">
              <a:latin typeface="Arial" panose="020B0604020202020204" pitchFamily="34" charset="0"/>
            </a:endParaRPr>
          </a:p>
        </p:txBody>
      </p:sp>
    </p:spTree>
    <p:extLst>
      <p:ext uri="{BB962C8B-B14F-4D97-AF65-F5344CB8AC3E}">
        <p14:creationId xmlns:p14="http://schemas.microsoft.com/office/powerpoint/2010/main" val="23510225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their own observations suggest. Do these quotations ring true? </a:t>
            </a:r>
          </a:p>
          <a:p>
            <a:r>
              <a:rPr lang="en-GB" dirty="0"/>
              <a:t>Does it happen, doe sit promote discovery in the outdoors? Is the outdoors used equivalent to indoors. Or is it a special treat or more prevalent in summer? Has this aspects of FP been  overlooked. Is the outdoors used in a child-led way? We will look at FP evaluation data later</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C7BF83-3055-431F-961B-E410D693ECC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68359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was new experience</a:t>
            </a:r>
            <a:r>
              <a:rPr lang="en-GB" baseline="0" dirty="0"/>
              <a:t> use a saw. It was a struggle and not easy to complete . It required learning from mistakes and was a challenge. Much patience  required and responding to support.</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C7BF83-3055-431F-961B-E410D693ECC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21339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children were searching for bugs, a small space , but all had a role one digging one advising, one waiting to collect the bugs. They negotiated, they shared, they communicated, gave instruction and experimented. How could they assess and document this significant learning?</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C7BF83-3055-431F-961B-E410D693ECC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51516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big slope, a risk, which they we allowed to take by adults. Supporting each other. Considering best way to approach the slope</a:t>
            </a:r>
          </a:p>
          <a:p>
            <a:r>
              <a:rPr lang="en-GB" dirty="0"/>
              <a:t>Movement and whole body engagement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C7BF83-3055-431F-961B-E410D693ECC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11691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25</a:t>
            </a:fld>
            <a:endParaRPr lang="en-GB"/>
          </a:p>
        </p:txBody>
      </p:sp>
    </p:spTree>
    <p:extLst>
      <p:ext uri="{BB962C8B-B14F-4D97-AF65-F5344CB8AC3E}">
        <p14:creationId xmlns:p14="http://schemas.microsoft.com/office/powerpoint/2010/main" val="37396294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This is from the Evaluation of the FP by WISERD in (2015) – after discussing this encourage students to think about the opportunities the new curriculum provides to alleviate these tensions</a:t>
            </a:r>
          </a:p>
          <a:p>
            <a:endParaRPr lang="en-GB" altLang="en-US" dirty="0">
              <a:latin typeface="Arial" panose="020B0604020202020204" pitchFamily="34" charset="0"/>
            </a:endParaRPr>
          </a:p>
          <a:p>
            <a:r>
              <a:rPr lang="en-GB" altLang="en-US" dirty="0">
                <a:latin typeface="Arial" panose="020B0604020202020204" pitchFamily="34" charset="0"/>
              </a:rPr>
              <a:t>There remains a tension and possible contradiction between the Foundation Phase and the recent introduction of the Literacy and Numeracy Framework and national assessments for Year 2 pupils in particular. On the one hand the Foundation Phase encourages experiential learning and developmentally appropriate practice. The guidance for the Literacy and Numeracy Framework also explicitly refers to teaching children by stage not age of development. However, it still sets out year-by-year expectation statements and involves national statutory assessments that produce an age-related score for each child, creating a philosophical and practical tension for many practitioners. 6.6 The evaluation previously noted that the approach to the Foundation Phase stresses that “[pupil] development is seen as essentially linear, although not tied to chronological age, and recognises individual variations in rate within and across all areas of development and learning. This approach broadly relates to a constructivist theory of learning.” (Maynard et al. 2013:v). However, further analysis of the guidance documents acknowledged that “the ‘skills and range’ statements of particular Areas of Learning are much more explicit in detailing subject-related content and children’s progression in relation to this.” (Maynard et al. 2013:vi). We concluded, therefore, that one of the main challenges facing Foundation Phase practitioners was how a new pedagogical approach that incorporates constructivist theories of learning could best be integrated with a detailed statutory curriculum.</a:t>
            </a: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C3E5A376-208A-4276-8A53-6540C9FC7A4D}" type="slidenum">
              <a:rPr kumimoji="0" lang="cy-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34</a:t>
            </a:fld>
            <a:endParaRPr kumimoji="0" lang="cy-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605321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 overall viewpoint on the Foundation Phase curriculum as a whole is positive and highlighted as a strength within the Welsh Education System at a policy and philosophical level. Indeed the Graham Donaldson report identifies the Foundation Phase as one of the ‘best things’ (p15) of Welsh Education and a ‘very real strength’ (p19) on which to build the new curriculum, although areas of development and improvement have been suggested to support effective delivery for both teachers, practitioners and children’s learning (Donaldson, 2015).</a:t>
            </a:r>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E9758A97-8D2B-4659-A728-D7C0226C3255}" type="slidenum">
              <a:rPr kumimoji="0" lang="cy-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35</a:t>
            </a:fld>
            <a:endParaRPr kumimoji="0" lang="cy-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762050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Discuss the findings of the Donaldson report critiquing the content – although this relates more to the older element of the curriculum – within the stocktake it is noted that towards the end of the FP many classrooms are run more like Keystage 2 than FP – do they have open access sand and water? Do they learn through play in all yr 2 classrooms?</a:t>
            </a:r>
          </a:p>
          <a:p>
            <a:endParaRPr lang="en-GB" altLang="en-US">
              <a:latin typeface="Arial" panose="020B0604020202020204" pitchFamily="34" charset="0"/>
            </a:endParaRPr>
          </a:p>
          <a:p>
            <a:r>
              <a:rPr lang="en-GB" altLang="en-US">
                <a:latin typeface="Arial" panose="020B0604020202020204" pitchFamily="34" charset="0"/>
              </a:rPr>
              <a:t>Wales Institute of Social and Economic Research, Data and Methods (WISERD) (2015) Successful Futures: Analysis of questionnaire responses – Final Report Welsh Government</a:t>
            </a:r>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05D04F5A-13E3-49E8-B049-2BAFC493D621}" type="slidenum">
              <a:rPr kumimoji="0" lang="cy-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36</a:t>
            </a:fld>
            <a:endParaRPr kumimoji="0" lang="cy-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8050734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8.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9.xml"/></Relationships>
</file>

<file path=ppt/slideLayouts/_rels/slideLayout1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0.xml"/></Relationships>
</file>

<file path=ppt/slideLayouts/_rels/slideLayout1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1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1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1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1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1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1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1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1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1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1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1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1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1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1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0.xml"/></Relationships>
</file>

<file path=ppt/slideLayouts/_rels/slideLayout1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1.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2.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3.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4.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5.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6.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7.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8.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9.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16/11/2020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108003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16/11/2020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28261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95986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890966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16/11/2020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26847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16/11/2020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64229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16/11/2020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55342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287797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744645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74010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985048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defTabSz="914400">
              <a:defRPr/>
            </a:pPr>
            <a:fld id="{965004FB-B23F-46B9-8817-92515595396A}" type="datetimeFigureOut">
              <a:rPr lang="en-GB" smtClean="0"/>
              <a:pPr defTabSz="914400">
                <a:defRPr/>
              </a:pPr>
              <a:t>16/11/2020</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defTabSz="914400">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F34F45BC-F842-4CBD-8E1F-4D41EFACA078}"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0898203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38231C4B-567A-4D23-BB6E-36AE073EE5D5}" type="datetimeFigureOut">
              <a:rPr lang="en-GB" smtClean="0"/>
              <a:pPr defTabSz="914400">
                <a:defRPr/>
              </a:pPr>
              <a:t>16/11/2020</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defTabSz="914400">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FDC019CC-11FB-491C-9FCF-5D838938253C}"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816715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7B477CBA-9452-4618-A222-88395408CF3A}"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41AE51A6-A32C-478D-BB41-C02F487CFD00}"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5286947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DF44BDAA-DD2F-4075-BAC4-CACB4B327C5F}"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CC02A61C-BBDA-466C-B153-BC8AD0F730A4}"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8157013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09C368B1-2C28-4974-A7A0-354E00A4675A}" type="datetimeFigureOut">
              <a:rPr lang="en-GB" smtClean="0"/>
              <a:pPr defTabSz="914400">
                <a:defRPr/>
              </a:pPr>
              <a:t>16/11/2020</a:t>
            </a:fld>
            <a:endParaRPr lang="en-GB"/>
          </a:p>
        </p:txBody>
      </p:sp>
      <p:sp>
        <p:nvSpPr>
          <p:cNvPr id="8" name="Slide Number Placeholder 8"/>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23477666-28BA-4140-AF27-9B29FCD48E43}"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7576808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ACC45718-F29B-4B69-9A0F-63F97F7A67D3}" type="datetimeFigureOut">
              <a:rPr lang="en-GB" smtClean="0"/>
              <a:pPr defTabSz="914400">
                <a:defRPr/>
              </a:pPr>
              <a:t>16/11/2020</a:t>
            </a:fld>
            <a:endParaRPr lang="en-GB"/>
          </a:p>
        </p:txBody>
      </p:sp>
      <p:sp>
        <p:nvSpPr>
          <p:cNvPr id="4" name="Slide Number Placeholder 4"/>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989CD186-6AF0-48B4-8A0C-6FDE64AF8CCC}"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40804264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B7FBEDFD-7A00-4FC9-8E3D-FEE96CEAA6F5}" type="datetimeFigureOut">
              <a:rPr lang="en-GB" smtClean="0"/>
              <a:pPr defTabSz="914400">
                <a:defRPr/>
              </a:pPr>
              <a:t>16/11/2020</a:t>
            </a:fld>
            <a:endParaRPr lang="en-GB"/>
          </a:p>
        </p:txBody>
      </p:sp>
      <p:sp>
        <p:nvSpPr>
          <p:cNvPr id="3" name="Slide Number Placeholder 3"/>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E69F89C9-1EB0-459D-A561-27464C5641D8}"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7823683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2B0B440D-5158-43C6-857E-191560E7CAC6}"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0076E8C1-4132-4D57-B039-BF1138F7C3C8}"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6515519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E3867AE5-735A-40E7-9B25-33A70B1ADCEB}"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53530FB4-931E-485E-8ED5-834E301B9FDC}"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0573179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3A70856F-CD31-44A6-908F-E7C3D812FA7D}"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A7833541-E065-41B6-9EF5-8EA2CD04C9C9}"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1900305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DAD6A47E-B40D-4A8E-A1C3-7B823E9A7E53}"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C7A5E311-2038-4467-B969-4D99C92EA726}"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40257460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742413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702940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030127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776231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8" name="Footer Placeholder 7"/>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9" name="Slide Number Placeholder 8"/>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210009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74518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3" name="Footer Placeholder 2"/>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54273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978026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9310937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72725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143352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CB07CE8-6226-461B-A276-CFAFEB27DA1A}" type="datetimeFigureOut">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16/11/2020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880E688-8EDF-4BE8-A488-1F3ADAA0BD90}"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230820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9033849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813874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467942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349970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8" name="Footer Placeholder 7"/>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9" name="Slide Number Placeholder 8"/>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213047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420404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3" name="Footer Placeholder 2"/>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010336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332908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75103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432176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71233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CB07CE8-6226-461B-A276-CFAFEB27DA1A}" type="datetimeFigureOut">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16/11/2020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880E688-8EDF-4BE8-A488-1F3ADAA0BD90}"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888376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6613312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408039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238275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124182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8" name="Footer Placeholder 7"/>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9" name="Slide Number Placeholder 8"/>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59902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901810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3" name="Footer Placeholder 2"/>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447011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0619572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705042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638558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041282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CB07CE8-6226-461B-A276-CFAFEB27DA1A}" type="datetimeFigureOut">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16/11/2020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880E688-8EDF-4BE8-A488-1F3ADAA0BD90}"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0670007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6257366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8888045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063166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649022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8" name="Footer Placeholder 7"/>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9" name="Slide Number Placeholder 8"/>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33979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018408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3" name="Footer Placeholder 2"/>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3358718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815064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820690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1801684"/>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302616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CB07CE8-6226-461B-A276-CFAFEB27DA1A}" type="datetimeFigureOut">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16/11/2020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880E688-8EDF-4BE8-A488-1F3ADAA0BD90}"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52844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defTabSz="914400">
              <a:defRPr/>
            </a:pPr>
            <a:fld id="{965004FB-B23F-46B9-8817-92515595396A}" type="datetimeFigureOut">
              <a:rPr lang="en-GB" smtClean="0"/>
              <a:pPr defTabSz="914400">
                <a:defRPr/>
              </a:pPr>
              <a:t>16/11/2020</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defTabSz="914400">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F34F45BC-F842-4CBD-8E1F-4D41EFACA078}"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169939979"/>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38231C4B-567A-4D23-BB6E-36AE073EE5D5}" type="datetimeFigureOut">
              <a:rPr lang="en-GB" smtClean="0"/>
              <a:pPr defTabSz="914400">
                <a:defRPr/>
              </a:pPr>
              <a:t>16/11/2020</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defTabSz="914400">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FDC019CC-11FB-491C-9FCF-5D838938253C}"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68640692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7B477CBA-9452-4618-A222-88395408CF3A}"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41AE51A6-A32C-478D-BB41-C02F487CFD00}"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20755345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DF44BDAA-DD2F-4075-BAC4-CACB4B327C5F}"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CC02A61C-BBDA-466C-B153-BC8AD0F730A4}"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18336226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09C368B1-2C28-4974-A7A0-354E00A4675A}" type="datetimeFigureOut">
              <a:rPr lang="en-GB" smtClean="0"/>
              <a:pPr defTabSz="914400">
                <a:defRPr/>
              </a:pPr>
              <a:t>16/11/2020</a:t>
            </a:fld>
            <a:endParaRPr lang="en-GB"/>
          </a:p>
        </p:txBody>
      </p:sp>
      <p:sp>
        <p:nvSpPr>
          <p:cNvPr id="8" name="Slide Number Placeholder 8"/>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23477666-28BA-4140-AF27-9B29FCD48E43}"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14974157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ACC45718-F29B-4B69-9A0F-63F97F7A67D3}" type="datetimeFigureOut">
              <a:rPr lang="en-GB" smtClean="0"/>
              <a:pPr defTabSz="914400">
                <a:defRPr/>
              </a:pPr>
              <a:t>16/11/2020</a:t>
            </a:fld>
            <a:endParaRPr lang="en-GB"/>
          </a:p>
        </p:txBody>
      </p:sp>
      <p:sp>
        <p:nvSpPr>
          <p:cNvPr id="4" name="Slide Number Placeholder 4"/>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989CD186-6AF0-48B4-8A0C-6FDE64AF8CCC}"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08983433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B7FBEDFD-7A00-4FC9-8E3D-FEE96CEAA6F5}" type="datetimeFigureOut">
              <a:rPr lang="en-GB" smtClean="0"/>
              <a:pPr defTabSz="914400">
                <a:defRPr/>
              </a:pPr>
              <a:t>16/11/2020</a:t>
            </a:fld>
            <a:endParaRPr lang="en-GB"/>
          </a:p>
        </p:txBody>
      </p:sp>
      <p:sp>
        <p:nvSpPr>
          <p:cNvPr id="3" name="Slide Number Placeholder 3"/>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E69F89C9-1EB0-459D-A561-27464C5641D8}"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04185832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2B0B440D-5158-43C6-857E-191560E7CAC6}"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0076E8C1-4132-4D57-B039-BF1138F7C3C8}"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96743838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E3867AE5-735A-40E7-9B25-33A70B1ADCEB}"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53530FB4-931E-485E-8ED5-834E301B9FDC}"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704909492"/>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3A70856F-CD31-44A6-908F-E7C3D812FA7D}"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A7833541-E065-41B6-9EF5-8EA2CD04C9C9}"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877563044"/>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DAD6A47E-B40D-4A8E-A1C3-7B823E9A7E53}"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C7A5E311-2038-4467-B969-4D99C92EA726}"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531781522"/>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907110009"/>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2993526694"/>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2137480938"/>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367346401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8" name="Footer Placeholder 7"/>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9" name="Slide Number Placeholder 8"/>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96306156"/>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4" name="Footer Placeholder 3"/>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569870050"/>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3" name="Footer Placeholder 2"/>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4" name="Slide Number Placeholder 3"/>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151117215"/>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343971045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2800296784"/>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3122430"/>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865104895"/>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US" sz="8000" b="0" i="0" u="none" strike="noStrike" kern="1200" cap="all" spc="0" normalizeH="0" baseline="0" noProof="0" dirty="0">
                <a:ln w="3175" cmpd="sng">
                  <a:noFill/>
                </a:ln>
                <a:solidFill>
                  <a:prstClr val="black"/>
                </a:solidFill>
                <a:effectLst/>
                <a:uLnTx/>
                <a:uFillTx/>
                <a:latin typeface="Tw Cen MT" panose="020B0602020104020603"/>
                <a:ea typeface="+mn-ea"/>
                <a:cs typeface="+mn-cs"/>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marL="0" marR="0" lvl="0" indent="0" algn="r" defTabSz="457200" rtl="0" eaLnBrk="1" fontAlgn="auto" latinLnBrk="0" hangingPunct="1">
              <a:lnSpc>
                <a:spcPct val="100000"/>
              </a:lnSpc>
              <a:spcBef>
                <a:spcPct val="0"/>
              </a:spcBef>
              <a:spcAft>
                <a:spcPts val="0"/>
              </a:spcAft>
              <a:buClrTx/>
              <a:buSzTx/>
              <a:buFontTx/>
              <a:buNone/>
              <a:tabLst/>
              <a:defRPr/>
            </a:pPr>
            <a:r>
              <a:rPr kumimoji="0" lang="en-US" sz="8000" b="0" i="0" u="none" strike="noStrike" kern="1200" cap="all" spc="0" normalizeH="0" baseline="0" noProof="0" dirty="0">
                <a:ln w="3175" cmpd="sng">
                  <a:noFill/>
                </a:ln>
                <a:solidFill>
                  <a:prstClr val="black"/>
                </a:solidFill>
                <a:effectLst/>
                <a:uLnTx/>
                <a:uFillTx/>
                <a:latin typeface="Tw Cen MT" panose="020B0602020104020603"/>
                <a:ea typeface="+mn-ea"/>
                <a:cs typeface="+mn-cs"/>
              </a:rPr>
              <a:t>”</a:t>
            </a:r>
          </a:p>
        </p:txBody>
      </p:sp>
    </p:spTree>
    <p:extLst>
      <p:ext uri="{BB962C8B-B14F-4D97-AF65-F5344CB8AC3E}">
        <p14:creationId xmlns:p14="http://schemas.microsoft.com/office/powerpoint/2010/main" val="3839675698"/>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40474100"/>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4" name="Footer Placeholder 3"/>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2481724088"/>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4" name="Footer Placeholder 3"/>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776723031"/>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2675681653"/>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4238030545"/>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4123783329"/>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388973822"/>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3964113989"/>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539153637"/>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8" name="Footer Placeholder 7"/>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9" name="Slide Number Placeholder 8"/>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669826139"/>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4" name="Footer Placeholder 3"/>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059805979"/>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3" name="Footer Placeholder 2"/>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4" name="Slide Number Placeholder 3"/>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096975196"/>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3439220150"/>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670883841"/>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2253267415"/>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4046297020"/>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US" sz="8000" b="0" i="0" u="none" strike="noStrike" kern="1200" cap="all" spc="0" normalizeH="0" baseline="0" noProof="0" dirty="0">
                <a:ln w="3175" cmpd="sng">
                  <a:noFill/>
                </a:ln>
                <a:solidFill>
                  <a:prstClr val="black"/>
                </a:solidFill>
                <a:effectLst/>
                <a:uLnTx/>
                <a:uFillTx/>
                <a:latin typeface="Tw Cen MT" panose="020B0602020104020603"/>
                <a:ea typeface="+mn-ea"/>
                <a:cs typeface="+mn-cs"/>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marL="0" marR="0" lvl="0" indent="0" algn="r" defTabSz="457200" rtl="0" eaLnBrk="1" fontAlgn="auto" latinLnBrk="0" hangingPunct="1">
              <a:lnSpc>
                <a:spcPct val="100000"/>
              </a:lnSpc>
              <a:spcBef>
                <a:spcPct val="0"/>
              </a:spcBef>
              <a:spcAft>
                <a:spcPts val="0"/>
              </a:spcAft>
              <a:buClrTx/>
              <a:buSzTx/>
              <a:buFontTx/>
              <a:buNone/>
              <a:tabLst/>
              <a:defRPr/>
            </a:pPr>
            <a:r>
              <a:rPr kumimoji="0" lang="en-US" sz="8000" b="0" i="0" u="none" strike="noStrike" kern="1200" cap="all" spc="0" normalizeH="0" baseline="0" noProof="0" dirty="0">
                <a:ln w="3175" cmpd="sng">
                  <a:noFill/>
                </a:ln>
                <a:solidFill>
                  <a:prstClr val="black"/>
                </a:solidFill>
                <a:effectLst/>
                <a:uLnTx/>
                <a:uFillTx/>
                <a:latin typeface="Tw Cen MT" panose="020B0602020104020603"/>
                <a:ea typeface="+mn-ea"/>
                <a:cs typeface="+mn-cs"/>
              </a:rPr>
              <a:t>”</a:t>
            </a:r>
          </a:p>
        </p:txBody>
      </p:sp>
    </p:spTree>
    <p:extLst>
      <p:ext uri="{BB962C8B-B14F-4D97-AF65-F5344CB8AC3E}">
        <p14:creationId xmlns:p14="http://schemas.microsoft.com/office/powerpoint/2010/main" val="1867885389"/>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2746774823"/>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4" name="Footer Placeholder 3"/>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2052890758"/>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4" name="Footer Placeholder 3"/>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2051195785"/>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891276415"/>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3770914637"/>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532995223"/>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470363540"/>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3495444444"/>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702744720"/>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8" name="Footer Placeholder 7"/>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9" name="Slide Number Placeholder 8"/>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3527854773"/>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4" name="Footer Placeholder 3"/>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833449761"/>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3" name="Footer Placeholder 2"/>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4" name="Slide Number Placeholder 3"/>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901031269"/>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017096184"/>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801938400"/>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970823224"/>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328045392"/>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US" sz="8000" b="0" i="0" u="none" strike="noStrike" kern="1200" cap="all" spc="0" normalizeH="0" baseline="0" noProof="0" dirty="0">
                <a:ln w="3175" cmpd="sng">
                  <a:noFill/>
                </a:ln>
                <a:solidFill>
                  <a:prstClr val="black"/>
                </a:solidFill>
                <a:effectLst/>
                <a:uLnTx/>
                <a:uFillTx/>
                <a:latin typeface="Tw Cen MT" panose="020B0602020104020603"/>
                <a:ea typeface="+mn-ea"/>
                <a:cs typeface="+mn-cs"/>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marL="0" marR="0" lvl="0" indent="0" algn="r" defTabSz="457200" rtl="0" eaLnBrk="1" fontAlgn="auto" latinLnBrk="0" hangingPunct="1">
              <a:lnSpc>
                <a:spcPct val="100000"/>
              </a:lnSpc>
              <a:spcBef>
                <a:spcPct val="0"/>
              </a:spcBef>
              <a:spcAft>
                <a:spcPts val="0"/>
              </a:spcAft>
              <a:buClrTx/>
              <a:buSzTx/>
              <a:buFontTx/>
              <a:buNone/>
              <a:tabLst/>
              <a:defRPr/>
            </a:pPr>
            <a:r>
              <a:rPr kumimoji="0" lang="en-US" sz="8000" b="0" i="0" u="none" strike="noStrike" kern="1200" cap="all" spc="0" normalizeH="0" baseline="0" noProof="0" dirty="0">
                <a:ln w="3175" cmpd="sng">
                  <a:noFill/>
                </a:ln>
                <a:solidFill>
                  <a:prstClr val="black"/>
                </a:solidFill>
                <a:effectLst/>
                <a:uLnTx/>
                <a:uFillTx/>
                <a:latin typeface="Tw Cen MT" panose="020B0602020104020603"/>
                <a:ea typeface="+mn-ea"/>
                <a:cs typeface="+mn-cs"/>
              </a:rPr>
              <a:t>”</a:t>
            </a:r>
          </a:p>
        </p:txBody>
      </p:sp>
    </p:spTree>
    <p:extLst>
      <p:ext uri="{BB962C8B-B14F-4D97-AF65-F5344CB8AC3E}">
        <p14:creationId xmlns:p14="http://schemas.microsoft.com/office/powerpoint/2010/main" val="3156533415"/>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Footer Placeholder 5"/>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555271717"/>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4" name="Footer Placeholder 3"/>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595956303"/>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4" name="Footer Placeholder 3"/>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961982667"/>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3050796882"/>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511992371"/>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defTabSz="914400">
              <a:defRPr/>
            </a:pPr>
            <a:fld id="{965004FB-B23F-46B9-8817-92515595396A}" type="datetimeFigureOut">
              <a:rPr lang="en-GB" smtClean="0"/>
              <a:pPr defTabSz="914400">
                <a:defRPr/>
              </a:pPr>
              <a:t>16/11/2020</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defTabSz="914400">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F34F45BC-F842-4CBD-8E1F-4D41EFACA078}"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786222057"/>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38231C4B-567A-4D23-BB6E-36AE073EE5D5}" type="datetimeFigureOut">
              <a:rPr lang="en-GB" smtClean="0"/>
              <a:pPr defTabSz="914400">
                <a:defRPr/>
              </a:pPr>
              <a:t>16/11/2020</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defTabSz="914400">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FDC019CC-11FB-491C-9FCF-5D838938253C}"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027185299"/>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7B477CBA-9452-4618-A222-88395408CF3A}"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41AE51A6-A32C-478D-BB41-C02F487CFD00}"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849334108"/>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DF44BDAA-DD2F-4075-BAC4-CACB4B327C5F}"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CC02A61C-BBDA-466C-B153-BC8AD0F730A4}"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59254955"/>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09C368B1-2C28-4974-A7A0-354E00A4675A}" type="datetimeFigureOut">
              <a:rPr lang="en-GB" smtClean="0"/>
              <a:pPr defTabSz="914400">
                <a:defRPr/>
              </a:pPr>
              <a:t>16/11/2020</a:t>
            </a:fld>
            <a:endParaRPr lang="en-GB"/>
          </a:p>
        </p:txBody>
      </p:sp>
      <p:sp>
        <p:nvSpPr>
          <p:cNvPr id="8" name="Slide Number Placeholder 8"/>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23477666-28BA-4140-AF27-9B29FCD48E43}"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428072629"/>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ACC45718-F29B-4B69-9A0F-63F97F7A67D3}" type="datetimeFigureOut">
              <a:rPr lang="en-GB" smtClean="0"/>
              <a:pPr defTabSz="914400">
                <a:defRPr/>
              </a:pPr>
              <a:t>16/11/2020</a:t>
            </a:fld>
            <a:endParaRPr lang="en-GB"/>
          </a:p>
        </p:txBody>
      </p:sp>
      <p:sp>
        <p:nvSpPr>
          <p:cNvPr id="4" name="Slide Number Placeholder 4"/>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989CD186-6AF0-48B4-8A0C-6FDE64AF8CCC}"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724999005"/>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B7FBEDFD-7A00-4FC9-8E3D-FEE96CEAA6F5}" type="datetimeFigureOut">
              <a:rPr lang="en-GB" smtClean="0"/>
              <a:pPr defTabSz="914400">
                <a:defRPr/>
              </a:pPr>
              <a:t>16/11/2020</a:t>
            </a:fld>
            <a:endParaRPr lang="en-GB"/>
          </a:p>
        </p:txBody>
      </p:sp>
      <p:sp>
        <p:nvSpPr>
          <p:cNvPr id="3" name="Slide Number Placeholder 3"/>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E69F89C9-1EB0-459D-A561-27464C5641D8}"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4213988306"/>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2B0B440D-5158-43C6-857E-191560E7CAC6}"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0076E8C1-4132-4D57-B039-BF1138F7C3C8}"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376850598"/>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E3867AE5-735A-40E7-9B25-33A70B1ADCEB}"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53530FB4-931E-485E-8ED5-834E301B9FDC}"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187266017"/>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3A70856F-CD31-44A6-908F-E7C3D812FA7D}"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A7833541-E065-41B6-9EF5-8EA2CD04C9C9}"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847986612"/>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DAD6A47E-B40D-4A8E-A1C3-7B823E9A7E53}"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C7A5E311-2038-4467-B969-4D99C92EA726}"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892801500"/>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defTabSz="914400">
              <a:defRPr/>
            </a:pPr>
            <a:fld id="{90DFF199-E5AB-4B61-B171-EF91C8C8D41C}" type="datetimeFigureOut">
              <a:rPr lang="en-GB" smtClean="0"/>
              <a:pPr defTabSz="914400">
                <a:defRPr/>
              </a:pPr>
              <a:t>16/11/2020</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defTabSz="914400">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665F5712-9AE3-4780-B1B8-31A52B283052}"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560623711"/>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2437D0D8-E4BB-4FEC-ABE6-1F8CA5951C41}" type="datetimeFigureOut">
              <a:rPr lang="en-GB" smtClean="0"/>
              <a:pPr defTabSz="914400">
                <a:defRPr/>
              </a:pPr>
              <a:t>16/11/2020</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defTabSz="914400">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4CBB8BBA-CE1C-4FDB-91BE-952A21B55F85}"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154616188"/>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CD3A2D26-1245-45EE-9F47-15A15E7DBF04}"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AEAF2AE3-6BE5-441F-A0FA-930CCBBCB4FF}"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944910811"/>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247F0142-AB59-433E-870C-35270C873EC1}"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8CD245D0-A78E-4DC7-B99E-1A216BF2CA98}"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939983340"/>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15EC6184-CC71-41F8-AAD3-D6670FA981D5}" type="datetimeFigureOut">
              <a:rPr lang="en-GB" smtClean="0"/>
              <a:pPr defTabSz="914400">
                <a:defRPr/>
              </a:pPr>
              <a:t>16/11/2020</a:t>
            </a:fld>
            <a:endParaRPr lang="en-GB"/>
          </a:p>
        </p:txBody>
      </p:sp>
      <p:sp>
        <p:nvSpPr>
          <p:cNvPr id="8" name="Slide Number Placeholder 8"/>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DA33F6CF-AAAB-4853-8CC0-C55FF04D83F9}"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920337424"/>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BA5180D2-9B45-4217-9795-0722936A6BC2}" type="datetimeFigureOut">
              <a:rPr lang="en-GB" smtClean="0"/>
              <a:pPr defTabSz="914400">
                <a:defRPr/>
              </a:pPr>
              <a:t>16/11/2020</a:t>
            </a:fld>
            <a:endParaRPr lang="en-GB"/>
          </a:p>
        </p:txBody>
      </p:sp>
      <p:sp>
        <p:nvSpPr>
          <p:cNvPr id="3" name="Slide Number Placeholder 3"/>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23BE401F-E172-4AD2-A9D1-6A1BABDA4BE9}"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735468716"/>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F49FB88F-EDBA-492C-81F3-A6BE10DFF616}"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0FB37ED3-236F-44A9-B691-96EE1D2CCB31}"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413198404"/>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CAEA303E-074D-4F0C-AFCB-A74CF987FA1F}"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9DF6ED0B-E009-4439-9F6F-78616820D91E}"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708764742"/>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2B5B3657-D2B3-4F31-A879-0B1797C7CDDA}"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A430C4AE-E055-4920-A735-8B1A795090B1}"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656670070"/>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1A64C68A-A2D4-4246-B421-C17867E53510}"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7AC8316C-6236-4CF0-B0BD-7A3FCA0F8F54}"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491807048"/>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defTabSz="914400">
              <a:defRPr/>
            </a:pPr>
            <a:fld id="{90DFF199-E5AB-4B61-B171-EF91C8C8D41C}" type="datetimeFigureOut">
              <a:rPr lang="en-GB" smtClean="0"/>
              <a:pPr defTabSz="914400">
                <a:defRPr/>
              </a:pPr>
              <a:t>16/11/2020</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defTabSz="914400">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665F5712-9AE3-4780-B1B8-31A52B283052}"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436895456"/>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2437D0D8-E4BB-4FEC-ABE6-1F8CA5951C41}" type="datetimeFigureOut">
              <a:rPr lang="en-GB" smtClean="0"/>
              <a:pPr defTabSz="914400">
                <a:defRPr/>
              </a:pPr>
              <a:t>16/11/2020</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defTabSz="914400">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4CBB8BBA-CE1C-4FDB-91BE-952A21B55F85}"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403282147"/>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CD3A2D26-1245-45EE-9F47-15A15E7DBF04}"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AEAF2AE3-6BE5-441F-A0FA-930CCBBCB4FF}"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709726942"/>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247F0142-AB59-433E-870C-35270C873EC1}"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8CD245D0-A78E-4DC7-B99E-1A216BF2CA98}"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838925093"/>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15EC6184-CC71-41F8-AAD3-D6670FA981D5}" type="datetimeFigureOut">
              <a:rPr lang="en-GB" smtClean="0"/>
              <a:pPr defTabSz="914400">
                <a:defRPr/>
              </a:pPr>
              <a:t>16/11/2020</a:t>
            </a:fld>
            <a:endParaRPr lang="en-GB"/>
          </a:p>
        </p:txBody>
      </p:sp>
      <p:sp>
        <p:nvSpPr>
          <p:cNvPr id="8" name="Slide Number Placeholder 8"/>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DA33F6CF-AAAB-4853-8CC0-C55FF04D83F9}"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85912999"/>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BA5180D2-9B45-4217-9795-0722936A6BC2}" type="datetimeFigureOut">
              <a:rPr lang="en-GB" smtClean="0"/>
              <a:pPr defTabSz="914400">
                <a:defRPr/>
              </a:pPr>
              <a:t>16/11/2020</a:t>
            </a:fld>
            <a:endParaRPr lang="en-GB"/>
          </a:p>
        </p:txBody>
      </p:sp>
      <p:sp>
        <p:nvSpPr>
          <p:cNvPr id="3" name="Slide Number Placeholder 3"/>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23BE401F-E172-4AD2-A9D1-6A1BABDA4BE9}"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885742725"/>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F49FB88F-EDBA-492C-81F3-A6BE10DFF616}"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0FB37ED3-236F-44A9-B691-96EE1D2CCB31}"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835718392"/>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CAEA303E-074D-4F0C-AFCB-A74CF987FA1F}"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9DF6ED0B-E009-4439-9F6F-78616820D91E}"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787910420"/>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2B5B3657-D2B3-4F31-A879-0B1797C7CDDA}"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A430C4AE-E055-4920-A735-8B1A795090B1}"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633262117"/>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1A64C68A-A2D4-4246-B421-C17867E53510}"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7AC8316C-6236-4CF0-B0BD-7A3FCA0F8F54}"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906253644"/>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defTabSz="914400">
              <a:defRPr/>
            </a:pPr>
            <a:fld id="{90DFF199-E5AB-4B61-B171-EF91C8C8D41C}" type="datetimeFigureOut">
              <a:rPr lang="en-GB" smtClean="0"/>
              <a:pPr defTabSz="914400">
                <a:defRPr/>
              </a:pPr>
              <a:t>16/11/2020</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defTabSz="914400">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665F5712-9AE3-4780-B1B8-31A52B283052}"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250567021"/>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2437D0D8-E4BB-4FEC-ABE6-1F8CA5951C41}" type="datetimeFigureOut">
              <a:rPr lang="en-GB" smtClean="0"/>
              <a:pPr defTabSz="914400">
                <a:defRPr/>
              </a:pPr>
              <a:t>16/11/2020</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defTabSz="914400">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4CBB8BBA-CE1C-4FDB-91BE-952A21B55F85}"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888309943"/>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CD3A2D26-1245-45EE-9F47-15A15E7DBF04}"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AEAF2AE3-6BE5-441F-A0FA-930CCBBCB4FF}"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642674783"/>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247F0142-AB59-433E-870C-35270C873EC1}"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8CD245D0-A78E-4DC7-B99E-1A216BF2CA98}"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366930306"/>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15EC6184-CC71-41F8-AAD3-D6670FA981D5}" type="datetimeFigureOut">
              <a:rPr lang="en-GB" smtClean="0"/>
              <a:pPr defTabSz="914400">
                <a:defRPr/>
              </a:pPr>
              <a:t>16/11/2020</a:t>
            </a:fld>
            <a:endParaRPr lang="en-GB"/>
          </a:p>
        </p:txBody>
      </p:sp>
      <p:sp>
        <p:nvSpPr>
          <p:cNvPr id="8" name="Slide Number Placeholder 8"/>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DA33F6CF-AAAB-4853-8CC0-C55FF04D83F9}"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489162279"/>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BA5180D2-9B45-4217-9795-0722936A6BC2}" type="datetimeFigureOut">
              <a:rPr lang="en-GB" smtClean="0"/>
              <a:pPr defTabSz="914400">
                <a:defRPr/>
              </a:pPr>
              <a:t>16/11/2020</a:t>
            </a:fld>
            <a:endParaRPr lang="en-GB"/>
          </a:p>
        </p:txBody>
      </p:sp>
      <p:sp>
        <p:nvSpPr>
          <p:cNvPr id="3" name="Slide Number Placeholder 3"/>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23BE401F-E172-4AD2-A9D1-6A1BABDA4BE9}"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06037465"/>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F49FB88F-EDBA-492C-81F3-A6BE10DFF616}"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0FB37ED3-236F-44A9-B691-96EE1D2CCB31}"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909501032"/>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CAEA303E-074D-4F0C-AFCB-A74CF987FA1F}"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9DF6ED0B-E009-4439-9F6F-78616820D91E}"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308042916"/>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2B5B3657-D2B3-4F31-A879-0B1797C7CDDA}"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A430C4AE-E055-4920-A735-8B1A795090B1}"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084939747"/>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1A64C68A-A2D4-4246-B421-C17867E53510}"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7AC8316C-6236-4CF0-B0BD-7A3FCA0F8F54}"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744608268"/>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defTabSz="914400">
              <a:defRPr/>
            </a:pPr>
            <a:fld id="{90DFF199-E5AB-4B61-B171-EF91C8C8D41C}" type="datetimeFigureOut">
              <a:rPr lang="en-GB" smtClean="0"/>
              <a:pPr defTabSz="914400">
                <a:defRPr/>
              </a:pPr>
              <a:t>16/11/2020</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defTabSz="914400">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665F5712-9AE3-4780-B1B8-31A52B283052}"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055995151"/>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2437D0D8-E4BB-4FEC-ABE6-1F8CA5951C41}" type="datetimeFigureOut">
              <a:rPr lang="en-GB" smtClean="0"/>
              <a:pPr defTabSz="914400">
                <a:defRPr/>
              </a:pPr>
              <a:t>16/11/2020</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defTabSz="914400">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4CBB8BBA-CE1C-4FDB-91BE-952A21B55F85}"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901095638"/>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CD3A2D26-1245-45EE-9F47-15A15E7DBF04}"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AEAF2AE3-6BE5-441F-A0FA-930CCBBCB4FF}"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206240207"/>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247F0142-AB59-433E-870C-35270C873EC1}"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8CD245D0-A78E-4DC7-B99E-1A216BF2CA98}"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681225023"/>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15EC6184-CC71-41F8-AAD3-D6670FA981D5}" type="datetimeFigureOut">
              <a:rPr lang="en-GB" smtClean="0"/>
              <a:pPr defTabSz="914400">
                <a:defRPr/>
              </a:pPr>
              <a:t>16/11/2020</a:t>
            </a:fld>
            <a:endParaRPr lang="en-GB"/>
          </a:p>
        </p:txBody>
      </p:sp>
      <p:sp>
        <p:nvSpPr>
          <p:cNvPr id="8" name="Slide Number Placeholder 8"/>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DA33F6CF-AAAB-4853-8CC0-C55FF04D83F9}"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567967560"/>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BA5180D2-9B45-4217-9795-0722936A6BC2}" type="datetimeFigureOut">
              <a:rPr lang="en-GB" smtClean="0"/>
              <a:pPr defTabSz="914400">
                <a:defRPr/>
              </a:pPr>
              <a:t>16/11/2020</a:t>
            </a:fld>
            <a:endParaRPr lang="en-GB"/>
          </a:p>
        </p:txBody>
      </p:sp>
      <p:sp>
        <p:nvSpPr>
          <p:cNvPr id="3" name="Slide Number Placeholder 3"/>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23BE401F-E172-4AD2-A9D1-6A1BABDA4BE9}"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402886214"/>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F49FB88F-EDBA-492C-81F3-A6BE10DFF616}"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0FB37ED3-236F-44A9-B691-96EE1D2CCB31}"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916725005"/>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CAEA303E-074D-4F0C-AFCB-A74CF987FA1F}"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9DF6ED0B-E009-4439-9F6F-78616820D91E}"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4090788429"/>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2B5B3657-D2B3-4F31-A879-0B1797C7CDDA}"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A430C4AE-E055-4920-A735-8B1A795090B1}"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481114877"/>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1A64C68A-A2D4-4246-B421-C17867E53510}"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7AC8316C-6236-4CF0-B0BD-7A3FCA0F8F54}"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137700918"/>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defTabSz="914400">
              <a:defRPr/>
            </a:pPr>
            <a:fld id="{90DFF199-E5AB-4B61-B171-EF91C8C8D41C}" type="datetimeFigureOut">
              <a:rPr lang="en-GB" smtClean="0"/>
              <a:pPr defTabSz="914400">
                <a:defRPr/>
              </a:pPr>
              <a:t>16/11/2020</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defTabSz="914400">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665F5712-9AE3-4780-B1B8-31A52B283052}"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451612165"/>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2437D0D8-E4BB-4FEC-ABE6-1F8CA5951C41}" type="datetimeFigureOut">
              <a:rPr lang="en-GB" smtClean="0"/>
              <a:pPr defTabSz="914400">
                <a:defRPr/>
              </a:pPr>
              <a:t>16/11/2020</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defTabSz="914400">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4CBB8BBA-CE1C-4FDB-91BE-952A21B55F85}"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704235277"/>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CD3A2D26-1245-45EE-9F47-15A15E7DBF04}"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AEAF2AE3-6BE5-441F-A0FA-930CCBBCB4FF}"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753992808"/>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247F0142-AB59-433E-870C-35270C873EC1}"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8CD245D0-A78E-4DC7-B99E-1A216BF2CA98}"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595744093"/>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15EC6184-CC71-41F8-AAD3-D6670FA981D5}" type="datetimeFigureOut">
              <a:rPr lang="en-GB" smtClean="0"/>
              <a:pPr defTabSz="914400">
                <a:defRPr/>
              </a:pPr>
              <a:t>16/11/2020</a:t>
            </a:fld>
            <a:endParaRPr lang="en-GB"/>
          </a:p>
        </p:txBody>
      </p:sp>
      <p:sp>
        <p:nvSpPr>
          <p:cNvPr id="8" name="Slide Number Placeholder 8"/>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DA33F6CF-AAAB-4853-8CC0-C55FF04D83F9}"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718377889"/>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BA5180D2-9B45-4217-9795-0722936A6BC2}" type="datetimeFigureOut">
              <a:rPr lang="en-GB" smtClean="0"/>
              <a:pPr defTabSz="914400">
                <a:defRPr/>
              </a:pPr>
              <a:t>16/11/2020</a:t>
            </a:fld>
            <a:endParaRPr lang="en-GB"/>
          </a:p>
        </p:txBody>
      </p:sp>
      <p:sp>
        <p:nvSpPr>
          <p:cNvPr id="3" name="Slide Number Placeholder 3"/>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23BE401F-E172-4AD2-A9D1-6A1BABDA4BE9}"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326352683"/>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F49FB88F-EDBA-492C-81F3-A6BE10DFF616}"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0FB37ED3-236F-44A9-B691-96EE1D2CCB31}"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4078209384"/>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CAEA303E-074D-4F0C-AFCB-A74CF987FA1F}"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9DF6ED0B-E009-4439-9F6F-78616820D91E}"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534200402"/>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2B5B3657-D2B3-4F31-A879-0B1797C7CDDA}"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A430C4AE-E055-4920-A735-8B1A795090B1}"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836215427"/>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1A64C68A-A2D4-4246-B421-C17867E53510}"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7AC8316C-6236-4CF0-B0BD-7A3FCA0F8F54}"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462105347"/>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defTabSz="914400">
              <a:defRPr/>
            </a:pPr>
            <a:fld id="{90DFF199-E5AB-4B61-B171-EF91C8C8D41C}" type="datetimeFigureOut">
              <a:rPr lang="en-GB" smtClean="0"/>
              <a:pPr defTabSz="914400">
                <a:defRPr/>
              </a:pPr>
              <a:t>16/11/2020</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defTabSz="914400">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665F5712-9AE3-4780-B1B8-31A52B283052}"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075227751"/>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2437D0D8-E4BB-4FEC-ABE6-1F8CA5951C41}" type="datetimeFigureOut">
              <a:rPr lang="en-GB" smtClean="0"/>
              <a:pPr defTabSz="914400">
                <a:defRPr/>
              </a:pPr>
              <a:t>16/11/2020</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defTabSz="914400">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4CBB8BBA-CE1C-4FDB-91BE-952A21B55F85}"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568268788"/>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CD3A2D26-1245-45EE-9F47-15A15E7DBF04}"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AEAF2AE3-6BE5-441F-A0FA-930CCBBCB4FF}"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209453945"/>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247F0142-AB59-433E-870C-35270C873EC1}"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8CD245D0-A78E-4DC7-B99E-1A216BF2CA98}"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478562674"/>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15EC6184-CC71-41F8-AAD3-D6670FA981D5}" type="datetimeFigureOut">
              <a:rPr lang="en-GB" smtClean="0"/>
              <a:pPr defTabSz="914400">
                <a:defRPr/>
              </a:pPr>
              <a:t>16/11/2020</a:t>
            </a:fld>
            <a:endParaRPr lang="en-GB"/>
          </a:p>
        </p:txBody>
      </p:sp>
      <p:sp>
        <p:nvSpPr>
          <p:cNvPr id="8" name="Slide Number Placeholder 8"/>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DA33F6CF-AAAB-4853-8CC0-C55FF04D83F9}"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209800495"/>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BA5180D2-9B45-4217-9795-0722936A6BC2}" type="datetimeFigureOut">
              <a:rPr lang="en-GB" smtClean="0"/>
              <a:pPr defTabSz="914400">
                <a:defRPr/>
              </a:pPr>
              <a:t>16/11/2020</a:t>
            </a:fld>
            <a:endParaRPr lang="en-GB"/>
          </a:p>
        </p:txBody>
      </p:sp>
      <p:sp>
        <p:nvSpPr>
          <p:cNvPr id="3" name="Slide Number Placeholder 3"/>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23BE401F-E172-4AD2-A9D1-6A1BABDA4BE9}"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308098139"/>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F49FB88F-EDBA-492C-81F3-A6BE10DFF616}"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0FB37ED3-236F-44A9-B691-96EE1D2CCB31}"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949591396"/>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CAEA303E-074D-4F0C-AFCB-A74CF987FA1F}"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9DF6ED0B-E009-4439-9F6F-78616820D91E}"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522397898"/>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2B5B3657-D2B3-4F31-A879-0B1797C7CDDA}"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A430C4AE-E055-4920-A735-8B1A795090B1}"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446896693"/>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1A64C68A-A2D4-4246-B421-C17867E53510}"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7AC8316C-6236-4CF0-B0BD-7A3FCA0F8F54}"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268570803"/>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defTabSz="914400">
              <a:defRPr/>
            </a:pPr>
            <a:fld id="{965004FB-B23F-46B9-8817-92515595396A}" type="datetimeFigureOut">
              <a:rPr lang="en-GB" smtClean="0"/>
              <a:pPr defTabSz="914400">
                <a:defRPr/>
              </a:pPr>
              <a:t>16/11/2020</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defTabSz="914400">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F34F45BC-F842-4CBD-8E1F-4D41EFACA078}"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146896368"/>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38231C4B-567A-4D23-BB6E-36AE073EE5D5}" type="datetimeFigureOut">
              <a:rPr lang="en-GB" smtClean="0"/>
              <a:pPr defTabSz="914400">
                <a:defRPr/>
              </a:pPr>
              <a:t>16/11/2020</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defTabSz="914400">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FDC019CC-11FB-491C-9FCF-5D838938253C}"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530413976"/>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7B477CBA-9452-4618-A222-88395408CF3A}"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41AE51A6-A32C-478D-BB41-C02F487CFD00}"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50638511"/>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DF44BDAA-DD2F-4075-BAC4-CACB4B327C5F}"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CC02A61C-BBDA-466C-B153-BC8AD0F730A4}"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4021091116"/>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09C368B1-2C28-4974-A7A0-354E00A4675A}" type="datetimeFigureOut">
              <a:rPr lang="en-GB" smtClean="0"/>
              <a:pPr defTabSz="914400">
                <a:defRPr/>
              </a:pPr>
              <a:t>16/11/2020</a:t>
            </a:fld>
            <a:endParaRPr lang="en-GB"/>
          </a:p>
        </p:txBody>
      </p:sp>
      <p:sp>
        <p:nvSpPr>
          <p:cNvPr id="8" name="Slide Number Placeholder 8"/>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23477666-28BA-4140-AF27-9B29FCD48E43}"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4148173080"/>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ACC45718-F29B-4B69-9A0F-63F97F7A67D3}" type="datetimeFigureOut">
              <a:rPr lang="en-GB" smtClean="0"/>
              <a:pPr defTabSz="914400">
                <a:defRPr/>
              </a:pPr>
              <a:t>16/11/2020</a:t>
            </a:fld>
            <a:endParaRPr lang="en-GB"/>
          </a:p>
        </p:txBody>
      </p:sp>
      <p:sp>
        <p:nvSpPr>
          <p:cNvPr id="4" name="Slide Number Placeholder 4"/>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989CD186-6AF0-48B4-8A0C-6FDE64AF8CCC}"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886838632"/>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B7FBEDFD-7A00-4FC9-8E3D-FEE96CEAA6F5}" type="datetimeFigureOut">
              <a:rPr lang="en-GB" smtClean="0"/>
              <a:pPr defTabSz="914400">
                <a:defRPr/>
              </a:pPr>
              <a:t>16/11/2020</a:t>
            </a:fld>
            <a:endParaRPr lang="en-GB"/>
          </a:p>
        </p:txBody>
      </p:sp>
      <p:sp>
        <p:nvSpPr>
          <p:cNvPr id="3" name="Slide Number Placeholder 3"/>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E69F89C9-1EB0-459D-A561-27464C5641D8}"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470989835"/>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2B0B440D-5158-43C6-857E-191560E7CAC6}"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0076E8C1-4132-4D57-B039-BF1138F7C3C8}"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228088094"/>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E3867AE5-735A-40E7-9B25-33A70B1ADCEB}"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53530FB4-931E-485E-8ED5-834E301B9FDC}"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782964960"/>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3A70856F-CD31-44A6-908F-E7C3D812FA7D}"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A7833541-E065-41B6-9EF5-8EA2CD04C9C9}"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603346403"/>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DAD6A47E-B40D-4A8E-A1C3-7B823E9A7E53}"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C7A5E311-2038-4467-B969-4D99C92EA726}"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265395676"/>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defTabSz="914400">
              <a:defRPr/>
            </a:pPr>
            <a:fld id="{965004FB-B23F-46B9-8817-92515595396A}" type="datetimeFigureOut">
              <a:rPr lang="en-GB" smtClean="0"/>
              <a:pPr defTabSz="914400">
                <a:defRPr/>
              </a:pPr>
              <a:t>16/11/2020</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defTabSz="914400">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F34F45BC-F842-4CBD-8E1F-4D41EFACA078}"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457252345"/>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38231C4B-567A-4D23-BB6E-36AE073EE5D5}" type="datetimeFigureOut">
              <a:rPr lang="en-GB" smtClean="0"/>
              <a:pPr defTabSz="914400">
                <a:defRPr/>
              </a:pPr>
              <a:t>16/11/2020</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defTabSz="914400">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FDC019CC-11FB-491C-9FCF-5D838938253C}"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404105761"/>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7B477CBA-9452-4618-A222-88395408CF3A}"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41AE51A6-A32C-478D-BB41-C02F487CFD00}"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494374756"/>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DF44BDAA-DD2F-4075-BAC4-CACB4B327C5F}"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CC02A61C-BBDA-466C-B153-BC8AD0F730A4}"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4240867"/>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09C368B1-2C28-4974-A7A0-354E00A4675A}" type="datetimeFigureOut">
              <a:rPr lang="en-GB" smtClean="0"/>
              <a:pPr defTabSz="914400">
                <a:defRPr/>
              </a:pPr>
              <a:t>16/11/2020</a:t>
            </a:fld>
            <a:endParaRPr lang="en-GB"/>
          </a:p>
        </p:txBody>
      </p:sp>
      <p:sp>
        <p:nvSpPr>
          <p:cNvPr id="8" name="Slide Number Placeholder 8"/>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23477666-28BA-4140-AF27-9B29FCD48E43}"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4169708943"/>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ACC45718-F29B-4B69-9A0F-63F97F7A67D3}" type="datetimeFigureOut">
              <a:rPr lang="en-GB" smtClean="0"/>
              <a:pPr defTabSz="914400">
                <a:defRPr/>
              </a:pPr>
              <a:t>16/11/2020</a:t>
            </a:fld>
            <a:endParaRPr lang="en-GB"/>
          </a:p>
        </p:txBody>
      </p:sp>
      <p:sp>
        <p:nvSpPr>
          <p:cNvPr id="4" name="Slide Number Placeholder 4"/>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989CD186-6AF0-48B4-8A0C-6FDE64AF8CCC}"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388660035"/>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B7FBEDFD-7A00-4FC9-8E3D-FEE96CEAA6F5}" type="datetimeFigureOut">
              <a:rPr lang="en-GB" smtClean="0"/>
              <a:pPr defTabSz="914400">
                <a:defRPr/>
              </a:pPr>
              <a:t>16/11/2020</a:t>
            </a:fld>
            <a:endParaRPr lang="en-GB"/>
          </a:p>
        </p:txBody>
      </p:sp>
      <p:sp>
        <p:nvSpPr>
          <p:cNvPr id="3" name="Slide Number Placeholder 3"/>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E69F89C9-1EB0-459D-A561-27464C5641D8}"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95037949"/>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2B0B440D-5158-43C6-857E-191560E7CAC6}"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0076E8C1-4132-4D57-B039-BF1138F7C3C8}"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336586674"/>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E3867AE5-735A-40E7-9B25-33A70B1ADCEB}" type="datetimeFigureOut">
              <a:rPr lang="en-GB" smtClean="0"/>
              <a:pPr defTabSz="914400">
                <a:defRPr/>
              </a:pPr>
              <a:t>16/11/2020</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53530FB4-931E-485E-8ED5-834E301B9FDC}"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911898171"/>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3A70856F-CD31-44A6-908F-E7C3D812FA7D}"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A7833541-E065-41B6-9EF5-8EA2CD04C9C9}"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450296970"/>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defTabSz="914400">
              <a:defRPr/>
            </a:pPr>
            <a:fld id="{DAD6A47E-B40D-4A8E-A1C3-7B823E9A7E53}" type="datetimeFigureOut">
              <a:rPr lang="en-GB" smtClean="0"/>
              <a:pPr defTabSz="914400">
                <a:defRPr/>
              </a:pPr>
              <a:t>16/11/2020</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defTabSz="914400" fontAlgn="base">
              <a:spcBef>
                <a:spcPct val="0"/>
              </a:spcBef>
              <a:spcAft>
                <a:spcPct val="0"/>
              </a:spcAft>
              <a:defRPr/>
            </a:pPr>
            <a:fld id="{C7A5E311-2038-4467-B969-4D99C92EA726}"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702140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theme" Target="../theme/theme4.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slideLayout" Target="../slideLayouts/slideLayout46.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 Id="rId14" Type="http://schemas.openxmlformats.org/officeDocument/2006/relationships/image" Target="../media/image3.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theme" Target="../theme/theme5.xml"/><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slideLayout" Target="../slideLayouts/slideLayout58.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 Id="rId14" Type="http://schemas.openxmlformats.org/officeDocument/2006/relationships/image" Target="../media/image3.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6.xml"/><Relationship Id="rId13" Type="http://schemas.openxmlformats.org/officeDocument/2006/relationships/theme" Target="../theme/theme6.xml"/><Relationship Id="rId3" Type="http://schemas.openxmlformats.org/officeDocument/2006/relationships/slideLayout" Target="../slideLayouts/slideLayout61.xml"/><Relationship Id="rId7" Type="http://schemas.openxmlformats.org/officeDocument/2006/relationships/slideLayout" Target="../slideLayouts/slideLayout65.xml"/><Relationship Id="rId12" Type="http://schemas.openxmlformats.org/officeDocument/2006/relationships/slideLayout" Target="../slideLayouts/slideLayout70.xml"/><Relationship Id="rId2" Type="http://schemas.openxmlformats.org/officeDocument/2006/relationships/slideLayout" Target="../slideLayouts/slideLayout60.xml"/><Relationship Id="rId1" Type="http://schemas.openxmlformats.org/officeDocument/2006/relationships/slideLayout" Target="../slideLayouts/slideLayout59.xml"/><Relationship Id="rId6" Type="http://schemas.openxmlformats.org/officeDocument/2006/relationships/slideLayout" Target="../slideLayouts/slideLayout64.xml"/><Relationship Id="rId11" Type="http://schemas.openxmlformats.org/officeDocument/2006/relationships/slideLayout" Target="../slideLayouts/slideLayout69.xml"/><Relationship Id="rId5" Type="http://schemas.openxmlformats.org/officeDocument/2006/relationships/slideLayout" Target="../slideLayouts/slideLayout63.xml"/><Relationship Id="rId10" Type="http://schemas.openxmlformats.org/officeDocument/2006/relationships/slideLayout" Target="../slideLayouts/slideLayout68.xml"/><Relationship Id="rId4" Type="http://schemas.openxmlformats.org/officeDocument/2006/relationships/slideLayout" Target="../slideLayouts/slideLayout62.xml"/><Relationship Id="rId9" Type="http://schemas.openxmlformats.org/officeDocument/2006/relationships/slideLayout" Target="../slideLayouts/slideLayout67.xml"/><Relationship Id="rId14" Type="http://schemas.openxmlformats.org/officeDocument/2006/relationships/image" Target="../media/image3.pn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8.xml"/><Relationship Id="rId13" Type="http://schemas.openxmlformats.org/officeDocument/2006/relationships/image" Target="../media/image1.jpg"/><Relationship Id="rId3" Type="http://schemas.openxmlformats.org/officeDocument/2006/relationships/slideLayout" Target="../slideLayouts/slideLayout73.xml"/><Relationship Id="rId7" Type="http://schemas.openxmlformats.org/officeDocument/2006/relationships/slideLayout" Target="../slideLayouts/slideLayout77.xml"/><Relationship Id="rId12" Type="http://schemas.openxmlformats.org/officeDocument/2006/relationships/theme" Target="../theme/theme7.xml"/><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11" Type="http://schemas.openxmlformats.org/officeDocument/2006/relationships/slideLayout" Target="../slideLayouts/slideLayout81.xml"/><Relationship Id="rId5" Type="http://schemas.openxmlformats.org/officeDocument/2006/relationships/slideLayout" Target="../slideLayouts/slideLayout75.xml"/><Relationship Id="rId10" Type="http://schemas.openxmlformats.org/officeDocument/2006/relationships/slideLayout" Target="../slideLayouts/slideLayout80.xml"/><Relationship Id="rId4" Type="http://schemas.openxmlformats.org/officeDocument/2006/relationships/slideLayout" Target="../slideLayouts/slideLayout74.xml"/><Relationship Id="rId9" Type="http://schemas.openxmlformats.org/officeDocument/2006/relationships/slideLayout" Target="../slideLayouts/slideLayout79.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9.xml"/><Relationship Id="rId13" Type="http://schemas.openxmlformats.org/officeDocument/2006/relationships/slideLayout" Target="../slideLayouts/slideLayout94.xml"/><Relationship Id="rId18" Type="http://schemas.openxmlformats.org/officeDocument/2006/relationships/theme" Target="../theme/theme8.xml"/><Relationship Id="rId3" Type="http://schemas.openxmlformats.org/officeDocument/2006/relationships/slideLayout" Target="../slideLayouts/slideLayout84.xml"/><Relationship Id="rId7" Type="http://schemas.openxmlformats.org/officeDocument/2006/relationships/slideLayout" Target="../slideLayouts/slideLayout88.xml"/><Relationship Id="rId12" Type="http://schemas.openxmlformats.org/officeDocument/2006/relationships/slideLayout" Target="../slideLayouts/slideLayout93.xml"/><Relationship Id="rId17" Type="http://schemas.openxmlformats.org/officeDocument/2006/relationships/slideLayout" Target="../slideLayouts/slideLayout98.xml"/><Relationship Id="rId2" Type="http://schemas.openxmlformats.org/officeDocument/2006/relationships/slideLayout" Target="../slideLayouts/slideLayout83.xml"/><Relationship Id="rId16" Type="http://schemas.openxmlformats.org/officeDocument/2006/relationships/slideLayout" Target="../slideLayouts/slideLayout97.xml"/><Relationship Id="rId1" Type="http://schemas.openxmlformats.org/officeDocument/2006/relationships/slideLayout" Target="../slideLayouts/slideLayout82.xml"/><Relationship Id="rId6" Type="http://schemas.openxmlformats.org/officeDocument/2006/relationships/slideLayout" Target="../slideLayouts/slideLayout87.xml"/><Relationship Id="rId11" Type="http://schemas.openxmlformats.org/officeDocument/2006/relationships/slideLayout" Target="../slideLayouts/slideLayout92.xml"/><Relationship Id="rId5" Type="http://schemas.openxmlformats.org/officeDocument/2006/relationships/slideLayout" Target="../slideLayouts/slideLayout86.xml"/><Relationship Id="rId15" Type="http://schemas.openxmlformats.org/officeDocument/2006/relationships/slideLayout" Target="../slideLayouts/slideLayout96.xml"/><Relationship Id="rId10" Type="http://schemas.openxmlformats.org/officeDocument/2006/relationships/slideLayout" Target="../slideLayouts/slideLayout91.xml"/><Relationship Id="rId19" Type="http://schemas.openxmlformats.org/officeDocument/2006/relationships/image" Target="../media/image5.png"/><Relationship Id="rId4" Type="http://schemas.openxmlformats.org/officeDocument/2006/relationships/slideLayout" Target="../slideLayouts/slideLayout85.xml"/><Relationship Id="rId9" Type="http://schemas.openxmlformats.org/officeDocument/2006/relationships/slideLayout" Target="../slideLayouts/slideLayout90.xml"/><Relationship Id="rId14" Type="http://schemas.openxmlformats.org/officeDocument/2006/relationships/slideLayout" Target="../slideLayouts/slideLayout95.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06.xml"/><Relationship Id="rId13" Type="http://schemas.openxmlformats.org/officeDocument/2006/relationships/slideLayout" Target="../slideLayouts/slideLayout111.xml"/><Relationship Id="rId18" Type="http://schemas.openxmlformats.org/officeDocument/2006/relationships/theme" Target="../theme/theme9.xml"/><Relationship Id="rId3" Type="http://schemas.openxmlformats.org/officeDocument/2006/relationships/slideLayout" Target="../slideLayouts/slideLayout101.xml"/><Relationship Id="rId7" Type="http://schemas.openxmlformats.org/officeDocument/2006/relationships/slideLayout" Target="../slideLayouts/slideLayout105.xml"/><Relationship Id="rId12" Type="http://schemas.openxmlformats.org/officeDocument/2006/relationships/slideLayout" Target="../slideLayouts/slideLayout110.xml"/><Relationship Id="rId17" Type="http://schemas.openxmlformats.org/officeDocument/2006/relationships/slideLayout" Target="../slideLayouts/slideLayout115.xml"/><Relationship Id="rId2" Type="http://schemas.openxmlformats.org/officeDocument/2006/relationships/slideLayout" Target="../slideLayouts/slideLayout100.xml"/><Relationship Id="rId16" Type="http://schemas.openxmlformats.org/officeDocument/2006/relationships/slideLayout" Target="../slideLayouts/slideLayout114.xml"/><Relationship Id="rId1" Type="http://schemas.openxmlformats.org/officeDocument/2006/relationships/slideLayout" Target="../slideLayouts/slideLayout99.xml"/><Relationship Id="rId6" Type="http://schemas.openxmlformats.org/officeDocument/2006/relationships/slideLayout" Target="../slideLayouts/slideLayout104.xml"/><Relationship Id="rId11" Type="http://schemas.openxmlformats.org/officeDocument/2006/relationships/slideLayout" Target="../slideLayouts/slideLayout109.xml"/><Relationship Id="rId5" Type="http://schemas.openxmlformats.org/officeDocument/2006/relationships/slideLayout" Target="../slideLayouts/slideLayout103.xml"/><Relationship Id="rId15" Type="http://schemas.openxmlformats.org/officeDocument/2006/relationships/slideLayout" Target="../slideLayouts/slideLayout113.xml"/><Relationship Id="rId10" Type="http://schemas.openxmlformats.org/officeDocument/2006/relationships/slideLayout" Target="../slideLayouts/slideLayout108.xml"/><Relationship Id="rId19" Type="http://schemas.openxmlformats.org/officeDocument/2006/relationships/image" Target="../media/image5.png"/><Relationship Id="rId4" Type="http://schemas.openxmlformats.org/officeDocument/2006/relationships/slideLayout" Target="../slideLayouts/slideLayout102.xml"/><Relationship Id="rId9" Type="http://schemas.openxmlformats.org/officeDocument/2006/relationships/slideLayout" Target="../slideLayouts/slideLayout107.xml"/><Relationship Id="rId14" Type="http://schemas.openxmlformats.org/officeDocument/2006/relationships/slideLayout" Target="../slideLayouts/slideLayout112.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23.xml"/><Relationship Id="rId13" Type="http://schemas.openxmlformats.org/officeDocument/2006/relationships/slideLayout" Target="../slideLayouts/slideLayout128.xml"/><Relationship Id="rId18" Type="http://schemas.openxmlformats.org/officeDocument/2006/relationships/theme" Target="../theme/theme10.xml"/><Relationship Id="rId3" Type="http://schemas.openxmlformats.org/officeDocument/2006/relationships/slideLayout" Target="../slideLayouts/slideLayout118.xml"/><Relationship Id="rId7" Type="http://schemas.openxmlformats.org/officeDocument/2006/relationships/slideLayout" Target="../slideLayouts/slideLayout122.xml"/><Relationship Id="rId12" Type="http://schemas.openxmlformats.org/officeDocument/2006/relationships/slideLayout" Target="../slideLayouts/slideLayout127.xml"/><Relationship Id="rId17" Type="http://schemas.openxmlformats.org/officeDocument/2006/relationships/slideLayout" Target="../slideLayouts/slideLayout132.xml"/><Relationship Id="rId2" Type="http://schemas.openxmlformats.org/officeDocument/2006/relationships/slideLayout" Target="../slideLayouts/slideLayout117.xml"/><Relationship Id="rId16" Type="http://schemas.openxmlformats.org/officeDocument/2006/relationships/slideLayout" Target="../slideLayouts/slideLayout131.xml"/><Relationship Id="rId1" Type="http://schemas.openxmlformats.org/officeDocument/2006/relationships/slideLayout" Target="../slideLayouts/slideLayout116.xml"/><Relationship Id="rId6" Type="http://schemas.openxmlformats.org/officeDocument/2006/relationships/slideLayout" Target="../slideLayouts/slideLayout121.xml"/><Relationship Id="rId11" Type="http://schemas.openxmlformats.org/officeDocument/2006/relationships/slideLayout" Target="../slideLayouts/slideLayout126.xml"/><Relationship Id="rId5" Type="http://schemas.openxmlformats.org/officeDocument/2006/relationships/slideLayout" Target="../slideLayouts/slideLayout120.xml"/><Relationship Id="rId15" Type="http://schemas.openxmlformats.org/officeDocument/2006/relationships/slideLayout" Target="../slideLayouts/slideLayout130.xml"/><Relationship Id="rId10" Type="http://schemas.openxmlformats.org/officeDocument/2006/relationships/slideLayout" Target="../slideLayouts/slideLayout125.xml"/><Relationship Id="rId19" Type="http://schemas.openxmlformats.org/officeDocument/2006/relationships/image" Target="../media/image5.png"/><Relationship Id="rId4" Type="http://schemas.openxmlformats.org/officeDocument/2006/relationships/slideLayout" Target="../slideLayouts/slideLayout119.xml"/><Relationship Id="rId9" Type="http://schemas.openxmlformats.org/officeDocument/2006/relationships/slideLayout" Target="../slideLayouts/slideLayout124.xml"/><Relationship Id="rId14" Type="http://schemas.openxmlformats.org/officeDocument/2006/relationships/slideLayout" Target="../slideLayouts/slideLayout129.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40.xml"/><Relationship Id="rId13" Type="http://schemas.openxmlformats.org/officeDocument/2006/relationships/image" Target="../media/image1.jpg"/><Relationship Id="rId3" Type="http://schemas.openxmlformats.org/officeDocument/2006/relationships/slideLayout" Target="../slideLayouts/slideLayout135.xml"/><Relationship Id="rId7" Type="http://schemas.openxmlformats.org/officeDocument/2006/relationships/slideLayout" Target="../slideLayouts/slideLayout139.xml"/><Relationship Id="rId12" Type="http://schemas.openxmlformats.org/officeDocument/2006/relationships/theme" Target="../theme/theme11.xml"/><Relationship Id="rId2" Type="http://schemas.openxmlformats.org/officeDocument/2006/relationships/slideLayout" Target="../slideLayouts/slideLayout134.xml"/><Relationship Id="rId1" Type="http://schemas.openxmlformats.org/officeDocument/2006/relationships/slideLayout" Target="../slideLayouts/slideLayout133.xml"/><Relationship Id="rId6" Type="http://schemas.openxmlformats.org/officeDocument/2006/relationships/slideLayout" Target="../slideLayouts/slideLayout138.xml"/><Relationship Id="rId11" Type="http://schemas.openxmlformats.org/officeDocument/2006/relationships/slideLayout" Target="../slideLayouts/slideLayout143.xml"/><Relationship Id="rId5" Type="http://schemas.openxmlformats.org/officeDocument/2006/relationships/slideLayout" Target="../slideLayouts/slideLayout137.xml"/><Relationship Id="rId10" Type="http://schemas.openxmlformats.org/officeDocument/2006/relationships/slideLayout" Target="../slideLayouts/slideLayout142.xml"/><Relationship Id="rId4" Type="http://schemas.openxmlformats.org/officeDocument/2006/relationships/slideLayout" Target="../slideLayouts/slideLayout136.xml"/><Relationship Id="rId9" Type="http://schemas.openxmlformats.org/officeDocument/2006/relationships/slideLayout" Target="../slideLayouts/slideLayout141.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51.xml"/><Relationship Id="rId3" Type="http://schemas.openxmlformats.org/officeDocument/2006/relationships/slideLayout" Target="../slideLayouts/slideLayout146.xml"/><Relationship Id="rId7" Type="http://schemas.openxmlformats.org/officeDocument/2006/relationships/slideLayout" Target="../slideLayouts/slideLayout150.xml"/><Relationship Id="rId12" Type="http://schemas.openxmlformats.org/officeDocument/2006/relationships/image" Target="../media/image1.jpg"/><Relationship Id="rId2" Type="http://schemas.openxmlformats.org/officeDocument/2006/relationships/slideLayout" Target="../slideLayouts/slideLayout145.xml"/><Relationship Id="rId1" Type="http://schemas.openxmlformats.org/officeDocument/2006/relationships/slideLayout" Target="../slideLayouts/slideLayout144.xml"/><Relationship Id="rId6" Type="http://schemas.openxmlformats.org/officeDocument/2006/relationships/slideLayout" Target="../slideLayouts/slideLayout149.xml"/><Relationship Id="rId11" Type="http://schemas.openxmlformats.org/officeDocument/2006/relationships/theme" Target="../theme/theme12.xml"/><Relationship Id="rId5" Type="http://schemas.openxmlformats.org/officeDocument/2006/relationships/slideLayout" Target="../slideLayouts/slideLayout148.xml"/><Relationship Id="rId10" Type="http://schemas.openxmlformats.org/officeDocument/2006/relationships/slideLayout" Target="../slideLayouts/slideLayout153.xml"/><Relationship Id="rId4" Type="http://schemas.openxmlformats.org/officeDocument/2006/relationships/slideLayout" Target="../slideLayouts/slideLayout147.xml"/><Relationship Id="rId9" Type="http://schemas.openxmlformats.org/officeDocument/2006/relationships/slideLayout" Target="../slideLayouts/slideLayout15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61.xml"/><Relationship Id="rId3" Type="http://schemas.openxmlformats.org/officeDocument/2006/relationships/slideLayout" Target="../slideLayouts/slideLayout156.xml"/><Relationship Id="rId7" Type="http://schemas.openxmlformats.org/officeDocument/2006/relationships/slideLayout" Target="../slideLayouts/slideLayout160.xml"/><Relationship Id="rId12" Type="http://schemas.openxmlformats.org/officeDocument/2006/relationships/image" Target="../media/image1.jpg"/><Relationship Id="rId2" Type="http://schemas.openxmlformats.org/officeDocument/2006/relationships/slideLayout" Target="../slideLayouts/slideLayout155.xml"/><Relationship Id="rId1" Type="http://schemas.openxmlformats.org/officeDocument/2006/relationships/slideLayout" Target="../slideLayouts/slideLayout154.xml"/><Relationship Id="rId6" Type="http://schemas.openxmlformats.org/officeDocument/2006/relationships/slideLayout" Target="../slideLayouts/slideLayout159.xml"/><Relationship Id="rId11" Type="http://schemas.openxmlformats.org/officeDocument/2006/relationships/theme" Target="../theme/theme13.xml"/><Relationship Id="rId5" Type="http://schemas.openxmlformats.org/officeDocument/2006/relationships/slideLayout" Target="../slideLayouts/slideLayout158.xml"/><Relationship Id="rId10" Type="http://schemas.openxmlformats.org/officeDocument/2006/relationships/slideLayout" Target="../slideLayouts/slideLayout163.xml"/><Relationship Id="rId4" Type="http://schemas.openxmlformats.org/officeDocument/2006/relationships/slideLayout" Target="../slideLayouts/slideLayout157.xml"/><Relationship Id="rId9" Type="http://schemas.openxmlformats.org/officeDocument/2006/relationships/slideLayout" Target="../slideLayouts/slideLayout162.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71.xml"/><Relationship Id="rId3" Type="http://schemas.openxmlformats.org/officeDocument/2006/relationships/slideLayout" Target="../slideLayouts/slideLayout166.xml"/><Relationship Id="rId7" Type="http://schemas.openxmlformats.org/officeDocument/2006/relationships/slideLayout" Target="../slideLayouts/slideLayout170.xml"/><Relationship Id="rId12" Type="http://schemas.openxmlformats.org/officeDocument/2006/relationships/image" Target="../media/image1.jpg"/><Relationship Id="rId2" Type="http://schemas.openxmlformats.org/officeDocument/2006/relationships/slideLayout" Target="../slideLayouts/slideLayout165.xml"/><Relationship Id="rId1" Type="http://schemas.openxmlformats.org/officeDocument/2006/relationships/slideLayout" Target="../slideLayouts/slideLayout164.xml"/><Relationship Id="rId6" Type="http://schemas.openxmlformats.org/officeDocument/2006/relationships/slideLayout" Target="../slideLayouts/slideLayout169.xml"/><Relationship Id="rId11" Type="http://schemas.openxmlformats.org/officeDocument/2006/relationships/theme" Target="../theme/theme14.xml"/><Relationship Id="rId5" Type="http://schemas.openxmlformats.org/officeDocument/2006/relationships/slideLayout" Target="../slideLayouts/slideLayout168.xml"/><Relationship Id="rId10" Type="http://schemas.openxmlformats.org/officeDocument/2006/relationships/slideLayout" Target="../slideLayouts/slideLayout173.xml"/><Relationship Id="rId4" Type="http://schemas.openxmlformats.org/officeDocument/2006/relationships/slideLayout" Target="../slideLayouts/slideLayout167.xml"/><Relationship Id="rId9" Type="http://schemas.openxmlformats.org/officeDocument/2006/relationships/slideLayout" Target="../slideLayouts/slideLayout172.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81.xml"/><Relationship Id="rId3" Type="http://schemas.openxmlformats.org/officeDocument/2006/relationships/slideLayout" Target="../slideLayouts/slideLayout176.xml"/><Relationship Id="rId7" Type="http://schemas.openxmlformats.org/officeDocument/2006/relationships/slideLayout" Target="../slideLayouts/slideLayout180.xml"/><Relationship Id="rId12" Type="http://schemas.openxmlformats.org/officeDocument/2006/relationships/image" Target="../media/image1.jpg"/><Relationship Id="rId2" Type="http://schemas.openxmlformats.org/officeDocument/2006/relationships/slideLayout" Target="../slideLayouts/slideLayout175.xml"/><Relationship Id="rId1" Type="http://schemas.openxmlformats.org/officeDocument/2006/relationships/slideLayout" Target="../slideLayouts/slideLayout174.xml"/><Relationship Id="rId6" Type="http://schemas.openxmlformats.org/officeDocument/2006/relationships/slideLayout" Target="../slideLayouts/slideLayout179.xml"/><Relationship Id="rId11" Type="http://schemas.openxmlformats.org/officeDocument/2006/relationships/theme" Target="../theme/theme15.xml"/><Relationship Id="rId5" Type="http://schemas.openxmlformats.org/officeDocument/2006/relationships/slideLayout" Target="../slideLayouts/slideLayout178.xml"/><Relationship Id="rId10" Type="http://schemas.openxmlformats.org/officeDocument/2006/relationships/slideLayout" Target="../slideLayouts/slideLayout183.xml"/><Relationship Id="rId4" Type="http://schemas.openxmlformats.org/officeDocument/2006/relationships/slideLayout" Target="../slideLayouts/slideLayout177.xml"/><Relationship Id="rId9" Type="http://schemas.openxmlformats.org/officeDocument/2006/relationships/slideLayout" Target="../slideLayouts/slideLayout182.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91.xml"/><Relationship Id="rId3" Type="http://schemas.openxmlformats.org/officeDocument/2006/relationships/slideLayout" Target="../slideLayouts/slideLayout186.xml"/><Relationship Id="rId7" Type="http://schemas.openxmlformats.org/officeDocument/2006/relationships/slideLayout" Target="../slideLayouts/slideLayout190.xml"/><Relationship Id="rId12" Type="http://schemas.openxmlformats.org/officeDocument/2006/relationships/image" Target="../media/image1.jpg"/><Relationship Id="rId2" Type="http://schemas.openxmlformats.org/officeDocument/2006/relationships/slideLayout" Target="../slideLayouts/slideLayout185.xml"/><Relationship Id="rId1" Type="http://schemas.openxmlformats.org/officeDocument/2006/relationships/slideLayout" Target="../slideLayouts/slideLayout184.xml"/><Relationship Id="rId6" Type="http://schemas.openxmlformats.org/officeDocument/2006/relationships/slideLayout" Target="../slideLayouts/slideLayout189.xml"/><Relationship Id="rId11" Type="http://schemas.openxmlformats.org/officeDocument/2006/relationships/theme" Target="../theme/theme16.xml"/><Relationship Id="rId5" Type="http://schemas.openxmlformats.org/officeDocument/2006/relationships/slideLayout" Target="../slideLayouts/slideLayout188.xml"/><Relationship Id="rId10" Type="http://schemas.openxmlformats.org/officeDocument/2006/relationships/slideLayout" Target="../slideLayouts/slideLayout193.xml"/><Relationship Id="rId4" Type="http://schemas.openxmlformats.org/officeDocument/2006/relationships/slideLayout" Target="../slideLayouts/slideLayout187.xml"/><Relationship Id="rId9" Type="http://schemas.openxmlformats.org/officeDocument/2006/relationships/slideLayout" Target="../slideLayouts/slideLayout19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01.xml"/><Relationship Id="rId3" Type="http://schemas.openxmlformats.org/officeDocument/2006/relationships/slideLayout" Target="../slideLayouts/slideLayout196.xml"/><Relationship Id="rId7" Type="http://schemas.openxmlformats.org/officeDocument/2006/relationships/slideLayout" Target="../slideLayouts/slideLayout200.xml"/><Relationship Id="rId12" Type="http://schemas.openxmlformats.org/officeDocument/2006/relationships/image" Target="../media/image1.jpg"/><Relationship Id="rId2" Type="http://schemas.openxmlformats.org/officeDocument/2006/relationships/slideLayout" Target="../slideLayouts/slideLayout195.xml"/><Relationship Id="rId1" Type="http://schemas.openxmlformats.org/officeDocument/2006/relationships/slideLayout" Target="../slideLayouts/slideLayout194.xml"/><Relationship Id="rId6" Type="http://schemas.openxmlformats.org/officeDocument/2006/relationships/slideLayout" Target="../slideLayouts/slideLayout199.xml"/><Relationship Id="rId11" Type="http://schemas.openxmlformats.org/officeDocument/2006/relationships/theme" Target="../theme/theme17.xml"/><Relationship Id="rId5" Type="http://schemas.openxmlformats.org/officeDocument/2006/relationships/slideLayout" Target="../slideLayouts/slideLayout198.xml"/><Relationship Id="rId10" Type="http://schemas.openxmlformats.org/officeDocument/2006/relationships/slideLayout" Target="../slideLayouts/slideLayout203.xml"/><Relationship Id="rId4" Type="http://schemas.openxmlformats.org/officeDocument/2006/relationships/slideLayout" Target="../slideLayouts/slideLayout197.xml"/><Relationship Id="rId9" Type="http://schemas.openxmlformats.org/officeDocument/2006/relationships/slideLayout" Target="../slideLayouts/slideLayout202.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11.xml"/><Relationship Id="rId13" Type="http://schemas.openxmlformats.org/officeDocument/2006/relationships/image" Target="../media/image1.jpg"/><Relationship Id="rId3" Type="http://schemas.openxmlformats.org/officeDocument/2006/relationships/slideLayout" Target="../slideLayouts/slideLayout206.xml"/><Relationship Id="rId7" Type="http://schemas.openxmlformats.org/officeDocument/2006/relationships/slideLayout" Target="../slideLayouts/slideLayout210.xml"/><Relationship Id="rId12" Type="http://schemas.openxmlformats.org/officeDocument/2006/relationships/theme" Target="../theme/theme18.xml"/><Relationship Id="rId2" Type="http://schemas.openxmlformats.org/officeDocument/2006/relationships/slideLayout" Target="../slideLayouts/slideLayout205.xml"/><Relationship Id="rId1" Type="http://schemas.openxmlformats.org/officeDocument/2006/relationships/slideLayout" Target="../slideLayouts/slideLayout204.xml"/><Relationship Id="rId6" Type="http://schemas.openxmlformats.org/officeDocument/2006/relationships/slideLayout" Target="../slideLayouts/slideLayout209.xml"/><Relationship Id="rId11" Type="http://schemas.openxmlformats.org/officeDocument/2006/relationships/slideLayout" Target="../slideLayouts/slideLayout214.xml"/><Relationship Id="rId5" Type="http://schemas.openxmlformats.org/officeDocument/2006/relationships/slideLayout" Target="../slideLayouts/slideLayout208.xml"/><Relationship Id="rId10" Type="http://schemas.openxmlformats.org/officeDocument/2006/relationships/slideLayout" Target="../slideLayouts/slideLayout213.xml"/><Relationship Id="rId4" Type="http://schemas.openxmlformats.org/officeDocument/2006/relationships/slideLayout" Target="../slideLayouts/slideLayout207.xml"/><Relationship Id="rId9" Type="http://schemas.openxmlformats.org/officeDocument/2006/relationships/slideLayout" Target="../slideLayouts/slideLayout212.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222.xml"/><Relationship Id="rId13" Type="http://schemas.openxmlformats.org/officeDocument/2006/relationships/image" Target="../media/image1.jpg"/><Relationship Id="rId3" Type="http://schemas.openxmlformats.org/officeDocument/2006/relationships/slideLayout" Target="../slideLayouts/slideLayout217.xml"/><Relationship Id="rId7" Type="http://schemas.openxmlformats.org/officeDocument/2006/relationships/slideLayout" Target="../slideLayouts/slideLayout221.xml"/><Relationship Id="rId12" Type="http://schemas.openxmlformats.org/officeDocument/2006/relationships/theme" Target="../theme/theme19.xml"/><Relationship Id="rId2" Type="http://schemas.openxmlformats.org/officeDocument/2006/relationships/slideLayout" Target="../slideLayouts/slideLayout216.xml"/><Relationship Id="rId1" Type="http://schemas.openxmlformats.org/officeDocument/2006/relationships/slideLayout" Target="../slideLayouts/slideLayout215.xml"/><Relationship Id="rId6" Type="http://schemas.openxmlformats.org/officeDocument/2006/relationships/slideLayout" Target="../slideLayouts/slideLayout220.xml"/><Relationship Id="rId11" Type="http://schemas.openxmlformats.org/officeDocument/2006/relationships/slideLayout" Target="../slideLayouts/slideLayout225.xml"/><Relationship Id="rId5" Type="http://schemas.openxmlformats.org/officeDocument/2006/relationships/slideLayout" Target="../slideLayouts/slideLayout219.xml"/><Relationship Id="rId10" Type="http://schemas.openxmlformats.org/officeDocument/2006/relationships/slideLayout" Target="../slideLayouts/slideLayout224.xml"/><Relationship Id="rId4" Type="http://schemas.openxmlformats.org/officeDocument/2006/relationships/slideLayout" Target="../slideLayouts/slideLayout218.xml"/><Relationship Id="rId9" Type="http://schemas.openxmlformats.org/officeDocument/2006/relationships/slideLayout" Target="../slideLayouts/slideLayout2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16/11/2020</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14819290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defTabSz="914400">
              <a:defRPr/>
            </a:pPr>
            <a:fld id="{9A56D3D4-6675-4AB0-8F83-76495407D08C}" type="datetimeFigureOut">
              <a:rPr lang="en-GB" smtClean="0"/>
              <a:pPr defTabSz="914400">
                <a:defRPr/>
              </a:pPr>
              <a:t>16/11/2020</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defTabSz="914400" fontAlgn="base">
              <a:spcBef>
                <a:spcPct val="0"/>
              </a:spcBef>
              <a:spcAft>
                <a:spcPct val="0"/>
              </a:spcAft>
              <a:defRPr/>
            </a:pPr>
            <a:fld id="{DD6DC2FE-628A-4CAE-BE2B-909D46B2114C}"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90007211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4652845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61192571"/>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72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28517156"/>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 id="214748373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5C958B5D-2B71-F94E-8A2A-2F1F5E391DA3}"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11/16/2020</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6A8CBF47-CD5C-4D4C-8BC8-D49EA6405D4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2386836"/>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defTabSz="914400">
              <a:defRPr/>
            </a:pPr>
            <a:fld id="{9A56D3D4-6675-4AB0-8F83-76495407D08C}" type="datetimeFigureOut">
              <a:rPr lang="en-GB" smtClean="0"/>
              <a:pPr defTabSz="914400">
                <a:defRPr/>
              </a:pPr>
              <a:t>16/11/2020</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defTabSz="914400" fontAlgn="base">
              <a:spcBef>
                <a:spcPct val="0"/>
              </a:spcBef>
              <a:spcAft>
                <a:spcPct val="0"/>
              </a:spcAft>
              <a:defRPr/>
            </a:pPr>
            <a:fld id="{DD6DC2FE-628A-4CAE-BE2B-909D46B2114C}"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882805562"/>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2175940001"/>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73" r:id="rId13"/>
    <p:sldLayoutId id="2147483774" r:id="rId14"/>
    <p:sldLayoutId id="2147483775" r:id="rId15"/>
    <p:sldLayoutId id="2147483776" r:id="rId16"/>
    <p:sldLayoutId id="21474837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2481825844"/>
      </p:ext>
    </p:extLst>
  </p:cSld>
  <p:clrMap bg1="lt1" tx1="dk1" bg2="lt2" tx2="dk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802" r:id="rId6"/>
    <p:sldLayoutId id="2147483803" r:id="rId7"/>
    <p:sldLayoutId id="2147483804" r:id="rId8"/>
    <p:sldLayoutId id="2147483805" r:id="rId9"/>
    <p:sldLayoutId id="2147483806" r:id="rId10"/>
    <p:sldLayoutId id="2147483807" r:id="rId11"/>
    <p:sldLayoutId id="2147483808" r:id="rId12"/>
    <p:sldLayoutId id="2147483809" r:id="rId13"/>
    <p:sldLayoutId id="2147483810" r:id="rId14"/>
    <p:sldLayoutId id="2147483811" r:id="rId15"/>
    <p:sldLayoutId id="2147483812" r:id="rId16"/>
    <p:sldLayoutId id="2147483813"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48A87A34-81AB-432B-8DAE-1953F412C126}" type="datetimeFigureOut">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11/16/2020</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6D22F896-40B5-4ADD-8801-0D06FADFA095}" type="slidenum">
              <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US" sz="10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3531276206"/>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 id="2147483841" r:id="rId9"/>
    <p:sldLayoutId id="2147483842" r:id="rId10"/>
    <p:sldLayoutId id="2147483843" r:id="rId11"/>
    <p:sldLayoutId id="2147483844" r:id="rId12"/>
    <p:sldLayoutId id="2147483845" r:id="rId13"/>
    <p:sldLayoutId id="2147483846" r:id="rId14"/>
    <p:sldLayoutId id="2147483847" r:id="rId15"/>
    <p:sldLayoutId id="2147483848" r:id="rId16"/>
    <p:sldLayoutId id="214748384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defTabSz="914400">
              <a:defRPr/>
            </a:pPr>
            <a:fld id="{9A56D3D4-6675-4AB0-8F83-76495407D08C}" type="datetimeFigureOut">
              <a:rPr lang="en-GB" smtClean="0"/>
              <a:pPr defTabSz="914400">
                <a:defRPr/>
              </a:pPr>
              <a:t>16/11/2020</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defTabSz="914400" fontAlgn="base">
              <a:spcBef>
                <a:spcPct val="0"/>
              </a:spcBef>
              <a:spcAft>
                <a:spcPct val="0"/>
              </a:spcAft>
              <a:defRPr/>
            </a:pPr>
            <a:fld id="{DD6DC2FE-628A-4CAE-BE2B-909D46B2114C}"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906266008"/>
      </p:ext>
    </p:extLst>
  </p:cSld>
  <p:clrMap bg1="lt1" tx1="dk1" bg2="lt2" tx2="dk2" accent1="accent1" accent2="accent2" accent3="accent3" accent4="accent4" accent5="accent5" accent6="accent6" hlink="hlink" folHlink="folHlink"/>
  <p:sldLayoutIdLst>
    <p:sldLayoutId id="2147483887" r:id="rId1"/>
    <p:sldLayoutId id="2147483888" r:id="rId2"/>
    <p:sldLayoutId id="2147483889" r:id="rId3"/>
    <p:sldLayoutId id="2147483890" r:id="rId4"/>
    <p:sldLayoutId id="2147483891" r:id="rId5"/>
    <p:sldLayoutId id="2147483892" r:id="rId6"/>
    <p:sldLayoutId id="2147483893" r:id="rId7"/>
    <p:sldLayoutId id="2147483894" r:id="rId8"/>
    <p:sldLayoutId id="2147483895" r:id="rId9"/>
    <p:sldLayoutId id="2147483896" r:id="rId10"/>
    <p:sldLayoutId id="2147483897"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blipFill dpi="0" rotWithShape="0">
          <a:blip r:embed="rId12"/>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defTabSz="914400">
              <a:defRPr/>
            </a:pPr>
            <a:fld id="{0D9758D7-33CB-49B9-9692-B5FE6A494332}" type="datetimeFigureOut">
              <a:rPr lang="en-GB" smtClean="0"/>
              <a:pPr defTabSz="914400">
                <a:defRPr/>
              </a:pPr>
              <a:t>16/11/2020</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defTabSz="914400" fontAlgn="base">
              <a:spcBef>
                <a:spcPct val="0"/>
              </a:spcBef>
              <a:spcAft>
                <a:spcPct val="0"/>
              </a:spcAft>
              <a:defRPr/>
            </a:pPr>
            <a:fld id="{D3F4F17A-52B2-4146-AB19-42DE307609A7}"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44393297"/>
      </p:ext>
    </p:extLst>
  </p:cSld>
  <p:clrMap bg1="lt1" tx1="dk1" bg2="lt2" tx2="dk2" accent1="accent1" accent2="accent2" accent3="accent3" accent4="accent4" accent5="accent5" accent6="accent6" hlink="hlink" folHlink="folHlink"/>
  <p:sldLayoutIdLst>
    <p:sldLayoutId id="2147483899" r:id="rId1"/>
    <p:sldLayoutId id="2147483900" r:id="rId2"/>
    <p:sldLayoutId id="2147483901" r:id="rId3"/>
    <p:sldLayoutId id="2147483902" r:id="rId4"/>
    <p:sldLayoutId id="2147483903" r:id="rId5"/>
    <p:sldLayoutId id="2147483904" r:id="rId6"/>
    <p:sldLayoutId id="2147483905" r:id="rId7"/>
    <p:sldLayoutId id="2147483906" r:id="rId8"/>
    <p:sldLayoutId id="2147483907" r:id="rId9"/>
    <p:sldLayoutId id="2147483908" r:id="rId10"/>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blipFill dpi="0" rotWithShape="0">
          <a:blip r:embed="rId12"/>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defTabSz="914400">
              <a:defRPr/>
            </a:pPr>
            <a:fld id="{0D9758D7-33CB-49B9-9692-B5FE6A494332}" type="datetimeFigureOut">
              <a:rPr lang="en-GB" smtClean="0"/>
              <a:pPr defTabSz="914400">
                <a:defRPr/>
              </a:pPr>
              <a:t>16/11/2020</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defTabSz="914400" fontAlgn="base">
              <a:spcBef>
                <a:spcPct val="0"/>
              </a:spcBef>
              <a:spcAft>
                <a:spcPct val="0"/>
              </a:spcAft>
              <a:defRPr/>
            </a:pPr>
            <a:fld id="{D3F4F17A-52B2-4146-AB19-42DE307609A7}"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66491722"/>
      </p:ext>
    </p:extLst>
  </p:cSld>
  <p:clrMap bg1="lt1" tx1="dk1" bg2="lt2" tx2="dk2" accent1="accent1" accent2="accent2" accent3="accent3" accent4="accent4" accent5="accent5" accent6="accent6" hlink="hlink" folHlink="folHlink"/>
  <p:sldLayoutIdLst>
    <p:sldLayoutId id="2147483910" r:id="rId1"/>
    <p:sldLayoutId id="2147483911" r:id="rId2"/>
    <p:sldLayoutId id="2147483912" r:id="rId3"/>
    <p:sldLayoutId id="2147483913" r:id="rId4"/>
    <p:sldLayoutId id="2147483914" r:id="rId5"/>
    <p:sldLayoutId id="2147483915" r:id="rId6"/>
    <p:sldLayoutId id="2147483916" r:id="rId7"/>
    <p:sldLayoutId id="2147483917" r:id="rId8"/>
    <p:sldLayoutId id="2147483918" r:id="rId9"/>
    <p:sldLayoutId id="2147483919" r:id="rId10"/>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blipFill dpi="0" rotWithShape="0">
          <a:blip r:embed="rId12"/>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defTabSz="914400">
              <a:defRPr/>
            </a:pPr>
            <a:fld id="{0D9758D7-33CB-49B9-9692-B5FE6A494332}" type="datetimeFigureOut">
              <a:rPr lang="en-GB" smtClean="0"/>
              <a:pPr defTabSz="914400">
                <a:defRPr/>
              </a:pPr>
              <a:t>16/11/2020</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defTabSz="914400" fontAlgn="base">
              <a:spcBef>
                <a:spcPct val="0"/>
              </a:spcBef>
              <a:spcAft>
                <a:spcPct val="0"/>
              </a:spcAft>
              <a:defRPr/>
            </a:pPr>
            <a:fld id="{D3F4F17A-52B2-4146-AB19-42DE307609A7}"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4285829496"/>
      </p:ext>
    </p:extLst>
  </p:cSld>
  <p:clrMap bg1="lt1" tx1="dk1" bg2="lt2" tx2="dk2" accent1="accent1" accent2="accent2" accent3="accent3" accent4="accent4" accent5="accent5" accent6="accent6" hlink="hlink" folHlink="folHlink"/>
  <p:sldLayoutIdLst>
    <p:sldLayoutId id="2147483921" r:id="rId1"/>
    <p:sldLayoutId id="2147483922" r:id="rId2"/>
    <p:sldLayoutId id="2147483923" r:id="rId3"/>
    <p:sldLayoutId id="2147483924" r:id="rId4"/>
    <p:sldLayoutId id="2147483925" r:id="rId5"/>
    <p:sldLayoutId id="2147483926" r:id="rId6"/>
    <p:sldLayoutId id="2147483927" r:id="rId7"/>
    <p:sldLayoutId id="2147483928" r:id="rId8"/>
    <p:sldLayoutId id="2147483929" r:id="rId9"/>
    <p:sldLayoutId id="2147483930" r:id="rId10"/>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blipFill dpi="0" rotWithShape="0">
          <a:blip r:embed="rId12"/>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defTabSz="914400">
              <a:defRPr/>
            </a:pPr>
            <a:fld id="{0D9758D7-33CB-49B9-9692-B5FE6A494332}" type="datetimeFigureOut">
              <a:rPr lang="en-GB" smtClean="0"/>
              <a:pPr defTabSz="914400">
                <a:defRPr/>
              </a:pPr>
              <a:t>16/11/2020</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defTabSz="914400" fontAlgn="base">
              <a:spcBef>
                <a:spcPct val="0"/>
              </a:spcBef>
              <a:spcAft>
                <a:spcPct val="0"/>
              </a:spcAft>
              <a:defRPr/>
            </a:pPr>
            <a:fld id="{D3F4F17A-52B2-4146-AB19-42DE307609A7}"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1228595252"/>
      </p:ext>
    </p:extLst>
  </p:cSld>
  <p:clrMap bg1="lt1" tx1="dk1" bg2="lt2" tx2="dk2" accent1="accent1" accent2="accent2" accent3="accent3" accent4="accent4" accent5="accent5" accent6="accent6" hlink="hlink" folHlink="folHlink"/>
  <p:sldLayoutIdLst>
    <p:sldLayoutId id="2147483932" r:id="rId1"/>
    <p:sldLayoutId id="2147483933"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blipFill dpi="0" rotWithShape="0">
          <a:blip r:embed="rId12"/>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defTabSz="914400">
              <a:defRPr/>
            </a:pPr>
            <a:fld id="{0D9758D7-33CB-49B9-9692-B5FE6A494332}" type="datetimeFigureOut">
              <a:rPr lang="en-GB" smtClean="0"/>
              <a:pPr defTabSz="914400">
                <a:defRPr/>
              </a:pPr>
              <a:t>16/11/2020</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defTabSz="914400" fontAlgn="base">
              <a:spcBef>
                <a:spcPct val="0"/>
              </a:spcBef>
              <a:spcAft>
                <a:spcPct val="0"/>
              </a:spcAft>
              <a:defRPr/>
            </a:pPr>
            <a:fld id="{D3F4F17A-52B2-4146-AB19-42DE307609A7}"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450681560"/>
      </p:ext>
    </p:extLst>
  </p:cSld>
  <p:clrMap bg1="lt1" tx1="dk1" bg2="lt2" tx2="dk2" accent1="accent1" accent2="accent2" accent3="accent3" accent4="accent4" accent5="accent5" accent6="accent6" hlink="hlink" folHlink="folHlink"/>
  <p:sldLayoutIdLst>
    <p:sldLayoutId id="2147483943" r:id="rId1"/>
    <p:sldLayoutId id="2147483944" r:id="rId2"/>
    <p:sldLayoutId id="2147483945" r:id="rId3"/>
    <p:sldLayoutId id="2147483946" r:id="rId4"/>
    <p:sldLayoutId id="2147483947" r:id="rId5"/>
    <p:sldLayoutId id="2147483948" r:id="rId6"/>
    <p:sldLayoutId id="2147483949" r:id="rId7"/>
    <p:sldLayoutId id="2147483950" r:id="rId8"/>
    <p:sldLayoutId id="2147483951" r:id="rId9"/>
    <p:sldLayoutId id="2147483952" r:id="rId10"/>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blipFill dpi="0" rotWithShape="0">
          <a:blip r:embed="rId12"/>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defTabSz="914400">
              <a:defRPr/>
            </a:pPr>
            <a:fld id="{0D9758D7-33CB-49B9-9692-B5FE6A494332}" type="datetimeFigureOut">
              <a:rPr lang="en-GB" smtClean="0"/>
              <a:pPr defTabSz="914400">
                <a:defRPr/>
              </a:pPr>
              <a:t>16/11/2020</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defTabSz="914400" fontAlgn="base">
              <a:spcBef>
                <a:spcPct val="0"/>
              </a:spcBef>
              <a:spcAft>
                <a:spcPct val="0"/>
              </a:spcAft>
              <a:defRPr/>
            </a:pPr>
            <a:fld id="{D3F4F17A-52B2-4146-AB19-42DE307609A7}"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4008188966"/>
      </p:ext>
    </p:extLst>
  </p:cSld>
  <p:clrMap bg1="lt1" tx1="dk1" bg2="lt2" tx2="dk2" accent1="accent1" accent2="accent2" accent3="accent3" accent4="accent4" accent5="accent5" accent6="accent6" hlink="hlink" folHlink="folHlink"/>
  <p:sldLayoutIdLst>
    <p:sldLayoutId id="2147483954" r:id="rId1"/>
    <p:sldLayoutId id="2147483955" r:id="rId2"/>
    <p:sldLayoutId id="2147483956" r:id="rId3"/>
    <p:sldLayoutId id="2147483957" r:id="rId4"/>
    <p:sldLayoutId id="2147483958" r:id="rId5"/>
    <p:sldLayoutId id="2147483959" r:id="rId6"/>
    <p:sldLayoutId id="2147483960" r:id="rId7"/>
    <p:sldLayoutId id="2147483961" r:id="rId8"/>
    <p:sldLayoutId id="2147483962" r:id="rId9"/>
    <p:sldLayoutId id="2147483963" r:id="rId10"/>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defTabSz="914400">
              <a:defRPr/>
            </a:pPr>
            <a:fld id="{9A56D3D4-6675-4AB0-8F83-76495407D08C}" type="datetimeFigureOut">
              <a:rPr lang="en-GB" smtClean="0"/>
              <a:pPr defTabSz="914400">
                <a:defRPr/>
              </a:pPr>
              <a:t>16/11/2020</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defTabSz="914400" fontAlgn="base">
              <a:spcBef>
                <a:spcPct val="0"/>
              </a:spcBef>
              <a:spcAft>
                <a:spcPct val="0"/>
              </a:spcAft>
              <a:defRPr/>
            </a:pPr>
            <a:fld id="{DD6DC2FE-628A-4CAE-BE2B-909D46B2114C}"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2377808463"/>
      </p:ext>
    </p:extLst>
  </p:cSld>
  <p:clrMap bg1="lt1" tx1="dk1" bg2="lt2" tx2="dk2" accent1="accent1" accent2="accent2" accent3="accent3" accent4="accent4" accent5="accent5" accent6="accent6" hlink="hlink" folHlink="folHlink"/>
  <p:sldLayoutIdLst>
    <p:sldLayoutId id="2147483965" r:id="rId1"/>
    <p:sldLayoutId id="2147483966" r:id="rId2"/>
    <p:sldLayoutId id="2147483967" r:id="rId3"/>
    <p:sldLayoutId id="2147483968" r:id="rId4"/>
    <p:sldLayoutId id="2147483969" r:id="rId5"/>
    <p:sldLayoutId id="2147483970" r:id="rId6"/>
    <p:sldLayoutId id="2147483971" r:id="rId7"/>
    <p:sldLayoutId id="2147483972" r:id="rId8"/>
    <p:sldLayoutId id="2147483973" r:id="rId9"/>
    <p:sldLayoutId id="2147483974" r:id="rId10"/>
    <p:sldLayoutId id="214748397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defTabSz="914400">
              <a:defRPr/>
            </a:pPr>
            <a:fld id="{9A56D3D4-6675-4AB0-8F83-76495407D08C}" type="datetimeFigureOut">
              <a:rPr lang="en-GB" smtClean="0"/>
              <a:pPr defTabSz="914400">
                <a:defRPr/>
              </a:pPr>
              <a:t>16/11/2020</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defTabSz="914400" fontAlgn="base">
              <a:spcBef>
                <a:spcPct val="0"/>
              </a:spcBef>
              <a:spcAft>
                <a:spcPct val="0"/>
              </a:spcAft>
              <a:defRPr/>
            </a:pPr>
            <a:fld id="{DD6DC2FE-628A-4CAE-BE2B-909D46B2114C}" type="slidenum">
              <a:rPr lang="en-GB" altLang="en-US" smtClean="0">
                <a:ea typeface="MS PGothic" panose="020B0600070205080204" pitchFamily="34" charset="-128"/>
              </a:rPr>
              <a:pPr defTabSz="914400" fontAlgn="base">
                <a:spcBef>
                  <a:spcPct val="0"/>
                </a:spcBef>
                <a:spcAft>
                  <a:spcPct val="0"/>
                </a:spcAft>
                <a:defRPr/>
              </a:pPr>
              <a:t>‹#›</a:t>
            </a:fld>
            <a:endParaRPr lang="en-GB" altLang="en-US">
              <a:ea typeface="MS PGothic" panose="020B0600070205080204" pitchFamily="34" charset="-128"/>
            </a:endParaRPr>
          </a:p>
        </p:txBody>
      </p:sp>
    </p:spTree>
    <p:extLst>
      <p:ext uri="{BB962C8B-B14F-4D97-AF65-F5344CB8AC3E}">
        <p14:creationId xmlns:p14="http://schemas.microsoft.com/office/powerpoint/2010/main" val="3542259789"/>
      </p:ext>
    </p:extLst>
  </p:cSld>
  <p:clrMap bg1="lt1" tx1="dk1" bg2="lt2" tx2="dk2" accent1="accent1" accent2="accent2" accent3="accent3" accent4="accent4" accent5="accent5" accent6="accent6" hlink="hlink" folHlink="folHlink"/>
  <p:sldLayoutIdLst>
    <p:sldLayoutId id="2147483977" r:id="rId1"/>
    <p:sldLayoutId id="2147483978" r:id="rId2"/>
    <p:sldLayoutId id="2147483979" r:id="rId3"/>
    <p:sldLayoutId id="2147483980" r:id="rId4"/>
    <p:sldLayoutId id="2147483981" r:id="rId5"/>
    <p:sldLayoutId id="2147483982" r:id="rId6"/>
    <p:sldLayoutId id="2147483983" r:id="rId7"/>
    <p:sldLayoutId id="2147483984" r:id="rId8"/>
    <p:sldLayoutId id="2147483985" r:id="rId9"/>
    <p:sldLayoutId id="2147483986" r:id="rId10"/>
    <p:sldLayoutId id="2147483987"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4.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38.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50.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6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8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7.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0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7.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1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4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dera.ioe.ac.uk/23035/3/150514-foundation-phase-final-en_Redacted.pdf" TargetMode="External"/><Relationship Id="rId2" Type="http://schemas.openxmlformats.org/officeDocument/2006/relationships/notesSlide" Target="../notesSlides/notesSlide14.xml"/><Relationship Id="rId1" Type="http://schemas.openxmlformats.org/officeDocument/2006/relationships/slideLayout" Target="../slideLayouts/slideLayout7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0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18.xml"/></Relationships>
</file>

<file path=ppt/slides/_rels/slide3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hyperlink" Target="http://www.playwales.org.uk/login/uploaded/documents/INFORMATION%20SHEETS/play%20and%20early%20years.pdf" TargetMode="External"/><Relationship Id="rId2" Type="http://schemas.openxmlformats.org/officeDocument/2006/relationships/hyperlink" Target="https://gov.wales/sites/default/files/statistics-and-research/2019-09/101206-foundation-phase-briefing-en.pdf" TargetMode="External"/><Relationship Id="rId1" Type="http://schemas.openxmlformats.org/officeDocument/2006/relationships/slideLayout" Target="../slideLayouts/slideLayout2.xml"/><Relationship Id="rId5" Type="http://schemas.openxmlformats.org/officeDocument/2006/relationships/hyperlink" Target="https://www.researchgate.net/publication/320194826_Conceptualising_progression_in_the_pedagogy_of_play_and_sustained_shared_thinking_in_early_childhood_education_A_Vygotskian_perspective" TargetMode="External"/><Relationship Id="rId4" Type="http://schemas.openxmlformats.org/officeDocument/2006/relationships/hyperlink" Target="http://www.playwales.org.uk/eng/playinghangingout"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gov.wales/sites/default/files/publications/2018-02/foundation-phase-framework-revised-2015.pdf" TargetMode="External"/><Relationship Id="rId2" Type="http://schemas.openxmlformats.org/officeDocument/2006/relationships/hyperlink" Target="https://gov.wales/sites/default/files/publications/2019-07/early-years-outcomes-framework.pdf" TargetMode="External"/><Relationship Id="rId1" Type="http://schemas.openxmlformats.org/officeDocument/2006/relationships/slideLayout" Target="../slideLayouts/slideLayout2.xml"/><Relationship Id="rId4" Type="http://schemas.openxmlformats.org/officeDocument/2006/relationships/hyperlink" Target="https://dera.ioe.ac.uk/23035/3/150514-foundation-phase-final-en_Redacte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Foundation Phase</a:t>
            </a:r>
          </a:p>
        </p:txBody>
      </p:sp>
      <p:sp>
        <p:nvSpPr>
          <p:cNvPr id="3" name="Subtitle 2"/>
          <p:cNvSpPr>
            <a:spLocks noGrp="1"/>
          </p:cNvSpPr>
          <p:nvPr>
            <p:ph type="subTitle" idx="1"/>
          </p:nvPr>
        </p:nvSpPr>
        <p:spPr/>
        <p:txBody>
          <a:bodyPr/>
          <a:lstStyle/>
          <a:p>
            <a:r>
              <a:rPr lang="en-GB" dirty="0"/>
              <a:t>Effective Practice in the Early Years</a:t>
            </a:r>
          </a:p>
        </p:txBody>
      </p:sp>
    </p:spTree>
    <p:extLst>
      <p:ext uri="{BB962C8B-B14F-4D97-AF65-F5344CB8AC3E}">
        <p14:creationId xmlns:p14="http://schemas.microsoft.com/office/powerpoint/2010/main" val="35188192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altLang="en-US"/>
              <a:t>Beth yw Addysg?</a:t>
            </a:r>
            <a:br>
              <a:rPr lang="en-GB" altLang="en-US"/>
            </a:br>
            <a:r>
              <a:rPr lang="en-GB" altLang="en-US"/>
              <a:t>What is Education?</a:t>
            </a:r>
          </a:p>
        </p:txBody>
      </p:sp>
      <p:pic>
        <p:nvPicPr>
          <p:cNvPr id="17411"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495550" y="1844675"/>
            <a:ext cx="7035800" cy="3384550"/>
          </a:xfrm>
        </p:spPr>
      </p:pic>
    </p:spTree>
    <p:extLst>
      <p:ext uri="{BB962C8B-B14F-4D97-AF65-F5344CB8AC3E}">
        <p14:creationId xmlns:p14="http://schemas.microsoft.com/office/powerpoint/2010/main" val="3289444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816634" y="0"/>
            <a:ext cx="9730596" cy="6406551"/>
          </a:xfrm>
          <a:prstGeom prst="rect">
            <a:avLst/>
          </a:prstGeom>
        </p:spPr>
      </p:pic>
    </p:spTree>
    <p:extLst>
      <p:ext uri="{BB962C8B-B14F-4D97-AF65-F5344CB8AC3E}">
        <p14:creationId xmlns:p14="http://schemas.microsoft.com/office/powerpoint/2010/main" val="1800503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Describe an effective Educational Environment.</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526483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38023" y="63261"/>
            <a:ext cx="11875698" cy="5408852"/>
          </a:xfrm>
          <a:prstGeom prst="rect">
            <a:avLst/>
          </a:prstGeom>
        </p:spPr>
      </p:pic>
    </p:spTree>
    <p:extLst>
      <p:ext uri="{BB962C8B-B14F-4D97-AF65-F5344CB8AC3E}">
        <p14:creationId xmlns:p14="http://schemas.microsoft.com/office/powerpoint/2010/main" val="13536311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brief history of Early Years Education</a:t>
            </a:r>
          </a:p>
        </p:txBody>
      </p:sp>
      <p:sp>
        <p:nvSpPr>
          <p:cNvPr id="3" name="Content Placeholder 2"/>
          <p:cNvSpPr>
            <a:spLocks noGrp="1"/>
          </p:cNvSpPr>
          <p:nvPr>
            <p:ph idx="1"/>
          </p:nvPr>
        </p:nvSpPr>
        <p:spPr/>
        <p:txBody>
          <a:bodyPr/>
          <a:lstStyle/>
          <a:p>
            <a:r>
              <a:rPr lang="en-GB" sz="2000" dirty="0"/>
              <a:t>John Locke (1632-1704) </a:t>
            </a:r>
            <a:r>
              <a:rPr lang="en-GB" altLang="en-US" sz="2000" dirty="0"/>
              <a:t>Learning should be enjoyable (an emphasis on play and experiential learning). Teaching should begin in the early years.</a:t>
            </a:r>
          </a:p>
          <a:p>
            <a:r>
              <a:rPr lang="en-GB" altLang="en-US" sz="2000" dirty="0"/>
              <a:t>Jean Jacques Rousseau (1712-1778) Education should follow the child's natural growth.  Should not be dictated by the demands of society</a:t>
            </a:r>
          </a:p>
          <a:p>
            <a:r>
              <a:rPr lang="en-GB" altLang="en-US" sz="2000" dirty="0"/>
              <a:t>Friedrich Froebel (1782-1852) Play, active learning, relationships, autonomous learners, broad curriculum.  </a:t>
            </a:r>
          </a:p>
          <a:p>
            <a:r>
              <a:rPr lang="en-GB" altLang="en-US" sz="2000" dirty="0"/>
              <a:t>John Dewey (1859-1952) Relationships, experiential learning, child led curriculum, cultural, community and environmental engagement</a:t>
            </a:r>
          </a:p>
          <a:p>
            <a:r>
              <a:rPr lang="en-GB" altLang="en-US" sz="2000" dirty="0"/>
              <a:t>Maria Montessori (1870-1952) Child centred environments, Provide real tools that work.</a:t>
            </a:r>
          </a:p>
          <a:p>
            <a:pPr marL="0" indent="0">
              <a:buNone/>
            </a:pPr>
            <a:r>
              <a:rPr lang="en-GB" altLang="en-US" sz="2000" dirty="0"/>
              <a:t>     Keep materials and equipment accessible to children.</a:t>
            </a:r>
          </a:p>
          <a:p>
            <a:endParaRPr lang="en-GB" altLang="en-US" sz="2000" dirty="0"/>
          </a:p>
          <a:p>
            <a:endParaRPr lang="en-GB" altLang="en-US" dirty="0"/>
          </a:p>
          <a:p>
            <a:endParaRPr lang="en-GB" altLang="en-US" dirty="0"/>
          </a:p>
          <a:p>
            <a:endParaRPr lang="en-GB" dirty="0"/>
          </a:p>
        </p:txBody>
      </p:sp>
    </p:spTree>
    <p:extLst>
      <p:ext uri="{BB962C8B-B14F-4D97-AF65-F5344CB8AC3E}">
        <p14:creationId xmlns:p14="http://schemas.microsoft.com/office/powerpoint/2010/main" val="31140986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Early Years Outcomes Framework (WG, 2015)</a:t>
            </a:r>
          </a:p>
        </p:txBody>
      </p:sp>
      <p:sp>
        <p:nvSpPr>
          <p:cNvPr id="3" name="Content Placeholder 2"/>
          <p:cNvSpPr>
            <a:spLocks noGrp="1"/>
          </p:cNvSpPr>
          <p:nvPr>
            <p:ph idx="1"/>
          </p:nvPr>
        </p:nvSpPr>
        <p:spPr/>
        <p:txBody>
          <a:bodyPr/>
          <a:lstStyle/>
          <a:p>
            <a:r>
              <a:rPr lang="en-GB" dirty="0"/>
              <a:t>All children in the early years:</a:t>
            </a:r>
          </a:p>
          <a:p>
            <a:r>
              <a:rPr lang="en-GB" dirty="0"/>
              <a:t>are and feel safe</a:t>
            </a:r>
          </a:p>
          <a:p>
            <a:r>
              <a:rPr lang="en-GB" dirty="0"/>
              <a:t>are cared for, supported and valued</a:t>
            </a:r>
          </a:p>
          <a:p>
            <a:r>
              <a:rPr lang="en-GB" dirty="0"/>
              <a:t>are resilient, capable and coping</a:t>
            </a:r>
          </a:p>
          <a:p>
            <a:r>
              <a:rPr lang="en-GB" dirty="0"/>
              <a:t>are healthy</a:t>
            </a:r>
          </a:p>
          <a:p>
            <a:r>
              <a:rPr lang="en-GB" dirty="0"/>
              <a:t> learn and develop</a:t>
            </a:r>
          </a:p>
          <a:p>
            <a:r>
              <a:rPr lang="en-GB" dirty="0"/>
              <a:t> do not live in and are not disadvantaged by poverty</a:t>
            </a:r>
          </a:p>
        </p:txBody>
      </p:sp>
    </p:spTree>
    <p:extLst>
      <p:ext uri="{BB962C8B-B14F-4D97-AF65-F5344CB8AC3E}">
        <p14:creationId xmlns:p14="http://schemas.microsoft.com/office/powerpoint/2010/main" val="4287519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Early Years</a:t>
            </a:r>
          </a:p>
        </p:txBody>
      </p:sp>
      <p:sp>
        <p:nvSpPr>
          <p:cNvPr id="3" name="Content Placeholder 2"/>
          <p:cNvSpPr>
            <a:spLocks noGrp="1"/>
          </p:cNvSpPr>
          <p:nvPr>
            <p:ph idx="1"/>
          </p:nvPr>
        </p:nvSpPr>
        <p:spPr/>
        <p:txBody>
          <a:bodyPr/>
          <a:lstStyle/>
          <a:p>
            <a:r>
              <a:rPr lang="en-GB" sz="2400" dirty="0"/>
              <a:t>Children Develop rapidly and require a rich and stimulating environment for effective learning.</a:t>
            </a:r>
          </a:p>
          <a:p>
            <a:r>
              <a:rPr lang="en-GB" sz="2400" dirty="0"/>
              <a:t>Educational provision for young children should be holistic with the child at the heart of any planned curriculum.</a:t>
            </a:r>
          </a:p>
          <a:p>
            <a:r>
              <a:rPr lang="en-GB" sz="2400" dirty="0"/>
              <a:t>Practitioner involvement in children’s learning is of vital importance particularly when interactions involve open questioning, </a:t>
            </a:r>
            <a:r>
              <a:rPr lang="en-GB" sz="2400" u="sng" dirty="0"/>
              <a:t>shared and sustained thinking</a:t>
            </a:r>
          </a:p>
          <a:p>
            <a:r>
              <a:rPr lang="en-GB" sz="2400" dirty="0"/>
              <a:t>Play is not only crucial to the way children become self-aware and the way in which they learn the rules of social behaviour; it is also fundamental to intellectual development.  (</a:t>
            </a:r>
            <a:r>
              <a:rPr lang="en-GB" sz="2400" dirty="0" err="1"/>
              <a:t>Siraj</a:t>
            </a:r>
            <a:r>
              <a:rPr lang="en-GB" sz="2400" dirty="0"/>
              <a:t>, 2009)</a:t>
            </a:r>
          </a:p>
        </p:txBody>
      </p:sp>
    </p:spTree>
    <p:extLst>
      <p:ext uri="{BB962C8B-B14F-4D97-AF65-F5344CB8AC3E}">
        <p14:creationId xmlns:p14="http://schemas.microsoft.com/office/powerpoint/2010/main" val="5641247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listic Education: A Comprehensive Guid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088" y="1402945"/>
            <a:ext cx="11430000" cy="3676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73441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16302" y="212785"/>
            <a:ext cx="11478883" cy="6481313"/>
          </a:xfrm>
          <a:prstGeom prst="rect">
            <a:avLst/>
          </a:prstGeom>
        </p:spPr>
      </p:pic>
    </p:spTree>
    <p:extLst>
      <p:ext uri="{BB962C8B-B14F-4D97-AF65-F5344CB8AC3E}">
        <p14:creationId xmlns:p14="http://schemas.microsoft.com/office/powerpoint/2010/main" val="36262629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GB" dirty="0"/>
              <a:t>Bruner's Spiral Curriculum</a:t>
            </a:r>
          </a:p>
        </p:txBody>
      </p:sp>
      <p:pic>
        <p:nvPicPr>
          <p:cNvPr id="7" name="Content Placeholder 6"/>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4157440" y="1600200"/>
            <a:ext cx="3877120" cy="3916363"/>
          </a:xfrm>
        </p:spPr>
      </p:pic>
    </p:spTree>
    <p:extLst>
      <p:ext uri="{BB962C8B-B14F-4D97-AF65-F5344CB8AC3E}">
        <p14:creationId xmlns:p14="http://schemas.microsoft.com/office/powerpoint/2010/main" val="14881296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reflexive pedagogy</a:t>
            </a:r>
          </a:p>
        </p:txBody>
      </p:sp>
      <p:sp>
        <p:nvSpPr>
          <p:cNvPr id="3" name="Content Placeholder 2"/>
          <p:cNvSpPr>
            <a:spLocks noGrp="1"/>
          </p:cNvSpPr>
          <p:nvPr>
            <p:ph idx="1"/>
          </p:nvPr>
        </p:nvSpPr>
        <p:spPr/>
        <p:txBody>
          <a:bodyPr/>
          <a:lstStyle/>
          <a:p>
            <a:r>
              <a:rPr lang="en-GB" dirty="0"/>
              <a:t>‘An early years pedagogy highlights the difference between learning the solution to a problem, and the development of capability in solving particular kinds of problems’. (</a:t>
            </a:r>
            <a:r>
              <a:rPr lang="en-GB" dirty="0" err="1"/>
              <a:t>Siraj</a:t>
            </a:r>
            <a:r>
              <a:rPr lang="en-GB" dirty="0"/>
              <a:t>, 2009)</a:t>
            </a:r>
          </a:p>
          <a:p>
            <a:r>
              <a:rPr lang="en-GB" dirty="0"/>
              <a:t>A child’s play is not simply a reproduction of what he has experienced, but a creative reworking of the impressions he has acquired.’(Vygotsky, 2004, p.11)</a:t>
            </a:r>
          </a:p>
        </p:txBody>
      </p:sp>
    </p:spTree>
    <p:extLst>
      <p:ext uri="{BB962C8B-B14F-4D97-AF65-F5344CB8AC3E}">
        <p14:creationId xmlns:p14="http://schemas.microsoft.com/office/powerpoint/2010/main" val="19569859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Foundation phase:  Areas of learning </a:t>
            </a:r>
          </a:p>
        </p:txBody>
      </p:sp>
      <p:sp>
        <p:nvSpPr>
          <p:cNvPr id="3" name="Content Placeholder 2"/>
          <p:cNvSpPr>
            <a:spLocks noGrp="1"/>
          </p:cNvSpPr>
          <p:nvPr>
            <p:ph idx="1"/>
          </p:nvPr>
        </p:nvSpPr>
        <p:spPr/>
        <p:txBody>
          <a:bodyPr/>
          <a:lstStyle/>
          <a:p>
            <a:r>
              <a:rPr lang="en-GB" dirty="0"/>
              <a:t>Personal and Social Development, Well-being and Cultural Diversity</a:t>
            </a:r>
          </a:p>
          <a:p>
            <a:r>
              <a:rPr lang="en-GB" dirty="0"/>
              <a:t>Language, Literacy and Communication skills </a:t>
            </a:r>
          </a:p>
          <a:p>
            <a:r>
              <a:rPr lang="en-GB" dirty="0"/>
              <a:t>Mathematical Development </a:t>
            </a:r>
          </a:p>
          <a:p>
            <a:r>
              <a:rPr lang="en-GB" dirty="0"/>
              <a:t>Welsh Language Development </a:t>
            </a:r>
          </a:p>
          <a:p>
            <a:r>
              <a:rPr lang="en-GB" dirty="0"/>
              <a:t>Knowledge and Understanding of the World </a:t>
            </a:r>
          </a:p>
          <a:p>
            <a:r>
              <a:rPr lang="en-GB" dirty="0"/>
              <a:t>Physical Development </a:t>
            </a:r>
          </a:p>
          <a:p>
            <a:r>
              <a:rPr lang="en-GB" dirty="0"/>
              <a:t>Creative Development.</a:t>
            </a:r>
          </a:p>
        </p:txBody>
      </p:sp>
    </p:spTree>
    <p:extLst>
      <p:ext uri="{BB962C8B-B14F-4D97-AF65-F5344CB8AC3E}">
        <p14:creationId xmlns:p14="http://schemas.microsoft.com/office/powerpoint/2010/main" val="38570885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3"/>
          <p:cNvSpPr>
            <a:spLocks noGrp="1"/>
          </p:cNvSpPr>
          <p:nvPr>
            <p:ph type="title"/>
          </p:nvPr>
        </p:nvSpPr>
        <p:spPr/>
        <p:txBody>
          <a:bodyPr/>
          <a:lstStyle/>
          <a:p>
            <a:r>
              <a:rPr lang="en-GB" altLang="en-US"/>
              <a:t>Cwricwlwm yng Nghymru</a:t>
            </a:r>
            <a:br>
              <a:rPr lang="en-GB" altLang="en-US"/>
            </a:br>
            <a:r>
              <a:rPr lang="en-GB" altLang="en-US"/>
              <a:t>Curriculum in Wales</a:t>
            </a:r>
          </a:p>
        </p:txBody>
      </p:sp>
      <p:sp>
        <p:nvSpPr>
          <p:cNvPr id="21507" name="Content Placeholder 4"/>
          <p:cNvSpPr>
            <a:spLocks noGrp="1"/>
          </p:cNvSpPr>
          <p:nvPr>
            <p:ph sz="half" idx="1"/>
          </p:nvPr>
        </p:nvSpPr>
        <p:spPr>
          <a:xfrm>
            <a:off x="1981200" y="1600200"/>
            <a:ext cx="4038600" cy="3989388"/>
          </a:xfrm>
        </p:spPr>
        <p:txBody>
          <a:bodyPr/>
          <a:lstStyle/>
          <a:p>
            <a:r>
              <a:rPr lang="cy-GB" altLang="en-US"/>
              <a:t>Cyfnod Sylfaen</a:t>
            </a:r>
          </a:p>
          <a:p>
            <a:r>
              <a:rPr lang="cy-GB" altLang="en-US"/>
              <a:t>Meysydd Dysgu</a:t>
            </a:r>
          </a:p>
          <a:p>
            <a:r>
              <a:rPr lang="cy-GB" altLang="en-US"/>
              <a:t>Darpariaeth Barhaus</a:t>
            </a:r>
          </a:p>
          <a:p>
            <a:r>
              <a:rPr lang="cy-GB" altLang="en-US"/>
              <a:t>Darpariaeth wedi’i chyfoethogi</a:t>
            </a:r>
          </a:p>
          <a:p>
            <a:r>
              <a:rPr lang="cy-GB" altLang="en-US"/>
              <a:t>Cynllunio sy’n seiliedig ar chwarae</a:t>
            </a:r>
          </a:p>
          <a:p>
            <a:r>
              <a:rPr lang="cy-GB" altLang="en-US"/>
              <a:t>Dyfodol Llwyddiannus</a:t>
            </a:r>
          </a:p>
          <a:p>
            <a:endParaRPr lang="en-GB" altLang="en-US"/>
          </a:p>
        </p:txBody>
      </p:sp>
      <p:sp>
        <p:nvSpPr>
          <p:cNvPr id="21508" name="Content Placeholder 5"/>
          <p:cNvSpPr>
            <a:spLocks noGrp="1"/>
          </p:cNvSpPr>
          <p:nvPr>
            <p:ph sz="half" idx="2"/>
          </p:nvPr>
        </p:nvSpPr>
        <p:spPr>
          <a:xfrm>
            <a:off x="6172200" y="1600200"/>
            <a:ext cx="4038600" cy="3989388"/>
          </a:xfrm>
        </p:spPr>
        <p:txBody>
          <a:bodyPr/>
          <a:lstStyle/>
          <a:p>
            <a:r>
              <a:rPr lang="en-GB" altLang="en-US"/>
              <a:t>Foundation Phase</a:t>
            </a:r>
          </a:p>
          <a:p>
            <a:r>
              <a:rPr lang="en-GB" altLang="en-US"/>
              <a:t>Areas of Learning</a:t>
            </a:r>
          </a:p>
          <a:p>
            <a:r>
              <a:rPr lang="en-GB" altLang="en-US"/>
              <a:t>Continuous Provision</a:t>
            </a:r>
          </a:p>
          <a:p>
            <a:r>
              <a:rPr lang="en-GB" altLang="en-US"/>
              <a:t>Enhanced Provision</a:t>
            </a:r>
          </a:p>
          <a:p>
            <a:r>
              <a:rPr lang="en-GB" altLang="en-US"/>
              <a:t>Play Based Planning </a:t>
            </a:r>
          </a:p>
          <a:p>
            <a:r>
              <a:rPr lang="en-GB" altLang="en-US"/>
              <a:t>Successful Futures</a:t>
            </a:r>
          </a:p>
        </p:txBody>
      </p:sp>
    </p:spTree>
    <p:extLst>
      <p:ext uri="{BB962C8B-B14F-4D97-AF65-F5344CB8AC3E}">
        <p14:creationId xmlns:p14="http://schemas.microsoft.com/office/powerpoint/2010/main" val="10962815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1981200" y="274638"/>
            <a:ext cx="8229600" cy="5099050"/>
          </a:xfrm>
        </p:spPr>
        <p:txBody>
          <a:bodyPr/>
          <a:lstStyle/>
          <a:p>
            <a:r>
              <a:rPr lang="cy-GB" altLang="en-US"/>
              <a:t>Beth yw Chwarae?</a:t>
            </a:r>
            <a:r>
              <a:rPr lang="en-GB" altLang="en-US"/>
              <a:t/>
            </a:r>
            <a:br>
              <a:rPr lang="en-GB" altLang="en-US"/>
            </a:br>
            <a:r>
              <a:rPr lang="en-GB" altLang="en-US"/>
              <a:t>What is Play?</a:t>
            </a:r>
          </a:p>
        </p:txBody>
      </p:sp>
    </p:spTree>
    <p:extLst>
      <p:ext uri="{BB962C8B-B14F-4D97-AF65-F5344CB8AC3E}">
        <p14:creationId xmlns:p14="http://schemas.microsoft.com/office/powerpoint/2010/main" val="41066880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GB" altLang="en-US"/>
              <a:t>Play Wales (2018)</a:t>
            </a:r>
          </a:p>
        </p:txBody>
      </p:sp>
      <p:sp>
        <p:nvSpPr>
          <p:cNvPr id="22531" name="Content Placeholder 3"/>
          <p:cNvSpPr>
            <a:spLocks noGrp="1"/>
          </p:cNvSpPr>
          <p:nvPr>
            <p:ph sz="half" idx="2"/>
          </p:nvPr>
        </p:nvSpPr>
        <p:spPr>
          <a:xfrm>
            <a:off x="1981200" y="1268414"/>
            <a:ext cx="8229600" cy="4321175"/>
          </a:xfrm>
        </p:spPr>
        <p:txBody>
          <a:bodyPr/>
          <a:lstStyle/>
          <a:p>
            <a:r>
              <a:rPr lang="en-GB" altLang="en-US" b="1"/>
              <a:t>Freely chosen</a:t>
            </a:r>
            <a:r>
              <a:rPr lang="en-GB" altLang="en-US"/>
              <a:t> means that children themselves choose when, how and what to play. As such it is not part of a set programme and does not have any steps that need to be completed.</a:t>
            </a:r>
          </a:p>
          <a:p>
            <a:r>
              <a:rPr lang="en-GB" altLang="en-US" b="1"/>
              <a:t>Personally directed</a:t>
            </a:r>
            <a:r>
              <a:rPr lang="en-GB" altLang="en-US"/>
              <a:t> means children themselves decide the rules and roles they take within their play.</a:t>
            </a:r>
          </a:p>
          <a:p>
            <a:r>
              <a:rPr lang="en-GB" altLang="en-US" b="1"/>
              <a:t>Intrinsically motivated</a:t>
            </a:r>
            <a:r>
              <a:rPr lang="en-GB" altLang="en-US"/>
              <a:t> means that play is undertaken for its own sake, and not performed for any reward, certificate or status</a:t>
            </a:r>
          </a:p>
          <a:p>
            <a:endParaRPr lang="en-GB" altLang="en-US"/>
          </a:p>
        </p:txBody>
      </p:sp>
    </p:spTree>
    <p:extLst>
      <p:ext uri="{BB962C8B-B14F-4D97-AF65-F5344CB8AC3E}">
        <p14:creationId xmlns:p14="http://schemas.microsoft.com/office/powerpoint/2010/main" val="23029223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p:cNvSpPr>
          <p:nvPr>
            <p:ph type="title" idx="4294967295"/>
          </p:nvPr>
        </p:nvSpPr>
        <p:spPr/>
        <p:txBody>
          <a:bodyPr/>
          <a:lstStyle/>
          <a:p>
            <a:r>
              <a:rPr lang="en-GB" altLang="en-US" sz="4000"/>
              <a:t>Diffinio Chwarae</a:t>
            </a:r>
            <a:br>
              <a:rPr lang="en-GB" altLang="en-US" sz="4000"/>
            </a:br>
            <a:r>
              <a:rPr lang="en-GB" altLang="en-US" sz="4000"/>
              <a:t>Defining Play</a:t>
            </a:r>
          </a:p>
        </p:txBody>
      </p:sp>
      <p:sp>
        <p:nvSpPr>
          <p:cNvPr id="24579" name="Rectangle 3"/>
          <p:cNvSpPr>
            <a:spLocks noGrp="1"/>
          </p:cNvSpPr>
          <p:nvPr>
            <p:ph type="body" idx="4294967295"/>
          </p:nvPr>
        </p:nvSpPr>
        <p:spPr/>
        <p:txBody>
          <a:bodyPr/>
          <a:lstStyle/>
          <a:p>
            <a:pPr>
              <a:lnSpc>
                <a:spcPct val="90000"/>
              </a:lnSpc>
              <a:buFont typeface="Arial" panose="020B0604020202020204" pitchFamily="34" charset="0"/>
              <a:buNone/>
            </a:pPr>
            <a:r>
              <a:rPr lang="en-GB" altLang="en-US" sz="2800"/>
              <a:t>‘Play is, without a doubt, the most natural way children learn all over the world: this is why it is important for us, as educators, to ensure that children have every opportunity to engage in play and playful experiences.’</a:t>
            </a:r>
          </a:p>
          <a:p>
            <a:pPr algn="r">
              <a:lnSpc>
                <a:spcPct val="90000"/>
              </a:lnSpc>
              <a:buFont typeface="Arial" panose="020B0604020202020204" pitchFamily="34" charset="0"/>
              <a:buNone/>
            </a:pPr>
            <a:r>
              <a:rPr lang="en-GB" altLang="en-US" sz="2800"/>
              <a:t>‘Play is powerful. Play deepens children’s learning and understanding because it enables them to begin learning from first hand experiences, based on what they already know and can do.’          </a:t>
            </a:r>
            <a:r>
              <a:rPr lang="en-GB" altLang="en-US" sz="2800" b="1"/>
              <a:t>Moyles, 2009:28 </a:t>
            </a:r>
          </a:p>
        </p:txBody>
      </p:sp>
    </p:spTree>
    <p:extLst>
      <p:ext uri="{BB962C8B-B14F-4D97-AF65-F5344CB8AC3E}">
        <p14:creationId xmlns:p14="http://schemas.microsoft.com/office/powerpoint/2010/main" val="14894071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endParaRPr lang="en-GB" altLang="en-US"/>
          </a:p>
        </p:txBody>
      </p:sp>
      <p:sp>
        <p:nvSpPr>
          <p:cNvPr id="3" name="Content Placeholder 2"/>
          <p:cNvSpPr>
            <a:spLocks noGrp="1"/>
          </p:cNvSpPr>
          <p:nvPr>
            <p:ph sz="half" idx="1"/>
          </p:nvPr>
        </p:nvSpPr>
        <p:spPr>
          <a:xfrm>
            <a:off x="1981200" y="1600200"/>
            <a:ext cx="8229600" cy="3989388"/>
          </a:xfrm>
        </p:spPr>
        <p:txBody>
          <a:bodyPr/>
          <a:lstStyle/>
          <a:p>
            <a:pPr>
              <a:defRPr/>
            </a:pPr>
            <a:r>
              <a:rPr lang="en-GB" i="1" dirty="0"/>
              <a:t>‘Play is not a luxury but rather a crucial</a:t>
            </a:r>
          </a:p>
          <a:p>
            <a:pPr marL="0" indent="0">
              <a:buNone/>
              <a:defRPr/>
            </a:pPr>
            <a:r>
              <a:rPr lang="en-GB" i="1" dirty="0"/>
              <a:t>dynamic of healthy physical, intellectual and</a:t>
            </a:r>
          </a:p>
          <a:p>
            <a:pPr marL="0" indent="0">
              <a:buNone/>
              <a:defRPr/>
            </a:pPr>
            <a:r>
              <a:rPr lang="en-GB" i="1" dirty="0"/>
              <a:t>social-emotional development at all ages</a:t>
            </a:r>
            <a:r>
              <a:rPr lang="en-GB" dirty="0"/>
              <a:t>’ </a:t>
            </a:r>
            <a:r>
              <a:rPr lang="en-GB" dirty="0" err="1"/>
              <a:t>Elkind</a:t>
            </a:r>
            <a:r>
              <a:rPr lang="en-GB" dirty="0"/>
              <a:t>, D. (2008: 4)</a:t>
            </a:r>
          </a:p>
        </p:txBody>
      </p:sp>
    </p:spTree>
    <p:extLst>
      <p:ext uri="{BB962C8B-B14F-4D97-AF65-F5344CB8AC3E}">
        <p14:creationId xmlns:p14="http://schemas.microsoft.com/office/powerpoint/2010/main" val="40410971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p:cNvSpPr>
          <p:nvPr>
            <p:ph type="title" idx="4294967295"/>
          </p:nvPr>
        </p:nvSpPr>
        <p:spPr/>
        <p:txBody>
          <a:bodyPr/>
          <a:lstStyle/>
          <a:p>
            <a:r>
              <a:rPr lang="en-GB" altLang="en-US" sz="4000"/>
              <a:t>Gwaith neu chwarae?</a:t>
            </a:r>
            <a:br>
              <a:rPr lang="en-GB" altLang="en-US" sz="4000"/>
            </a:br>
            <a:r>
              <a:rPr lang="en-GB" altLang="en-US" sz="4000"/>
              <a:t>Work or play?</a:t>
            </a:r>
          </a:p>
        </p:txBody>
      </p:sp>
      <p:sp>
        <p:nvSpPr>
          <p:cNvPr id="29699" name="Rectangle 3"/>
          <p:cNvSpPr>
            <a:spLocks noGrp="1"/>
          </p:cNvSpPr>
          <p:nvPr>
            <p:ph type="body" idx="4294967295"/>
          </p:nvPr>
        </p:nvSpPr>
        <p:spPr/>
        <p:txBody>
          <a:bodyPr/>
          <a:lstStyle/>
          <a:p>
            <a:pPr>
              <a:lnSpc>
                <a:spcPct val="80000"/>
              </a:lnSpc>
              <a:buFont typeface="Arial" panose="020B0604020202020204" pitchFamily="34" charset="0"/>
              <a:buNone/>
            </a:pPr>
            <a:endParaRPr lang="en-GB" altLang="en-US" sz="2400"/>
          </a:p>
          <a:p>
            <a:pPr>
              <a:lnSpc>
                <a:spcPct val="80000"/>
              </a:lnSpc>
              <a:buFont typeface="Arial" panose="020B0604020202020204" pitchFamily="34" charset="0"/>
              <a:buNone/>
            </a:pPr>
            <a:r>
              <a:rPr lang="en-GB" altLang="en-US" sz="2400"/>
              <a:t>Elkonin (1978) believed the key role of early years practitioners was to support…</a:t>
            </a:r>
          </a:p>
          <a:p>
            <a:pPr>
              <a:lnSpc>
                <a:spcPct val="80000"/>
              </a:lnSpc>
              <a:buFont typeface="Arial" panose="020B0604020202020204" pitchFamily="34" charset="0"/>
              <a:buNone/>
            </a:pPr>
            <a:r>
              <a:rPr lang="en-GB" altLang="en-US" sz="2400"/>
              <a:t>‘play prepares the child’s mind for the learning tasks of today’.</a:t>
            </a:r>
          </a:p>
          <a:p>
            <a:pPr>
              <a:lnSpc>
                <a:spcPct val="80000"/>
              </a:lnSpc>
              <a:buFont typeface="Arial" panose="020B0604020202020204" pitchFamily="34" charset="0"/>
              <a:buNone/>
            </a:pPr>
            <a:endParaRPr lang="en-GB" altLang="en-US" sz="2400"/>
          </a:p>
          <a:p>
            <a:pPr>
              <a:lnSpc>
                <a:spcPct val="80000"/>
              </a:lnSpc>
              <a:buFont typeface="Arial" panose="020B0604020202020204" pitchFamily="34" charset="0"/>
              <a:buNone/>
            </a:pPr>
            <a:r>
              <a:rPr lang="en-GB" altLang="en-US" sz="2400"/>
              <a:t>Miller and Almon (2009)</a:t>
            </a:r>
          </a:p>
          <a:p>
            <a:pPr>
              <a:lnSpc>
                <a:spcPct val="80000"/>
              </a:lnSpc>
              <a:buFont typeface="Arial" panose="020B0604020202020204" pitchFamily="34" charset="0"/>
              <a:buNone/>
            </a:pPr>
            <a:r>
              <a:rPr lang="en-GB" altLang="en-US" sz="2400"/>
              <a:t>‘Too many schools place a double burden on young children. First they heighten their stress by demanding that they master material beyond their developmental level. Then they deprive children of their chief means of dealing with that stress – creative play.’</a:t>
            </a:r>
            <a:r>
              <a:rPr lang="en-GB" altLang="en-US" sz="2000"/>
              <a:t>   </a:t>
            </a:r>
          </a:p>
        </p:txBody>
      </p:sp>
    </p:spTree>
    <p:extLst>
      <p:ext uri="{BB962C8B-B14F-4D97-AF65-F5344CB8AC3E}">
        <p14:creationId xmlns:p14="http://schemas.microsoft.com/office/powerpoint/2010/main" val="12586175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p:cNvSpPr>
          <p:nvPr>
            <p:ph type="title" idx="4294967295"/>
          </p:nvPr>
        </p:nvSpPr>
        <p:spPr/>
        <p:txBody>
          <a:bodyPr/>
          <a:lstStyle/>
          <a:p>
            <a:r>
              <a:rPr lang="en-GB" altLang="en-US" sz="4000"/>
              <a:t>Gwaith Tina Bruce ar chwarae</a:t>
            </a:r>
            <a:br>
              <a:rPr lang="en-GB" altLang="en-US" sz="4000"/>
            </a:br>
            <a:r>
              <a:rPr lang="en-GB" altLang="en-US" sz="4000"/>
              <a:t>The work of Tina Bruce on play…</a:t>
            </a:r>
          </a:p>
        </p:txBody>
      </p:sp>
      <p:sp>
        <p:nvSpPr>
          <p:cNvPr id="37891" name="Rectangle 3"/>
          <p:cNvSpPr>
            <a:spLocks noGrp="1"/>
          </p:cNvSpPr>
          <p:nvPr>
            <p:ph type="body" idx="4294967295"/>
          </p:nvPr>
        </p:nvSpPr>
        <p:spPr/>
        <p:txBody>
          <a:bodyPr/>
          <a:lstStyle/>
          <a:p>
            <a:pPr>
              <a:buNone/>
            </a:pPr>
            <a:r>
              <a:rPr lang="en-GB" altLang="en-US" sz="2800" dirty="0"/>
              <a:t>‘Childhood play becomes a resource that remains deep inside the maturing person to be used later in adult life.’                                                     (Bruce, 2011: 7)</a:t>
            </a:r>
          </a:p>
          <a:p>
            <a:pPr>
              <a:buNone/>
            </a:pPr>
            <a:r>
              <a:rPr lang="en-GB" altLang="en-US" sz="2800" dirty="0"/>
              <a:t>‘Play is the highest form of learning in early childhood.’                                                 (Bruce, 2011:97)</a:t>
            </a:r>
          </a:p>
          <a:p>
            <a:r>
              <a:rPr lang="en-GB" altLang="en-US" sz="2800" dirty="0" err="1"/>
              <a:t>Mae'r</a:t>
            </a:r>
            <a:r>
              <a:rPr lang="en-GB" altLang="en-US" sz="2800" dirty="0"/>
              <a:t> </a:t>
            </a:r>
            <a:r>
              <a:rPr lang="en-GB" altLang="en-US" sz="2800" dirty="0" err="1"/>
              <a:t>dysgu</a:t>
            </a:r>
            <a:r>
              <a:rPr lang="en-GB" altLang="en-US" sz="2800" dirty="0"/>
              <a:t> </a:t>
            </a:r>
            <a:r>
              <a:rPr lang="en-GB" altLang="en-US" sz="2800" dirty="0" err="1"/>
              <a:t>gorau</a:t>
            </a:r>
            <a:r>
              <a:rPr lang="en-GB" altLang="en-US" sz="2800" dirty="0"/>
              <a:t> </a:t>
            </a:r>
            <a:r>
              <a:rPr lang="en-GB" altLang="en-US" sz="2800" dirty="0" err="1"/>
              <a:t>yn</a:t>
            </a:r>
            <a:r>
              <a:rPr lang="en-GB" altLang="en-US" sz="2800" dirty="0"/>
              <a:t> </a:t>
            </a:r>
            <a:r>
              <a:rPr lang="en-GB" altLang="en-US" sz="2800" dirty="0" err="1"/>
              <a:t>digwydd</a:t>
            </a:r>
            <a:r>
              <a:rPr lang="en-GB" altLang="en-US" sz="2800" dirty="0"/>
              <a:t> </a:t>
            </a:r>
            <a:r>
              <a:rPr lang="en-GB" altLang="en-US" sz="2800" dirty="0" err="1"/>
              <a:t>drwy</a:t>
            </a:r>
            <a:r>
              <a:rPr lang="en-GB" altLang="en-US" sz="2800" dirty="0"/>
              <a:t> </a:t>
            </a:r>
            <a:r>
              <a:rPr lang="en-GB" altLang="en-US" sz="2800" dirty="0" err="1"/>
              <a:t>chwarae</a:t>
            </a:r>
            <a:r>
              <a:rPr lang="en-GB" altLang="en-US" sz="2800" dirty="0"/>
              <a:t>/the best learning occurs through play</a:t>
            </a:r>
          </a:p>
          <a:p>
            <a:pPr>
              <a:buFont typeface="Arial" panose="020B0604020202020204" pitchFamily="34" charset="0"/>
              <a:buNone/>
            </a:pPr>
            <a:endParaRPr lang="en-GB" altLang="en-US" sz="2800"/>
          </a:p>
        </p:txBody>
      </p:sp>
    </p:spTree>
    <p:extLst>
      <p:ext uri="{BB962C8B-B14F-4D97-AF65-F5344CB8AC3E}">
        <p14:creationId xmlns:p14="http://schemas.microsoft.com/office/powerpoint/2010/main" val="11252895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214424"/>
          </a:xfrm>
        </p:spPr>
        <p:txBody>
          <a:bodyPr>
            <a:normAutofit fontScale="90000"/>
          </a:bodyPr>
          <a:lstStyle/>
          <a:p>
            <a:r>
              <a:rPr lang="en-GB" dirty="0"/>
              <a:t/>
            </a:r>
            <a:br>
              <a:rPr lang="en-GB" dirty="0"/>
            </a:br>
            <a:r>
              <a:rPr lang="en-GB" dirty="0"/>
              <a:t>Foundation Phase </a:t>
            </a:r>
          </a:p>
        </p:txBody>
      </p:sp>
      <p:sp>
        <p:nvSpPr>
          <p:cNvPr id="3" name="Content Placeholder 2"/>
          <p:cNvSpPr>
            <a:spLocks noGrp="1"/>
          </p:cNvSpPr>
          <p:nvPr>
            <p:ph idx="1"/>
          </p:nvPr>
        </p:nvSpPr>
        <p:spPr>
          <a:xfrm>
            <a:off x="425003" y="1017431"/>
            <a:ext cx="11900079" cy="4971245"/>
          </a:xfrm>
        </p:spPr>
        <p:txBody>
          <a:bodyPr>
            <a:normAutofit/>
          </a:bodyPr>
          <a:lstStyle/>
          <a:p>
            <a:pPr marL="0" indent="0">
              <a:buNone/>
            </a:pPr>
            <a:r>
              <a:rPr lang="en-GB" dirty="0"/>
              <a:t>‘</a:t>
            </a:r>
          </a:p>
          <a:p>
            <a:pPr marL="0" indent="0">
              <a:buNone/>
            </a:pPr>
            <a:r>
              <a:rPr lang="en-GB" dirty="0"/>
              <a:t>‘Indoor and outdoor environments that are fun, exciting, stimulating and safe promote children’s development and natural curiosity to explore and learn through first-hand experiences’.</a:t>
            </a:r>
          </a:p>
          <a:p>
            <a:pPr marL="0" indent="0">
              <a:buNone/>
            </a:pPr>
            <a:endParaRPr lang="en-GB" b="1" dirty="0"/>
          </a:p>
          <a:p>
            <a:pPr marL="0" indent="0">
              <a:buNone/>
            </a:pPr>
            <a:r>
              <a:rPr lang="en-GB" dirty="0"/>
              <a:t>The Foundation Phase environment should promote discovery and independence and a greater emphasis on using the outdoor environment as a resource for children’s learning.’ </a:t>
            </a:r>
          </a:p>
          <a:p>
            <a:pPr marL="0" indent="0">
              <a:buNone/>
            </a:pPr>
            <a:r>
              <a:rPr lang="en-GB" dirty="0"/>
              <a:t>(Welsh Government , 2015: 3).</a:t>
            </a:r>
          </a:p>
          <a:p>
            <a:endParaRPr lang="en-GB" dirty="0"/>
          </a:p>
          <a:p>
            <a:pPr marL="0" indent="0">
              <a:buNone/>
            </a:pPr>
            <a:endParaRPr lang="en-GB" dirty="0"/>
          </a:p>
        </p:txBody>
      </p:sp>
    </p:spTree>
    <p:extLst>
      <p:ext uri="{BB962C8B-B14F-4D97-AF65-F5344CB8AC3E}">
        <p14:creationId xmlns:p14="http://schemas.microsoft.com/office/powerpoint/2010/main" val="32091233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a:r>
            <a:br>
              <a:rPr lang="en-GB" dirty="0"/>
            </a:br>
            <a:endParaRPr lang="en-GB" dirty="0"/>
          </a:p>
        </p:txBody>
      </p:sp>
      <p:pic>
        <p:nvPicPr>
          <p:cNvPr id="4" name="Content Placeholder 3"/>
          <p:cNvPicPr>
            <a:picLocks noGrp="1" noChangeAspect="1"/>
          </p:cNvPicPr>
          <p:nvPr>
            <p:ph sz="half" idx="1"/>
          </p:nvPr>
        </p:nvPicPr>
        <p:blipFill>
          <a:blip r:embed="rId3"/>
          <a:stretch>
            <a:fillRect/>
          </a:stretch>
        </p:blipFill>
        <p:spPr>
          <a:xfrm>
            <a:off x="544902" y="1104181"/>
            <a:ext cx="5181600" cy="4065917"/>
          </a:xfrm>
          <a:prstGeom prst="rect">
            <a:avLst/>
          </a:prstGeom>
        </p:spPr>
      </p:pic>
      <p:sp>
        <p:nvSpPr>
          <p:cNvPr id="3" name="Content Placeholder 2"/>
          <p:cNvSpPr>
            <a:spLocks noGrp="1"/>
          </p:cNvSpPr>
          <p:nvPr>
            <p:ph sz="half" idx="2"/>
          </p:nvPr>
        </p:nvSpPr>
        <p:spPr>
          <a:xfrm>
            <a:off x="6095999" y="989162"/>
            <a:ext cx="5551099" cy="4861316"/>
          </a:xfrm>
        </p:spPr>
        <p:txBody>
          <a:bodyPr>
            <a:normAutofit lnSpcReduction="10000"/>
          </a:bodyPr>
          <a:lstStyle/>
          <a:p>
            <a:r>
              <a:rPr lang="en-GB" dirty="0" err="1"/>
              <a:t>meithrin</a:t>
            </a:r>
            <a:r>
              <a:rPr lang="en-GB" dirty="0"/>
              <a:t> </a:t>
            </a:r>
            <a:r>
              <a:rPr lang="en-GB" dirty="0" err="1"/>
              <a:t>eu</a:t>
            </a:r>
            <a:r>
              <a:rPr lang="en-GB" dirty="0"/>
              <a:t> </a:t>
            </a:r>
            <a:r>
              <a:rPr lang="en-GB" dirty="0" err="1"/>
              <a:t>gwydnwch</a:t>
            </a:r>
            <a:r>
              <a:rPr lang="en-GB" dirty="0"/>
              <a:t> a </a:t>
            </a:r>
            <a:r>
              <a:rPr lang="en-GB" dirty="0" err="1"/>
              <a:t>datblygu</a:t>
            </a:r>
            <a:r>
              <a:rPr lang="en-GB" dirty="0"/>
              <a:t> </a:t>
            </a:r>
            <a:r>
              <a:rPr lang="en-GB" dirty="0" err="1"/>
              <a:t>strategaethau</a:t>
            </a:r>
            <a:r>
              <a:rPr lang="en-GB" dirty="0"/>
              <a:t> a </a:t>
            </a:r>
            <a:r>
              <a:rPr lang="en-GB" dirty="0" err="1"/>
              <a:t>fydd</a:t>
            </a:r>
            <a:r>
              <a:rPr lang="en-GB" dirty="0"/>
              <a:t> </a:t>
            </a:r>
            <a:r>
              <a:rPr lang="en-GB" dirty="0" err="1"/>
              <a:t>yn</a:t>
            </a:r>
            <a:r>
              <a:rPr lang="en-GB" dirty="0"/>
              <a:t> </a:t>
            </a:r>
            <a:r>
              <a:rPr lang="en-GB" dirty="0" err="1"/>
              <a:t>eu</a:t>
            </a:r>
            <a:r>
              <a:rPr lang="en-GB" dirty="0"/>
              <a:t> </a:t>
            </a:r>
            <a:r>
              <a:rPr lang="en-GB" dirty="0" err="1"/>
              <a:t>helpu</a:t>
            </a:r>
            <a:r>
              <a:rPr lang="en-GB" dirty="0"/>
              <a:t> </a:t>
            </a:r>
            <a:r>
              <a:rPr lang="en-GB" dirty="0" err="1"/>
              <a:t>i</a:t>
            </a:r>
            <a:r>
              <a:rPr lang="en-GB" dirty="0"/>
              <a:t> </a:t>
            </a:r>
            <a:r>
              <a:rPr lang="en-GB" dirty="0" err="1"/>
              <a:t>reoli</a:t>
            </a:r>
            <a:r>
              <a:rPr lang="en-GB" dirty="0"/>
              <a:t> </a:t>
            </a:r>
            <a:r>
              <a:rPr lang="en-GB" dirty="0" err="1"/>
              <a:t>eu</a:t>
            </a:r>
            <a:r>
              <a:rPr lang="en-GB" dirty="0"/>
              <a:t> </a:t>
            </a:r>
            <a:r>
              <a:rPr lang="en-GB" dirty="0" err="1"/>
              <a:t>lles</a:t>
            </a:r>
            <a:r>
              <a:rPr lang="en-GB" dirty="0"/>
              <a:t>. </a:t>
            </a:r>
            <a:r>
              <a:rPr lang="en-GB" dirty="0" err="1"/>
              <a:t>Dylen</a:t>
            </a:r>
            <a:r>
              <a:rPr lang="en-GB" dirty="0"/>
              <a:t> </a:t>
            </a:r>
            <a:r>
              <a:rPr lang="en-GB" dirty="0" err="1"/>
              <a:t>nhw</a:t>
            </a:r>
            <a:r>
              <a:rPr lang="en-GB" dirty="0"/>
              <a:t> </a:t>
            </a:r>
            <a:r>
              <a:rPr lang="en-GB" dirty="0" err="1"/>
              <a:t>fod</a:t>
            </a:r>
            <a:r>
              <a:rPr lang="en-GB" dirty="0"/>
              <a:t> </a:t>
            </a:r>
            <a:r>
              <a:rPr lang="en-GB" dirty="0" err="1"/>
              <a:t>yn</a:t>
            </a:r>
            <a:r>
              <a:rPr lang="en-GB" dirty="0"/>
              <a:t> </a:t>
            </a:r>
            <a:r>
              <a:rPr lang="en-GB" dirty="0" err="1"/>
              <a:t>cael</a:t>
            </a:r>
            <a:r>
              <a:rPr lang="en-GB" dirty="0"/>
              <a:t> </a:t>
            </a:r>
            <a:r>
              <a:rPr lang="en-GB" dirty="0" err="1"/>
              <a:t>profiadau</a:t>
            </a:r>
            <a:r>
              <a:rPr lang="en-GB" dirty="0"/>
              <a:t> </a:t>
            </a:r>
            <a:r>
              <a:rPr lang="en-GB" dirty="0" err="1"/>
              <a:t>lle</a:t>
            </a:r>
            <a:r>
              <a:rPr lang="en-GB" dirty="0"/>
              <a:t> y </a:t>
            </a:r>
            <a:r>
              <a:rPr lang="en-GB" dirty="0" err="1"/>
              <a:t>gallan</a:t>
            </a:r>
            <a:r>
              <a:rPr lang="en-GB" dirty="0"/>
              <a:t> </a:t>
            </a:r>
            <a:r>
              <a:rPr lang="en-GB" dirty="0" err="1"/>
              <a:t>nhw</a:t>
            </a:r>
            <a:r>
              <a:rPr lang="en-GB" dirty="0"/>
              <a:t> </a:t>
            </a:r>
            <a:r>
              <a:rPr lang="en-GB" dirty="0" err="1"/>
              <a:t>ymateb</a:t>
            </a:r>
            <a:r>
              <a:rPr lang="en-GB" dirty="0"/>
              <a:t> </a:t>
            </a:r>
            <a:r>
              <a:rPr lang="en-GB" dirty="0" err="1"/>
              <a:t>yn</a:t>
            </a:r>
            <a:r>
              <a:rPr lang="en-GB" dirty="0"/>
              <a:t> </a:t>
            </a:r>
            <a:r>
              <a:rPr lang="en-GB" dirty="0" err="1"/>
              <a:t>gadarnhaol</a:t>
            </a:r>
            <a:r>
              <a:rPr lang="en-GB" dirty="0"/>
              <a:t> </a:t>
            </a:r>
            <a:r>
              <a:rPr lang="en-GB" dirty="0" err="1"/>
              <a:t>yn</a:t>
            </a:r>
            <a:r>
              <a:rPr lang="en-GB" dirty="0"/>
              <a:t> </a:t>
            </a:r>
            <a:r>
              <a:rPr lang="en-GB" dirty="0" err="1"/>
              <a:t>wyneb</a:t>
            </a:r>
            <a:r>
              <a:rPr lang="en-GB" dirty="0"/>
              <a:t> </a:t>
            </a:r>
            <a:r>
              <a:rPr lang="en-GB" dirty="0" err="1"/>
              <a:t>heriau</a:t>
            </a:r>
            <a:r>
              <a:rPr lang="en-GB" dirty="0"/>
              <a:t>, </a:t>
            </a:r>
            <a:r>
              <a:rPr lang="en-GB" dirty="0" err="1"/>
              <a:t>ansicrwydd</a:t>
            </a:r>
            <a:r>
              <a:rPr lang="en-GB" dirty="0"/>
              <a:t> </a:t>
            </a:r>
            <a:r>
              <a:rPr lang="en-GB" dirty="0" err="1"/>
              <a:t>neu</a:t>
            </a:r>
            <a:r>
              <a:rPr lang="en-GB" dirty="0"/>
              <a:t> </a:t>
            </a:r>
            <a:r>
              <a:rPr lang="en-GB" dirty="0" err="1"/>
              <a:t>fethiant</a:t>
            </a:r>
            <a:endParaRPr lang="en-GB" dirty="0"/>
          </a:p>
          <a:p>
            <a:r>
              <a:rPr lang="en-GB" dirty="0">
                <a:solidFill>
                  <a:srgbClr val="002060"/>
                </a:solidFill>
              </a:rPr>
              <a:t>Build their resilience and develop strategies which will help them manage their well-being – they should be encountering experiences where they can respond positively in the face of challenge, uncertainty or failure</a:t>
            </a:r>
          </a:p>
          <a:p>
            <a:endParaRPr lang="en-GB" dirty="0"/>
          </a:p>
        </p:txBody>
      </p:sp>
    </p:spTree>
    <p:extLst>
      <p:ext uri="{BB962C8B-B14F-4D97-AF65-F5344CB8AC3E}">
        <p14:creationId xmlns:p14="http://schemas.microsoft.com/office/powerpoint/2010/main" val="32599077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05132"/>
            <a:ext cx="10515600" cy="678612"/>
          </a:xfrm>
        </p:spPr>
        <p:txBody>
          <a:bodyPr>
            <a:normAutofit fontScale="90000"/>
          </a:bodyPr>
          <a:lstStyle/>
          <a:p>
            <a:pPr lvl="0">
              <a:lnSpc>
                <a:spcPct val="100000"/>
              </a:lnSpc>
              <a:spcBef>
                <a:spcPts val="0"/>
              </a:spcBef>
            </a:pPr>
            <a:r>
              <a:rPr lang="en-GB" sz="2000" dirty="0">
                <a:solidFill>
                  <a:prstClr val="black"/>
                </a:solidFill>
                <a:latin typeface="Calibri" panose="020F0502020204030204"/>
                <a:ea typeface="+mn-ea"/>
                <a:cs typeface="+mn-cs"/>
              </a:rPr>
              <a:t/>
            </a:r>
            <a:br>
              <a:rPr lang="en-GB" sz="2000" dirty="0">
                <a:solidFill>
                  <a:prstClr val="black"/>
                </a:solidFill>
                <a:latin typeface="Calibri" panose="020F0502020204030204"/>
                <a:ea typeface="+mn-ea"/>
                <a:cs typeface="+mn-cs"/>
              </a:rPr>
            </a:br>
            <a:r>
              <a:rPr lang="en-GB" dirty="0"/>
              <a:t/>
            </a:r>
            <a:br>
              <a:rPr lang="en-GB" dirty="0"/>
            </a:br>
            <a:endParaRPr lang="en-GB" dirty="0"/>
          </a:p>
        </p:txBody>
      </p:sp>
      <p:pic>
        <p:nvPicPr>
          <p:cNvPr id="4" name="Content Placeholder 3"/>
          <p:cNvPicPr>
            <a:picLocks noGrp="1" noChangeAspect="1"/>
          </p:cNvPicPr>
          <p:nvPr>
            <p:ph sz="half" idx="1"/>
          </p:nvPr>
        </p:nvPicPr>
        <p:blipFill>
          <a:blip r:embed="rId3"/>
          <a:stretch>
            <a:fillRect/>
          </a:stretch>
        </p:blipFill>
        <p:spPr>
          <a:xfrm>
            <a:off x="485367" y="653086"/>
            <a:ext cx="5181600" cy="4486275"/>
          </a:xfrm>
          <a:prstGeom prst="rect">
            <a:avLst/>
          </a:prstGeom>
        </p:spPr>
      </p:pic>
      <p:sp>
        <p:nvSpPr>
          <p:cNvPr id="5" name="Content Placeholder 4"/>
          <p:cNvSpPr>
            <a:spLocks noGrp="1"/>
          </p:cNvSpPr>
          <p:nvPr>
            <p:ph sz="half" idx="2"/>
          </p:nvPr>
        </p:nvSpPr>
        <p:spPr>
          <a:xfrm>
            <a:off x="6172200" y="365127"/>
            <a:ext cx="5628736" cy="5811836"/>
          </a:xfrm>
        </p:spPr>
        <p:txBody>
          <a:bodyPr>
            <a:normAutofit/>
          </a:bodyPr>
          <a:lstStyle/>
          <a:p>
            <a:r>
              <a:rPr lang="en-GB" sz="2400" dirty="0" err="1"/>
              <a:t>cael</a:t>
            </a:r>
            <a:r>
              <a:rPr lang="en-GB" sz="2400" dirty="0"/>
              <a:t> </a:t>
            </a:r>
            <a:r>
              <a:rPr lang="en-GB" sz="2400" dirty="0" err="1"/>
              <a:t>lle</a:t>
            </a:r>
            <a:r>
              <a:rPr lang="en-GB" sz="2400" dirty="0"/>
              <a:t> </a:t>
            </a:r>
            <a:r>
              <a:rPr lang="en-GB" sz="2400" dirty="0" err="1"/>
              <a:t>i</a:t>
            </a:r>
            <a:r>
              <a:rPr lang="en-GB" sz="2400" dirty="0"/>
              <a:t> </a:t>
            </a:r>
            <a:r>
              <a:rPr lang="en-GB" sz="2400" dirty="0" err="1"/>
              <a:t>ddatblygu</a:t>
            </a:r>
            <a:r>
              <a:rPr lang="en-GB" sz="2400" dirty="0"/>
              <a:t> </a:t>
            </a:r>
            <a:r>
              <a:rPr lang="en-GB" sz="2400" dirty="0" err="1"/>
              <a:t>syniadau</a:t>
            </a:r>
            <a:r>
              <a:rPr lang="en-GB" sz="2400" dirty="0"/>
              <a:t> </a:t>
            </a:r>
            <a:r>
              <a:rPr lang="en-GB" sz="2400" dirty="0" err="1"/>
              <a:t>creadigol</a:t>
            </a:r>
            <a:r>
              <a:rPr lang="en-GB" sz="2400" dirty="0"/>
              <a:t> a </a:t>
            </a:r>
            <a:r>
              <a:rPr lang="en-GB" sz="2400" dirty="0" err="1"/>
              <a:t>gwerthuso</a:t>
            </a:r>
            <a:r>
              <a:rPr lang="en-GB" sz="2400" dirty="0"/>
              <a:t> </a:t>
            </a:r>
            <a:r>
              <a:rPr lang="en-GB" sz="2400" dirty="0" err="1"/>
              <a:t>dewisiadau</a:t>
            </a:r>
            <a:r>
              <a:rPr lang="en-GB" sz="2400" dirty="0"/>
              <a:t> </a:t>
            </a:r>
            <a:r>
              <a:rPr lang="en-GB" sz="2400" dirty="0" err="1"/>
              <a:t>amgen</a:t>
            </a:r>
            <a:r>
              <a:rPr lang="en-GB" sz="2400" dirty="0"/>
              <a:t> </a:t>
            </a:r>
            <a:r>
              <a:rPr lang="en-GB" sz="2400" dirty="0" err="1"/>
              <a:t>mewn</a:t>
            </a:r>
            <a:r>
              <a:rPr lang="en-GB" sz="2400" dirty="0"/>
              <a:t> </a:t>
            </a:r>
            <a:r>
              <a:rPr lang="en-GB" sz="2400" dirty="0" err="1"/>
              <a:t>modd</a:t>
            </a:r>
            <a:r>
              <a:rPr lang="en-GB" sz="2400" dirty="0"/>
              <a:t> </a:t>
            </a:r>
            <a:r>
              <a:rPr lang="en-GB" sz="2400" dirty="0" err="1"/>
              <a:t>beirniadol</a:t>
            </a:r>
            <a:r>
              <a:rPr lang="en-GB" sz="2400" dirty="0"/>
              <a:t>. </a:t>
            </a:r>
            <a:r>
              <a:rPr lang="en-GB" sz="2400" dirty="0" err="1"/>
              <a:t>Mewn</a:t>
            </a:r>
            <a:r>
              <a:rPr lang="en-GB" sz="2400" dirty="0"/>
              <a:t> </a:t>
            </a:r>
            <a:r>
              <a:rPr lang="en-GB" sz="2400" dirty="0" err="1"/>
              <a:t>byd</a:t>
            </a:r>
            <a:r>
              <a:rPr lang="en-GB" sz="2400" dirty="0"/>
              <a:t> </a:t>
            </a:r>
            <a:r>
              <a:rPr lang="en-GB" sz="2400" dirty="0" err="1"/>
              <a:t>sy'n</a:t>
            </a:r>
            <a:r>
              <a:rPr lang="en-GB" sz="2400" dirty="0"/>
              <a:t> </a:t>
            </a:r>
            <a:r>
              <a:rPr lang="en-GB" sz="2400" dirty="0" err="1"/>
              <a:t>newid</a:t>
            </a:r>
            <a:r>
              <a:rPr lang="en-GB" sz="2400" dirty="0"/>
              <a:t> </a:t>
            </a:r>
            <a:r>
              <a:rPr lang="en-GB" sz="2400" dirty="0" err="1"/>
              <a:t>yn</a:t>
            </a:r>
            <a:r>
              <a:rPr lang="en-GB" sz="2400" dirty="0"/>
              <a:t> </a:t>
            </a:r>
            <a:r>
              <a:rPr lang="en-GB" sz="2400" dirty="0" err="1"/>
              <a:t>gyson</a:t>
            </a:r>
            <a:r>
              <a:rPr lang="en-GB" sz="2400" dirty="0"/>
              <a:t>, </a:t>
            </a:r>
            <a:r>
              <a:rPr lang="en-GB" sz="2400" dirty="0" err="1"/>
              <a:t>bydd</a:t>
            </a:r>
            <a:r>
              <a:rPr lang="en-GB" sz="2400" dirty="0"/>
              <a:t> </a:t>
            </a:r>
            <a:r>
              <a:rPr lang="en-GB" sz="2400" dirty="0" err="1"/>
              <a:t>hyblygrwydd</a:t>
            </a:r>
            <a:r>
              <a:rPr lang="en-GB" sz="2400" dirty="0"/>
              <a:t> </a:t>
            </a:r>
            <a:r>
              <a:rPr lang="en-GB" sz="2400" dirty="0" err="1"/>
              <a:t>a'r</a:t>
            </a:r>
            <a:r>
              <a:rPr lang="en-GB" sz="2400" dirty="0"/>
              <a:t> </a:t>
            </a:r>
            <a:r>
              <a:rPr lang="en-GB" sz="2400" dirty="0" err="1"/>
              <a:t>gallu</a:t>
            </a:r>
            <a:r>
              <a:rPr lang="en-GB" sz="2400" dirty="0"/>
              <a:t> </a:t>
            </a:r>
            <a:r>
              <a:rPr lang="en-GB" sz="2400" dirty="0" err="1"/>
              <a:t>i</a:t>
            </a:r>
            <a:r>
              <a:rPr lang="en-GB" sz="2400" dirty="0"/>
              <a:t> </a:t>
            </a:r>
            <a:r>
              <a:rPr lang="en-GB" sz="2400" dirty="0" err="1"/>
              <a:t>ddatblygu</a:t>
            </a:r>
            <a:r>
              <a:rPr lang="en-GB" sz="2400" dirty="0"/>
              <a:t> </a:t>
            </a:r>
            <a:r>
              <a:rPr lang="en-GB" sz="2400" dirty="0" err="1"/>
              <a:t>mwy</a:t>
            </a:r>
            <a:r>
              <a:rPr lang="en-GB" sz="2400" dirty="0"/>
              <a:t> o </a:t>
            </a:r>
            <a:r>
              <a:rPr lang="en-GB" sz="2400" dirty="0" err="1"/>
              <a:t>syniadau</a:t>
            </a:r>
            <a:r>
              <a:rPr lang="en-GB" sz="2400" dirty="0"/>
              <a:t> </a:t>
            </a:r>
            <a:r>
              <a:rPr lang="en-GB" sz="2400" dirty="0" err="1"/>
              <a:t>yn</a:t>
            </a:r>
            <a:r>
              <a:rPr lang="en-GB" sz="2400" dirty="0"/>
              <a:t> </a:t>
            </a:r>
            <a:r>
              <a:rPr lang="en-GB" sz="2400" dirty="0" err="1"/>
              <a:t>galluogi</a:t>
            </a:r>
            <a:r>
              <a:rPr lang="en-GB" sz="2400" dirty="0"/>
              <a:t> </a:t>
            </a:r>
            <a:r>
              <a:rPr lang="en-GB" sz="2400" dirty="0" err="1"/>
              <a:t>dysgwyr</a:t>
            </a:r>
            <a:r>
              <a:rPr lang="en-GB" sz="2400" dirty="0"/>
              <a:t> </a:t>
            </a:r>
            <a:r>
              <a:rPr lang="en-GB" sz="2400" dirty="0" err="1"/>
              <a:t>i</a:t>
            </a:r>
            <a:r>
              <a:rPr lang="en-GB" sz="2400" dirty="0"/>
              <a:t> </a:t>
            </a:r>
            <a:r>
              <a:rPr lang="en-GB" sz="2400" dirty="0" err="1"/>
              <a:t>ystyried</a:t>
            </a:r>
            <a:r>
              <a:rPr lang="en-GB" sz="2400" dirty="0"/>
              <a:t> </a:t>
            </a:r>
            <a:r>
              <a:rPr lang="en-GB" sz="2400" dirty="0" err="1"/>
              <a:t>ystod</a:t>
            </a:r>
            <a:r>
              <a:rPr lang="en-GB" sz="2400" dirty="0"/>
              <a:t> </a:t>
            </a:r>
            <a:r>
              <a:rPr lang="en-GB" sz="2400" dirty="0" err="1"/>
              <a:t>ehangach</a:t>
            </a:r>
            <a:r>
              <a:rPr lang="en-GB" sz="2400" dirty="0"/>
              <a:t> o </a:t>
            </a:r>
            <a:r>
              <a:rPr lang="en-GB" sz="2400" dirty="0" err="1"/>
              <a:t>datrysiadau</a:t>
            </a:r>
            <a:r>
              <a:rPr lang="en-GB" sz="2400" dirty="0"/>
              <a:t> </a:t>
            </a:r>
            <a:r>
              <a:rPr lang="en-GB" sz="2400" dirty="0" err="1"/>
              <a:t>amgen</a:t>
            </a:r>
            <a:r>
              <a:rPr lang="en-GB" sz="2400" dirty="0"/>
              <a:t> pan </a:t>
            </a:r>
            <a:r>
              <a:rPr lang="en-GB" sz="2400" dirty="0" err="1"/>
              <a:t>fydd</a:t>
            </a:r>
            <a:r>
              <a:rPr lang="en-GB" sz="2400" dirty="0"/>
              <a:t> </a:t>
            </a:r>
            <a:r>
              <a:rPr lang="en-GB" sz="2400" dirty="0" err="1"/>
              <a:t>pethau'n</a:t>
            </a:r>
            <a:r>
              <a:rPr lang="en-GB" sz="2400" dirty="0"/>
              <a:t> </a:t>
            </a:r>
            <a:r>
              <a:rPr lang="en-GB" sz="2400" dirty="0" err="1"/>
              <a:t>newid</a:t>
            </a:r>
            <a:endParaRPr lang="en-GB" sz="2400" dirty="0"/>
          </a:p>
          <a:p>
            <a:r>
              <a:rPr lang="en-GB" sz="2400" dirty="0">
                <a:solidFill>
                  <a:srgbClr val="002060"/>
                </a:solidFill>
              </a:rPr>
              <a:t>learn to work effectively with others, valuing the different contributions they and others make – they should also begin to recognise the limitations of their own work and those of others as they build an understanding of how different people play different roles within a team</a:t>
            </a:r>
          </a:p>
          <a:p>
            <a:endParaRPr lang="en-GB" dirty="0"/>
          </a:p>
        </p:txBody>
      </p:sp>
    </p:spTree>
    <p:extLst>
      <p:ext uri="{BB962C8B-B14F-4D97-AF65-F5344CB8AC3E}">
        <p14:creationId xmlns:p14="http://schemas.microsoft.com/office/powerpoint/2010/main" val="47157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p:txBody>
          <a:bodyPr>
            <a:normAutofit/>
          </a:bodyPr>
          <a:lstStyle/>
          <a:p>
            <a:pPr lvl="0">
              <a:lnSpc>
                <a:spcPct val="100000"/>
              </a:lnSpc>
              <a:spcBef>
                <a:spcPts val="0"/>
              </a:spcBef>
            </a:pPr>
            <a:r>
              <a:rPr lang="en-GB" sz="2000" dirty="0">
                <a:solidFill>
                  <a:prstClr val="black"/>
                </a:solidFill>
                <a:latin typeface="Calibri" panose="020F0502020204030204"/>
                <a:ea typeface="+mn-ea"/>
                <a:cs typeface="+mn-cs"/>
              </a:rPr>
              <a:t/>
            </a:r>
            <a:br>
              <a:rPr lang="en-GB" sz="2000" dirty="0">
                <a:solidFill>
                  <a:prstClr val="black"/>
                </a:solidFill>
                <a:latin typeface="Calibri" panose="020F0502020204030204"/>
                <a:ea typeface="+mn-ea"/>
                <a:cs typeface="+mn-cs"/>
              </a:rPr>
            </a:br>
            <a:endParaRPr lang="en-GB" dirty="0"/>
          </a:p>
        </p:txBody>
      </p:sp>
      <p:pic>
        <p:nvPicPr>
          <p:cNvPr id="4" name="Content Placeholder 3"/>
          <p:cNvPicPr>
            <a:picLocks noGrp="1" noChangeAspect="1"/>
          </p:cNvPicPr>
          <p:nvPr>
            <p:ph sz="half" idx="1"/>
          </p:nvPr>
        </p:nvPicPr>
        <p:blipFill>
          <a:blip r:embed="rId3"/>
          <a:stretch>
            <a:fillRect/>
          </a:stretch>
        </p:blipFill>
        <p:spPr>
          <a:xfrm>
            <a:off x="516147" y="930064"/>
            <a:ext cx="5181600" cy="4192942"/>
          </a:xfrm>
          <a:prstGeom prst="rect">
            <a:avLst/>
          </a:prstGeom>
        </p:spPr>
      </p:pic>
      <p:sp>
        <p:nvSpPr>
          <p:cNvPr id="12" name="Content Placeholder 11"/>
          <p:cNvSpPr>
            <a:spLocks noGrp="1"/>
          </p:cNvSpPr>
          <p:nvPr>
            <p:ph sz="half" idx="2"/>
          </p:nvPr>
        </p:nvSpPr>
        <p:spPr>
          <a:xfrm>
            <a:off x="6096000" y="1155941"/>
            <a:ext cx="5952226" cy="4364966"/>
          </a:xfrm>
        </p:spPr>
        <p:txBody>
          <a:bodyPr>
            <a:normAutofit/>
          </a:bodyPr>
          <a:lstStyle/>
          <a:p>
            <a:r>
              <a:rPr lang="en-GB" sz="2600" dirty="0" err="1"/>
              <a:t>meithrin</a:t>
            </a:r>
            <a:r>
              <a:rPr lang="en-GB" sz="2600" dirty="0"/>
              <a:t> </a:t>
            </a:r>
            <a:r>
              <a:rPr lang="en-GB" sz="2600" dirty="0" err="1"/>
              <a:t>eu</a:t>
            </a:r>
            <a:r>
              <a:rPr lang="en-GB" sz="2600" dirty="0"/>
              <a:t> </a:t>
            </a:r>
            <a:r>
              <a:rPr lang="en-GB" sz="2600" dirty="0" err="1"/>
              <a:t>gwydnwch</a:t>
            </a:r>
            <a:r>
              <a:rPr lang="en-GB" sz="2600" dirty="0"/>
              <a:t> a </a:t>
            </a:r>
            <a:r>
              <a:rPr lang="en-GB" sz="2600" dirty="0" err="1"/>
              <a:t>datblygu</a:t>
            </a:r>
            <a:r>
              <a:rPr lang="en-GB" sz="2600" dirty="0"/>
              <a:t> </a:t>
            </a:r>
            <a:r>
              <a:rPr lang="en-GB" sz="2600" dirty="0" err="1"/>
              <a:t>strategaethau</a:t>
            </a:r>
            <a:r>
              <a:rPr lang="en-GB" sz="2600" dirty="0"/>
              <a:t> a </a:t>
            </a:r>
            <a:r>
              <a:rPr lang="en-GB" sz="2600" dirty="0" err="1"/>
              <a:t>fydd</a:t>
            </a:r>
            <a:r>
              <a:rPr lang="en-GB" sz="2600" dirty="0"/>
              <a:t> </a:t>
            </a:r>
            <a:r>
              <a:rPr lang="en-GB" sz="2600" dirty="0" err="1"/>
              <a:t>yn</a:t>
            </a:r>
            <a:r>
              <a:rPr lang="en-GB" sz="2600" dirty="0"/>
              <a:t> </a:t>
            </a:r>
            <a:r>
              <a:rPr lang="en-GB" sz="2600" dirty="0" err="1"/>
              <a:t>eu</a:t>
            </a:r>
            <a:r>
              <a:rPr lang="en-GB" sz="2600" dirty="0"/>
              <a:t> </a:t>
            </a:r>
            <a:r>
              <a:rPr lang="en-GB" sz="2600" dirty="0" err="1"/>
              <a:t>helpu</a:t>
            </a:r>
            <a:r>
              <a:rPr lang="en-GB" sz="2600" dirty="0"/>
              <a:t> </a:t>
            </a:r>
            <a:r>
              <a:rPr lang="en-GB" sz="2600" dirty="0" err="1"/>
              <a:t>i</a:t>
            </a:r>
            <a:r>
              <a:rPr lang="en-GB" sz="2600" dirty="0"/>
              <a:t> </a:t>
            </a:r>
            <a:r>
              <a:rPr lang="en-GB" sz="2600" dirty="0" err="1"/>
              <a:t>reoli</a:t>
            </a:r>
            <a:r>
              <a:rPr lang="en-GB" sz="2600" dirty="0"/>
              <a:t> </a:t>
            </a:r>
            <a:r>
              <a:rPr lang="en-GB" sz="2600" dirty="0" err="1"/>
              <a:t>eu</a:t>
            </a:r>
            <a:r>
              <a:rPr lang="en-GB" sz="2600" dirty="0"/>
              <a:t> </a:t>
            </a:r>
            <a:r>
              <a:rPr lang="en-GB" sz="2600" dirty="0" err="1"/>
              <a:t>lles</a:t>
            </a:r>
            <a:r>
              <a:rPr lang="en-GB" sz="2600" dirty="0"/>
              <a:t>. </a:t>
            </a:r>
            <a:r>
              <a:rPr lang="en-GB" sz="2600" dirty="0" err="1"/>
              <a:t>Dylen</a:t>
            </a:r>
            <a:r>
              <a:rPr lang="en-GB" sz="2600" dirty="0"/>
              <a:t> </a:t>
            </a:r>
            <a:r>
              <a:rPr lang="en-GB" sz="2600" dirty="0" err="1"/>
              <a:t>nhw</a:t>
            </a:r>
            <a:r>
              <a:rPr lang="en-GB" sz="2600" dirty="0"/>
              <a:t> </a:t>
            </a:r>
            <a:r>
              <a:rPr lang="en-GB" sz="2600" dirty="0" err="1"/>
              <a:t>fod</a:t>
            </a:r>
            <a:r>
              <a:rPr lang="en-GB" sz="2600" dirty="0"/>
              <a:t> </a:t>
            </a:r>
            <a:r>
              <a:rPr lang="en-GB" sz="2600" dirty="0" err="1"/>
              <a:t>yn</a:t>
            </a:r>
            <a:r>
              <a:rPr lang="en-GB" sz="2600" dirty="0"/>
              <a:t> </a:t>
            </a:r>
            <a:r>
              <a:rPr lang="en-GB" sz="2600" dirty="0" err="1"/>
              <a:t>cael</a:t>
            </a:r>
            <a:r>
              <a:rPr lang="en-GB" sz="2600" dirty="0"/>
              <a:t> </a:t>
            </a:r>
            <a:r>
              <a:rPr lang="en-GB" sz="2600" dirty="0" err="1"/>
              <a:t>profiadau</a:t>
            </a:r>
            <a:r>
              <a:rPr lang="en-GB" sz="2600" dirty="0"/>
              <a:t> </a:t>
            </a:r>
            <a:r>
              <a:rPr lang="en-GB" sz="2600" dirty="0" err="1"/>
              <a:t>lle</a:t>
            </a:r>
            <a:r>
              <a:rPr lang="en-GB" sz="2600" dirty="0"/>
              <a:t> y </a:t>
            </a:r>
            <a:r>
              <a:rPr lang="en-GB" sz="2600" dirty="0" err="1"/>
              <a:t>gallan</a:t>
            </a:r>
            <a:r>
              <a:rPr lang="en-GB" sz="2600" dirty="0"/>
              <a:t> </a:t>
            </a:r>
            <a:r>
              <a:rPr lang="en-GB" sz="2600" dirty="0" err="1"/>
              <a:t>nhw</a:t>
            </a:r>
            <a:r>
              <a:rPr lang="en-GB" sz="2600" dirty="0"/>
              <a:t> </a:t>
            </a:r>
            <a:r>
              <a:rPr lang="en-GB" sz="2600" dirty="0" err="1"/>
              <a:t>ymateb</a:t>
            </a:r>
            <a:r>
              <a:rPr lang="en-GB" sz="2600" dirty="0"/>
              <a:t> </a:t>
            </a:r>
            <a:r>
              <a:rPr lang="en-GB" sz="2600" dirty="0" err="1"/>
              <a:t>yn</a:t>
            </a:r>
            <a:r>
              <a:rPr lang="en-GB" sz="2600" dirty="0"/>
              <a:t> </a:t>
            </a:r>
            <a:r>
              <a:rPr lang="en-GB" sz="2600" dirty="0" err="1"/>
              <a:t>gadarnhaol</a:t>
            </a:r>
            <a:r>
              <a:rPr lang="en-GB" sz="2600" dirty="0"/>
              <a:t> </a:t>
            </a:r>
            <a:r>
              <a:rPr lang="en-GB" sz="2600" dirty="0" err="1"/>
              <a:t>yn</a:t>
            </a:r>
            <a:r>
              <a:rPr lang="en-GB" sz="2600" dirty="0"/>
              <a:t> </a:t>
            </a:r>
            <a:r>
              <a:rPr lang="en-GB" sz="2600" dirty="0" err="1"/>
              <a:t>wyneb</a:t>
            </a:r>
            <a:r>
              <a:rPr lang="en-GB" sz="2600" dirty="0"/>
              <a:t> </a:t>
            </a:r>
            <a:r>
              <a:rPr lang="en-GB" sz="2600" dirty="0" err="1"/>
              <a:t>heriau</a:t>
            </a:r>
            <a:r>
              <a:rPr lang="en-GB" sz="2600" dirty="0"/>
              <a:t>, </a:t>
            </a:r>
            <a:r>
              <a:rPr lang="en-GB" sz="2600" dirty="0" err="1"/>
              <a:t>ansicrwydd</a:t>
            </a:r>
            <a:r>
              <a:rPr lang="en-GB" sz="2600" dirty="0"/>
              <a:t> </a:t>
            </a:r>
            <a:r>
              <a:rPr lang="en-GB" sz="2600" dirty="0" err="1"/>
              <a:t>neu</a:t>
            </a:r>
            <a:r>
              <a:rPr lang="en-GB" sz="2600" dirty="0"/>
              <a:t> </a:t>
            </a:r>
            <a:r>
              <a:rPr lang="en-GB" sz="2600" dirty="0" err="1"/>
              <a:t>fethiant</a:t>
            </a:r>
            <a:endParaRPr lang="en-GB" sz="2600" dirty="0"/>
          </a:p>
          <a:p>
            <a:r>
              <a:rPr lang="en-GB" sz="2600" dirty="0">
                <a:solidFill>
                  <a:srgbClr val="002060"/>
                </a:solidFill>
              </a:rPr>
              <a:t>build their resilience and develop strategies which will help them manage their well-being – they should be encountering experiences where they can respond positively in the face of challenge, uncertainty or failure</a:t>
            </a:r>
          </a:p>
          <a:p>
            <a:endParaRPr lang="en-GB" dirty="0"/>
          </a:p>
        </p:txBody>
      </p:sp>
      <p:sp>
        <p:nvSpPr>
          <p:cNvPr id="5" name="TextBox 4"/>
          <p:cNvSpPr txBox="1"/>
          <p:nvPr/>
        </p:nvSpPr>
        <p:spPr>
          <a:xfrm flipH="1">
            <a:off x="2863537" y="3026535"/>
            <a:ext cx="974367" cy="30493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38226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570186"/>
          </a:xfrm>
        </p:spPr>
        <p:txBody>
          <a:bodyPr>
            <a:normAutofit fontScale="90000"/>
          </a:bodyPr>
          <a:lstStyle/>
          <a:p>
            <a:r>
              <a:rPr lang="en-GB" dirty="0"/>
              <a:t>What does effective interaction in early years school/settings look like?</a:t>
            </a:r>
          </a:p>
        </p:txBody>
      </p:sp>
      <p:sp>
        <p:nvSpPr>
          <p:cNvPr id="4" name="Content Placeholder 3"/>
          <p:cNvSpPr>
            <a:spLocks noGrp="1"/>
          </p:cNvSpPr>
          <p:nvPr>
            <p:ph sz="half" idx="1"/>
          </p:nvPr>
        </p:nvSpPr>
        <p:spPr>
          <a:xfrm>
            <a:off x="529087" y="1943818"/>
            <a:ext cx="5566913" cy="3755367"/>
          </a:xfrm>
          <a:solidFill>
            <a:schemeClr val="bg1"/>
          </a:solidFill>
        </p:spPr>
        <p:txBody>
          <a:bodyPr>
            <a:normAutofit/>
          </a:bodyPr>
          <a:lstStyle/>
          <a:p>
            <a:r>
              <a:rPr lang="en-GB" dirty="0"/>
              <a:t>Listening</a:t>
            </a:r>
          </a:p>
          <a:p>
            <a:r>
              <a:rPr lang="en-GB" dirty="0"/>
              <a:t>Shared interest</a:t>
            </a:r>
          </a:p>
          <a:p>
            <a:r>
              <a:rPr lang="en-GB" dirty="0"/>
              <a:t>Two or more people</a:t>
            </a:r>
          </a:p>
          <a:p>
            <a:r>
              <a:rPr lang="en-GB" dirty="0"/>
              <a:t>Working together</a:t>
            </a:r>
          </a:p>
          <a:p>
            <a:r>
              <a:rPr lang="en-GB" dirty="0"/>
              <a:t>Problem solving</a:t>
            </a:r>
          </a:p>
          <a:p>
            <a:r>
              <a:rPr lang="en-GB" dirty="0"/>
              <a:t>Evaluating activities</a:t>
            </a:r>
          </a:p>
          <a:p>
            <a:r>
              <a:rPr lang="en-GB" dirty="0"/>
              <a:t>Child-initiated</a:t>
            </a:r>
          </a:p>
          <a:p>
            <a:endParaRPr lang="en-GB" dirty="0"/>
          </a:p>
        </p:txBody>
      </p:sp>
      <p:sp>
        <p:nvSpPr>
          <p:cNvPr id="5" name="Content Placeholder 4"/>
          <p:cNvSpPr>
            <a:spLocks noGrp="1"/>
          </p:cNvSpPr>
          <p:nvPr>
            <p:ph sz="half" idx="2"/>
          </p:nvPr>
        </p:nvSpPr>
        <p:spPr>
          <a:xfrm>
            <a:off x="6172199" y="1943818"/>
            <a:ext cx="4760343" cy="3525329"/>
          </a:xfrm>
          <a:solidFill>
            <a:schemeClr val="bg1"/>
          </a:solidFill>
        </p:spPr>
        <p:txBody>
          <a:bodyPr>
            <a:normAutofit/>
          </a:bodyPr>
          <a:lstStyle/>
          <a:p>
            <a:r>
              <a:rPr lang="en-GB" dirty="0"/>
              <a:t>Clarifying concepts</a:t>
            </a:r>
          </a:p>
          <a:p>
            <a:r>
              <a:rPr lang="en-GB" dirty="0"/>
              <a:t>Extending narrative</a:t>
            </a:r>
          </a:p>
          <a:p>
            <a:r>
              <a:rPr lang="en-GB" dirty="0"/>
              <a:t>Develop and extend thinking</a:t>
            </a:r>
          </a:p>
          <a:p>
            <a:r>
              <a:rPr lang="en-GB" dirty="0"/>
              <a:t>Modelling</a:t>
            </a:r>
          </a:p>
          <a:p>
            <a:r>
              <a:rPr lang="en-GB" dirty="0"/>
              <a:t>Open ended questions</a:t>
            </a:r>
          </a:p>
          <a:p>
            <a:r>
              <a:rPr lang="en-GB" dirty="0"/>
              <a:t>Sustained shared thinking</a:t>
            </a:r>
          </a:p>
        </p:txBody>
      </p:sp>
    </p:spTree>
    <p:extLst>
      <p:ext uri="{BB962C8B-B14F-4D97-AF65-F5344CB8AC3E}">
        <p14:creationId xmlns:p14="http://schemas.microsoft.com/office/powerpoint/2010/main" val="3460077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2"/>
            <a:ext cx="8689976" cy="3183466"/>
          </a:xfrm>
        </p:spPr>
        <p:txBody>
          <a:bodyPr>
            <a:normAutofit fontScale="90000"/>
          </a:bodyPr>
          <a:lstStyle/>
          <a:p>
            <a:r>
              <a:rPr lang="en-GB" dirty="0">
                <a:effectLst>
                  <a:outerShdw blurRad="38100" dist="19050" dir="2700000" algn="tl">
                    <a:srgbClr val="000000">
                      <a:alpha val="39000"/>
                    </a:srgbClr>
                  </a:outerShdw>
                </a:effectLst>
              </a:rPr>
              <a:t>Sustained Shared Thinking</a:t>
            </a:r>
            <a:r>
              <a:rPr lang="en-GB" dirty="0"/>
              <a:t/>
            </a:r>
            <a:br>
              <a:rPr lang="en-GB" dirty="0"/>
            </a:br>
            <a:r>
              <a:rPr lang="en-GB" dirty="0">
                <a:effectLst>
                  <a:outerShdw blurRad="38100" dist="19050" dir="2700000" algn="tl">
                    <a:srgbClr val="000000">
                      <a:alpha val="39000"/>
                    </a:srgbClr>
                  </a:outerShdw>
                </a:effectLst>
              </a:rPr>
              <a:t>Engaging activities to evoke curiosity</a:t>
            </a:r>
            <a:r>
              <a:rPr lang="en-GB" dirty="0"/>
              <a:t>.</a:t>
            </a:r>
            <a:br>
              <a:rPr lang="en-GB" dirty="0"/>
            </a:br>
            <a:r>
              <a:rPr lang="en-GB" dirty="0"/>
              <a:t> </a:t>
            </a:r>
            <a:br>
              <a:rPr lang="en-GB" dirty="0"/>
            </a:br>
            <a:endParaRPr lang="en-GB" dirty="0"/>
          </a:p>
        </p:txBody>
      </p:sp>
      <p:pic>
        <p:nvPicPr>
          <p:cNvPr id="4" name="Picture 3"/>
          <p:cNvPicPr>
            <a:picLocks noChangeAspect="1"/>
          </p:cNvPicPr>
          <p:nvPr/>
        </p:nvPicPr>
        <p:blipFill>
          <a:blip r:embed="rId2"/>
          <a:stretch>
            <a:fillRect/>
          </a:stretch>
        </p:blipFill>
        <p:spPr>
          <a:xfrm>
            <a:off x="0" y="1952809"/>
            <a:ext cx="12192000" cy="4718924"/>
          </a:xfrm>
          <a:prstGeom prst="rect">
            <a:avLst/>
          </a:prstGeom>
        </p:spPr>
      </p:pic>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0670820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Defnyddio</a:t>
            </a:r>
            <a:r>
              <a:rPr lang="en-GB" dirty="0"/>
              <a:t> ADFYFYRIO/Using Reflection</a:t>
            </a:r>
          </a:p>
        </p:txBody>
      </p:sp>
      <p:sp>
        <p:nvSpPr>
          <p:cNvPr id="5" name="Content Placeholder 4"/>
          <p:cNvSpPr>
            <a:spLocks noGrp="1"/>
          </p:cNvSpPr>
          <p:nvPr>
            <p:ph sz="half" idx="1"/>
          </p:nvPr>
        </p:nvSpPr>
        <p:spPr/>
        <p:txBody>
          <a:bodyPr/>
          <a:lstStyle/>
          <a:p>
            <a:r>
              <a:rPr lang="en-GB" dirty="0" err="1"/>
              <a:t>Sut</a:t>
            </a:r>
            <a:r>
              <a:rPr lang="en-GB" dirty="0"/>
              <a:t> y </a:t>
            </a:r>
            <a:r>
              <a:rPr lang="en-GB" dirty="0" err="1"/>
              <a:t>gallwn</a:t>
            </a:r>
            <a:r>
              <a:rPr lang="en-GB" dirty="0"/>
              <a:t> </a:t>
            </a:r>
            <a:r>
              <a:rPr lang="en-GB" dirty="0" err="1"/>
              <a:t>ni</a:t>
            </a:r>
            <a:r>
              <a:rPr lang="en-GB" dirty="0"/>
              <a:t>:</a:t>
            </a:r>
          </a:p>
          <a:p>
            <a:r>
              <a:rPr lang="en-GB" dirty="0" err="1"/>
              <a:t>Adfyfyrio</a:t>
            </a:r>
            <a:r>
              <a:rPr lang="en-GB" dirty="0"/>
              <a:t> </a:t>
            </a:r>
            <a:r>
              <a:rPr lang="en-GB" dirty="0" err="1"/>
              <a:t>mewn</a:t>
            </a:r>
            <a:r>
              <a:rPr lang="en-GB" dirty="0"/>
              <a:t> </a:t>
            </a:r>
            <a:r>
              <a:rPr lang="en-GB" dirty="0" err="1"/>
              <a:t>partneriaeth</a:t>
            </a:r>
            <a:r>
              <a:rPr lang="en-GB" dirty="0"/>
              <a:t> â </a:t>
            </a:r>
            <a:r>
              <a:rPr lang="en-GB" dirty="0" err="1"/>
              <a:t>phlant</a:t>
            </a:r>
            <a:r>
              <a:rPr lang="en-GB" dirty="0"/>
              <a:t>?</a:t>
            </a:r>
          </a:p>
          <a:p>
            <a:r>
              <a:rPr lang="en-GB" dirty="0" err="1"/>
              <a:t>Galluogi</a:t>
            </a:r>
            <a:r>
              <a:rPr lang="en-GB" dirty="0"/>
              <a:t> EIN BOD YN MEITHRIN </a:t>
            </a:r>
            <a:r>
              <a:rPr lang="en-GB" dirty="0" err="1"/>
              <a:t>perthnasoedd</a:t>
            </a:r>
            <a:r>
              <a:rPr lang="en-GB" dirty="0"/>
              <a:t>?</a:t>
            </a:r>
          </a:p>
        </p:txBody>
      </p:sp>
      <p:sp>
        <p:nvSpPr>
          <p:cNvPr id="6" name="Content Placeholder 5"/>
          <p:cNvSpPr>
            <a:spLocks noGrp="1"/>
          </p:cNvSpPr>
          <p:nvPr>
            <p:ph sz="half" idx="2"/>
          </p:nvPr>
        </p:nvSpPr>
        <p:spPr/>
        <p:txBody>
          <a:bodyPr/>
          <a:lstStyle/>
          <a:p>
            <a:r>
              <a:rPr lang="en-GB" dirty="0"/>
              <a:t>How can we:</a:t>
            </a:r>
          </a:p>
          <a:p>
            <a:r>
              <a:rPr lang="en-GB" dirty="0"/>
              <a:t> reflect in partnership with children?</a:t>
            </a:r>
          </a:p>
          <a:p>
            <a:r>
              <a:rPr lang="en-GB" dirty="0"/>
              <a:t>Enable nurturing relationships?</a:t>
            </a:r>
          </a:p>
        </p:txBody>
      </p:sp>
    </p:spTree>
    <p:extLst>
      <p:ext uri="{BB962C8B-B14F-4D97-AF65-F5344CB8AC3E}">
        <p14:creationId xmlns:p14="http://schemas.microsoft.com/office/powerpoint/2010/main" val="37579813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 y="1"/>
            <a:ext cx="12073467" cy="1168399"/>
          </a:xfrm>
        </p:spPr>
        <p:txBody>
          <a:bodyPr/>
          <a:lstStyle/>
          <a:p>
            <a:r>
              <a:rPr lang="en-GB" dirty="0"/>
              <a:t>Pa </a:t>
            </a:r>
            <a:r>
              <a:rPr lang="en-GB" dirty="0" err="1"/>
              <a:t>fath</a:t>
            </a:r>
            <a:r>
              <a:rPr lang="en-GB" dirty="0"/>
              <a:t> o </a:t>
            </a:r>
            <a:r>
              <a:rPr lang="en-GB" dirty="0" err="1"/>
              <a:t>brofiadau</a:t>
            </a:r>
            <a:r>
              <a:rPr lang="en-GB" dirty="0"/>
              <a:t> </a:t>
            </a:r>
            <a:r>
              <a:rPr lang="en-GB" dirty="0" err="1"/>
              <a:t>allwn</a:t>
            </a:r>
            <a:r>
              <a:rPr lang="en-GB" dirty="0"/>
              <a:t> </a:t>
            </a:r>
            <a:r>
              <a:rPr lang="en-GB" dirty="0" err="1"/>
              <a:t>ni</a:t>
            </a:r>
            <a:r>
              <a:rPr lang="en-GB" dirty="0"/>
              <a:t> </a:t>
            </a:r>
            <a:r>
              <a:rPr lang="en-GB" dirty="0" err="1"/>
              <a:t>eu</a:t>
            </a:r>
            <a:r>
              <a:rPr lang="en-GB" dirty="0"/>
              <a:t> </a:t>
            </a:r>
            <a:r>
              <a:rPr lang="en-GB" dirty="0" err="1"/>
              <a:t>rhannu</a:t>
            </a:r>
            <a:r>
              <a:rPr lang="en-GB" dirty="0"/>
              <a:t>/                     What Type of experiences can we share?</a:t>
            </a:r>
          </a:p>
        </p:txBody>
      </p:sp>
      <p:pic>
        <p:nvPicPr>
          <p:cNvPr id="5" name="Picture 4"/>
          <p:cNvPicPr>
            <a:picLocks noChangeAspect="1"/>
          </p:cNvPicPr>
          <p:nvPr/>
        </p:nvPicPr>
        <p:blipFill>
          <a:blip r:embed="rId2"/>
          <a:stretch>
            <a:fillRect/>
          </a:stretch>
        </p:blipFill>
        <p:spPr>
          <a:xfrm>
            <a:off x="711201" y="1952809"/>
            <a:ext cx="10955866" cy="4160124"/>
          </a:xfrm>
          <a:prstGeom prst="rect">
            <a:avLst/>
          </a:prstGeom>
        </p:spPr>
      </p:pic>
    </p:spTree>
    <p:extLst>
      <p:ext uri="{BB962C8B-B14F-4D97-AF65-F5344CB8AC3E}">
        <p14:creationId xmlns:p14="http://schemas.microsoft.com/office/powerpoint/2010/main" val="8825051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a:t>Sut</a:t>
            </a:r>
            <a:r>
              <a:rPr lang="en-GB" dirty="0"/>
              <a:t> </a:t>
            </a:r>
            <a:r>
              <a:rPr lang="en-GB" dirty="0" err="1"/>
              <a:t>ydym</a:t>
            </a:r>
            <a:r>
              <a:rPr lang="en-GB" dirty="0"/>
              <a:t> </a:t>
            </a:r>
            <a:r>
              <a:rPr lang="en-GB" dirty="0" err="1"/>
              <a:t>ni</a:t>
            </a:r>
            <a:r>
              <a:rPr lang="en-GB" dirty="0"/>
              <a:t>?/How do we?</a:t>
            </a:r>
          </a:p>
        </p:txBody>
      </p:sp>
      <p:sp>
        <p:nvSpPr>
          <p:cNvPr id="6" name="Content Placeholder 5"/>
          <p:cNvSpPr>
            <a:spLocks noGrp="1"/>
          </p:cNvSpPr>
          <p:nvPr>
            <p:ph sz="half" idx="1"/>
          </p:nvPr>
        </p:nvSpPr>
        <p:spPr/>
        <p:txBody>
          <a:bodyPr/>
          <a:lstStyle/>
          <a:p>
            <a:r>
              <a:rPr lang="en-GB" dirty="0" err="1"/>
              <a:t>Disgrifio</a:t>
            </a:r>
            <a:endParaRPr lang="en-GB" dirty="0"/>
          </a:p>
          <a:p>
            <a:r>
              <a:rPr lang="en-GB" dirty="0"/>
              <a:t>ADFYFYRIO </a:t>
            </a:r>
          </a:p>
          <a:p>
            <a:r>
              <a:rPr lang="en-GB" dirty="0" err="1"/>
              <a:t>Cysyniadol</a:t>
            </a:r>
            <a:endParaRPr lang="en-GB" dirty="0"/>
          </a:p>
          <a:p>
            <a:r>
              <a:rPr lang="en-GB" dirty="0" err="1"/>
              <a:t>Arbrofi</a:t>
            </a:r>
            <a:endParaRPr lang="en-GB" dirty="0"/>
          </a:p>
        </p:txBody>
      </p:sp>
      <p:sp>
        <p:nvSpPr>
          <p:cNvPr id="7" name="Content Placeholder 6"/>
          <p:cNvSpPr>
            <a:spLocks noGrp="1"/>
          </p:cNvSpPr>
          <p:nvPr>
            <p:ph sz="half" idx="2"/>
          </p:nvPr>
        </p:nvSpPr>
        <p:spPr/>
        <p:txBody>
          <a:bodyPr/>
          <a:lstStyle/>
          <a:p>
            <a:r>
              <a:rPr lang="en-GB" dirty="0"/>
              <a:t>Describing</a:t>
            </a:r>
          </a:p>
          <a:p>
            <a:r>
              <a:rPr lang="en-GB" dirty="0"/>
              <a:t>Reflecting</a:t>
            </a:r>
          </a:p>
          <a:p>
            <a:r>
              <a:rPr lang="en-GB" dirty="0"/>
              <a:t>Conceptualisation</a:t>
            </a:r>
          </a:p>
          <a:p>
            <a:r>
              <a:rPr lang="en-GB" dirty="0"/>
              <a:t>Experimentation</a:t>
            </a:r>
          </a:p>
        </p:txBody>
      </p:sp>
    </p:spTree>
    <p:extLst>
      <p:ext uri="{BB962C8B-B14F-4D97-AF65-F5344CB8AC3E}">
        <p14:creationId xmlns:p14="http://schemas.microsoft.com/office/powerpoint/2010/main" val="24225996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Ymgysylltu</a:t>
            </a:r>
            <a:r>
              <a:rPr lang="en-GB" dirty="0"/>
              <a:t> </a:t>
            </a:r>
            <a:r>
              <a:rPr lang="en-GB" dirty="0" err="1"/>
              <a:t>â'r</a:t>
            </a:r>
            <a:r>
              <a:rPr lang="en-GB" dirty="0"/>
              <a:t> </a:t>
            </a:r>
            <a:r>
              <a:rPr lang="en-GB" dirty="0" err="1"/>
              <a:t>dychymyg</a:t>
            </a:r>
            <a:r>
              <a:rPr lang="en-GB" dirty="0"/>
              <a:t>/                           Engaging the imagination</a:t>
            </a:r>
          </a:p>
        </p:txBody>
      </p:sp>
      <p:pic>
        <p:nvPicPr>
          <p:cNvPr id="6" name="Content Placeholder 5"/>
          <p:cNvPicPr>
            <a:picLocks noGrp="1" noChangeAspect="1"/>
          </p:cNvPicPr>
          <p:nvPr>
            <p:ph sz="quarter" idx="13"/>
          </p:nvPr>
        </p:nvPicPr>
        <p:blipFill>
          <a:blip r:embed="rId2"/>
          <a:stretch>
            <a:fillRect/>
          </a:stretch>
        </p:blipFill>
        <p:spPr>
          <a:xfrm>
            <a:off x="1386476" y="1998134"/>
            <a:ext cx="9419048" cy="4165600"/>
          </a:xfrm>
          <a:prstGeom prst="rect">
            <a:avLst/>
          </a:prstGeom>
        </p:spPr>
      </p:pic>
    </p:spTree>
    <p:extLst>
      <p:ext uri="{BB962C8B-B14F-4D97-AF65-F5344CB8AC3E}">
        <p14:creationId xmlns:p14="http://schemas.microsoft.com/office/powerpoint/2010/main" val="25666505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a:xfrm>
            <a:off x="625907" y="2214694"/>
            <a:ext cx="5106026" cy="3424107"/>
          </a:xfrm>
        </p:spPr>
        <p:txBody>
          <a:bodyPr/>
          <a:lstStyle/>
          <a:p>
            <a:r>
              <a:rPr lang="en-GB" dirty="0" err="1"/>
              <a:t>Cwestiynau</a:t>
            </a:r>
            <a:r>
              <a:rPr lang="en-GB" dirty="0"/>
              <a:t> </a:t>
            </a:r>
            <a:r>
              <a:rPr lang="en-GB" dirty="0" err="1"/>
              <a:t>Agored</a:t>
            </a:r>
            <a:endParaRPr lang="en-GB" dirty="0"/>
          </a:p>
          <a:p>
            <a:r>
              <a:rPr lang="en-GB" dirty="0" err="1"/>
              <a:t>Cadarnhau</a:t>
            </a:r>
            <a:r>
              <a:rPr lang="en-GB" dirty="0"/>
              <a:t> </a:t>
            </a:r>
            <a:r>
              <a:rPr lang="en-GB" dirty="0" err="1"/>
              <a:t>meddyliau'r</a:t>
            </a:r>
            <a:r>
              <a:rPr lang="en-GB" dirty="0"/>
              <a:t> </a:t>
            </a:r>
            <a:r>
              <a:rPr lang="en-GB" dirty="0" err="1"/>
              <a:t>plentyn</a:t>
            </a:r>
            <a:endParaRPr lang="en-GB" dirty="0"/>
          </a:p>
          <a:p>
            <a:r>
              <a:rPr lang="en-GB" dirty="0" err="1"/>
              <a:t>Myfyrdodau</a:t>
            </a:r>
            <a:endParaRPr lang="en-GB" dirty="0"/>
          </a:p>
          <a:p>
            <a:r>
              <a:rPr lang="en-GB" dirty="0" err="1"/>
              <a:t>Cyfeirio</a:t>
            </a:r>
            <a:endParaRPr lang="en-GB" dirty="0"/>
          </a:p>
        </p:txBody>
      </p:sp>
      <p:sp>
        <p:nvSpPr>
          <p:cNvPr id="4" name="Content Placeholder 3"/>
          <p:cNvSpPr>
            <a:spLocks noGrp="1"/>
          </p:cNvSpPr>
          <p:nvPr>
            <p:ph sz="half" idx="2"/>
          </p:nvPr>
        </p:nvSpPr>
        <p:spPr/>
        <p:txBody>
          <a:bodyPr/>
          <a:lstStyle/>
          <a:p>
            <a:r>
              <a:rPr lang="en-GB" dirty="0"/>
              <a:t>Open Minded Questions</a:t>
            </a:r>
          </a:p>
          <a:p>
            <a:r>
              <a:rPr lang="en-GB" dirty="0"/>
              <a:t>Affirming the child's thoughts</a:t>
            </a:r>
          </a:p>
          <a:p>
            <a:r>
              <a:rPr lang="en-GB" dirty="0"/>
              <a:t>Reflections</a:t>
            </a:r>
          </a:p>
          <a:p>
            <a:r>
              <a:rPr lang="en-GB" dirty="0"/>
              <a:t>Signposting</a:t>
            </a:r>
          </a:p>
          <a:p>
            <a:endParaRPr lang="en-GB" dirty="0"/>
          </a:p>
          <a:p>
            <a:endParaRPr lang="en-GB" dirty="0"/>
          </a:p>
        </p:txBody>
      </p:sp>
    </p:spTree>
    <p:extLst>
      <p:ext uri="{BB962C8B-B14F-4D97-AF65-F5344CB8AC3E}">
        <p14:creationId xmlns:p14="http://schemas.microsoft.com/office/powerpoint/2010/main" val="12356231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GB" dirty="0" err="1"/>
              <a:t>Meddwl</a:t>
            </a:r>
            <a:r>
              <a:rPr lang="en-GB" dirty="0"/>
              <a:t> am y </a:t>
            </a:r>
            <a:r>
              <a:rPr lang="en-GB" dirty="0" err="1"/>
              <a:t>Geiriau</a:t>
            </a:r>
            <a:r>
              <a:rPr lang="en-GB" dirty="0"/>
              <a:t> </a:t>
            </a:r>
            <a:r>
              <a:rPr lang="en-GB" dirty="0" err="1"/>
              <a:t>a'r</a:t>
            </a:r>
            <a:r>
              <a:rPr lang="en-GB" dirty="0"/>
              <a:t> </a:t>
            </a:r>
            <a:r>
              <a:rPr lang="en-GB" dirty="0" err="1"/>
              <a:t>iaith</a:t>
            </a:r>
            <a:endParaRPr lang="en-GB" dirty="0"/>
          </a:p>
          <a:p>
            <a:r>
              <a:rPr lang="en-GB" dirty="0" err="1"/>
              <a:t>Cefnogi</a:t>
            </a:r>
            <a:r>
              <a:rPr lang="en-GB" dirty="0"/>
              <a:t> a </a:t>
            </a:r>
            <a:r>
              <a:rPr lang="en-GB" dirty="0" err="1"/>
              <a:t>chynnal</a:t>
            </a:r>
            <a:r>
              <a:rPr lang="en-GB" dirty="0"/>
              <a:t> </a:t>
            </a:r>
            <a:r>
              <a:rPr lang="en-GB" dirty="0" err="1"/>
              <a:t>cynnydd</a:t>
            </a:r>
            <a:endParaRPr lang="en-GB" dirty="0"/>
          </a:p>
        </p:txBody>
      </p:sp>
      <p:sp>
        <p:nvSpPr>
          <p:cNvPr id="4" name="Content Placeholder 3"/>
          <p:cNvSpPr>
            <a:spLocks noGrp="1"/>
          </p:cNvSpPr>
          <p:nvPr>
            <p:ph sz="half" idx="2"/>
          </p:nvPr>
        </p:nvSpPr>
        <p:spPr/>
        <p:txBody>
          <a:bodyPr/>
          <a:lstStyle/>
          <a:p>
            <a:r>
              <a:rPr lang="en-GB" dirty="0"/>
              <a:t>Evoking thought and language</a:t>
            </a:r>
          </a:p>
          <a:p>
            <a:r>
              <a:rPr lang="en-GB" dirty="0"/>
              <a:t>Supporting and Sustaining progress</a:t>
            </a:r>
          </a:p>
        </p:txBody>
      </p:sp>
    </p:spTree>
    <p:extLst>
      <p:ext uri="{BB962C8B-B14F-4D97-AF65-F5344CB8AC3E}">
        <p14:creationId xmlns:p14="http://schemas.microsoft.com/office/powerpoint/2010/main" val="9594282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Foundation Phase Evaluation</a:t>
            </a:r>
          </a:p>
        </p:txBody>
      </p:sp>
      <p:sp>
        <p:nvSpPr>
          <p:cNvPr id="5" name="Content Placeholder 4"/>
          <p:cNvSpPr>
            <a:spLocks noGrp="1"/>
          </p:cNvSpPr>
          <p:nvPr>
            <p:ph idx="1"/>
          </p:nvPr>
        </p:nvSpPr>
        <p:spPr/>
        <p:txBody>
          <a:bodyPr>
            <a:normAutofit fontScale="85000" lnSpcReduction="20000"/>
          </a:bodyPr>
          <a:lstStyle/>
          <a:p>
            <a:r>
              <a:rPr lang="en-GB" dirty="0"/>
              <a:t>Schools with greater use of Foundation Phase pedagogies have greater levels of observed pupil involvement and pupil wellbeing during learning.</a:t>
            </a:r>
          </a:p>
          <a:p>
            <a:r>
              <a:rPr lang="en-GB" dirty="0"/>
              <a:t>The majority of practitioners and key stakeholders interviewed and surveyed think that the Foundation Phase is having a positive impact on children and learning (behaviour, wellbeing and attitudes to learning)</a:t>
            </a:r>
          </a:p>
          <a:p>
            <a:r>
              <a:rPr lang="en-GB" dirty="0"/>
              <a:t>The majority of practitioners believe that the Foundation Phase has led to improvements in literacy (both English and Welsh) and numeracy</a:t>
            </a:r>
          </a:p>
        </p:txBody>
      </p:sp>
    </p:spTree>
    <p:extLst>
      <p:ext uri="{BB962C8B-B14F-4D97-AF65-F5344CB8AC3E}">
        <p14:creationId xmlns:p14="http://schemas.microsoft.com/office/powerpoint/2010/main" val="17994585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en-GB" altLang="en-US"/>
              <a:t>Gwerthuso</a:t>
            </a:r>
            <a:br>
              <a:rPr lang="en-GB" altLang="en-US"/>
            </a:br>
            <a:r>
              <a:rPr lang="en-GB" altLang="en-US"/>
              <a:t>Evaluation</a:t>
            </a:r>
          </a:p>
        </p:txBody>
      </p:sp>
      <p:sp>
        <p:nvSpPr>
          <p:cNvPr id="38915" name="Content Placeholder 2"/>
          <p:cNvSpPr>
            <a:spLocks noGrp="1"/>
          </p:cNvSpPr>
          <p:nvPr>
            <p:ph sz="half" idx="1"/>
          </p:nvPr>
        </p:nvSpPr>
        <p:spPr>
          <a:xfrm>
            <a:off x="1981200" y="1600200"/>
            <a:ext cx="4038600" cy="3989388"/>
          </a:xfrm>
        </p:spPr>
        <p:txBody>
          <a:bodyPr/>
          <a:lstStyle/>
          <a:p>
            <a:r>
              <a:rPr lang="cy-GB" altLang="en-US" sz="2000"/>
              <a:t>Tensiwn rhwng dull sy'n canolbwyntio ar ddysgu trwy brofiad ac asesiadau sy'n dibynnu ar oedran a datganiadau penodol.</a:t>
            </a:r>
          </a:p>
          <a:p>
            <a:r>
              <a:rPr lang="cy-GB" altLang="en-US" sz="2000"/>
              <a:t>dull addysgeg newydd sy'n ymgorffori damcaniaethau dysgu adeileddol fyddai’r un y gellid ei integreiddio orau a chwricwlwm statudol manwl</a:t>
            </a:r>
          </a:p>
        </p:txBody>
      </p:sp>
      <p:sp>
        <p:nvSpPr>
          <p:cNvPr id="38916" name="Content Placeholder 3"/>
          <p:cNvSpPr>
            <a:spLocks noGrp="1"/>
          </p:cNvSpPr>
          <p:nvPr>
            <p:ph sz="half" idx="2"/>
          </p:nvPr>
        </p:nvSpPr>
        <p:spPr>
          <a:xfrm>
            <a:off x="6172200" y="1600200"/>
            <a:ext cx="4038600" cy="3989388"/>
          </a:xfrm>
        </p:spPr>
        <p:txBody>
          <a:bodyPr/>
          <a:lstStyle/>
          <a:p>
            <a:r>
              <a:rPr lang="en-GB" altLang="en-US" sz="2000"/>
              <a:t>Tension between an approach that centres on experiential learning and assessments that rely on age and specific statements.</a:t>
            </a:r>
          </a:p>
          <a:p>
            <a:r>
              <a:rPr lang="en-GB" altLang="en-US" sz="2000"/>
              <a:t>a new pedagogical approach that incorporates constructivist theories of learning could best be integrated with a detailed statutory curriculum</a:t>
            </a:r>
          </a:p>
          <a:p>
            <a:r>
              <a:rPr lang="en-GB" altLang="en-US" sz="2000"/>
              <a:t>(WISERD, 2015)</a:t>
            </a:r>
          </a:p>
        </p:txBody>
      </p:sp>
      <p:sp>
        <p:nvSpPr>
          <p:cNvPr id="38917" name="Rectangle 1"/>
          <p:cNvSpPr>
            <a:spLocks noChangeArrowheads="1"/>
          </p:cNvSpPr>
          <p:nvPr/>
        </p:nvSpPr>
        <p:spPr bwMode="auto">
          <a:xfrm>
            <a:off x="1952626" y="5157788"/>
            <a:ext cx="9109075"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defTabSz="914400" eaLnBrk="0" fontAlgn="base" hangingPunct="0">
              <a:spcBef>
                <a:spcPct val="0"/>
              </a:spcBef>
              <a:spcAft>
                <a:spcPct val="0"/>
              </a:spcAft>
              <a:buNone/>
            </a:pPr>
            <a:r>
              <a:rPr lang="en-GB" altLang="en-US" sz="2400">
                <a:solidFill>
                  <a:prstClr val="black"/>
                </a:solidFill>
                <a:latin typeface="Times" panose="02020603050405020304" pitchFamily="18" charset="0"/>
                <a:ea typeface="MS PGothic" panose="020B0600070205080204" pitchFamily="34" charset="-128"/>
                <a:hlinkClick r:id="rId3"/>
              </a:rPr>
              <a:t>https://dera.ioe.ac.uk/23035/3/150514-foundation-phase-final-en_Redacted.pdf</a:t>
            </a:r>
            <a:endParaRPr lang="en-GB" altLang="en-US" sz="2400">
              <a:solidFill>
                <a:prstClr val="black"/>
              </a:solidFill>
              <a:latin typeface="Times" panose="02020603050405020304" pitchFamily="18" charset="0"/>
              <a:ea typeface="MS PGothic" panose="020B0600070205080204" pitchFamily="34" charset="-128"/>
            </a:endParaRPr>
          </a:p>
        </p:txBody>
      </p:sp>
    </p:spTree>
    <p:extLst>
      <p:ext uri="{BB962C8B-B14F-4D97-AF65-F5344CB8AC3E}">
        <p14:creationId xmlns:p14="http://schemas.microsoft.com/office/powerpoint/2010/main" val="31373407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r>
              <a:rPr lang="en-GB" altLang="en-US"/>
              <a:t>Adroddiad Donaldson</a:t>
            </a:r>
            <a:br>
              <a:rPr lang="en-GB" altLang="en-US"/>
            </a:br>
            <a:r>
              <a:rPr lang="en-GB" altLang="en-US"/>
              <a:t>Donaldson Report</a:t>
            </a:r>
          </a:p>
        </p:txBody>
      </p:sp>
      <p:sp>
        <p:nvSpPr>
          <p:cNvPr id="37891" name="Content Placeholder 2"/>
          <p:cNvSpPr>
            <a:spLocks noGrp="1"/>
          </p:cNvSpPr>
          <p:nvPr>
            <p:ph sz="half" idx="1"/>
          </p:nvPr>
        </p:nvSpPr>
        <p:spPr>
          <a:xfrm>
            <a:off x="1981200" y="1600200"/>
            <a:ext cx="4038600" cy="3989388"/>
          </a:xfrm>
        </p:spPr>
        <p:txBody>
          <a:bodyPr/>
          <a:lstStyle/>
          <a:p>
            <a:pPr marL="0" indent="0">
              <a:buNone/>
              <a:defRPr/>
            </a:pPr>
            <a:r>
              <a:rPr lang="cy-GB" altLang="en-US" dirty="0"/>
              <a:t>Y Cyfnod Sylfaen:</a:t>
            </a:r>
          </a:p>
          <a:p>
            <a:pPr>
              <a:defRPr/>
            </a:pPr>
            <a:r>
              <a:rPr lang="cy-GB" altLang="en-US" dirty="0"/>
              <a:t>un o’r ‘pethau gorau’ (t.17) am Addysg Cymru</a:t>
            </a:r>
          </a:p>
          <a:p>
            <a:pPr>
              <a:defRPr/>
            </a:pPr>
            <a:r>
              <a:rPr lang="cy-GB" altLang="en-US" dirty="0"/>
              <a:t>cryfder ‘gwirioneddol’ (t.21) i adeiladu’r cwricwlwm newydd arno</a:t>
            </a:r>
          </a:p>
        </p:txBody>
      </p:sp>
      <p:sp>
        <p:nvSpPr>
          <p:cNvPr id="37892" name="Content Placeholder 3"/>
          <p:cNvSpPr>
            <a:spLocks noGrp="1"/>
          </p:cNvSpPr>
          <p:nvPr>
            <p:ph sz="half" idx="2"/>
          </p:nvPr>
        </p:nvSpPr>
        <p:spPr>
          <a:xfrm>
            <a:off x="6172200" y="1600200"/>
            <a:ext cx="4038600" cy="3989388"/>
          </a:xfrm>
        </p:spPr>
        <p:txBody>
          <a:bodyPr/>
          <a:lstStyle/>
          <a:p>
            <a:pPr marL="0" indent="0">
              <a:buNone/>
              <a:defRPr/>
            </a:pPr>
            <a:r>
              <a:rPr lang="en-GB" altLang="en-US" dirty="0"/>
              <a:t>Foundation Phase is:</a:t>
            </a:r>
          </a:p>
          <a:p>
            <a:pPr>
              <a:defRPr/>
            </a:pPr>
            <a:r>
              <a:rPr lang="en-GB" dirty="0">
                <a:latin typeface="Arial" charset="0"/>
                <a:ea typeface="MS PGothic" pitchFamily="34" charset="-128"/>
                <a:cs typeface="ＭＳ Ｐゴシック" charset="0"/>
              </a:rPr>
              <a:t>one of the ‘best things’ (p17) of Welsh Education </a:t>
            </a:r>
          </a:p>
          <a:p>
            <a:pPr>
              <a:defRPr/>
            </a:pPr>
            <a:r>
              <a:rPr lang="en-GB" dirty="0">
                <a:latin typeface="Arial" charset="0"/>
                <a:ea typeface="MS PGothic" pitchFamily="34" charset="-128"/>
                <a:cs typeface="ＭＳ Ｐゴシック" charset="0"/>
              </a:rPr>
              <a:t>a ‘very real strength’ (p21) on which to build the new curriculum</a:t>
            </a:r>
          </a:p>
          <a:p>
            <a:pPr marL="0" indent="0">
              <a:buNone/>
              <a:defRPr/>
            </a:pPr>
            <a:r>
              <a:rPr lang="en-GB" altLang="en-US" dirty="0">
                <a:latin typeface="Arial" charset="0"/>
                <a:ea typeface="MS PGothic" pitchFamily="34" charset="-128"/>
              </a:rPr>
              <a:t>(Donaldson, 2015)</a:t>
            </a:r>
            <a:endParaRPr lang="en-GB" altLang="en-US" dirty="0"/>
          </a:p>
        </p:txBody>
      </p:sp>
    </p:spTree>
    <p:extLst>
      <p:ext uri="{BB962C8B-B14F-4D97-AF65-F5344CB8AC3E}">
        <p14:creationId xmlns:p14="http://schemas.microsoft.com/office/powerpoint/2010/main" val="9384261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r>
              <a:rPr lang="en-GB" altLang="en-US"/>
              <a:t>Adroddiad Donaldson</a:t>
            </a:r>
            <a:br>
              <a:rPr lang="en-GB" altLang="en-US"/>
            </a:br>
            <a:r>
              <a:rPr lang="en-GB" altLang="en-US"/>
              <a:t>Donaldson Report</a:t>
            </a:r>
          </a:p>
        </p:txBody>
      </p:sp>
      <p:sp>
        <p:nvSpPr>
          <p:cNvPr id="45059" name="Content Placeholder 2"/>
          <p:cNvSpPr>
            <a:spLocks noGrp="1"/>
          </p:cNvSpPr>
          <p:nvPr>
            <p:ph sz="half" idx="1"/>
          </p:nvPr>
        </p:nvSpPr>
        <p:spPr>
          <a:xfrm>
            <a:off x="1981200" y="1600200"/>
            <a:ext cx="4038600" cy="3989388"/>
          </a:xfrm>
        </p:spPr>
        <p:txBody>
          <a:bodyPr/>
          <a:lstStyle/>
          <a:p>
            <a:r>
              <a:rPr lang="en-GB" altLang="en-US"/>
              <a:t>‘… </a:t>
            </a:r>
            <a:r>
              <a:rPr lang="cy-GB" altLang="en-US"/>
              <a:t>dylai ysgolion fod yn gwneud mwy na dim ond trosglwyddo gwybodaeth.’ (t.17)</a:t>
            </a:r>
          </a:p>
          <a:p>
            <a:r>
              <a:rPr lang="cy-GB" altLang="en-US"/>
              <a:t>‘…y cwricwlwm ysgol presennol wedi dyddio’ (t.15</a:t>
            </a:r>
            <a:r>
              <a:rPr lang="en-GB" altLang="en-US"/>
              <a:t>)</a:t>
            </a:r>
          </a:p>
        </p:txBody>
      </p:sp>
      <p:sp>
        <p:nvSpPr>
          <p:cNvPr id="45060" name="Content Placeholder 3"/>
          <p:cNvSpPr>
            <a:spLocks noGrp="1"/>
          </p:cNvSpPr>
          <p:nvPr>
            <p:ph sz="half" idx="2"/>
          </p:nvPr>
        </p:nvSpPr>
        <p:spPr>
          <a:xfrm>
            <a:off x="6172200" y="1600200"/>
            <a:ext cx="4038600" cy="3989388"/>
          </a:xfrm>
        </p:spPr>
        <p:txBody>
          <a:bodyPr/>
          <a:lstStyle/>
          <a:p>
            <a:r>
              <a:rPr lang="en-GB" altLang="en-US"/>
              <a:t>‘…schools should be doing more than simply imparting knowledge.’ (p.17)</a:t>
            </a:r>
          </a:p>
          <a:p>
            <a:r>
              <a:rPr lang="en-GB" altLang="en-US"/>
              <a:t>‘current school curriculum was out of date’ (p.15) </a:t>
            </a:r>
          </a:p>
        </p:txBody>
      </p:sp>
    </p:spTree>
    <p:extLst>
      <p:ext uri="{BB962C8B-B14F-4D97-AF65-F5344CB8AC3E}">
        <p14:creationId xmlns:p14="http://schemas.microsoft.com/office/powerpoint/2010/main" val="18207132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ukc-powerpoint.officeapps.live.com/pods/GetClipboardImage.ashx?Id=d5836042-842d-43f7-87bd-be0d51eba394&amp;DC=UK4&amp;wdoverrides=GetClipboardImageEnabled:tru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85851" y="332350"/>
            <a:ext cx="9753600" cy="548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55812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5" name="Content Placeholder 4"/>
          <p:cNvSpPr>
            <a:spLocks noGrp="1"/>
          </p:cNvSpPr>
          <p:nvPr>
            <p:ph idx="1"/>
          </p:nvPr>
        </p:nvSpPr>
        <p:spPr/>
        <p:txBody>
          <a:bodyPr>
            <a:normAutofit fontScale="47500" lnSpcReduction="20000"/>
          </a:bodyPr>
          <a:lstStyle/>
          <a:p>
            <a:pPr marL="0" indent="0">
              <a:buNone/>
            </a:pPr>
            <a:endParaRPr lang="en-GB" dirty="0"/>
          </a:p>
          <a:p>
            <a:pPr marL="0" indent="0">
              <a:buNone/>
            </a:pPr>
            <a:r>
              <a:rPr lang="en-GB" altLang="en-US" dirty="0"/>
              <a:t>Donaldson, G. (2015) ‘Successful Futures: Independent Review of Curriculum and Assessment Arrangements in Wales’ Available at: http://dera.ioe.ac.uk/22165/2/150225-successful-futures-en_Redacted.pdf</a:t>
            </a:r>
          </a:p>
          <a:p>
            <a:pPr marL="0" indent="0">
              <a:buNone/>
            </a:pPr>
            <a:r>
              <a:rPr lang="en-GB" dirty="0"/>
              <a:t>Gibbs, G., (1988). </a:t>
            </a:r>
            <a:r>
              <a:rPr lang="en-GB" i="1" dirty="0"/>
              <a:t>Learning By Doing</a:t>
            </a:r>
            <a:r>
              <a:rPr lang="en-GB" dirty="0"/>
              <a:t>. London: FEU.</a:t>
            </a:r>
          </a:p>
          <a:p>
            <a:pPr marL="0" indent="0">
              <a:buNone/>
            </a:pPr>
            <a:r>
              <a:rPr lang="en-GB" dirty="0"/>
              <a:t>Gray, C. and </a:t>
            </a:r>
            <a:r>
              <a:rPr lang="en-GB" dirty="0" err="1"/>
              <a:t>Mcblain</a:t>
            </a:r>
            <a:r>
              <a:rPr lang="en-GB" dirty="0"/>
              <a:t>, S. (2012) Learning theories in childhood. London. Sage Publishing.</a:t>
            </a:r>
          </a:p>
          <a:p>
            <a:pPr marL="0" indent="0">
              <a:buNone/>
            </a:pPr>
            <a:r>
              <a:rPr lang="en-GB" dirty="0"/>
              <a:t>Maynard, T et.al. (2010) The Teaching and Learning Research Programme in Wales: The Foundation Phase </a:t>
            </a:r>
            <a:r>
              <a:rPr lang="en-GB" dirty="0">
                <a:hlinkClick r:id="rId2"/>
              </a:rPr>
              <a:t>https://gov.wales/sites/default/files/statistics-and-research/2019-09/101206-foundation-phase-briefing-en.pdf</a:t>
            </a:r>
            <a:endParaRPr lang="en-GB" dirty="0"/>
          </a:p>
          <a:p>
            <a:pPr marL="0" indent="0">
              <a:buNone/>
            </a:pPr>
            <a:r>
              <a:rPr lang="en-GB" altLang="en-US" dirty="0">
                <a:latin typeface="ArialMT"/>
              </a:rPr>
              <a:t>Moyles, J. (2013) ‘Play and Early Years: Birth to Seven Years’ Available at: </a:t>
            </a:r>
            <a:r>
              <a:rPr lang="en-GB" altLang="en-US" dirty="0">
                <a:latin typeface="ArialMT"/>
                <a:hlinkClick r:id="rId3"/>
              </a:rPr>
              <a:t>http://www.playwales.org.uk/login/uploaded/documents/INFORMATION%20SHEETS/play%20and%20early%20years.pdf</a:t>
            </a:r>
            <a:r>
              <a:rPr lang="en-GB" altLang="en-US" dirty="0">
                <a:latin typeface="ArialMT"/>
              </a:rPr>
              <a:t> </a:t>
            </a:r>
          </a:p>
          <a:p>
            <a:pPr marL="0" indent="0">
              <a:buNone/>
            </a:pPr>
            <a:r>
              <a:rPr lang="en-GB" altLang="en-US" dirty="0"/>
              <a:t>Play Wales (2018) ‘Playing and Hanging Out’ </a:t>
            </a:r>
            <a:r>
              <a:rPr lang="en-GB" altLang="en-US" dirty="0">
                <a:hlinkClick r:id="rId4"/>
              </a:rPr>
              <a:t>http://www.playwales.org.uk/eng/playinghangingout</a:t>
            </a:r>
            <a:endParaRPr lang="en-GB" altLang="en-US" dirty="0">
              <a:latin typeface="ArialMT"/>
            </a:endParaRPr>
          </a:p>
          <a:p>
            <a:pPr marL="0" indent="0">
              <a:buNone/>
            </a:pPr>
            <a:r>
              <a:rPr lang="en-GB" dirty="0" err="1"/>
              <a:t>Siraj</a:t>
            </a:r>
            <a:r>
              <a:rPr lang="en-GB" dirty="0"/>
              <a:t>, I. (2009) Conceptualising progression in the pedagogy of play and sustained shared thinking in early childhood education: A Vygotskian perspective. </a:t>
            </a:r>
            <a:r>
              <a:rPr lang="en-GB" i="1" dirty="0"/>
              <a:t>Educational and Child Psychology </a:t>
            </a:r>
            <a:r>
              <a:rPr lang="en-GB" dirty="0"/>
              <a:t>26(2)</a:t>
            </a:r>
            <a:r>
              <a:rPr lang="en-GB" dirty="0">
                <a:hlinkClick r:id="rId5"/>
              </a:rPr>
              <a:t>https://www.researchgate.net/publication/320194826_Conceptualising_progression_in_the_pedagogy_of_play_and_sustained_shared_thinking_in_early_childhood_education_A_Vygotskian_perspective</a:t>
            </a:r>
            <a:endParaRPr lang="en-GB" dirty="0"/>
          </a:p>
        </p:txBody>
      </p:sp>
    </p:spTree>
    <p:extLst>
      <p:ext uri="{BB962C8B-B14F-4D97-AF65-F5344CB8AC3E}">
        <p14:creationId xmlns:p14="http://schemas.microsoft.com/office/powerpoint/2010/main" val="28925377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a:t>Vygotsky, L. (2004). Imagination and creativity in childhood.  </a:t>
            </a:r>
            <a:r>
              <a:rPr lang="en-GB" i="1" dirty="0"/>
              <a:t>Journal of Russian &amp; East European Psychology, </a:t>
            </a:r>
            <a:r>
              <a:rPr lang="en-GB" dirty="0"/>
              <a:t>42(1), 4–84</a:t>
            </a:r>
          </a:p>
          <a:p>
            <a:pPr marL="0" indent="0">
              <a:buNone/>
            </a:pPr>
            <a:r>
              <a:rPr lang="en-GB" dirty="0"/>
              <a:t>Welsh Government (2015) Early Years Outcomes Framework. </a:t>
            </a:r>
            <a:r>
              <a:rPr lang="en-GB" dirty="0">
                <a:hlinkClick r:id="rId2"/>
              </a:rPr>
              <a:t>https://gov.wales/sites/default/files/publications/2019-07/early-years-outcomes-framework.pdf</a:t>
            </a:r>
            <a:endParaRPr lang="en-GB" dirty="0"/>
          </a:p>
          <a:p>
            <a:pPr marL="0" indent="0">
              <a:buNone/>
            </a:pPr>
            <a:r>
              <a:rPr lang="en-GB" dirty="0"/>
              <a:t>Welsh Government (2015) Foundation Phase Framework.</a:t>
            </a:r>
            <a:r>
              <a:rPr lang="en-GB" dirty="0">
                <a:hlinkClick r:id="rId3"/>
              </a:rPr>
              <a:t> https://gov.wales/sites/default/files/publications/2018-02/foundation-phase-framework-revised-2015.pdf</a:t>
            </a:r>
            <a:endParaRPr lang="en-GB" dirty="0"/>
          </a:p>
          <a:p>
            <a:pPr marL="0" indent="0">
              <a:buNone/>
            </a:pPr>
            <a:r>
              <a:rPr lang="en-GB" altLang="en-US" dirty="0"/>
              <a:t>WIZERD (2015) Evaluating the Foundation Phase Final Report. Cardiff, Welsh Government. Available at:  </a:t>
            </a:r>
            <a:r>
              <a:rPr lang="en-GB" altLang="en-US" dirty="0">
                <a:hlinkClick r:id="rId4"/>
              </a:rPr>
              <a:t>https://dera.ioe.ac.uk/23035/3/150514-foundation-phase-final-en_Redacted.pdf</a:t>
            </a:r>
            <a:endParaRPr lang="en-GB" dirty="0"/>
          </a:p>
          <a:p>
            <a:endParaRPr lang="en-GB" dirty="0"/>
          </a:p>
        </p:txBody>
      </p:sp>
    </p:spTree>
    <p:extLst>
      <p:ext uri="{BB962C8B-B14F-4D97-AF65-F5344CB8AC3E}">
        <p14:creationId xmlns:p14="http://schemas.microsoft.com/office/powerpoint/2010/main" val="142344154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3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4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9.xml><?xml version="1.0" encoding="utf-8"?>
<a:theme xmlns:a="http://schemas.openxmlformats.org/drawingml/2006/main" name="2_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10.xml><?xml version="1.0" encoding="utf-8"?>
<a:theme xmlns:a="http://schemas.openxmlformats.org/drawingml/2006/main" name="4_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11.xml><?xml version="1.0" encoding="utf-8"?>
<a:theme xmlns:a="http://schemas.openxmlformats.org/drawingml/2006/main" name="3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2.xml><?xml version="1.0" encoding="utf-8"?>
<a:theme xmlns:a="http://schemas.openxmlformats.org/drawingml/2006/main" name="4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3.xml><?xml version="1.0" encoding="utf-8"?>
<a:theme xmlns:a="http://schemas.openxmlformats.org/drawingml/2006/main" name="5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4.xml><?xml version="1.0" encoding="utf-8"?>
<a:theme xmlns:a="http://schemas.openxmlformats.org/drawingml/2006/main" name="6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5.xml><?xml version="1.0" encoding="utf-8"?>
<a:theme xmlns:a="http://schemas.openxmlformats.org/drawingml/2006/main" name="7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6.xml><?xml version="1.0" encoding="utf-8"?>
<a:theme xmlns:a="http://schemas.openxmlformats.org/drawingml/2006/main" name="8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7.xml><?xml version="1.0" encoding="utf-8"?>
<a:theme xmlns:a="http://schemas.openxmlformats.org/drawingml/2006/main" name="9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8.xml><?xml version="1.0" encoding="utf-8"?>
<a:theme xmlns:a="http://schemas.openxmlformats.org/drawingml/2006/main" name="10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9.xml><?xml version="1.0" encoding="utf-8"?>
<a:theme xmlns:a="http://schemas.openxmlformats.org/drawingml/2006/main" name="1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B50BAC41BAE948A38BCAD237642ECD" ma:contentTypeVersion="10" ma:contentTypeDescription="Create a new document." ma:contentTypeScope="" ma:versionID="8acb207c206e3b82d5bc4113de738dd0">
  <xsd:schema xmlns:xsd="http://www.w3.org/2001/XMLSchema" xmlns:xs="http://www.w3.org/2001/XMLSchema" xmlns:p="http://schemas.microsoft.com/office/2006/metadata/properties" xmlns:ns3="cd37a66e-3d04-4ec3-9f32-c102877c0ffa" xmlns:ns4="2d635988-d293-44d9-8d7b-b24bbfd2ebfc" targetNamespace="http://schemas.microsoft.com/office/2006/metadata/properties" ma:root="true" ma:fieldsID="64d1ab87bf44af20897bd83741b8896b" ns3:_="" ns4:_="">
    <xsd:import namespace="cd37a66e-3d04-4ec3-9f32-c102877c0ffa"/>
    <xsd:import namespace="2d635988-d293-44d9-8d7b-b24bbfd2ebfc"/>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37a66e-3d04-4ec3-9f32-c102877c0ffa"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d635988-d293-44d9-8d7b-b24bbfd2ebfc"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4EF945E-AC2D-4355-97D6-EF177E7805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d37a66e-3d04-4ec3-9f32-c102877c0ffa"/>
    <ds:schemaRef ds:uri="2d635988-d293-44d9-8d7b-b24bbfd2ebf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79203FB-0BD0-41FB-BB6B-3D9955FEB12D}">
  <ds:schemaRefs>
    <ds:schemaRef ds:uri="http://schemas.microsoft.com/sharepoint/v3/contenttype/forms"/>
  </ds:schemaRefs>
</ds:datastoreItem>
</file>

<file path=customXml/itemProps3.xml><?xml version="1.0" encoding="utf-8"?>
<ds:datastoreItem xmlns:ds="http://schemas.openxmlformats.org/officeDocument/2006/customXml" ds:itemID="{15231D80-638B-4F1F-B2C3-31BDB5DFC95F}">
  <ds:schemaRef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cd37a66e-3d04-4ec3-9f32-c102877c0ffa"/>
    <ds:schemaRef ds:uri="http://schemas.microsoft.com/office/2006/documentManagement/types"/>
    <ds:schemaRef ds:uri="2d635988-d293-44d9-8d7b-b24bbfd2ebfc"/>
    <ds:schemaRef ds:uri="http://purl.org/dc/term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Integral</Template>
  <TotalTime>408</TotalTime>
  <Words>2906</Words>
  <Application>Microsoft Office PowerPoint</Application>
  <PresentationFormat>Widescreen</PresentationFormat>
  <Paragraphs>223</Paragraphs>
  <Slides>39</Slides>
  <Notes>16</Notes>
  <HiddenSlides>0</HiddenSlides>
  <MMClips>0</MMClips>
  <ScaleCrop>false</ScaleCrop>
  <HeadingPairs>
    <vt:vector size="6" baseType="variant">
      <vt:variant>
        <vt:lpstr>Fonts Used</vt:lpstr>
      </vt:variant>
      <vt:variant>
        <vt:i4>9</vt:i4>
      </vt:variant>
      <vt:variant>
        <vt:lpstr>Theme</vt:lpstr>
      </vt:variant>
      <vt:variant>
        <vt:i4>19</vt:i4>
      </vt:variant>
      <vt:variant>
        <vt:lpstr>Slide Titles</vt:lpstr>
      </vt:variant>
      <vt:variant>
        <vt:i4>39</vt:i4>
      </vt:variant>
    </vt:vector>
  </HeadingPairs>
  <TitlesOfParts>
    <vt:vector size="67" baseType="lpstr">
      <vt:lpstr>MS PGothic</vt:lpstr>
      <vt:lpstr>MS PGothic</vt:lpstr>
      <vt:lpstr>Arial</vt:lpstr>
      <vt:lpstr>ArialMT</vt:lpstr>
      <vt:lpstr>Calibri</vt:lpstr>
      <vt:lpstr>Calibri Light</vt:lpstr>
      <vt:lpstr>Myriad Pro</vt:lpstr>
      <vt:lpstr>Times</vt:lpstr>
      <vt:lpstr>Tw Cen MT</vt:lpstr>
      <vt:lpstr>20140311PresentationUWTSDTemplate</vt:lpstr>
      <vt:lpstr>1_20140311PresentationUWTSDTemplate</vt:lpstr>
      <vt:lpstr>1_Office Theme</vt:lpstr>
      <vt:lpstr>2_Office Theme</vt:lpstr>
      <vt:lpstr>3_Office Theme</vt:lpstr>
      <vt:lpstr>4_Office Theme</vt:lpstr>
      <vt:lpstr>2_20140311PresentationUWTSDTemplate</vt:lpstr>
      <vt:lpstr>Droplet</vt:lpstr>
      <vt:lpstr>2_Droplet</vt:lpstr>
      <vt:lpstr>4_Droplet</vt:lpstr>
      <vt:lpstr>3_20140311PresentationUWTSDTemplate</vt:lpstr>
      <vt:lpstr>4_20140311PresentationUWTSDTemplate</vt:lpstr>
      <vt:lpstr>5_20140311PresentationUWTSDTemplate</vt:lpstr>
      <vt:lpstr>6_20140311PresentationUWTSDTemplate</vt:lpstr>
      <vt:lpstr>7_20140311PresentationUWTSDTemplate</vt:lpstr>
      <vt:lpstr>8_20140311PresentationUWTSDTemplate</vt:lpstr>
      <vt:lpstr>9_20140311PresentationUWTSDTemplate</vt:lpstr>
      <vt:lpstr>10_20140311PresentationUWTSDTemplate</vt:lpstr>
      <vt:lpstr>11_20140311PresentationUWTSDTemplate</vt:lpstr>
      <vt:lpstr>Foundation Phase</vt:lpstr>
      <vt:lpstr>Beth yw Addysg? What is Education?</vt:lpstr>
      <vt:lpstr>PowerPoint Presentation</vt:lpstr>
      <vt:lpstr>Describe an effective Educational Environment.</vt:lpstr>
      <vt:lpstr>PowerPoint Presentation</vt:lpstr>
      <vt:lpstr>A brief history of Early Years Education</vt:lpstr>
      <vt:lpstr>Early Years Outcomes Framework (WG, 2015)</vt:lpstr>
      <vt:lpstr>The Early Years</vt:lpstr>
      <vt:lpstr>PowerPoint Presentation</vt:lpstr>
      <vt:lpstr>PowerPoint Presentation</vt:lpstr>
      <vt:lpstr>Bruner's Spiral Curriculum</vt:lpstr>
      <vt:lpstr>A reflexive pedagogy</vt:lpstr>
      <vt:lpstr>Foundation phase:  Areas of learning </vt:lpstr>
      <vt:lpstr>Cwricwlwm yng Nghymru Curriculum in Wales</vt:lpstr>
      <vt:lpstr>Beth yw Chwarae? What is Play?</vt:lpstr>
      <vt:lpstr>Play Wales (2018)</vt:lpstr>
      <vt:lpstr>Diffinio Chwarae Defining Play</vt:lpstr>
      <vt:lpstr>PowerPoint Presentation</vt:lpstr>
      <vt:lpstr>Gwaith neu chwarae? Work or play?</vt:lpstr>
      <vt:lpstr>Gwaith Tina Bruce ar chwarae The work of Tina Bruce on play…</vt:lpstr>
      <vt:lpstr> Foundation Phase </vt:lpstr>
      <vt:lpstr> </vt:lpstr>
      <vt:lpstr>  </vt:lpstr>
      <vt:lpstr> </vt:lpstr>
      <vt:lpstr>What does effective interaction in early years school/settings look like?</vt:lpstr>
      <vt:lpstr>Sustained Shared Thinking Engaging activities to evoke curiosity.   </vt:lpstr>
      <vt:lpstr>Defnyddio ADFYFYRIO/Using Reflection</vt:lpstr>
      <vt:lpstr>Pa fath o brofiadau allwn ni eu rhannu/                     What Type of experiences can we share?</vt:lpstr>
      <vt:lpstr>Sut ydym ni?/How do we?</vt:lpstr>
      <vt:lpstr>Ymgysylltu â'r dychymyg/                           Engaging the imagination</vt:lpstr>
      <vt:lpstr>PowerPoint Presentation</vt:lpstr>
      <vt:lpstr>PowerPoint Presentation</vt:lpstr>
      <vt:lpstr>Foundation Phase Evaluation</vt:lpstr>
      <vt:lpstr>Gwerthuso Evaluation</vt:lpstr>
      <vt:lpstr>Adroddiad Donaldson Donaldson Report</vt:lpstr>
      <vt:lpstr>Adroddiad Donaldson Donaldson Report</vt:lpstr>
      <vt:lpstr>PowerPoint Presentation</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Foundation Phase</dc:title>
  <dc:creator>Paul Darby</dc:creator>
  <cp:lastModifiedBy>Helen A Griffiths</cp:lastModifiedBy>
  <cp:revision>24</cp:revision>
  <dcterms:created xsi:type="dcterms:W3CDTF">2020-11-10T10:21:25Z</dcterms:created>
  <dcterms:modified xsi:type="dcterms:W3CDTF">2020-11-16T13:33:42Z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0x01010046B50BAC41BAE948A38BCAD237642ECD</vt:lpwstr>
  </property>
</Properties>
</file>