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8" r:id="rId1"/>
  </p:sldMasterIdLst>
  <p:notesMasterIdLst>
    <p:notesMasterId r:id="rId15"/>
  </p:notesMasterIdLst>
  <p:sldIdLst>
    <p:sldId id="265" r:id="rId2"/>
    <p:sldId id="258" r:id="rId3"/>
    <p:sldId id="266" r:id="rId4"/>
    <p:sldId id="259" r:id="rId5"/>
    <p:sldId id="260" r:id="rId6"/>
    <p:sldId id="267" r:id="rId7"/>
    <p:sldId id="268" r:id="rId8"/>
    <p:sldId id="270" r:id="rId9"/>
    <p:sldId id="272" r:id="rId10"/>
    <p:sldId id="273" r:id="rId11"/>
    <p:sldId id="275" r:id="rId12"/>
    <p:sldId id="264"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3F2B"/>
    <a:srgbClr val="344529"/>
    <a:srgbClr val="2B3922"/>
    <a:srgbClr val="2E3722"/>
    <a:srgbClr val="FCF7F1"/>
    <a:srgbClr val="B8D233"/>
    <a:srgbClr val="5CC6D6"/>
    <a:srgbClr val="F8D22F"/>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94" autoAdjust="0"/>
    <p:restoredTop sz="77636" autoAdjust="0"/>
  </p:normalViewPr>
  <p:slideViewPr>
    <p:cSldViewPr snapToGrid="0">
      <p:cViewPr varScale="1">
        <p:scale>
          <a:sx n="58" d="100"/>
          <a:sy n="58" d="100"/>
        </p:scale>
        <p:origin x="126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4889E6-7F3F-4A8E-AAD3-A1C25DA4A03B}" type="datetimeFigureOut">
              <a:rPr lang="en-US" smtClean="0"/>
              <a:t>2/8/2023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D34E61-6F6D-428C-A8D3-AB9075840464}" type="slidenum">
              <a:rPr lang="en-US" smtClean="0"/>
              <a:t>‹#›</a:t>
            </a:fld>
            <a:endParaRPr lang="en-US" dirty="0"/>
          </a:p>
        </p:txBody>
      </p:sp>
    </p:spTree>
    <p:extLst>
      <p:ext uri="{BB962C8B-B14F-4D97-AF65-F5344CB8AC3E}">
        <p14:creationId xmlns:p14="http://schemas.microsoft.com/office/powerpoint/2010/main" val="1539551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1</a:t>
            </a:fld>
            <a:endParaRPr lang="en-US" dirty="0"/>
          </a:p>
        </p:txBody>
      </p:sp>
    </p:spTree>
    <p:extLst>
      <p:ext uri="{BB962C8B-B14F-4D97-AF65-F5344CB8AC3E}">
        <p14:creationId xmlns:p14="http://schemas.microsoft.com/office/powerpoint/2010/main" val="1977345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4</a:t>
            </a:fld>
            <a:endParaRPr lang="en-US" dirty="0"/>
          </a:p>
        </p:txBody>
      </p:sp>
    </p:spTree>
    <p:extLst>
      <p:ext uri="{BB962C8B-B14F-4D97-AF65-F5344CB8AC3E}">
        <p14:creationId xmlns:p14="http://schemas.microsoft.com/office/powerpoint/2010/main" val="1247829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sz="1200" kern="1200" dirty="0" smtClean="0">
              <a:solidFill>
                <a:srgbClr val="FF0000"/>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5</a:t>
            </a:fld>
            <a:endParaRPr lang="en-US" dirty="0"/>
          </a:p>
        </p:txBody>
      </p:sp>
    </p:spTree>
    <p:extLst>
      <p:ext uri="{BB962C8B-B14F-4D97-AF65-F5344CB8AC3E}">
        <p14:creationId xmlns:p14="http://schemas.microsoft.com/office/powerpoint/2010/main" val="3104804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6</a:t>
            </a:fld>
            <a:endParaRPr lang="en-US" dirty="0"/>
          </a:p>
        </p:txBody>
      </p:sp>
    </p:spTree>
    <p:extLst>
      <p:ext uri="{BB962C8B-B14F-4D97-AF65-F5344CB8AC3E}">
        <p14:creationId xmlns:p14="http://schemas.microsoft.com/office/powerpoint/2010/main" val="1700360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9</a:t>
            </a:fld>
            <a:endParaRPr lang="en-US" dirty="0"/>
          </a:p>
        </p:txBody>
      </p:sp>
    </p:spTree>
    <p:extLst>
      <p:ext uri="{BB962C8B-B14F-4D97-AF65-F5344CB8AC3E}">
        <p14:creationId xmlns:p14="http://schemas.microsoft.com/office/powerpoint/2010/main" val="1776475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12</a:t>
            </a:fld>
            <a:endParaRPr lang="en-US" dirty="0"/>
          </a:p>
        </p:txBody>
      </p:sp>
    </p:spTree>
    <p:extLst>
      <p:ext uri="{BB962C8B-B14F-4D97-AF65-F5344CB8AC3E}">
        <p14:creationId xmlns:p14="http://schemas.microsoft.com/office/powerpoint/2010/main" val="3919989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13</a:t>
            </a:fld>
            <a:endParaRPr lang="en-US" dirty="0"/>
          </a:p>
        </p:txBody>
      </p:sp>
    </p:spTree>
    <p:extLst>
      <p:ext uri="{BB962C8B-B14F-4D97-AF65-F5344CB8AC3E}">
        <p14:creationId xmlns:p14="http://schemas.microsoft.com/office/powerpoint/2010/main" val="1987838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30259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57580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27558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8070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38363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04021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65667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70171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2/8/2023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157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978568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764236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6249048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9735657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724950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60012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99506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xmlns=""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xmlns=""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xmlns=""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xmlns=""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xmlns=""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xmlns=""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xmlns=""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smtClean="0"/>
              <a:t>Click to edit Master text styles</a:t>
            </a:r>
          </a:p>
        </p:txBody>
      </p:sp>
      <p:sp>
        <p:nvSpPr>
          <p:cNvPr id="18" name="Table Placeholder 17">
            <a:extLst>
              <a:ext uri="{FF2B5EF4-FFF2-40B4-BE49-F238E27FC236}">
                <a16:creationId xmlns:a16="http://schemas.microsoft.com/office/drawing/2014/main" xmlns=""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dirty="0" smtClean="0"/>
              <a:t>Click icon to add table</a:t>
            </a:r>
            <a:endParaRPr lang="ru-RU" dirty="0"/>
          </a:p>
        </p:txBody>
      </p:sp>
      <p:grpSp>
        <p:nvGrpSpPr>
          <p:cNvPr id="45" name="Graphic 39">
            <a:extLst>
              <a:ext uri="{FF2B5EF4-FFF2-40B4-BE49-F238E27FC236}">
                <a16:creationId xmlns:a16="http://schemas.microsoft.com/office/drawing/2014/main" xmlns=""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xmlns=""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xmlns=""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xmlns=""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xmlns=""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xmlns=""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xmlns=""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xmlns=""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3446181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2/8/2023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670730493"/>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 id="2147483795" r:id="rId17"/>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8" Type="http://schemas.openxmlformats.org/officeDocument/2006/relationships/hyperlink" Target="https://www.forbes.com/sites/coxbusiness/2015/10/20/the-importance-of-customer-service-in-driving-your-business/?sh=511bcfe31043" TargetMode="External"/><Relationship Id="rId3" Type="http://schemas.openxmlformats.org/officeDocument/2006/relationships/hyperlink" Target="http://www.agoda.com/the-ritz-carlton-osaka/hotel/osaka-jp.html?cid=1844104" TargetMode="External"/><Relationship Id="rId7" Type="http://schemas.openxmlformats.org/officeDocument/2006/relationships/hyperlink" Target="https://www.cloudapper.com/facility-management/facilities-that-hotel-management-must-offer-to-guest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businesstraveller.com/business-travel/2018/07/30/ritz-carlton-tops-guest-satisfaction-survey/" TargetMode="External"/><Relationship Id="rId5" Type="http://schemas.openxmlformats.org/officeDocument/2006/relationships/hyperlink" Target="https://www.boutiquehotelier.com/top-10-the-best-boutique-hotel-spas-making-waves-in-the-industry/" TargetMode="External"/><Relationship Id="rId4" Type="http://schemas.openxmlformats.org/officeDocument/2006/relationships/hyperlink" Target="https://www.offshoreindiadataentry.com/blog/outsourcing-services-exclusively-for-the-travel-tourism-industry/" TargetMode="External"/><Relationship Id="rId9" Type="http://schemas.openxmlformats.org/officeDocument/2006/relationships/hyperlink" Target="https://insights.ehotelier.com/insights/2019/03/15/four-common-customer-service-mistakes-in-hospitality/"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theshutterwhale.com/blog/2017/7/6/the-ritz-carlton-still-the-most-popular-luxury-hotel-brand-amongst-affluent-chinese-travelers" TargetMode="External"/><Relationship Id="rId3" Type="http://schemas.openxmlformats.org/officeDocument/2006/relationships/hyperlink" Target="https://www.itm.edu/blog/ihm-top-10-hospitality-industry-trends-of-2022" TargetMode="External"/><Relationship Id="rId7" Type="http://schemas.openxmlformats.org/officeDocument/2006/relationships/hyperlink" Target="https://www.ritzcarlton.com/en/about"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hyperlink" Target="https://www.oyster.com/london/hotels/the-ritz-london/" TargetMode="External"/><Relationship Id="rId5" Type="http://schemas.openxmlformats.org/officeDocument/2006/relationships/hyperlink" Target="https://www.booking.com/hotel/us/the-ritz-carlton-boston-commons.en-gb.html?activeTab=photosGallery" TargetMode="External"/><Relationship Id="rId4" Type="http://schemas.openxmlformats.org/officeDocument/2006/relationships/hyperlink" Target="https://www.linchikwok.net/2019/05/luxury-vs-millennials-and-thei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5376" y="1085609"/>
            <a:ext cx="5959303" cy="5526437"/>
          </a:xfrm>
        </p:spPr>
        <p:txBody>
          <a:bodyPr/>
          <a:lstStyle/>
          <a:p>
            <a:pPr marL="0" indent="0">
              <a:buNone/>
            </a:pPr>
            <a:endParaRPr lang="en-US" dirty="0" smtClean="0">
              <a:solidFill>
                <a:schemeClr val="tx1"/>
              </a:solidFill>
              <a:latin typeface="Arial Black" panose="020B0A04020102020204" pitchFamily="34" charset="0"/>
            </a:endParaRPr>
          </a:p>
          <a:p>
            <a:pPr marL="0" indent="0">
              <a:buNone/>
            </a:pPr>
            <a:r>
              <a:rPr lang="en-US" sz="2000" dirty="0" smtClean="0">
                <a:solidFill>
                  <a:schemeClr val="tx1"/>
                </a:solidFill>
                <a:latin typeface="Arial Black" panose="020B0A04020102020204" pitchFamily="34" charset="0"/>
              </a:rPr>
              <a:t>Presentation </a:t>
            </a:r>
            <a:r>
              <a:rPr lang="en-US" sz="2000" dirty="0">
                <a:solidFill>
                  <a:schemeClr val="tx1"/>
                </a:solidFill>
                <a:latin typeface="Arial Black" panose="020B0A04020102020204" pitchFamily="34" charset="0"/>
              </a:rPr>
              <a:t>title </a:t>
            </a:r>
            <a:r>
              <a:rPr lang="en-US" sz="2000" dirty="0" smtClean="0">
                <a:solidFill>
                  <a:schemeClr val="tx1"/>
                </a:solidFill>
                <a:latin typeface="Arial Black" panose="020B0A04020102020204" pitchFamily="34" charset="0"/>
              </a:rPr>
              <a:t>:The </a:t>
            </a:r>
            <a:r>
              <a:rPr lang="en-US" sz="2000" dirty="0">
                <a:solidFill>
                  <a:schemeClr val="tx1"/>
                </a:solidFill>
                <a:latin typeface="Arial Black" panose="020B0A04020102020204" pitchFamily="34" charset="0"/>
              </a:rPr>
              <a:t>role and importance of quality service, hospitality, and guest services within the hotel </a:t>
            </a:r>
            <a:r>
              <a:rPr lang="en-US" sz="2000" dirty="0" smtClean="0">
                <a:solidFill>
                  <a:schemeClr val="tx1"/>
                </a:solidFill>
                <a:latin typeface="Arial Black" panose="020B0A04020102020204" pitchFamily="34" charset="0"/>
              </a:rPr>
              <a:t>Industry</a:t>
            </a:r>
          </a:p>
          <a:p>
            <a:pPr marL="0" indent="0">
              <a:buNone/>
            </a:pPr>
            <a:r>
              <a:rPr lang="en-US" sz="2000" dirty="0" smtClean="0">
                <a:solidFill>
                  <a:schemeClr val="tx1"/>
                </a:solidFill>
                <a:latin typeface="Arial Black" panose="020B0A04020102020204" pitchFamily="34" charset="0"/>
              </a:rPr>
              <a:t>Student name: Anca </a:t>
            </a:r>
            <a:r>
              <a:rPr lang="en-US" sz="2000" dirty="0">
                <a:solidFill>
                  <a:schemeClr val="tx1"/>
                </a:solidFill>
                <a:latin typeface="Arial Black" panose="020B0A04020102020204" pitchFamily="34" charset="0"/>
              </a:rPr>
              <a:t>Roxana Iclanzean</a:t>
            </a:r>
          </a:p>
          <a:p>
            <a:pPr marL="0" indent="0">
              <a:buNone/>
            </a:pPr>
            <a:endParaRPr lang="en-US" sz="2000" dirty="0" smtClean="0">
              <a:solidFill>
                <a:schemeClr val="tx1"/>
              </a:solidFill>
              <a:latin typeface="Arial Black" panose="020B0A04020102020204" pitchFamily="34" charset="0"/>
            </a:endParaRPr>
          </a:p>
          <a:p>
            <a:pPr marL="0" indent="0">
              <a:buNone/>
            </a:pPr>
            <a:r>
              <a:rPr lang="en-US" sz="2000" dirty="0" smtClean="0">
                <a:solidFill>
                  <a:schemeClr val="tx1"/>
                </a:solidFill>
                <a:latin typeface="Arial Black" panose="020B0A04020102020204" pitchFamily="34" charset="0"/>
              </a:rPr>
              <a:t>Student </a:t>
            </a:r>
            <a:r>
              <a:rPr lang="en-US" sz="2000" dirty="0">
                <a:solidFill>
                  <a:schemeClr val="tx1"/>
                </a:solidFill>
                <a:latin typeface="Arial Black" panose="020B0A04020102020204" pitchFamily="34" charset="0"/>
              </a:rPr>
              <a:t>ID:2207144</a:t>
            </a:r>
          </a:p>
          <a:p>
            <a:pPr marL="0" indent="0">
              <a:buNone/>
            </a:pPr>
            <a:endParaRPr lang="en-US" sz="2000" dirty="0" smtClean="0">
              <a:solidFill>
                <a:schemeClr val="tx1"/>
              </a:solidFill>
              <a:latin typeface="Arial Black" panose="020B0A04020102020204" pitchFamily="34" charset="0"/>
            </a:endParaRPr>
          </a:p>
          <a:p>
            <a:pPr marL="0" indent="0">
              <a:buNone/>
            </a:pPr>
            <a:r>
              <a:rPr lang="en-US" sz="2000" dirty="0" smtClean="0">
                <a:solidFill>
                  <a:schemeClr val="tx1"/>
                </a:solidFill>
                <a:latin typeface="Arial Black" panose="020B0A04020102020204" pitchFamily="34" charset="0"/>
              </a:rPr>
              <a:t>Module </a:t>
            </a:r>
            <a:r>
              <a:rPr lang="en-US" sz="2000" dirty="0">
                <a:solidFill>
                  <a:schemeClr val="tx1"/>
                </a:solidFill>
                <a:latin typeface="Arial Black" panose="020B0A04020102020204" pitchFamily="34" charset="0"/>
              </a:rPr>
              <a:t>name</a:t>
            </a:r>
            <a:r>
              <a:rPr lang="en-US" sz="2000" dirty="0" smtClean="0">
                <a:solidFill>
                  <a:schemeClr val="tx1"/>
                </a:solidFill>
                <a:latin typeface="Arial Black" panose="020B0A04020102020204" pitchFamily="34" charset="0"/>
              </a:rPr>
              <a:t>: Hospitality </a:t>
            </a:r>
            <a:r>
              <a:rPr lang="en-US" sz="2000" dirty="0">
                <a:solidFill>
                  <a:schemeClr val="tx1"/>
                </a:solidFill>
                <a:latin typeface="Arial Black" panose="020B0A04020102020204" pitchFamily="34" charset="0"/>
              </a:rPr>
              <a:t>and Guest </a:t>
            </a:r>
            <a:r>
              <a:rPr lang="en-US" sz="2000" dirty="0" smtClean="0">
                <a:solidFill>
                  <a:schemeClr val="tx1"/>
                </a:solidFill>
                <a:latin typeface="Arial Black" panose="020B0A04020102020204" pitchFamily="34" charset="0"/>
              </a:rPr>
              <a:t>Services(BMIH 4003)</a:t>
            </a:r>
            <a:endParaRPr lang="en-US" sz="2000" dirty="0">
              <a:solidFill>
                <a:schemeClr val="tx1"/>
              </a:solidFill>
              <a:latin typeface="Arial Black" panose="020B0A04020102020204" pitchFamily="34" charset="0"/>
            </a:endParaRPr>
          </a:p>
          <a:p>
            <a:pPr marL="0" indent="0">
              <a:buNone/>
            </a:pPr>
            <a:endParaRPr lang="en-US" sz="2000" dirty="0" smtClean="0">
              <a:solidFill>
                <a:schemeClr val="tx1"/>
              </a:solidFill>
              <a:latin typeface="Arial Black" panose="020B0A04020102020204" pitchFamily="34" charset="0"/>
            </a:endParaRPr>
          </a:p>
          <a:p>
            <a:pPr marL="0" indent="0">
              <a:buNone/>
            </a:pPr>
            <a:r>
              <a:rPr lang="en-US" sz="2000" dirty="0" smtClean="0">
                <a:solidFill>
                  <a:schemeClr val="tx1"/>
                </a:solidFill>
                <a:latin typeface="Arial Black" panose="020B0A04020102020204" pitchFamily="34" charset="0"/>
              </a:rPr>
              <a:t>Module Teacher: Charlotte </a:t>
            </a:r>
            <a:r>
              <a:rPr lang="en-US" sz="2000" dirty="0">
                <a:solidFill>
                  <a:schemeClr val="tx1"/>
                </a:solidFill>
                <a:latin typeface="Arial Black" panose="020B0A04020102020204" pitchFamily="34" charset="0"/>
              </a:rPr>
              <a:t>Joyner</a:t>
            </a:r>
          </a:p>
          <a:p>
            <a:endParaRPr lang="en-US" sz="2000" dirty="0">
              <a:latin typeface="Arial Black" panose="020B0A040201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6971" y="395495"/>
            <a:ext cx="4169229" cy="4383539"/>
          </a:xfrm>
          <a:prstGeom prst="rect">
            <a:avLst/>
          </a:prstGeom>
        </p:spPr>
      </p:pic>
      <p:sp>
        <p:nvSpPr>
          <p:cNvPr id="9" name="TextBox 8"/>
          <p:cNvSpPr txBox="1"/>
          <p:nvPr/>
        </p:nvSpPr>
        <p:spPr>
          <a:xfrm>
            <a:off x="7628217" y="5320239"/>
            <a:ext cx="3282043" cy="369332"/>
          </a:xfrm>
          <a:prstGeom prst="rect">
            <a:avLst/>
          </a:prstGeom>
          <a:noFill/>
        </p:spPr>
        <p:txBody>
          <a:bodyPr wrap="square" rtlCol="0">
            <a:spAutoFit/>
          </a:bodyPr>
          <a:lstStyle/>
          <a:p>
            <a:r>
              <a:rPr lang="en-US" dirty="0" smtClean="0"/>
              <a:t>(Booking2023)</a:t>
            </a:r>
            <a:endParaRPr lang="en-US" dirty="0"/>
          </a:p>
        </p:txBody>
      </p:sp>
      <p:sp>
        <p:nvSpPr>
          <p:cNvPr id="8" name="Rectangle 7"/>
          <p:cNvSpPr/>
          <p:nvPr/>
        </p:nvSpPr>
        <p:spPr>
          <a:xfrm>
            <a:off x="787341" y="162279"/>
            <a:ext cx="5335370" cy="707886"/>
          </a:xfrm>
          <a:prstGeom prst="rect">
            <a:avLst/>
          </a:prstGeom>
          <a:noFill/>
        </p:spPr>
        <p:txBody>
          <a:bodyPr wrap="none" lIns="91440" tIns="45720" rIns="91440" bIns="45720">
            <a:spAutoFit/>
          </a:bodyPr>
          <a:lstStyle/>
          <a:p>
            <a:pPr algn="ct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RITZ CARLTON HOTEL</a:t>
            </a:r>
            <a:endPar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4028203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TABLE OF </a:t>
            </a:r>
            <a:r>
              <a:rPr lang="en-US" sz="4800" b="1" i="1" dirty="0" smtClean="0">
                <a:ln w="12700">
                  <a:solidFill>
                    <a:schemeClr val="accent1"/>
                  </a:solidFill>
                  <a:prstDash val="solid"/>
                </a:ln>
                <a:pattFill prst="pct50">
                  <a:fgClr>
                    <a:schemeClr val="accent1"/>
                  </a:fgClr>
                  <a:bgClr>
                    <a:schemeClr val="accent1">
                      <a:lumMod val="20000"/>
                      <a:lumOff val="80000"/>
                    </a:schemeClr>
                  </a:bgClr>
                </a:pattFill>
                <a:effectLst>
                  <a:glow rad="63500">
                    <a:schemeClr val="accent1">
                      <a:satMod val="175000"/>
                      <a:alpha val="40000"/>
                    </a:schemeClr>
                  </a:glow>
                  <a:outerShdw dist="38100" dir="2640000" algn="bl" rotWithShape="0">
                    <a:schemeClr val="accent1"/>
                  </a:outerShdw>
                </a:effectLst>
                <a:latin typeface="Times New Roman" panose="02020603050405020304" pitchFamily="18" charset="0"/>
                <a:cs typeface="Times New Roman" panose="02020603050405020304" pitchFamily="18" charset="0"/>
              </a:rPr>
              <a:t>CONTENTS</a:t>
            </a:r>
            <a:r>
              <a:rPr lang="en-US" sz="4800" b="1" i="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 </a:t>
            </a:r>
            <a:endParaRPr lang="en-US" sz="4800" b="1" i="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sz="2400" dirty="0" smtClean="0">
                <a:latin typeface="Arial" panose="020B0604020202020204" pitchFamily="34" charset="0"/>
                <a:cs typeface="Arial" panose="020B0604020202020204" pitchFamily="34" charset="0"/>
              </a:rPr>
              <a:t>INTRODUCTION OF HOTEL </a:t>
            </a:r>
          </a:p>
          <a:p>
            <a:pPr algn="just"/>
            <a:r>
              <a:rPr lang="en-US" sz="2400" dirty="0" smtClean="0">
                <a:latin typeface="Arial" panose="020B0604020202020204" pitchFamily="34" charset="0"/>
                <a:cs typeface="Arial" panose="020B0604020202020204" pitchFamily="34" charset="0"/>
              </a:rPr>
              <a:t>MAIN  TYPE OF CONSUMERS</a:t>
            </a:r>
          </a:p>
          <a:p>
            <a:pPr algn="just"/>
            <a:r>
              <a:rPr lang="en-US" sz="2400" dirty="0" smtClean="0">
                <a:latin typeface="Arial" panose="020B0604020202020204" pitchFamily="34" charset="0"/>
                <a:cs typeface="Arial" panose="020B0604020202020204" pitchFamily="34" charset="0"/>
              </a:rPr>
              <a:t>NATURE, SCOPE AND ROLE OF THE GUEST SERVICES AND FACILITIES</a:t>
            </a:r>
          </a:p>
          <a:p>
            <a:pPr algn="just"/>
            <a:r>
              <a:rPr lang="en-US" sz="2400" dirty="0" smtClean="0">
                <a:latin typeface="Arial" panose="020B0604020202020204" pitchFamily="34" charset="0"/>
                <a:cs typeface="Arial" panose="020B0604020202020204" pitchFamily="34" charset="0"/>
              </a:rPr>
              <a:t>ROLE AND FUNCTION OF GUEST SERVICES </a:t>
            </a:r>
          </a:p>
          <a:p>
            <a:pPr algn="just"/>
            <a:r>
              <a:rPr lang="en-US" sz="2400" dirty="0" smtClean="0">
                <a:latin typeface="Arial" panose="020B0604020202020204" pitchFamily="34" charset="0"/>
                <a:cs typeface="Arial" panose="020B0604020202020204" pitchFamily="34" charset="0"/>
              </a:rPr>
              <a:t>IMPORTANCE OF THE HOSPITALITY INDUSTRY</a:t>
            </a:r>
          </a:p>
          <a:p>
            <a:pPr algn="just"/>
            <a:r>
              <a:rPr lang="en-US" sz="2400" dirty="0" smtClean="0">
                <a:latin typeface="Arial" panose="020B0604020202020204" pitchFamily="34" charset="0"/>
                <a:cs typeface="Arial" panose="020B0604020202020204" pitchFamily="34" charset="0"/>
              </a:rPr>
              <a:t>CONCLUSION</a:t>
            </a:r>
          </a:p>
          <a:p>
            <a:pPr algn="just"/>
            <a:r>
              <a:rPr lang="en-US" sz="2400" dirty="0" smtClean="0">
                <a:latin typeface="Arial" panose="020B0604020202020204" pitchFamily="34" charset="0"/>
                <a:cs typeface="Arial" panose="020B0604020202020204" pitchFamily="34" charset="0"/>
              </a:rPr>
              <a:t>REFERENCES </a:t>
            </a:r>
            <a:endParaRPr lang="en-US" sz="24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6029" y="3671047"/>
            <a:ext cx="2693587" cy="3186953"/>
          </a:xfrm>
          <a:prstGeom prst="rect">
            <a:avLst/>
          </a:prstGeom>
        </p:spPr>
      </p:pic>
      <p:sp>
        <p:nvSpPr>
          <p:cNvPr id="7" name="Rectangle 6"/>
          <p:cNvSpPr/>
          <p:nvPr/>
        </p:nvSpPr>
        <p:spPr>
          <a:xfrm>
            <a:off x="6362281" y="6271551"/>
            <a:ext cx="2630848" cy="369332"/>
          </a:xfrm>
          <a:prstGeom prst="rect">
            <a:avLst/>
          </a:prstGeom>
        </p:spPr>
        <p:txBody>
          <a:bodyPr wrap="none">
            <a:spAutoFit/>
          </a:bodyPr>
          <a:lstStyle/>
          <a:p>
            <a:r>
              <a:rPr lang="en-US" dirty="0" smtClean="0"/>
              <a:t>(Insights ehotelier2023)</a:t>
            </a:r>
            <a:endParaRPr lang="en-US" dirty="0"/>
          </a:p>
        </p:txBody>
      </p:sp>
    </p:spTree>
    <p:extLst>
      <p:ext uri="{BB962C8B-B14F-4D97-AF65-F5344CB8AC3E}">
        <p14:creationId xmlns:p14="http://schemas.microsoft.com/office/powerpoint/2010/main" val="5539617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2795" y="-454706"/>
            <a:ext cx="7766936" cy="1646302"/>
          </a:xfrm>
        </p:spPr>
        <p:txBody>
          <a:bodyPr>
            <a:normAutofit/>
          </a:bodyPr>
          <a:lstStyle/>
          <a:p>
            <a:r>
              <a:rPr lang="en-US"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Introduction</a:t>
            </a:r>
            <a:r>
              <a:rPr lang="en-US" dirty="0" smtClean="0"/>
              <a:t> </a:t>
            </a:r>
            <a:endParaRPr lang="en-US" dirty="0"/>
          </a:p>
        </p:txBody>
      </p:sp>
      <p:sp>
        <p:nvSpPr>
          <p:cNvPr id="3" name="Text Placeholder 2"/>
          <p:cNvSpPr>
            <a:spLocks noGrp="1"/>
          </p:cNvSpPr>
          <p:nvPr>
            <p:ph type="subTitle" idx="1"/>
          </p:nvPr>
        </p:nvSpPr>
        <p:spPr>
          <a:xfrm>
            <a:off x="307975" y="1501839"/>
            <a:ext cx="6751919" cy="661860"/>
          </a:xfrm>
        </p:spPr>
        <p:txBody>
          <a:bodyPr>
            <a:noAutofit/>
          </a:bodyPr>
          <a:lstStyle/>
          <a:p>
            <a:pPr marL="285750" indent="-285750" algn="l">
              <a:buFont typeface="Wingdings" panose="05000000000000000000" pitchFamily="2" charset="2"/>
              <a:buChar char="§"/>
            </a:pPr>
            <a:r>
              <a:rPr lang="en-US" dirty="0" smtClean="0">
                <a:solidFill>
                  <a:schemeClr val="tx1"/>
                </a:solidFill>
                <a:latin typeface="Arial" panose="020B0604020202020204" pitchFamily="34" charset="0"/>
                <a:cs typeface="Arial" panose="020B0604020202020204" pitchFamily="34" charset="0"/>
              </a:rPr>
              <a:t>The presentation will include information about Ritz Carlton Hotel</a:t>
            </a:r>
          </a:p>
          <a:p>
            <a:pPr marL="285750" indent="-285750" algn="l">
              <a:buFont typeface="Arial" panose="020B0604020202020204" pitchFamily="34" charset="0"/>
              <a:buChar char="•"/>
            </a:pPr>
            <a:endParaRPr lang="en-US" dirty="0" smtClean="0">
              <a:solidFill>
                <a:schemeClr val="tx1"/>
              </a:solidFill>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
            </a:pPr>
            <a:r>
              <a:rPr lang="en-US" dirty="0" smtClean="0">
                <a:solidFill>
                  <a:schemeClr val="tx1"/>
                </a:solidFill>
                <a:latin typeface="Arial" panose="020B0604020202020204" pitchFamily="34" charset="0"/>
                <a:cs typeface="Arial" panose="020B0604020202020204" pitchFamily="34" charset="0"/>
              </a:rPr>
              <a:t>Main type of consumers </a:t>
            </a:r>
          </a:p>
          <a:p>
            <a:pPr marL="285750" indent="-285750" algn="l">
              <a:buFont typeface="Wingdings" panose="05000000000000000000" pitchFamily="2" charset="2"/>
              <a:buChar char="§"/>
            </a:pPr>
            <a:endParaRPr lang="en-US" dirty="0" smtClean="0">
              <a:solidFill>
                <a:schemeClr val="tx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dirty="0" smtClean="0">
                <a:solidFill>
                  <a:schemeClr val="tx1"/>
                </a:solidFill>
                <a:latin typeface="Arial" panose="020B0604020202020204" pitchFamily="34" charset="0"/>
                <a:cs typeface="Arial" panose="020B0604020202020204" pitchFamily="34" charset="0"/>
              </a:rPr>
              <a:t>It will also include information about scope ,nature and role  of </a:t>
            </a:r>
            <a:r>
              <a:rPr lang="en-US" dirty="0">
                <a:solidFill>
                  <a:schemeClr val="tx1"/>
                </a:solidFill>
                <a:latin typeface="Arial" panose="020B0604020202020204" pitchFamily="34" charset="0"/>
                <a:cs typeface="Arial" panose="020B0604020202020204" pitchFamily="34" charset="0"/>
              </a:rPr>
              <a:t>the guest services and facilities that are provided to </a:t>
            </a:r>
            <a:r>
              <a:rPr lang="en-US" dirty="0" smtClean="0">
                <a:solidFill>
                  <a:schemeClr val="tx1"/>
                </a:solidFill>
                <a:latin typeface="Arial" panose="020B0604020202020204" pitchFamily="34" charset="0"/>
                <a:cs typeface="Arial" panose="020B0604020202020204" pitchFamily="34" charset="0"/>
              </a:rPr>
              <a:t>those guests within these hotel</a:t>
            </a:r>
          </a:p>
          <a:p>
            <a:pPr marL="285750" indent="-285750" algn="l">
              <a:buFont typeface="Arial" panose="020B0604020202020204" pitchFamily="34" charset="0"/>
              <a:buChar char="•"/>
            </a:pPr>
            <a:endParaRPr lang="en-US" dirty="0" smtClean="0">
              <a:solidFill>
                <a:schemeClr val="tx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dirty="0" smtClean="0">
                <a:solidFill>
                  <a:schemeClr val="tx1"/>
                </a:solidFill>
                <a:latin typeface="Arial" panose="020B0604020202020204" pitchFamily="34" charset="0"/>
                <a:cs typeface="Arial" panose="020B0604020202020204" pitchFamily="34" charset="0"/>
              </a:rPr>
              <a:t>Importance of hospitality and role of guest services</a:t>
            </a:r>
          </a:p>
          <a:p>
            <a:pPr marL="285750" indent="-285750" algn="l">
              <a:buFont typeface="Arial" panose="020B0604020202020204" pitchFamily="34" charset="0"/>
              <a:buChar char="•"/>
            </a:pPr>
            <a:endParaRPr lang="en-US" dirty="0" smtClean="0">
              <a:solidFill>
                <a:schemeClr val="tx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dirty="0" smtClean="0">
                <a:solidFill>
                  <a:schemeClr val="tx1"/>
                </a:solidFill>
                <a:latin typeface="Arial" panose="020B0604020202020204" pitchFamily="34" charset="0"/>
                <a:cs typeface="Arial" panose="020B0604020202020204" pitchFamily="34" charset="0"/>
              </a:rPr>
              <a:t>Conclusion</a:t>
            </a:r>
          </a:p>
          <a:p>
            <a:pPr marL="285750" indent="-285750" algn="l">
              <a:buFont typeface="Arial" panose="020B0604020202020204" pitchFamily="34" charset="0"/>
              <a:buChar char="•"/>
            </a:pPr>
            <a:endParaRPr lang="en-US" dirty="0" smtClean="0">
              <a:solidFill>
                <a:schemeClr val="tx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dirty="0" smtClean="0">
                <a:solidFill>
                  <a:schemeClr val="tx1"/>
                </a:solidFill>
                <a:latin typeface="Arial" panose="020B0604020202020204" pitchFamily="34" charset="0"/>
                <a:cs typeface="Arial" panose="020B0604020202020204" pitchFamily="34" charset="0"/>
              </a:rPr>
              <a:t>References </a:t>
            </a:r>
            <a:endParaRPr lang="en-US" dirty="0">
              <a:solidFill>
                <a:schemeClr val="tx1"/>
              </a:solidFill>
              <a:latin typeface="Arial" panose="020B0604020202020204" pitchFamily="34" charset="0"/>
              <a:cs typeface="Arial" panose="020B0604020202020204" pitchFamily="34" charset="0"/>
            </a:endParaRPr>
          </a:p>
        </p:txBody>
      </p:sp>
      <p:sp>
        <p:nvSpPr>
          <p:cNvPr id="11" name="Footer Placeholder 10">
            <a:extLst>
              <a:ext uri="{FF2B5EF4-FFF2-40B4-BE49-F238E27FC236}">
                <a16:creationId xmlns:a16="http://schemas.microsoft.com/office/drawing/2014/main" xmlns="" id="{1B906A6D-64CC-4021-B842-B0B179AB3E27}"/>
              </a:ext>
            </a:extLst>
          </p:cNvPr>
          <p:cNvSpPr>
            <a:spLocks noGrp="1"/>
          </p:cNvSpPr>
          <p:nvPr>
            <p:ph type="ftr" sz="quarter" idx="11"/>
          </p:nvPr>
        </p:nvSpPr>
        <p:spPr>
          <a:xfrm>
            <a:off x="7380513" y="2946152"/>
            <a:ext cx="6297612" cy="365125"/>
          </a:xfrm>
        </p:spPr>
        <p:txBody>
          <a:bodyPr/>
          <a:lstStyle/>
          <a:p>
            <a:r>
              <a:rPr lang="en-US" sz="1200" dirty="0" smtClean="0">
                <a:solidFill>
                  <a:schemeClr val="tx1"/>
                </a:solidFill>
              </a:rPr>
              <a:t>(STEPHEN BLANDINO 2016)</a:t>
            </a:r>
            <a:endParaRPr lang="ru-RU" sz="1200" dirty="0">
              <a:solidFill>
                <a:schemeClr val="tx1"/>
              </a:solidFill>
            </a:endParaRPr>
          </a:p>
        </p:txBody>
      </p:sp>
      <p:sp>
        <p:nvSpPr>
          <p:cNvPr id="12" name="Slide Number Placeholder 11">
            <a:extLst>
              <a:ext uri="{FF2B5EF4-FFF2-40B4-BE49-F238E27FC236}">
                <a16:creationId xmlns:a16="http://schemas.microsoft.com/office/drawing/2014/main" xmlns="" id="{B5E4C005-CB50-4CBB-83F0-3393A7AC6211}"/>
              </a:ext>
            </a:extLst>
          </p:cNvPr>
          <p:cNvSpPr>
            <a:spLocks noGrp="1"/>
          </p:cNvSpPr>
          <p:nvPr>
            <p:ph type="sldNum" sz="quarter" idx="12"/>
          </p:nvPr>
        </p:nvSpPr>
        <p:spPr/>
        <p:txBody>
          <a:bodyPr/>
          <a:lstStyle/>
          <a:p>
            <a:fld id="{D495E168-DA5E-4888-8D8A-92B118324C14}" type="slidenum">
              <a:rPr lang="ru-RU" smtClean="0"/>
              <a:pPr/>
              <a:t>3</a:t>
            </a:fld>
            <a:endParaRPr lang="ru-RU" dirty="0"/>
          </a:p>
        </p:txBody>
      </p:sp>
      <p:pic>
        <p:nvPicPr>
          <p:cNvPr id="8" name="Table Placeholder 7"/>
          <p:cNvPicPr>
            <a:picLocks noGrp="1" noChangeAspect="1"/>
          </p:cNvPicPr>
          <p:nvPr>
            <p:ph type="tbl" sz="quarter" idx="4294967295"/>
          </p:nvPr>
        </p:nvPicPr>
        <p:blipFill>
          <a:blip r:embed="rId2">
            <a:extLst>
              <a:ext uri="{28A0092B-C50C-407E-A947-70E740481C1C}">
                <a14:useLocalDpi xmlns:a14="http://schemas.microsoft.com/office/drawing/2010/main" val="0"/>
              </a:ext>
            </a:extLst>
          </a:blip>
          <a:stretch>
            <a:fillRect/>
          </a:stretch>
        </p:blipFill>
        <p:spPr>
          <a:xfrm>
            <a:off x="7380513" y="7937"/>
            <a:ext cx="4879909" cy="2744949"/>
          </a:xfrm>
        </p:spPr>
      </p:pic>
      <p:sp>
        <p:nvSpPr>
          <p:cNvPr id="9" name="AutoShape 2" descr="C:\Users\Anca\Desktop\THE-RITZ-CARLTON-KAPALUA-HAWAII-USA (1).web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3" name="Picture 12"/>
          <p:cNvPicPr>
            <a:picLocks noChangeAspect="1"/>
          </p:cNvPicPr>
          <p:nvPr/>
        </p:nvPicPr>
        <p:blipFill>
          <a:blip r:embed="rId3"/>
          <a:stretch>
            <a:fillRect/>
          </a:stretch>
        </p:blipFill>
        <p:spPr>
          <a:xfrm>
            <a:off x="7040723" y="3786510"/>
            <a:ext cx="4695158" cy="2191397"/>
          </a:xfrm>
          <a:prstGeom prst="rect">
            <a:avLst/>
          </a:prstGeom>
        </p:spPr>
      </p:pic>
      <p:sp>
        <p:nvSpPr>
          <p:cNvPr id="14" name="TextBox 13"/>
          <p:cNvSpPr txBox="1"/>
          <p:nvPr/>
        </p:nvSpPr>
        <p:spPr>
          <a:xfrm>
            <a:off x="7538720" y="6087000"/>
            <a:ext cx="3470564" cy="338554"/>
          </a:xfrm>
          <a:prstGeom prst="rect">
            <a:avLst/>
          </a:prstGeom>
          <a:noFill/>
        </p:spPr>
        <p:txBody>
          <a:bodyPr wrap="square" rtlCol="0">
            <a:spAutoFit/>
          </a:bodyPr>
          <a:lstStyle/>
          <a:p>
            <a:r>
              <a:rPr lang="en-US" sz="1600" dirty="0" smtClean="0"/>
              <a:t>(The luxury travel expert2018)</a:t>
            </a:r>
            <a:endParaRPr lang="en-US" sz="1600" dirty="0"/>
          </a:p>
        </p:txBody>
      </p:sp>
    </p:spTree>
    <p:extLst>
      <p:ext uri="{BB962C8B-B14F-4D97-AF65-F5344CB8AC3E}">
        <p14:creationId xmlns:p14="http://schemas.microsoft.com/office/powerpoint/2010/main" val="33589038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INTRODUCION OF HOTEL </a:t>
            </a:r>
            <a:endParaRPr lang="en-US" sz="4800" b="1" i="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05543" y="1640060"/>
            <a:ext cx="5873262" cy="4199037"/>
          </a:xfrm>
        </p:spPr>
        <p:txBody>
          <a:bodyPr>
            <a:normAutofit/>
          </a:bodyPr>
          <a:lstStyle/>
          <a:p>
            <a:pPr>
              <a:buFont typeface="Wingdings" panose="05000000000000000000" pitchFamily="2" charset="2"/>
              <a:buChar char="§"/>
            </a:pPr>
            <a:r>
              <a:rPr lang="en-US" dirty="0">
                <a:latin typeface="Arial" panose="020B0604020202020204" pitchFamily="34" charset="0"/>
                <a:cs typeface="Arial" panose="020B0604020202020204" pitchFamily="34" charset="0"/>
              </a:rPr>
              <a:t>Ritz Carlton- Hotel is a 4 star hotel ,is a luxurious brand hotel </a:t>
            </a:r>
            <a:r>
              <a:rPr lang="en-US" dirty="0" smtClean="0">
                <a:latin typeface="Arial" panose="020B0604020202020204" pitchFamily="34" charset="0"/>
                <a:cs typeface="Arial" panose="020B0604020202020204" pitchFamily="34" charset="0"/>
              </a:rPr>
              <a:t>and the company is the subsidiary of the Marriot International Company</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dirty="0">
                <a:latin typeface="Arial" panose="020B0604020202020204" pitchFamily="34" charset="0"/>
                <a:cs typeface="Arial" panose="020B0604020202020204" pitchFamily="34" charset="0"/>
              </a:rPr>
              <a:t>Has a long history about 100 years and this company was created by Albert Keller in United States who obtained and franchised the name</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In January 2002 the hotel gain a Royal Warrant for Banqueting and Catering Services</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So after obtaining these badge The Ritz Hotel situated in London is been classed as first hotel and unique who has this prestige</a:t>
            </a:r>
          </a:p>
          <a:p>
            <a:pPr>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US" dirty="0"/>
          </a:p>
        </p:txBody>
      </p:sp>
      <p:sp>
        <p:nvSpPr>
          <p:cNvPr id="6" name="TextBox 5"/>
          <p:cNvSpPr txBox="1"/>
          <p:nvPr/>
        </p:nvSpPr>
        <p:spPr>
          <a:xfrm>
            <a:off x="1763486" y="5892800"/>
            <a:ext cx="2988128" cy="369332"/>
          </a:xfrm>
          <a:prstGeom prst="rect">
            <a:avLst/>
          </a:prstGeom>
          <a:noFill/>
        </p:spPr>
        <p:txBody>
          <a:bodyPr wrap="square" rtlCol="0">
            <a:spAutoFit/>
          </a:bodyPr>
          <a:lstStyle/>
          <a:p>
            <a:r>
              <a:rPr lang="en-US" dirty="0" smtClean="0"/>
              <a:t>(Ritz Carlton 2023)</a:t>
            </a:r>
            <a:endParaRPr lang="en-US" dirty="0"/>
          </a:p>
        </p:txBody>
      </p:sp>
      <p:sp>
        <p:nvSpPr>
          <p:cNvPr id="8" name="TextBox 7"/>
          <p:cNvSpPr txBox="1"/>
          <p:nvPr/>
        </p:nvSpPr>
        <p:spPr>
          <a:xfrm>
            <a:off x="7938105" y="5569634"/>
            <a:ext cx="3083681" cy="646331"/>
          </a:xfrm>
          <a:prstGeom prst="rect">
            <a:avLst/>
          </a:prstGeom>
          <a:noFill/>
        </p:spPr>
        <p:txBody>
          <a:bodyPr wrap="square" rtlCol="0">
            <a:spAutoFit/>
          </a:bodyPr>
          <a:lstStyle/>
          <a:p>
            <a:pPr algn="ctr"/>
            <a:r>
              <a:rPr lang="en-US" i="1" dirty="0" smtClean="0"/>
              <a:t>(</a:t>
            </a:r>
            <a:r>
              <a:rPr lang="en-US" dirty="0" smtClean="0"/>
              <a:t>The </a:t>
            </a:r>
            <a:r>
              <a:rPr lang="en-US" dirty="0"/>
              <a:t>shutter whale blog, </a:t>
            </a:r>
            <a:r>
              <a:rPr lang="en-US" dirty="0" smtClean="0"/>
              <a:t>2017)</a:t>
            </a: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75439" y="1509432"/>
            <a:ext cx="4101518" cy="3813683"/>
          </a:xfrm>
          <a:prstGeom prst="rect">
            <a:avLst/>
          </a:prstGeom>
          <a:effectLst>
            <a:glow rad="101600">
              <a:schemeClr val="accent3">
                <a:satMod val="175000"/>
                <a:alpha val="40000"/>
              </a:schemeClr>
            </a:glow>
            <a:innerShdw blurRad="63500" dist="50800" dir="16200000">
              <a:prstClr val="black">
                <a:alpha val="50000"/>
              </a:prstClr>
            </a:innerShdw>
          </a:effectLst>
        </p:spPr>
      </p:pic>
    </p:spTree>
    <p:extLst>
      <p:ext uri="{BB962C8B-B14F-4D97-AF65-F5344CB8AC3E}">
        <p14:creationId xmlns:p14="http://schemas.microsoft.com/office/powerpoint/2010/main" val="10386946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900" y="465909"/>
            <a:ext cx="10058400" cy="1606731"/>
          </a:xfrm>
        </p:spPr>
        <p:txBody>
          <a:bodyPr>
            <a:normAutofit/>
          </a:bodyPr>
          <a:lstStyle/>
          <a:p>
            <a:pPr algn="ctr"/>
            <a:r>
              <a:rPr lang="en-US" sz="4900" dirty="0" smtClean="0">
                <a:latin typeface="Times New Roman" panose="02020603050405020304" pitchFamily="18" charset="0"/>
                <a:cs typeface="Times New Roman" panose="02020603050405020304" pitchFamily="18" charset="0"/>
              </a:rPr>
              <a:t/>
            </a:r>
            <a:br>
              <a:rPr lang="en-US" sz="4900" dirty="0" smtClean="0">
                <a:latin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3656752" y="226456"/>
            <a:ext cx="5012267" cy="4009813"/>
          </a:xfrm>
        </p:spPr>
        <p:txBody>
          <a:bodyPr>
            <a:normAutofit/>
          </a:bodyPr>
          <a:lstStyle/>
          <a:p>
            <a:pPr>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The company is running the business at the global level and they have 108 hotels and resorts around the globe</a:t>
            </a:r>
          </a:p>
          <a:p>
            <a:pPr>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Have around 227 rooms to provide excellent service to customers </a:t>
            </a:r>
          </a:p>
          <a:p>
            <a:pPr>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They try to make customers experience memorable</a:t>
            </a:r>
          </a:p>
          <a:p>
            <a:pPr>
              <a:buFont typeface="Wingdings" panose="05000000000000000000" pitchFamily="2" charset="2"/>
              <a:buChar char="§"/>
            </a:pPr>
            <a:r>
              <a:rPr lang="en-US" sz="2000" dirty="0">
                <a:latin typeface="Arial" panose="020B0604020202020204" pitchFamily="34" charset="0"/>
                <a:cs typeface="Arial" panose="020B0604020202020204" pitchFamily="34" charset="0"/>
              </a:rPr>
              <a:t>This hotel continues to provide luxury services ,high standards and great experiences for their guests</a:t>
            </a:r>
          </a:p>
          <a:p>
            <a:pPr>
              <a:buFont typeface="Wingdings" panose="05000000000000000000" pitchFamily="2" charset="2"/>
              <a:buChar char="§"/>
            </a:pPr>
            <a:endParaRPr lang="en-US" dirty="0"/>
          </a:p>
          <a:p>
            <a:pPr>
              <a:buFont typeface="Wingdings" panose="05000000000000000000" pitchFamily="2" charset="2"/>
              <a:buChar char="§"/>
            </a:pPr>
            <a:endParaRPr lang="en-US" dirty="0" smtClean="0"/>
          </a:p>
          <a:p>
            <a:pPr marL="0" indent="0">
              <a:buNone/>
            </a:pPr>
            <a:endParaRPr lang="en-US" dirty="0"/>
          </a:p>
        </p:txBody>
      </p:sp>
      <p:sp>
        <p:nvSpPr>
          <p:cNvPr id="4" name="TextBox 3"/>
          <p:cNvSpPr txBox="1"/>
          <p:nvPr/>
        </p:nvSpPr>
        <p:spPr>
          <a:xfrm>
            <a:off x="7686582" y="1615476"/>
            <a:ext cx="2792185" cy="369332"/>
          </a:xfrm>
          <a:prstGeom prst="rect">
            <a:avLst/>
          </a:prstGeom>
          <a:noFill/>
        </p:spPr>
        <p:txBody>
          <a:bodyPr wrap="square" rtlCol="0">
            <a:spAutoFit/>
          </a:bodyPr>
          <a:lstStyle/>
          <a:p>
            <a:r>
              <a:rPr lang="en-GB" dirty="0">
                <a:latin typeface="Times New Roman "/>
                <a:cs typeface="Times New Roman" panose="02020603050405020304" pitchFamily="18" charset="0"/>
              </a:rPr>
              <a:t>(</a:t>
            </a:r>
            <a:r>
              <a:rPr lang="en-US" dirty="0">
                <a:latin typeface="Times New Roman "/>
              </a:rPr>
              <a:t>Febrizio Prihiyadi, 2020)</a:t>
            </a:r>
            <a:endParaRPr lang="en-US" dirty="0"/>
          </a:p>
        </p:txBody>
      </p:sp>
      <p:sp>
        <p:nvSpPr>
          <p:cNvPr id="5" name="TextBox 4"/>
          <p:cNvSpPr txBox="1"/>
          <p:nvPr/>
        </p:nvSpPr>
        <p:spPr>
          <a:xfrm>
            <a:off x="310244" y="287001"/>
            <a:ext cx="4408713" cy="646331"/>
          </a:xfrm>
          <a:prstGeom prst="rect">
            <a:avLst/>
          </a:prstGeom>
          <a:noFill/>
        </p:spPr>
        <p:txBody>
          <a:bodyPr wrap="square" rtlCol="0">
            <a:spAutoFit/>
          </a:bodyPr>
          <a:lstStyle/>
          <a:p>
            <a:r>
              <a:rPr lang="en-US" sz="36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t>Continue </a:t>
            </a:r>
            <a:endParaRPr lang="en-US" sz="3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endParaRPr>
          </a:p>
        </p:txBody>
      </p:sp>
      <p:sp>
        <p:nvSpPr>
          <p:cNvPr id="6" name="Right Arrow 5"/>
          <p:cNvSpPr/>
          <p:nvPr/>
        </p:nvSpPr>
        <p:spPr>
          <a:xfrm>
            <a:off x="538843" y="1400755"/>
            <a:ext cx="2547257" cy="12409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5543" y="3996817"/>
            <a:ext cx="5357343" cy="2554439"/>
          </a:xfrm>
          <a:prstGeom prst="rect">
            <a:avLst/>
          </a:prstGeom>
        </p:spPr>
      </p:pic>
      <p:sp>
        <p:nvSpPr>
          <p:cNvPr id="8" name="TextBox 7"/>
          <p:cNvSpPr txBox="1"/>
          <p:nvPr/>
        </p:nvSpPr>
        <p:spPr>
          <a:xfrm>
            <a:off x="6342500" y="4475722"/>
            <a:ext cx="3585271" cy="369332"/>
          </a:xfrm>
          <a:prstGeom prst="rect">
            <a:avLst/>
          </a:prstGeom>
          <a:noFill/>
        </p:spPr>
        <p:txBody>
          <a:bodyPr wrap="square" rtlCol="0">
            <a:spAutoFit/>
          </a:bodyPr>
          <a:lstStyle/>
          <a:p>
            <a:r>
              <a:rPr lang="en-US" dirty="0" smtClean="0"/>
              <a:t>(Ritz Carlton Middle East 2023)</a:t>
            </a:r>
            <a:endParaRPr lang="en-US" dirty="0"/>
          </a:p>
        </p:txBody>
      </p:sp>
    </p:spTree>
    <p:extLst>
      <p:ext uri="{BB962C8B-B14F-4D97-AF65-F5344CB8AC3E}">
        <p14:creationId xmlns:p14="http://schemas.microsoft.com/office/powerpoint/2010/main" val="33536643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r>
            <a:br>
              <a:rPr lang="en-US" dirty="0"/>
            </a:br>
            <a:r>
              <a:rPr lang="en-US" dirty="0" smtClean="0"/>
              <a:t/>
            </a:r>
            <a:br>
              <a:rPr lang="en-US" dirty="0" smtClean="0"/>
            </a:br>
            <a:r>
              <a:rPr lang="en-US" dirty="0"/>
              <a:t/>
            </a:r>
            <a:br>
              <a:rPr lang="en-US" dirty="0"/>
            </a:br>
            <a:endParaRPr lang="en-US" dirty="0"/>
          </a:p>
        </p:txBody>
      </p:sp>
      <p:sp>
        <p:nvSpPr>
          <p:cNvPr id="3" name="Subtitle 2"/>
          <p:cNvSpPr>
            <a:spLocks noGrp="1"/>
          </p:cNvSpPr>
          <p:nvPr>
            <p:ph idx="1"/>
          </p:nvPr>
        </p:nvSpPr>
        <p:spPr>
          <a:xfrm>
            <a:off x="267740" y="174929"/>
            <a:ext cx="4513541" cy="5526437"/>
          </a:xfrm>
        </p:spPr>
        <p:txBody>
          <a:bodyPr>
            <a:normAutofit/>
          </a:bodyPr>
          <a:lstStyle/>
          <a:p>
            <a:pPr marL="0" indent="0">
              <a:buNone/>
            </a:pPr>
            <a:r>
              <a:rPr lang="en-US" sz="3200" b="1" dirty="0" smtClean="0">
                <a:latin typeface="Arial Black" panose="020B0A04020102020204" pitchFamily="34" charset="0"/>
              </a:rPr>
              <a:t>   </a:t>
            </a:r>
            <a:r>
              <a:rPr lang="en-US" sz="32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Black" panose="020B0A04020102020204" pitchFamily="34" charset="0"/>
              </a:rPr>
              <a:t>Type of   consumers:</a:t>
            </a:r>
            <a:endParaRPr lang="en-US" sz="3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Black" panose="020B0A04020102020204" pitchFamily="34" charset="0"/>
            </a:endParaRPr>
          </a:p>
        </p:txBody>
      </p:sp>
      <p:sp>
        <p:nvSpPr>
          <p:cNvPr id="4" name="Text Placeholder 3"/>
          <p:cNvSpPr>
            <a:spLocks noGrp="1"/>
          </p:cNvSpPr>
          <p:nvPr>
            <p:ph type="body" sz="half" idx="2"/>
          </p:nvPr>
        </p:nvSpPr>
        <p:spPr>
          <a:xfrm>
            <a:off x="5892448" y="206379"/>
            <a:ext cx="3854528" cy="2584449"/>
          </a:xfrm>
        </p:spPr>
        <p:txBody>
          <a:bodyPr>
            <a:noAutofit/>
          </a:bodyPr>
          <a:lstStyle/>
          <a:p>
            <a:pPr marL="285750" indent="-285750">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Middle aged person</a:t>
            </a:r>
          </a:p>
          <a:p>
            <a:pPr marL="285750" indent="-285750">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Youngsters</a:t>
            </a:r>
          </a:p>
          <a:p>
            <a:pPr marL="285750" indent="-285750">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Elders</a:t>
            </a:r>
          </a:p>
          <a:p>
            <a:pPr marL="285750" indent="-285750">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Families</a:t>
            </a:r>
          </a:p>
          <a:p>
            <a:pPr marL="285750" indent="-285750">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Business executives </a:t>
            </a:r>
          </a:p>
          <a:p>
            <a:pPr marL="285750" indent="-285750">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Travelers who enjoy luxury</a:t>
            </a:r>
            <a:endParaRPr lang="en-US" sz="2000" dirty="0">
              <a:latin typeface="Arial" panose="020B0604020202020204" pitchFamily="34" charset="0"/>
              <a:cs typeface="Arial" panose="020B0604020202020204" pitchFamily="34" charset="0"/>
            </a:endParaRPr>
          </a:p>
        </p:txBody>
      </p:sp>
      <p:sp>
        <p:nvSpPr>
          <p:cNvPr id="5" name="TextBox 4"/>
          <p:cNvSpPr txBox="1"/>
          <p:nvPr/>
        </p:nvSpPr>
        <p:spPr>
          <a:xfrm>
            <a:off x="8529368" y="1163141"/>
            <a:ext cx="2829464" cy="369332"/>
          </a:xfrm>
          <a:prstGeom prst="rect">
            <a:avLst/>
          </a:prstGeom>
          <a:noFill/>
        </p:spPr>
        <p:txBody>
          <a:bodyPr wrap="square" rtlCol="0">
            <a:spAutoFit/>
          </a:bodyPr>
          <a:lstStyle/>
          <a:p>
            <a:r>
              <a:rPr lang="en-US" dirty="0" smtClean="0"/>
              <a:t>(Linchikwok 2019)</a:t>
            </a:r>
            <a:endParaRPr lang="en-US" dirty="0"/>
          </a:p>
        </p:txBody>
      </p:sp>
      <p:sp>
        <p:nvSpPr>
          <p:cNvPr id="6" name="TextBox 5"/>
          <p:cNvSpPr txBox="1"/>
          <p:nvPr/>
        </p:nvSpPr>
        <p:spPr>
          <a:xfrm>
            <a:off x="320434" y="1570649"/>
            <a:ext cx="3605103" cy="3170099"/>
          </a:xfrm>
          <a:prstGeom prst="rect">
            <a:avLst/>
          </a:prstGeom>
          <a:noFill/>
        </p:spPr>
        <p:txBody>
          <a:bodyPr wrap="square" rtlCol="0">
            <a:spAutoFit/>
          </a:bodyPr>
          <a:lstStyle/>
          <a:p>
            <a:pPr>
              <a:buClr>
                <a:schemeClr val="accent2"/>
              </a:buClr>
            </a:pPr>
            <a:r>
              <a:rPr lang="en-US" sz="2000" dirty="0" smtClean="0">
                <a:latin typeface="Arial" panose="020B0604020202020204" pitchFamily="34" charset="0"/>
                <a:cs typeface="Arial" panose="020B0604020202020204" pitchFamily="34" charset="0"/>
              </a:rPr>
              <a:t>The guests are choosing to stay in this hotel because of:</a:t>
            </a:r>
          </a:p>
          <a:p>
            <a:pPr marL="285750" indent="-285750">
              <a:buClr>
                <a:schemeClr val="accent2"/>
              </a:buClr>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Various facilities which they provide </a:t>
            </a:r>
          </a:p>
          <a:p>
            <a:pPr marL="285750" indent="-285750">
              <a:buClr>
                <a:schemeClr val="accent2"/>
              </a:buClr>
              <a:buFont typeface="Wingdings" panose="05000000000000000000" pitchFamily="2" charset="2"/>
              <a:buChar char="§"/>
            </a:pPr>
            <a:r>
              <a:rPr lang="en-US" sz="2000" dirty="0">
                <a:latin typeface="Arial" panose="020B0604020202020204" pitchFamily="34" charset="0"/>
                <a:cs typeface="Arial" panose="020B0604020202020204" pitchFamily="34" charset="0"/>
              </a:rPr>
              <a:t>F</a:t>
            </a:r>
            <a:r>
              <a:rPr lang="en-US" sz="2000" dirty="0" smtClean="0">
                <a:latin typeface="Arial" panose="020B0604020202020204" pitchFamily="34" charset="0"/>
                <a:cs typeface="Arial" panose="020B0604020202020204" pitchFamily="34" charset="0"/>
              </a:rPr>
              <a:t>or business interest,</a:t>
            </a:r>
          </a:p>
          <a:p>
            <a:pPr marL="342900" indent="-342900">
              <a:buClr>
                <a:schemeClr val="accent2"/>
              </a:buClr>
              <a:buFont typeface="Wingdings" panose="05000000000000000000" pitchFamily="2" charset="2"/>
              <a:buChar char="§"/>
            </a:pPr>
            <a:r>
              <a:rPr lang="en-US" sz="2000" dirty="0">
                <a:latin typeface="Arial" panose="020B0604020202020204" pitchFamily="34" charset="0"/>
                <a:cs typeface="Arial" panose="020B0604020202020204" pitchFamily="34" charset="0"/>
              </a:rPr>
              <a:t>G</a:t>
            </a:r>
            <a:r>
              <a:rPr lang="en-US" sz="2000" dirty="0" smtClean="0">
                <a:latin typeface="Arial" panose="020B0604020202020204" pitchFamily="34" charset="0"/>
                <a:cs typeface="Arial" panose="020B0604020202020204" pitchFamily="34" charset="0"/>
              </a:rPr>
              <a:t>ood location</a:t>
            </a:r>
          </a:p>
          <a:p>
            <a:pPr marL="285750" indent="-285750">
              <a:buClr>
                <a:schemeClr val="accent2"/>
              </a:buClr>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  Many hotels around the world and great service </a:t>
            </a:r>
          </a:p>
          <a:p>
            <a:pPr marL="285750" indent="-285750">
              <a:buClr>
                <a:schemeClr val="accent2"/>
              </a:buClr>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Luxury rooms and suites available</a:t>
            </a:r>
            <a:endParaRPr lang="en-US" sz="20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434" y="4930649"/>
            <a:ext cx="4905201" cy="1791881"/>
          </a:xfrm>
          <a:prstGeom prst="rect">
            <a:avLst/>
          </a:prstGeom>
        </p:spPr>
      </p:pic>
      <p:sp>
        <p:nvSpPr>
          <p:cNvPr id="8" name="Right Arrow 7"/>
          <p:cNvSpPr/>
          <p:nvPr/>
        </p:nvSpPr>
        <p:spPr>
          <a:xfrm>
            <a:off x="3344511" y="211000"/>
            <a:ext cx="2060246" cy="9089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96425" y="3155698"/>
            <a:ext cx="4294732" cy="1901420"/>
          </a:xfrm>
          <a:prstGeom prst="rect">
            <a:avLst/>
          </a:prstGeom>
        </p:spPr>
      </p:pic>
      <p:sp>
        <p:nvSpPr>
          <p:cNvPr id="11" name="TextBox 10"/>
          <p:cNvSpPr txBox="1"/>
          <p:nvPr/>
        </p:nvSpPr>
        <p:spPr>
          <a:xfrm>
            <a:off x="7658100" y="5237322"/>
            <a:ext cx="2988128" cy="369332"/>
          </a:xfrm>
          <a:prstGeom prst="rect">
            <a:avLst/>
          </a:prstGeom>
          <a:noFill/>
        </p:spPr>
        <p:txBody>
          <a:bodyPr wrap="square" rtlCol="0">
            <a:spAutoFit/>
          </a:bodyPr>
          <a:lstStyle/>
          <a:p>
            <a:r>
              <a:rPr lang="en-US" dirty="0" smtClean="0"/>
              <a:t>(offshoreindiaentry</a:t>
            </a:r>
            <a:r>
              <a:rPr lang="en-US" dirty="0"/>
              <a:t> </a:t>
            </a:r>
            <a:r>
              <a:rPr lang="en-US" dirty="0" smtClean="0"/>
              <a:t>2023)</a:t>
            </a:r>
            <a:endParaRPr lang="en-US" dirty="0"/>
          </a:p>
        </p:txBody>
      </p:sp>
      <p:sp>
        <p:nvSpPr>
          <p:cNvPr id="10" name="TextBox 9"/>
          <p:cNvSpPr txBox="1"/>
          <p:nvPr/>
        </p:nvSpPr>
        <p:spPr>
          <a:xfrm>
            <a:off x="5404757" y="5826589"/>
            <a:ext cx="1763486" cy="646331"/>
          </a:xfrm>
          <a:prstGeom prst="rect">
            <a:avLst/>
          </a:prstGeom>
          <a:noFill/>
        </p:spPr>
        <p:txBody>
          <a:bodyPr wrap="square" rtlCol="0">
            <a:spAutoFit/>
          </a:bodyPr>
          <a:lstStyle/>
          <a:p>
            <a:r>
              <a:rPr lang="en-US" dirty="0" smtClean="0"/>
              <a:t>(business traveler 2018</a:t>
            </a:r>
            <a:endParaRPr lang="en-US" dirty="0"/>
          </a:p>
        </p:txBody>
      </p:sp>
    </p:spTree>
    <p:extLst>
      <p:ext uri="{BB962C8B-B14F-4D97-AF65-F5344CB8AC3E}">
        <p14:creationId xmlns:p14="http://schemas.microsoft.com/office/powerpoint/2010/main" val="27874965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86657"/>
            <a:ext cx="9420044" cy="1369786"/>
          </a:xfrm>
        </p:spPr>
        <p:txBody>
          <a:bodyPr>
            <a:normAutofit/>
          </a:bodyPr>
          <a:lstStyle/>
          <a:p>
            <a:r>
              <a:rPr lang="en-US" sz="2800" b="1" i="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NATURE, SCOPE AND </a:t>
            </a:r>
            <a:r>
              <a:rPr lang="en-US" sz="3200" b="1" i="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ROLE</a:t>
            </a:r>
            <a:r>
              <a:rPr lang="en-US" sz="2800" b="1" i="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 OF THE GUEST SERVICES AND FACILITIES</a:t>
            </a:r>
            <a:endParaRPr lang="en-US" sz="2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3" name="Content Placeholder 2"/>
          <p:cNvSpPr>
            <a:spLocks noGrp="1"/>
          </p:cNvSpPr>
          <p:nvPr>
            <p:ph idx="4294967295"/>
          </p:nvPr>
        </p:nvSpPr>
        <p:spPr>
          <a:xfrm>
            <a:off x="179614" y="1979386"/>
            <a:ext cx="4057650" cy="3881437"/>
          </a:xfrm>
        </p:spPr>
        <p:txBody>
          <a:bodyPr/>
          <a:lstStyle/>
          <a:p>
            <a:pPr algn="just">
              <a:buFont typeface="Wingdings" panose="05000000000000000000" pitchFamily="2" charset="2"/>
              <a:buChar char="q"/>
            </a:pPr>
            <a:r>
              <a:rPr lang="en-GB" sz="2000" b="1" dirty="0">
                <a:latin typeface="Arial" panose="020B0604020202020204" pitchFamily="34" charset="0"/>
                <a:cs typeface="Arial" panose="020B0604020202020204" pitchFamily="34" charset="0"/>
              </a:rPr>
              <a:t>Scope –</a:t>
            </a:r>
            <a:r>
              <a:rPr lang="en-GB" sz="2000" dirty="0">
                <a:latin typeface="Arial" panose="020B0604020202020204" pitchFamily="34" charset="0"/>
                <a:cs typeface="Arial" panose="020B0604020202020204" pitchFamily="34" charset="0"/>
              </a:rPr>
              <a:t>The Ritz Carlton is one of the hotel who provides various scope such as accommodations, food and beverages, entertainment, games and so on. </a:t>
            </a:r>
            <a:endParaRPr lang="en-US" sz="20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2000" b="1" dirty="0">
                <a:latin typeface="Arial" panose="020B0604020202020204" pitchFamily="34" charset="0"/>
                <a:cs typeface="Arial" panose="020B0604020202020204" pitchFamily="34" charset="0"/>
              </a:rPr>
              <a:t>Nature - </a:t>
            </a:r>
            <a:r>
              <a:rPr lang="en-GB" sz="2000" dirty="0">
                <a:latin typeface="Arial" panose="020B0604020202020204" pitchFamily="34" charset="0"/>
                <a:cs typeface="Arial" panose="020B0604020202020204" pitchFamily="34" charset="0"/>
              </a:rPr>
              <a:t> Ritz Carlton natures towards the customers is very warm and sincere greeting. </a:t>
            </a:r>
            <a:endParaRPr lang="en-US" sz="2000" dirty="0">
              <a:latin typeface="Arial" panose="020B0604020202020204" pitchFamily="34" charset="0"/>
              <a:cs typeface="Arial" panose="020B0604020202020204" pitchFamily="34" charset="0"/>
            </a:endParaRPr>
          </a:p>
          <a:p>
            <a:endParaRPr lang="en-US" dirty="0"/>
          </a:p>
          <a:p>
            <a:endParaRPr lang="en-US" dirty="0"/>
          </a:p>
        </p:txBody>
      </p:sp>
      <p:sp>
        <p:nvSpPr>
          <p:cNvPr id="5" name="TextBox 4"/>
          <p:cNvSpPr txBox="1"/>
          <p:nvPr/>
        </p:nvSpPr>
        <p:spPr>
          <a:xfrm>
            <a:off x="5212587" y="971550"/>
            <a:ext cx="5388429" cy="4708981"/>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Role of the guest services and facilities in relation to Ritz Carlton Hotel</a:t>
            </a:r>
          </a:p>
          <a:p>
            <a:endParaRPr lang="en-US" sz="2000" dirty="0" smtClean="0">
              <a:latin typeface="Arial" panose="020B0604020202020204" pitchFamily="34" charset="0"/>
              <a:cs typeface="Arial" panose="020B0604020202020204" pitchFamily="34" charset="0"/>
            </a:endParaRPr>
          </a:p>
          <a:p>
            <a:pPr marL="285750" lvl="0" indent="-285750">
              <a:buClr>
                <a:schemeClr val="accent2"/>
              </a:buClr>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The manager of the company ensures about the effective organizational culture as by this brand will be able to provide the best guest services </a:t>
            </a:r>
            <a:r>
              <a:rPr lang="en-GB" sz="2000" dirty="0" smtClean="0">
                <a:latin typeface="Arial" panose="020B0604020202020204" pitchFamily="34" charset="0"/>
                <a:cs typeface="Arial" panose="020B0604020202020204" pitchFamily="34" charset="0"/>
              </a:rPr>
              <a:t>(Sann </a:t>
            </a:r>
            <a:r>
              <a:rPr lang="en-GB" sz="2000" dirty="0">
                <a:latin typeface="Arial" panose="020B0604020202020204" pitchFamily="34" charset="0"/>
                <a:cs typeface="Arial" panose="020B0604020202020204" pitchFamily="34" charset="0"/>
              </a:rPr>
              <a:t>and Lai, 2020). </a:t>
            </a:r>
            <a:endParaRPr lang="en-GB" sz="2000" dirty="0" smtClean="0">
              <a:latin typeface="Arial" panose="020B0604020202020204" pitchFamily="34" charset="0"/>
              <a:cs typeface="Arial" panose="020B0604020202020204" pitchFamily="34" charset="0"/>
            </a:endParaRPr>
          </a:p>
          <a:p>
            <a:pPr marL="285750" indent="-285750">
              <a:buClr>
                <a:schemeClr val="accent2"/>
              </a:buClr>
              <a:buFont typeface="Wingdings" panose="05000000000000000000" pitchFamily="2" charset="2"/>
              <a:buChar char="§"/>
            </a:pPr>
            <a:r>
              <a:rPr lang="en-GB" sz="2000" dirty="0">
                <a:latin typeface="Arial" panose="020B0604020202020204" pitchFamily="34" charset="0"/>
                <a:cs typeface="Arial" panose="020B0604020202020204" pitchFamily="34" charset="0"/>
              </a:rPr>
              <a:t>The guest services and facilities plays a very important role in the hotel brand. This will enable the business firm in creating effective employee engagement which will help the business in delivering the bet services. </a:t>
            </a:r>
          </a:p>
          <a:p>
            <a:pPr marL="285750" lvl="0" indent="-285750">
              <a:buFont typeface="Wingdings" panose="05000000000000000000" pitchFamily="2" charset="2"/>
              <a:buChar char="§"/>
            </a:pP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US" sz="20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991730" y="5121876"/>
            <a:ext cx="5003320" cy="1477894"/>
          </a:xfrm>
          <a:prstGeom prst="rect">
            <a:avLst/>
          </a:prstGeom>
        </p:spPr>
      </p:pic>
      <p:sp>
        <p:nvSpPr>
          <p:cNvPr id="8" name="TextBox 7"/>
          <p:cNvSpPr txBox="1"/>
          <p:nvPr/>
        </p:nvSpPr>
        <p:spPr>
          <a:xfrm>
            <a:off x="6308682" y="5777368"/>
            <a:ext cx="2458220" cy="369332"/>
          </a:xfrm>
          <a:prstGeom prst="rect">
            <a:avLst/>
          </a:prstGeom>
          <a:noFill/>
        </p:spPr>
        <p:txBody>
          <a:bodyPr wrap="square" rtlCol="0">
            <a:spAutoFit/>
          </a:bodyPr>
          <a:lstStyle/>
          <a:p>
            <a:r>
              <a:rPr lang="en-US" dirty="0" smtClean="0"/>
              <a:t>(</a:t>
            </a:r>
            <a:r>
              <a:rPr lang="en-US" dirty="0"/>
              <a:t>C</a:t>
            </a:r>
            <a:r>
              <a:rPr lang="en-US" dirty="0" smtClean="0"/>
              <a:t>loudpapper 2023)</a:t>
            </a:r>
            <a:endParaRPr lang="en-US" dirty="0"/>
          </a:p>
        </p:txBody>
      </p:sp>
      <p:sp>
        <p:nvSpPr>
          <p:cNvPr id="6" name="Down Arrow 5"/>
          <p:cNvSpPr/>
          <p:nvPr/>
        </p:nvSpPr>
        <p:spPr>
          <a:xfrm>
            <a:off x="10125946" y="1223168"/>
            <a:ext cx="538843" cy="756218"/>
          </a:xfrm>
          <a:prstGeom prst="downArrow">
            <a:avLst/>
          </a:prstGeom>
          <a:solidFill>
            <a:schemeClr val="accent6">
              <a:lumMod val="75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71374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23428" y="2455868"/>
            <a:ext cx="4513541" cy="5526437"/>
          </a:xfrm>
        </p:spPr>
        <p:txBody>
          <a:bodyPr/>
          <a:lstStyle/>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Fitness center</a:t>
            </a:r>
          </a:p>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Spa</a:t>
            </a:r>
          </a:p>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24 hour service room</a:t>
            </a:r>
          </a:p>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Different kind of suites</a:t>
            </a:r>
          </a:p>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Lounge room </a:t>
            </a:r>
          </a:p>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Meeting rooms   </a:t>
            </a:r>
          </a:p>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Swimming pools</a:t>
            </a:r>
          </a:p>
          <a:p>
            <a:pPr>
              <a:buFont typeface="Wingdings" panose="05000000000000000000" pitchFamily="2" charset="2"/>
              <a:buChar char="§"/>
            </a:pPr>
            <a:r>
              <a:rPr lang="en-US" dirty="0" smtClean="0">
                <a:latin typeface="Arial" panose="020B0604020202020204" pitchFamily="34" charset="0"/>
                <a:cs typeface="Arial" panose="020B0604020202020204" pitchFamily="34" charset="0"/>
              </a:rPr>
              <a:t>Treatments  </a:t>
            </a:r>
          </a:p>
          <a:p>
            <a:pPr marL="0" indent="0">
              <a:buNone/>
            </a:pPr>
            <a:r>
              <a:rPr lang="en-US" dirty="0" smtClean="0"/>
              <a:t>(</a:t>
            </a:r>
            <a:r>
              <a:rPr lang="en-US" i="1" dirty="0"/>
              <a:t>The Ritz London </a:t>
            </a:r>
            <a:r>
              <a:rPr lang="en-US" i="1" dirty="0" smtClean="0"/>
              <a:t>Review</a:t>
            </a:r>
            <a:r>
              <a:rPr lang="en-US" i="1" dirty="0"/>
              <a:t> </a:t>
            </a:r>
            <a:r>
              <a:rPr lang="en-US" i="1" dirty="0" smtClean="0"/>
              <a:t>2023)</a:t>
            </a:r>
            <a:endParaRPr lang="en-US" dirty="0" smtClean="0"/>
          </a:p>
          <a:p>
            <a:endParaRPr lang="en-US" dirty="0"/>
          </a:p>
        </p:txBody>
      </p:sp>
      <p:sp>
        <p:nvSpPr>
          <p:cNvPr id="6" name="Text Placeholder 5"/>
          <p:cNvSpPr>
            <a:spLocks noGrp="1"/>
          </p:cNvSpPr>
          <p:nvPr>
            <p:ph type="body" sz="half" idx="2"/>
          </p:nvPr>
        </p:nvSpPr>
        <p:spPr>
          <a:xfrm>
            <a:off x="5138763" y="493735"/>
            <a:ext cx="5540123" cy="5433535"/>
          </a:xfrm>
        </p:spPr>
        <p:txBody>
          <a:bodyPr>
            <a:normAutofit/>
          </a:bodyPr>
          <a:lstStyle/>
          <a:p>
            <a:pPr marL="285750" indent="-285750">
              <a:buFont typeface="Wingdings" panose="05000000000000000000" pitchFamily="2" charset="2"/>
              <a:buChar char="§"/>
            </a:pPr>
            <a:endParaRPr lang="en-US" sz="1600" dirty="0" smtClean="0">
              <a:latin typeface="Arial Black" panose="020B0A04020102020204" pitchFamily="34" charset="0"/>
            </a:endParaRP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Introducing data base technology so guests and employers can report any damages or defects</a:t>
            </a: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Operating an CRM system that transmute guest preferences</a:t>
            </a:r>
            <a:endParaRPr lang="en-US" sz="18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Rewards</a:t>
            </a: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Can record their time visits and how often they coming to Ritz Hotel</a:t>
            </a: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Is a great smart technology for this company and most of the hotels are using this kind of smart technology (Bacon and Pugh 2004</a:t>
            </a:r>
            <a:r>
              <a:rPr lang="en-US" sz="1600" dirty="0" smtClean="0">
                <a:latin typeface="Arial Black" panose="020B0A04020102020204" pitchFamily="34" charset="0"/>
              </a:rPr>
              <a:t>)</a:t>
            </a:r>
          </a:p>
        </p:txBody>
      </p:sp>
      <p:sp>
        <p:nvSpPr>
          <p:cNvPr id="7" name="Right Arrow 6"/>
          <p:cNvSpPr/>
          <p:nvPr/>
        </p:nvSpPr>
        <p:spPr>
          <a:xfrm>
            <a:off x="3405190" y="705991"/>
            <a:ext cx="1126672" cy="783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98653" y="4294413"/>
            <a:ext cx="3441055" cy="1632857"/>
          </a:xfrm>
          <a:prstGeom prst="rect">
            <a:avLst/>
          </a:prstGeom>
        </p:spPr>
      </p:pic>
      <p:sp>
        <p:nvSpPr>
          <p:cNvPr id="9" name="TextBox 8"/>
          <p:cNvSpPr txBox="1"/>
          <p:nvPr/>
        </p:nvSpPr>
        <p:spPr>
          <a:xfrm>
            <a:off x="6900957" y="6090557"/>
            <a:ext cx="2910075" cy="369332"/>
          </a:xfrm>
          <a:prstGeom prst="rect">
            <a:avLst/>
          </a:prstGeom>
          <a:noFill/>
        </p:spPr>
        <p:txBody>
          <a:bodyPr wrap="square" rtlCol="0">
            <a:spAutoFit/>
          </a:bodyPr>
          <a:lstStyle/>
          <a:p>
            <a:r>
              <a:rPr lang="en-US" dirty="0"/>
              <a:t>(</a:t>
            </a:r>
            <a:r>
              <a:rPr lang="en-US" dirty="0" smtClean="0"/>
              <a:t>Boutique hotelier 2023)</a:t>
            </a:r>
            <a:endParaRPr lang="en-US" dirty="0"/>
          </a:p>
        </p:txBody>
      </p:sp>
      <p:sp>
        <p:nvSpPr>
          <p:cNvPr id="2" name="Down Arrow 1"/>
          <p:cNvSpPr/>
          <p:nvPr/>
        </p:nvSpPr>
        <p:spPr>
          <a:xfrm>
            <a:off x="1693246" y="1466295"/>
            <a:ext cx="429279" cy="7875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410582" y="712724"/>
            <a:ext cx="2994608" cy="584775"/>
          </a:xfrm>
          <a:prstGeom prst="rect">
            <a:avLst/>
          </a:prstGeom>
        </p:spPr>
        <p:txBody>
          <a:bodyPr wrap="square">
            <a:spAutoFit/>
          </a:bodyPr>
          <a:lstStyle/>
          <a:p>
            <a:pPr algn="ctr"/>
            <a:r>
              <a:rPr lang="en-US" sz="3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FACILITIES:</a:t>
            </a:r>
          </a:p>
        </p:txBody>
      </p:sp>
    </p:spTree>
    <p:extLst>
      <p:ext uri="{BB962C8B-B14F-4D97-AF65-F5344CB8AC3E}">
        <p14:creationId xmlns:p14="http://schemas.microsoft.com/office/powerpoint/2010/main" val="33870207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733690" y="1796143"/>
            <a:ext cx="4185623" cy="4751405"/>
          </a:xfrm>
        </p:spPr>
        <p:txBody>
          <a:bodyPr>
            <a:normAutofit fontScale="92500" lnSpcReduction="10000"/>
          </a:bodyPr>
          <a:lstStyle/>
          <a:p>
            <a:pPr>
              <a:buFont typeface="Wingdings" panose="05000000000000000000" pitchFamily="2" charset="2"/>
              <a:buChar char="§"/>
            </a:pPr>
            <a:r>
              <a:rPr lang="en-GB" sz="2100" dirty="0">
                <a:latin typeface="Arial" panose="020B0604020202020204" pitchFamily="34" charset="0"/>
                <a:cs typeface="Arial" panose="020B0604020202020204" pitchFamily="34" charset="0"/>
              </a:rPr>
              <a:t>There is a need to consider the guest services as this will help the business firm in developing the brand value in the business market (Pizam,  2020). </a:t>
            </a:r>
            <a:endParaRPr lang="en-GB" sz="2100" dirty="0" smtClean="0">
              <a:latin typeface="Arial" panose="020B0604020202020204" pitchFamily="34" charset="0"/>
              <a:cs typeface="Arial" panose="020B0604020202020204" pitchFamily="34" charset="0"/>
            </a:endParaRPr>
          </a:p>
          <a:p>
            <a:pPr>
              <a:buFont typeface="Wingdings" panose="05000000000000000000" pitchFamily="2" charset="2"/>
              <a:buChar char="§"/>
            </a:pPr>
            <a:r>
              <a:rPr lang="en-GB" sz="2100" dirty="0" smtClean="0">
                <a:latin typeface="Arial" panose="020B0604020202020204" pitchFamily="34" charset="0"/>
                <a:cs typeface="Arial" panose="020B0604020202020204" pitchFamily="34" charset="0"/>
              </a:rPr>
              <a:t>Different </a:t>
            </a:r>
            <a:r>
              <a:rPr lang="en-GB" sz="2100" dirty="0">
                <a:latin typeface="Arial" panose="020B0604020202020204" pitchFamily="34" charset="0"/>
                <a:cs typeface="Arial" panose="020B0604020202020204" pitchFamily="34" charset="0"/>
              </a:rPr>
              <a:t>types of roles and functions of the guest services and facilities will help the business organisation in satisfying the customers’ needs and demands effectively</a:t>
            </a:r>
            <a:r>
              <a:rPr lang="en-GB" sz="2100" dirty="0" smtClean="0">
                <a:latin typeface="Arial" panose="020B0604020202020204" pitchFamily="34" charset="0"/>
                <a:cs typeface="Arial" panose="020B0604020202020204" pitchFamily="34" charset="0"/>
              </a:rPr>
              <a:t>.</a:t>
            </a:r>
          </a:p>
          <a:p>
            <a:pPr>
              <a:buFont typeface="Wingdings" panose="05000000000000000000" pitchFamily="2" charset="2"/>
              <a:buChar char="§"/>
            </a:pPr>
            <a:r>
              <a:rPr lang="en-GB" sz="2100" dirty="0" smtClean="0">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By analysing the requirements of the customers, the brand can use the various service styles and methods for the better operation of the business activities. </a:t>
            </a:r>
            <a:endParaRPr lang="en-US" sz="2100" dirty="0">
              <a:latin typeface="Arial" panose="020B0604020202020204" pitchFamily="34" charset="0"/>
              <a:cs typeface="Arial" panose="020B0604020202020204" pitchFamily="34" charset="0"/>
            </a:endParaRPr>
          </a:p>
          <a:p>
            <a:endParaRPr lang="en-US" dirty="0"/>
          </a:p>
        </p:txBody>
      </p:sp>
      <p:pic>
        <p:nvPicPr>
          <p:cNvPr id="7" name="Content Placeholder 6"/>
          <p:cNvPicPr>
            <a:picLocks noGrp="1" noChangeAspect="1"/>
          </p:cNvPicPr>
          <p:nvPr>
            <p:ph sz="quarter" idx="4"/>
          </p:nvPr>
        </p:nvPicPr>
        <p:blipFill>
          <a:blip r:embed="rId3"/>
          <a:stretch>
            <a:fillRect/>
          </a:stretch>
        </p:blipFill>
        <p:spPr>
          <a:xfrm>
            <a:off x="5269582" y="1291771"/>
            <a:ext cx="4784272" cy="3951515"/>
          </a:xfrm>
          <a:prstGeom prst="rect">
            <a:avLst/>
          </a:prstGeom>
        </p:spPr>
      </p:pic>
      <p:sp>
        <p:nvSpPr>
          <p:cNvPr id="14" name="TextBox 13"/>
          <p:cNvSpPr txBox="1"/>
          <p:nvPr/>
        </p:nvSpPr>
        <p:spPr>
          <a:xfrm>
            <a:off x="6482443" y="5649686"/>
            <a:ext cx="3069771" cy="369332"/>
          </a:xfrm>
          <a:prstGeom prst="rect">
            <a:avLst/>
          </a:prstGeom>
          <a:noFill/>
        </p:spPr>
        <p:txBody>
          <a:bodyPr wrap="square" rtlCol="0">
            <a:spAutoFit/>
          </a:bodyPr>
          <a:lstStyle/>
          <a:p>
            <a:r>
              <a:rPr lang="en-US" dirty="0" smtClean="0"/>
              <a:t>(Forbes 2015)</a:t>
            </a:r>
            <a:endParaRPr lang="en-US" dirty="0"/>
          </a:p>
        </p:txBody>
      </p:sp>
      <p:sp>
        <p:nvSpPr>
          <p:cNvPr id="2" name="Rectangle 1"/>
          <p:cNvSpPr/>
          <p:nvPr/>
        </p:nvSpPr>
        <p:spPr>
          <a:xfrm>
            <a:off x="-442620" y="66304"/>
            <a:ext cx="10158119" cy="1323439"/>
          </a:xfrm>
          <a:prstGeom prst="rect">
            <a:avLst/>
          </a:prstGeom>
          <a:noFill/>
        </p:spPr>
        <p:txBody>
          <a:bodyPr wrap="square" lIns="91440" tIns="45720" rIns="91440" bIns="45720">
            <a:spAutoFit/>
          </a:bodyPr>
          <a:lstStyle/>
          <a:p>
            <a:pPr algn="ctr"/>
            <a:r>
              <a:rPr lang="en-US" sz="4000" b="1" i="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ROLE AND FUNCTION OF GUEST SERVICES</a:t>
            </a:r>
            <a:endPar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19107720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793118" y="857824"/>
            <a:ext cx="4513541" cy="5526437"/>
          </a:xfrm>
        </p:spPr>
        <p:txBody>
          <a:bodyPr/>
          <a:lstStyle/>
          <a:p>
            <a:r>
              <a:rPr lang="en-US" dirty="0"/>
              <a:t>By providing the quality services to  the customers the hotel can accomplish the desire target by</a:t>
            </a:r>
            <a:r>
              <a:rPr lang="en-US" dirty="0" smtClean="0"/>
              <a:t>:</a:t>
            </a:r>
          </a:p>
          <a:p>
            <a:pPr>
              <a:buFont typeface="Wingdings" panose="05000000000000000000" pitchFamily="2" charset="2"/>
              <a:buChar char="§"/>
            </a:pPr>
            <a:r>
              <a:rPr lang="en-US" dirty="0" smtClean="0"/>
              <a:t>Helps in gaining the loyal customers –the hotel can provide the effective and quality services for gaining the trust of the customers (Islam and Kirilova 2020)</a:t>
            </a:r>
          </a:p>
          <a:p>
            <a:pPr>
              <a:buFont typeface="Wingdings" panose="05000000000000000000" pitchFamily="2" charset="2"/>
              <a:buChar char="§"/>
            </a:pPr>
            <a:r>
              <a:rPr lang="en-US" dirty="0" smtClean="0"/>
              <a:t>Helps in expanding and growing the business by providing the flexibility to the customers and staff ,the business organization can ensure about the better performance at the workplace</a:t>
            </a:r>
          </a:p>
          <a:p>
            <a:pPr>
              <a:buFont typeface="Wingdings" panose="05000000000000000000" pitchFamily="2" charset="2"/>
              <a:buChar char="§"/>
            </a:pPr>
            <a:endParaRPr lang="en-US" dirty="0"/>
          </a:p>
          <a:p>
            <a:endParaRPr lang="en-US" dirty="0"/>
          </a:p>
        </p:txBody>
      </p:sp>
      <p:sp>
        <p:nvSpPr>
          <p:cNvPr id="3" name="Text Placeholder 2"/>
          <p:cNvSpPr>
            <a:spLocks noGrp="1"/>
          </p:cNvSpPr>
          <p:nvPr>
            <p:ph type="body" sz="half" idx="2"/>
          </p:nvPr>
        </p:nvSpPr>
        <p:spPr>
          <a:xfrm>
            <a:off x="203669" y="1387929"/>
            <a:ext cx="3854528" cy="5339231"/>
          </a:xfrm>
        </p:spPr>
        <p:txBody>
          <a:bodyPr>
            <a:normAutofit fontScale="92500" lnSpcReduction="10000"/>
          </a:bodyPr>
          <a:lstStyle/>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Hospitality industry plays a major role in today s world and expanding fast around the globe</a:t>
            </a: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Hospitality and guest service management are the responsibilities of the manager to handle and control the hotel operation effectively (Johnson and et al,2022)</a:t>
            </a: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Organization has to make sure about the execution off all the tasks to satisfy the requirements of the guests</a:t>
            </a:r>
          </a:p>
          <a:p>
            <a:pPr marL="285750" indent="-285750">
              <a:buFont typeface="Wingdings" panose="05000000000000000000" pitchFamily="2" charset="2"/>
              <a:buChar char="§"/>
            </a:pPr>
            <a:r>
              <a:rPr lang="en-US" sz="1800" dirty="0" smtClean="0">
                <a:latin typeface="Arial" panose="020B0604020202020204" pitchFamily="34" charset="0"/>
                <a:cs typeface="Arial" panose="020B0604020202020204" pitchFamily="34" charset="0"/>
              </a:rPr>
              <a:t>Hospitality industry is liable on the guests and this is important for the brand to provide the best experience to them for a better performance and to inbuilt the brand image at the market place (Chen and Chen,2022)</a:t>
            </a:r>
          </a:p>
          <a:p>
            <a:pPr marL="285750" indent="-285750">
              <a:buFont typeface="Wingdings" panose="05000000000000000000" pitchFamily="2" charset="2"/>
              <a:buChar char="§"/>
            </a:pPr>
            <a:endParaRPr lang="en-US" dirty="0"/>
          </a:p>
        </p:txBody>
      </p:sp>
      <p:pic>
        <p:nvPicPr>
          <p:cNvPr id="6" name="Picture 5"/>
          <p:cNvPicPr>
            <a:picLocks noChangeAspect="1"/>
          </p:cNvPicPr>
          <p:nvPr/>
        </p:nvPicPr>
        <p:blipFill>
          <a:blip r:embed="rId2"/>
          <a:stretch>
            <a:fillRect/>
          </a:stretch>
        </p:blipFill>
        <p:spPr>
          <a:xfrm>
            <a:off x="4612640" y="5022990"/>
            <a:ext cx="3984084" cy="1758208"/>
          </a:xfrm>
          <a:prstGeom prst="rect">
            <a:avLst/>
          </a:prstGeom>
        </p:spPr>
      </p:pic>
      <p:sp>
        <p:nvSpPr>
          <p:cNvPr id="7" name="TextBox 6"/>
          <p:cNvSpPr txBox="1"/>
          <p:nvPr/>
        </p:nvSpPr>
        <p:spPr>
          <a:xfrm>
            <a:off x="8777202" y="5717428"/>
            <a:ext cx="2824843" cy="369332"/>
          </a:xfrm>
          <a:prstGeom prst="rect">
            <a:avLst/>
          </a:prstGeom>
          <a:noFill/>
        </p:spPr>
        <p:txBody>
          <a:bodyPr wrap="square" rtlCol="0">
            <a:spAutoFit/>
          </a:bodyPr>
          <a:lstStyle/>
          <a:p>
            <a:r>
              <a:rPr lang="en-US" dirty="0" smtClean="0"/>
              <a:t>(Itm edu blog 2022</a:t>
            </a:r>
            <a:endParaRPr lang="en-US" dirty="0"/>
          </a:p>
        </p:txBody>
      </p:sp>
      <p:sp>
        <p:nvSpPr>
          <p:cNvPr id="8" name="Rectangle 7"/>
          <p:cNvSpPr/>
          <p:nvPr/>
        </p:nvSpPr>
        <p:spPr>
          <a:xfrm>
            <a:off x="-978051" y="0"/>
            <a:ext cx="12897910" cy="646331"/>
          </a:xfrm>
          <a:prstGeom prst="rect">
            <a:avLst/>
          </a:prstGeom>
          <a:noFill/>
        </p:spPr>
        <p:txBody>
          <a:bodyPr wrap="square" lIns="91440" tIns="45720" rIns="91440" bIns="45720">
            <a:spAutoFit/>
          </a:bodyPr>
          <a:lstStyle/>
          <a:p>
            <a:pPr algn="ctr"/>
            <a:r>
              <a:rPr lang="en-US" sz="3600" b="1" i="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IMPORTANCE OF THE HOSPITALITY INDUSTRY</a:t>
            </a:r>
            <a:endParaRPr lang="en-US" sz="3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7747624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07601" y="1413728"/>
            <a:ext cx="7421636" cy="5327685"/>
          </a:xfrm>
        </p:spPr>
        <p:txBody>
          <a:bodyPr>
            <a:normAutofit/>
          </a:bodyPr>
          <a:lstStyle/>
          <a:p>
            <a:pPr marL="285750" indent="-285750">
              <a:buFont typeface="Wingdings" panose="05000000000000000000" pitchFamily="2" charset="2"/>
              <a:buChar char="§"/>
            </a:pPr>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p</a:t>
            </a:r>
            <a:r>
              <a:rPr lang="en-US" dirty="0" smtClean="0">
                <a:latin typeface="Arial" panose="020B0604020202020204" pitchFamily="34" charset="0"/>
                <a:cs typeface="Arial" panose="020B0604020202020204" pitchFamily="34" charset="0"/>
              </a:rPr>
              <a:t>resentation above described information about Ritz Carlton Hotel, brand under Marriot umbrella</a:t>
            </a:r>
          </a:p>
          <a:p>
            <a:pPr marL="285750" indent="-285750">
              <a:buFont typeface="Wingdings" panose="05000000000000000000" pitchFamily="2" charset="2"/>
              <a:buChar char="§"/>
            </a:pPr>
            <a:r>
              <a:rPr lang="en-US" dirty="0" smtClean="0">
                <a:latin typeface="Arial" panose="020B0604020202020204" pitchFamily="34" charset="0"/>
                <a:cs typeface="Arial" panose="020B0604020202020204" pitchFamily="34" charset="0"/>
              </a:rPr>
              <a:t>Identified main consumers of the hotel, facilities and guest services which company offer to their guests , nature scope and role as well</a:t>
            </a:r>
          </a:p>
          <a:p>
            <a:pPr marL="285750" indent="-285750">
              <a:buFont typeface="Wingdings" panose="05000000000000000000" pitchFamily="2" charset="2"/>
              <a:buChar char="§"/>
            </a:pPr>
            <a:r>
              <a:rPr lang="en-US" dirty="0" smtClean="0">
                <a:latin typeface="Arial" panose="020B0604020202020204" pitchFamily="34" charset="0"/>
                <a:cs typeface="Arial" panose="020B0604020202020204" pitchFamily="34" charset="0"/>
              </a:rPr>
              <a:t>Can  be summarized that hospitality and guest service management are the important part of the successful business hotel brand</a:t>
            </a:r>
          </a:p>
          <a:p>
            <a:pPr marL="285750" indent="-285750">
              <a:buFont typeface="Wingdings" panose="05000000000000000000" pitchFamily="2" charset="2"/>
              <a:buChar char="§"/>
            </a:pPr>
            <a:r>
              <a:rPr lang="en-US" dirty="0" smtClean="0">
                <a:latin typeface="Arial" panose="020B0604020202020204" pitchFamily="34" charset="0"/>
                <a:cs typeface="Arial" panose="020B0604020202020204" pitchFamily="34" charset="0"/>
              </a:rPr>
              <a:t>How important are the guest services within hotel industry</a:t>
            </a:r>
          </a:p>
          <a:p>
            <a:pPr marL="285750" indent="-285750">
              <a:buFont typeface="Wingdings" panose="05000000000000000000" pitchFamily="2" charset="2"/>
              <a:buChar char="§"/>
            </a:pPr>
            <a:r>
              <a:rPr lang="en-US" dirty="0" smtClean="0">
                <a:latin typeface="Arial" panose="020B0604020202020204" pitchFamily="34" charset="0"/>
                <a:cs typeface="Arial" panose="020B0604020202020204" pitchFamily="34" charset="0"/>
              </a:rPr>
              <a:t>Described the importance of hotel industry and how the hotel can meet the expectations of the guests and being a large industry holds the major part of the </a:t>
            </a:r>
            <a:r>
              <a:rPr lang="en-US" dirty="0" smtClean="0">
                <a:latin typeface="Arial" panose="020B0604020202020204" pitchFamily="34" charset="0"/>
                <a:cs typeface="Arial" panose="020B0604020202020204" pitchFamily="34" charset="0"/>
              </a:rPr>
              <a:t>economy</a:t>
            </a:r>
            <a:r>
              <a:rPr lang="en-GB" dirty="0">
                <a:latin typeface="Arial" panose="020B0604020202020204" pitchFamily="34" charset="0"/>
                <a:cs typeface="Arial" panose="020B0604020202020204" pitchFamily="34" charset="0"/>
              </a:rPr>
              <a:t> . </a:t>
            </a:r>
            <a:endParaRPr lang="en-GB"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attaining the success, it is important for the business to consider the needs and demands, expectations of the customers. Company need to provide the various guest services and facilities for the better operation and this will also enable the business organisation in maintaining the brand image. </a:t>
            </a:r>
            <a:endParaRPr lang="en-US" dirty="0" smtClean="0">
              <a:latin typeface="Arial" panose="020B0604020202020204" pitchFamily="34" charset="0"/>
              <a:cs typeface="Arial" panose="020B0604020202020204" pitchFamily="34" charset="0"/>
            </a:endParaRPr>
          </a:p>
        </p:txBody>
      </p:sp>
      <p:sp>
        <p:nvSpPr>
          <p:cNvPr id="4" name="Smiley Face 3"/>
          <p:cNvSpPr/>
          <p:nvPr/>
        </p:nvSpPr>
        <p:spPr>
          <a:xfrm>
            <a:off x="5062035" y="25529"/>
            <a:ext cx="1845128" cy="11430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75426" y="571500"/>
            <a:ext cx="3080657" cy="4506685"/>
          </a:xfrm>
          <a:prstGeom prst="rect">
            <a:avLst/>
          </a:prstGeom>
          <a:effectLst>
            <a:glow rad="228600">
              <a:schemeClr val="accent2">
                <a:satMod val="175000"/>
                <a:alpha val="40000"/>
              </a:schemeClr>
            </a:glow>
          </a:effectLst>
        </p:spPr>
      </p:pic>
      <p:sp>
        <p:nvSpPr>
          <p:cNvPr id="9" name="Rectangle 8"/>
          <p:cNvSpPr/>
          <p:nvPr/>
        </p:nvSpPr>
        <p:spPr>
          <a:xfrm>
            <a:off x="1055531" y="0"/>
            <a:ext cx="3679212" cy="923330"/>
          </a:xfrm>
          <a:prstGeom prst="rect">
            <a:avLst/>
          </a:prstGeom>
          <a:noFill/>
        </p:spPr>
        <p:txBody>
          <a:bodyPr wrap="none" lIns="91440" tIns="45720" rIns="91440" bIns="45720">
            <a:spAutoFit/>
          </a:bodyPr>
          <a:lstStyle/>
          <a:p>
            <a:pPr algn="ctr"/>
            <a:r>
              <a:rPr lang="en-US" sz="54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Conclusion</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6219251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8600"/>
            <a:ext cx="6523566" cy="1320800"/>
          </a:xfrm>
        </p:spPr>
        <p:txBody>
          <a:bodyPr>
            <a:normAutofit/>
          </a:bodyPr>
          <a:lstStyle/>
          <a:p>
            <a:pPr algn="ctr"/>
            <a:r>
              <a:rPr lang="en-US" sz="4800" b="1" i="1" dirty="0" smtClean="0">
                <a:latin typeface="Times New Roman" panose="02020603050405020304" pitchFamily="18" charset="0"/>
                <a:cs typeface="Times New Roman" panose="02020603050405020304" pitchFamily="18" charset="0"/>
              </a:rPr>
              <a:t>REFERENCES </a:t>
            </a:r>
            <a:endParaRPr lang="en-US" sz="4800" b="1" i="1" dirty="0">
              <a:latin typeface="Times New Roman" panose="02020603050405020304" pitchFamily="18" charset="0"/>
              <a:cs typeface="Times New Roman" panose="02020603050405020304" pitchFamily="18" charset="0"/>
            </a:endParaRPr>
          </a:p>
        </p:txBody>
      </p:sp>
      <p:sp>
        <p:nvSpPr>
          <p:cNvPr id="6" name="Rectangle 5"/>
          <p:cNvSpPr/>
          <p:nvPr/>
        </p:nvSpPr>
        <p:spPr>
          <a:xfrm>
            <a:off x="905933" y="742043"/>
            <a:ext cx="8466666" cy="5806718"/>
          </a:xfrm>
          <a:prstGeom prst="rect">
            <a:avLst/>
          </a:prstGeom>
        </p:spPr>
        <p:txBody>
          <a:bodyPr wrap="square">
            <a:spAutoFit/>
          </a:bodyPr>
          <a:lstStyle/>
          <a:p>
            <a:pPr marL="342900" lvl="0" indent="-342900">
              <a:spcAft>
                <a:spcPts val="0"/>
              </a:spcAft>
              <a:buFont typeface="Wingdings 3" panose="05040102010807070707" pitchFamily="18" charset="2"/>
              <a:buChar char=""/>
              <a:tabLst>
                <a:tab pos="457200" algn="l"/>
              </a:tabLst>
            </a:pPr>
            <a:r>
              <a:rPr lang="en-US" sz="1200" dirty="0" err="1">
                <a:latin typeface="Arial" panose="020B0604020202020204" pitchFamily="34" charset="0"/>
                <a:ea typeface="Times New Roman" panose="02020603050405020304" pitchFamily="18" charset="0"/>
              </a:rPr>
              <a:t>Ag</a:t>
            </a:r>
            <a:r>
              <a:rPr lang="en-US" sz="1200" dirty="0" err="1">
                <a:latin typeface="Arial" panose="020B0604020202020204" pitchFamily="34" charset="0"/>
                <a:ea typeface="Times New Roman" panose="02020603050405020304" pitchFamily="18" charset="0"/>
                <a:cs typeface="Arial" panose="020B0604020202020204" pitchFamily="34" charset="0"/>
              </a:rPr>
              <a:t>oda</a:t>
            </a:r>
            <a:r>
              <a:rPr lang="en-US" sz="1200" dirty="0">
                <a:latin typeface="Arial" panose="020B0604020202020204" pitchFamily="34" charset="0"/>
                <a:ea typeface="Times New Roman" panose="02020603050405020304" pitchFamily="18" charset="0"/>
                <a:cs typeface="Arial" panose="020B0604020202020204" pitchFamily="34" charset="0"/>
              </a:rPr>
              <a:t> Ritz Carlton Osaka (no date</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 Available at: </a:t>
            </a:r>
            <a:r>
              <a:rPr lang="en-US" sz="1200" u="sng" dirty="0">
                <a:solidFill>
                  <a:srgbClr val="404040"/>
                </a:solidFill>
                <a:latin typeface="Arial" panose="020B0604020202020204" pitchFamily="34" charset="0"/>
                <a:ea typeface="Times New Roman" panose="02020603050405020304" pitchFamily="18" charset="0"/>
                <a:cs typeface="Arial" panose="020B0604020202020204" pitchFamily="34" charset="0"/>
                <a:hlinkClick r:id="rId3"/>
              </a:rPr>
              <a:t>www.agoda.com/the-ritz-carlton-osaka/hotel/osaka-jp.html?cid=1844104</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  (Accessed: 3 Feb 2023).</a:t>
            </a:r>
            <a:endParaRPr lang="en-US" sz="12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endParaRPr lang="en-US" sz="1200" dirty="0" smtClean="0">
              <a:solidFill>
                <a:srgbClr val="40404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200" dirty="0" smtClean="0">
                <a:solidFill>
                  <a:srgbClr val="404040"/>
                </a:solidFill>
                <a:latin typeface="Arial" panose="020B0604020202020204" pitchFamily="34" charset="0"/>
                <a:ea typeface="Times New Roman" panose="02020603050405020304" pitchFamily="18" charset="0"/>
                <a:cs typeface="Arial" panose="020B0604020202020204" pitchFamily="34" charset="0"/>
              </a:rPr>
              <a:t>‌</a:t>
            </a:r>
            <a:r>
              <a:rPr lang="en-US" sz="1200" i="1" dirty="0" smtClean="0">
                <a:solidFill>
                  <a:srgbClr val="404040"/>
                </a:solidFill>
                <a:latin typeface="Arial" panose="020B0604020202020204" pitchFamily="34" charset="0"/>
                <a:ea typeface="Times New Roman" panose="02020603050405020304" pitchFamily="18" charset="0"/>
                <a:cs typeface="Arial" panose="020B0604020202020204" pitchFamily="34" charset="0"/>
              </a:rPr>
              <a:t> </a:t>
            </a:r>
            <a:r>
              <a:rPr lang="en-US" sz="1200" dirty="0">
                <a:latin typeface="Arial" panose="020B0604020202020204" pitchFamily="34" charset="0"/>
                <a:ea typeface="Times New Roman" panose="02020603050405020304" pitchFamily="18" charset="0"/>
                <a:cs typeface="Arial" panose="020B0604020202020204" pitchFamily="34" charset="0"/>
              </a:rPr>
              <a:t>Off shore India data entry</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 (no date). Available at: </a:t>
            </a:r>
            <a:r>
              <a:rPr lang="en-US" sz="1200" u="sng" dirty="0">
                <a:solidFill>
                  <a:srgbClr val="404040"/>
                </a:solidFill>
                <a:latin typeface="Arial" panose="020B0604020202020204" pitchFamily="34" charset="0"/>
                <a:ea typeface="Times New Roman" panose="02020603050405020304" pitchFamily="18" charset="0"/>
                <a:cs typeface="Arial" panose="020B0604020202020204" pitchFamily="34" charset="0"/>
                <a:hlinkClick r:id="rId4"/>
              </a:rPr>
              <a:t>https://www.offshoreindiadataentry.com/blog/outsourcing-services-exclusively-for-the-travel-tourism-industry/</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  (Accessed: 30 1 2023).</a:t>
            </a:r>
            <a:endParaRPr lang="en-US" sz="12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endParaRPr lang="en-US" sz="1200" dirty="0" smtClean="0">
              <a:solidFill>
                <a:srgbClr val="40404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200" dirty="0" smtClean="0">
                <a:solidFill>
                  <a:srgbClr val="404040"/>
                </a:solidFill>
                <a:latin typeface="Arial" panose="020B0604020202020204" pitchFamily="34" charset="0"/>
                <a:ea typeface="Times New Roman" panose="02020603050405020304" pitchFamily="18" charset="0"/>
                <a:cs typeface="Arial" panose="020B0604020202020204" pitchFamily="34" charset="0"/>
              </a:rPr>
              <a:t>Bacon</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 T.R. and Pugh, D.G. (2004) ‘Ritz-Carlton and EMC: The gold standards in operational </a:t>
            </a:r>
            <a:r>
              <a:rPr lang="en-US" sz="1200" dirty="0" smtClean="0">
                <a:solidFill>
                  <a:srgbClr val="404040"/>
                </a:solidFill>
                <a:latin typeface="Arial" panose="020B0604020202020204" pitchFamily="34" charset="0"/>
                <a:ea typeface="Times New Roman" panose="02020603050405020304" pitchFamily="18" charset="0"/>
                <a:cs typeface="Arial" panose="020B0604020202020204" pitchFamily="34" charset="0"/>
              </a:rPr>
              <a:t>behavioral </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differentiation’, </a:t>
            </a:r>
            <a:r>
              <a:rPr lang="en-US" sz="1200" i="1" dirty="0">
                <a:solidFill>
                  <a:srgbClr val="404040"/>
                </a:solidFill>
                <a:latin typeface="Arial" panose="020B0604020202020204" pitchFamily="34" charset="0"/>
                <a:ea typeface="Times New Roman" panose="02020603050405020304" pitchFamily="18" charset="0"/>
                <a:cs typeface="Arial" panose="020B0604020202020204" pitchFamily="34" charset="0"/>
              </a:rPr>
              <a:t>Journal of Organizational Excellence</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 23(2), pp. 61–76. doi:10.1002/npr.20009.</a:t>
            </a:r>
            <a:endParaRPr lang="en-US" sz="12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panose="05000000000000000000" pitchFamily="2" charset="2"/>
              <a:buChar char="Ø"/>
              <a:tabLst>
                <a:tab pos="457200" algn="l"/>
              </a:tabLst>
            </a:pPr>
            <a:endParaRPr lang="en-US" sz="1200" dirty="0" smtClean="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panose="05000000000000000000" pitchFamily="2" charset="2"/>
              <a:buChar char="Ø"/>
              <a:tabLst>
                <a:tab pos="457200" algn="l"/>
              </a:tabLst>
            </a:pPr>
            <a:r>
              <a:rPr lang="en-US" sz="1200" dirty="0" smtClean="0">
                <a:latin typeface="Arial" panose="020B0604020202020204" pitchFamily="34" charset="0"/>
                <a:ea typeface="Times New Roman" panose="02020603050405020304" pitchFamily="18" charset="0"/>
                <a:cs typeface="Arial" panose="020B0604020202020204" pitchFamily="34" charset="0"/>
              </a:rPr>
              <a:t> </a:t>
            </a:r>
            <a:r>
              <a:rPr lang="en-US" sz="1200" dirty="0" err="1">
                <a:latin typeface="Arial" panose="020B0604020202020204" pitchFamily="34" charset="0"/>
                <a:ea typeface="Times New Roman" panose="02020603050405020304" pitchFamily="18" charset="0"/>
                <a:cs typeface="Arial" panose="020B0604020202020204" pitchFamily="34" charset="0"/>
              </a:rPr>
              <a:t>BoutiqueHotelier</a:t>
            </a:r>
            <a:r>
              <a:rPr lang="en-US" sz="1200" dirty="0">
                <a:latin typeface="Arial" panose="020B0604020202020204" pitchFamily="34" charset="0"/>
                <a:ea typeface="Times New Roman" panose="02020603050405020304" pitchFamily="18" charset="0"/>
                <a:cs typeface="Arial" panose="020B0604020202020204" pitchFamily="34" charset="0"/>
              </a:rPr>
              <a:t> (n</a:t>
            </a:r>
            <a:r>
              <a:rPr lang="en-US"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o date). Available at: </a:t>
            </a:r>
            <a:r>
              <a:rPr lang="en-US" sz="1200"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5"/>
              </a:rPr>
              <a:t>https://www.boutiquehotelier.com/top-10-the-best-boutique-hotel-spas-making-waves-in-the-industry/</a:t>
            </a:r>
            <a:r>
              <a:rPr lang="en-US"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(Accessed: 28 January 2023).</a:t>
            </a:r>
            <a:endParaRPr lang="en-US" sz="12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endParaRPr lang="en-US" sz="1200" dirty="0" smtClean="0">
              <a:solidFill>
                <a:srgbClr val="40404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200" dirty="0" smtClean="0">
                <a:solidFill>
                  <a:srgbClr val="404040"/>
                </a:solidFill>
                <a:latin typeface="Arial" panose="020B0604020202020204" pitchFamily="34" charset="0"/>
                <a:ea typeface="Times New Roman" panose="02020603050405020304" pitchFamily="18" charset="0"/>
                <a:cs typeface="Arial" panose="020B0604020202020204" pitchFamily="34" charset="0"/>
              </a:rPr>
              <a:t>Business </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Traveler Ritz-Carlton tops guest-satisfaction-survey/ (2018). Available at: </a:t>
            </a:r>
            <a:r>
              <a:rPr lang="en-US" sz="1200" u="sng" dirty="0">
                <a:solidFill>
                  <a:srgbClr val="404040"/>
                </a:solidFill>
                <a:latin typeface="Arial" panose="020B0604020202020204" pitchFamily="34" charset="0"/>
                <a:ea typeface="Times New Roman" panose="02020603050405020304" pitchFamily="18" charset="0"/>
                <a:cs typeface="Arial" panose="020B0604020202020204" pitchFamily="34" charset="0"/>
                <a:hlinkClick r:id="rId6"/>
              </a:rPr>
              <a:t>https://www.businesstraveller.com/business-travel/2018/07/30/ritz-carlton-tops-guest-satisfaction-survey/</a:t>
            </a:r>
            <a:r>
              <a:rPr lang="en-US" sz="1200" dirty="0">
                <a:solidFill>
                  <a:srgbClr val="404040"/>
                </a:solidFill>
                <a:latin typeface="Arial" panose="020B0604020202020204" pitchFamily="34" charset="0"/>
                <a:ea typeface="Times New Roman" panose="02020603050405020304" pitchFamily="18" charset="0"/>
                <a:cs typeface="Arial" panose="020B0604020202020204" pitchFamily="34" charset="0"/>
              </a:rPr>
              <a:t>  (Accessed: 3 February 2023).</a:t>
            </a:r>
            <a:endParaRPr lang="en-US" sz="12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Font typeface="Wingdings" panose="05000000000000000000" pitchFamily="2" charset="2"/>
              <a:buChar char="Ø"/>
              <a:tabLst>
                <a:tab pos="457200" algn="l"/>
              </a:tabLst>
            </a:pPr>
            <a:endParaRPr lang="en-GB" sz="1200" dirty="0" smtClean="0">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Wingdings" panose="05000000000000000000" pitchFamily="2" charset="2"/>
              <a:buChar char="Ø"/>
              <a:tabLst>
                <a:tab pos="457200" algn="l"/>
              </a:tabLst>
            </a:pPr>
            <a:r>
              <a:rPr lang="en-GB" sz="1200" dirty="0" smtClean="0">
                <a:latin typeface="Arial" panose="020B0604020202020204" pitchFamily="34" charset="0"/>
                <a:ea typeface="Calibri" panose="020F0502020204030204" pitchFamily="34" charset="0"/>
                <a:cs typeface="Arial" panose="020B0604020202020204" pitchFamily="34" charset="0"/>
              </a:rPr>
              <a:t>Chen</a:t>
            </a:r>
            <a:r>
              <a:rPr lang="en-GB" sz="1200" dirty="0">
                <a:latin typeface="Arial" panose="020B0604020202020204" pitchFamily="34" charset="0"/>
                <a:ea typeface="Calibri" panose="020F0502020204030204" pitchFamily="34" charset="0"/>
                <a:cs typeface="Arial" panose="020B0604020202020204" pitchFamily="34" charset="0"/>
              </a:rPr>
              <a:t>, Y.A. and Chen, C.L., 2022. Case study of sustainable service design in the hospitality industry. Chinese Management Studies, 16(1), pp.162-196.</a:t>
            </a:r>
            <a:endParaRPr lang="en-US" sz="1200" dirty="0">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0"/>
              </a:spcAft>
              <a:buFont typeface="Wingdings" panose="05000000000000000000" pitchFamily="2" charset="2"/>
              <a:buChar char="Ø"/>
              <a:tabLst>
                <a:tab pos="457200" algn="l"/>
              </a:tabLst>
            </a:pPr>
            <a:r>
              <a:rPr lang="en-US"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Cloud </a:t>
            </a:r>
            <a:r>
              <a:rPr lang="en-US" sz="12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Papper</a:t>
            </a:r>
            <a:r>
              <a:rPr lang="en-US"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(no date). Available at: </a:t>
            </a:r>
            <a:r>
              <a:rPr lang="en-US" sz="1200"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https://www.cloudapper.com/facility-management/facilities-that-hotel-management-must-offer-to-guests/</a:t>
            </a:r>
            <a:r>
              <a:rPr lang="en-US"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(Accessed: 3 February 2023</a:t>
            </a:r>
            <a:r>
              <a:rPr lang="en-US" sz="12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a:t>
            </a:r>
          </a:p>
          <a:p>
            <a:pPr marL="342900" lvl="0" indent="-342900">
              <a:spcAft>
                <a:spcPts val="0"/>
              </a:spcAft>
              <a:buFont typeface="Wingdings" panose="05000000000000000000" pitchFamily="2" charset="2"/>
              <a:buChar char="Ø"/>
              <a:tabLst>
                <a:tab pos="457200" algn="l"/>
              </a:tabLst>
            </a:pPr>
            <a:endParaRPr lang="en-US" sz="1200" dirty="0" smtClean="0">
              <a:latin typeface="Arial" panose="020B0604020202020204" pitchFamily="34" charset="0"/>
              <a:cs typeface="Arial" panose="020B0604020202020204" pitchFamily="34" charset="0"/>
            </a:endParaRPr>
          </a:p>
          <a:p>
            <a:pPr marL="342900" lvl="0" indent="-342900">
              <a:spcAft>
                <a:spcPts val="0"/>
              </a:spcAft>
              <a:buFont typeface="Wingdings" panose="05000000000000000000" pitchFamily="2" charset="2"/>
              <a:buChar char="Ø"/>
              <a:tabLst>
                <a:tab pos="457200" algn="l"/>
              </a:tabLst>
            </a:pPr>
            <a:r>
              <a:rPr lang="en-US" sz="1200" dirty="0" err="1" smtClean="0">
                <a:latin typeface="Arial" panose="020B0604020202020204" pitchFamily="34" charset="0"/>
                <a:cs typeface="Arial" panose="020B0604020202020204" pitchFamily="34" charset="0"/>
              </a:rPr>
              <a:t>Febrizio</a:t>
            </a:r>
            <a:r>
              <a:rPr lang="en-US" sz="1200" dirty="0" smtClean="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Prihiyadi</a:t>
            </a:r>
            <a:r>
              <a:rPr lang="en-US" sz="1200" dirty="0">
                <a:latin typeface="Arial" panose="020B0604020202020204" pitchFamily="34" charset="0"/>
                <a:cs typeface="Arial" panose="020B0604020202020204" pitchFamily="34" charset="0"/>
              </a:rPr>
              <a:t>, G., 2020. </a:t>
            </a:r>
            <a:r>
              <a:rPr lang="en-US" sz="1200" i="1" dirty="0">
                <a:latin typeface="Arial" panose="020B0604020202020204" pitchFamily="34" charset="0"/>
                <a:cs typeface="Arial" panose="020B0604020202020204" pitchFamily="34" charset="0"/>
              </a:rPr>
              <a:t>Food and Beverage Department The Ritz-Carlton Bali Hotel</a:t>
            </a:r>
            <a:r>
              <a:rPr lang="en-US" sz="1200" dirty="0">
                <a:latin typeface="Arial" panose="020B0604020202020204" pitchFamily="34" charset="0"/>
                <a:cs typeface="Arial" panose="020B0604020202020204" pitchFamily="34" charset="0"/>
              </a:rPr>
              <a:t> (Doctoral dissertation, </a:t>
            </a:r>
            <a:r>
              <a:rPr lang="en-US" sz="1200" dirty="0" err="1">
                <a:latin typeface="Arial" panose="020B0604020202020204" pitchFamily="34" charset="0"/>
                <a:cs typeface="Arial" panose="020B0604020202020204" pitchFamily="34" charset="0"/>
              </a:rPr>
              <a:t>Universitas</a:t>
            </a:r>
            <a:r>
              <a:rPr lang="en-US" sz="1200" dirty="0">
                <a:latin typeface="Arial" panose="020B0604020202020204" pitchFamily="34" charset="0"/>
                <a:cs typeface="Arial" panose="020B0604020202020204" pitchFamily="34" charset="0"/>
              </a:rPr>
              <a:t> Multimedia </a:t>
            </a:r>
            <a:r>
              <a:rPr lang="en-US" sz="1200" dirty="0" smtClean="0">
                <a:latin typeface="Arial" panose="020B0604020202020204" pitchFamily="34" charset="0"/>
                <a:cs typeface="Arial" panose="020B0604020202020204" pitchFamily="34" charset="0"/>
              </a:rPr>
              <a:t>Nusantara)</a:t>
            </a:r>
          </a:p>
          <a:p>
            <a:pPr marL="342900" lvl="0" indent="-342900">
              <a:spcAft>
                <a:spcPts val="0"/>
              </a:spcAft>
              <a:buFont typeface="Wingdings" panose="05000000000000000000" pitchFamily="2" charset="2"/>
              <a:buChar char="Ø"/>
              <a:tabLst>
                <a:tab pos="457200" algn="l"/>
              </a:tabLst>
            </a:pPr>
            <a:endParaRPr lang="en-US" sz="1200" dirty="0" smtClean="0">
              <a:latin typeface="Arial" panose="020B0604020202020204" pitchFamily="34" charset="0"/>
              <a:cs typeface="Arial" panose="020B0604020202020204" pitchFamily="34" charset="0"/>
            </a:endParaRPr>
          </a:p>
          <a:p>
            <a:pPr marL="342900" lvl="0" indent="-342900">
              <a:spcAft>
                <a:spcPts val="0"/>
              </a:spcAft>
              <a:buFont typeface="Wingdings" panose="05000000000000000000" pitchFamily="2" charset="2"/>
              <a:buChar char="Ø"/>
              <a:tabLst>
                <a:tab pos="457200" algn="l"/>
              </a:tabLst>
            </a:pPr>
            <a:r>
              <a:rPr lang="en-US" sz="1200" dirty="0" smtClean="0">
                <a:latin typeface="Arial" panose="020B0604020202020204" pitchFamily="34" charset="0"/>
                <a:cs typeface="Arial" panose="020B0604020202020204" pitchFamily="34" charset="0"/>
              </a:rPr>
              <a:t>Forbes </a:t>
            </a:r>
            <a:r>
              <a:rPr lang="en-US" sz="1200" dirty="0">
                <a:latin typeface="Arial" panose="020B0604020202020204" pitchFamily="34" charset="0"/>
                <a:cs typeface="Arial" panose="020B0604020202020204" pitchFamily="34" charset="0"/>
              </a:rPr>
              <a:t>(no date). Available at: </a:t>
            </a:r>
            <a:r>
              <a:rPr lang="en-US" sz="1200" u="sng" dirty="0">
                <a:latin typeface="Arial" panose="020B0604020202020204" pitchFamily="34" charset="0"/>
                <a:cs typeface="Arial" panose="020B0604020202020204" pitchFamily="34" charset="0"/>
                <a:hlinkClick r:id="rId8"/>
              </a:rPr>
              <a:t>https://www.forbes.com/sites/coxbusiness/2015/10/20/the-importance-of-customer-service-in-driving-your-business/?sh=511bcfe31043</a:t>
            </a:r>
            <a:r>
              <a:rPr lang="en-US" sz="1200" dirty="0">
                <a:latin typeface="Arial" panose="020B0604020202020204" pitchFamily="34" charset="0"/>
                <a:cs typeface="Arial" panose="020B0604020202020204" pitchFamily="34" charset="0"/>
              </a:rPr>
              <a:t>   (Accessed: 4 February 2023).</a:t>
            </a:r>
          </a:p>
          <a:p>
            <a:pPr marL="342900" indent="-342900">
              <a:buFont typeface="Wingdings" panose="05000000000000000000" pitchFamily="2" charset="2"/>
              <a:buChar char="Ø"/>
              <a:tabLst>
                <a:tab pos="457200" algn="l"/>
              </a:tabLst>
            </a:pPr>
            <a:endParaRPr lang="en-US" sz="1200" dirty="0" smtClean="0">
              <a:latin typeface="Arial" panose="020B0604020202020204" pitchFamily="34" charset="0"/>
              <a:cs typeface="Arial" panose="020B0604020202020204" pitchFamily="34" charset="0"/>
            </a:endParaRPr>
          </a:p>
          <a:p>
            <a:pPr marL="342900" indent="-342900">
              <a:buFont typeface="Wingdings" panose="05000000000000000000" pitchFamily="2" charset="2"/>
              <a:buChar char="Ø"/>
              <a:tabLst>
                <a:tab pos="457200" algn="l"/>
              </a:tabLst>
            </a:pPr>
            <a:r>
              <a:rPr lang="en-US" sz="1200" dirty="0" smtClean="0">
                <a:latin typeface="Arial" panose="020B0604020202020204" pitchFamily="34" charset="0"/>
                <a:cs typeface="Arial" panose="020B0604020202020204" pitchFamily="34" charset="0"/>
              </a:rPr>
              <a:t>Four </a:t>
            </a:r>
            <a:r>
              <a:rPr lang="en-US" sz="1200" dirty="0">
                <a:latin typeface="Arial" panose="020B0604020202020204" pitchFamily="34" charset="0"/>
                <a:cs typeface="Arial" panose="020B0604020202020204" pitchFamily="34" charset="0"/>
              </a:rPr>
              <a:t>common customer service (2015). Available at: </a:t>
            </a:r>
            <a:r>
              <a:rPr lang="en-US" sz="1200" u="sng" dirty="0">
                <a:latin typeface="Arial" panose="020B0604020202020204" pitchFamily="34" charset="0"/>
                <a:cs typeface="Arial" panose="020B0604020202020204" pitchFamily="34" charset="0"/>
                <a:hlinkClick r:id="rId9"/>
              </a:rPr>
              <a:t>https://insights.ehotelier.com/insights/2019/03/15/four-common-customer-service-mistakes-in-hospitality/</a:t>
            </a:r>
            <a:r>
              <a:rPr lang="en-US" sz="1200" dirty="0">
                <a:latin typeface="Arial" panose="020B0604020202020204" pitchFamily="34" charset="0"/>
                <a:cs typeface="Arial" panose="020B0604020202020204" pitchFamily="34" charset="0"/>
              </a:rPr>
              <a:t>  (Accessed: 30 January 2023).</a:t>
            </a:r>
          </a:p>
          <a:p>
            <a:pPr marL="342900" lvl="0" indent="-342900">
              <a:spcAft>
                <a:spcPts val="0"/>
              </a:spcAft>
              <a:buFont typeface="Wingdings" panose="05000000000000000000" pitchFamily="2" charset="2"/>
              <a:buChar char="Ø"/>
              <a:tabLst>
                <a:tab pos="457200" algn="l"/>
              </a:tabLst>
            </a:pPr>
            <a:endParaRPr lang="en-US"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420947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2371" y="0"/>
            <a:ext cx="8164286" cy="7842853"/>
          </a:xfrm>
          <a:prstGeom prst="rect">
            <a:avLst/>
          </a:prstGeom>
        </p:spPr>
        <p:txBody>
          <a:bodyPr wrap="square">
            <a:spAutoFit/>
          </a:bodyPr>
          <a:lstStyle/>
          <a:p>
            <a:pPr marL="342900" lvl="0" indent="-342900">
              <a:lnSpc>
                <a:spcPct val="107000"/>
              </a:lnSpc>
              <a:spcAft>
                <a:spcPts val="800"/>
              </a:spcAft>
              <a:buFont typeface="Wingdings" panose="05000000000000000000" pitchFamily="2" charset="2"/>
              <a:buChar char=""/>
              <a:tabLst>
                <a:tab pos="457200" algn="l"/>
              </a:tabLst>
            </a:pPr>
            <a:r>
              <a:rPr lang="en-GB" sz="1400" dirty="0">
                <a:latin typeface="Arial" panose="020B0604020202020204" pitchFamily="34" charset="0"/>
                <a:ea typeface="Calibri" panose="020F0502020204030204" pitchFamily="34" charset="0"/>
                <a:cs typeface="Arial" panose="020B0604020202020204" pitchFamily="34" charset="0"/>
              </a:rPr>
              <a:t>Islam, M.S. and </a:t>
            </a:r>
            <a:r>
              <a:rPr lang="en-GB" sz="1400" dirty="0" err="1">
                <a:latin typeface="Arial" panose="020B0604020202020204" pitchFamily="34" charset="0"/>
                <a:ea typeface="Calibri" panose="020F0502020204030204" pitchFamily="34" charset="0"/>
                <a:cs typeface="Arial" panose="020B0604020202020204" pitchFamily="34" charset="0"/>
              </a:rPr>
              <a:t>Kirillova</a:t>
            </a:r>
            <a:r>
              <a:rPr lang="en-GB" sz="1400" dirty="0">
                <a:latin typeface="Arial" panose="020B0604020202020204" pitchFamily="34" charset="0"/>
                <a:ea typeface="Calibri" panose="020F0502020204030204" pitchFamily="34" charset="0"/>
                <a:cs typeface="Arial" panose="020B0604020202020204" pitchFamily="34" charset="0"/>
              </a:rPr>
              <a:t>, K., 2020. Non-verbal communication in hospitality: At the intersection of religion and gender. </a:t>
            </a:r>
            <a:r>
              <a:rPr lang="en-GB" sz="1400" i="1" dirty="0">
                <a:latin typeface="Arial" panose="020B0604020202020204" pitchFamily="34" charset="0"/>
                <a:ea typeface="Calibri" panose="020F0502020204030204" pitchFamily="34" charset="0"/>
                <a:cs typeface="Arial" panose="020B0604020202020204" pitchFamily="34" charset="0"/>
              </a:rPr>
              <a:t>International Journal of Hospitality Management, 84, p.102326.</a:t>
            </a:r>
            <a:endParaRPr lang="en-US" sz="1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panose="05000000000000000000" pitchFamily="2" charset="2"/>
              <a:buChar char=""/>
              <a:tabLst>
                <a:tab pos="457200" algn="l"/>
              </a:tabLst>
            </a:pPr>
            <a:r>
              <a:rPr lang="en-US" sz="1400" dirty="0" err="1">
                <a:latin typeface="Arial" panose="020B0604020202020204" pitchFamily="34" charset="0"/>
                <a:ea typeface="Calibri" panose="020F0502020204030204" pitchFamily="34" charset="0"/>
                <a:cs typeface="Arial" panose="020B0604020202020204" pitchFamily="34" charset="0"/>
              </a:rPr>
              <a:t>Itm</a:t>
            </a:r>
            <a:r>
              <a:rPr lang="en-US" sz="1400" dirty="0">
                <a:latin typeface="Arial" panose="020B0604020202020204" pitchFamily="34" charset="0"/>
                <a:ea typeface="Calibri" panose="020F0502020204030204" pitchFamily="34" charset="0"/>
                <a:cs typeface="Arial" panose="020B0604020202020204" pitchFamily="34" charset="0"/>
              </a:rPr>
              <a:t> </a:t>
            </a:r>
            <a:r>
              <a:rPr lang="en-US" sz="1400" dirty="0" err="1">
                <a:latin typeface="Arial" panose="020B0604020202020204" pitchFamily="34" charset="0"/>
                <a:ea typeface="Calibri" panose="020F0502020204030204" pitchFamily="34" charset="0"/>
                <a:cs typeface="Arial" panose="020B0604020202020204" pitchFamily="34" charset="0"/>
              </a:rPr>
              <a:t>edu</a:t>
            </a:r>
            <a:r>
              <a:rPr lang="en-US" sz="1400" dirty="0">
                <a:latin typeface="Arial" panose="020B0604020202020204" pitchFamily="34" charset="0"/>
                <a:ea typeface="Calibri" panose="020F0502020204030204" pitchFamily="34" charset="0"/>
                <a:cs typeface="Arial" panose="020B0604020202020204" pitchFamily="34" charset="0"/>
              </a:rPr>
              <a:t> blog (no date). Available at: </a:t>
            </a:r>
            <a:r>
              <a:rPr lang="en-US" sz="1400"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https://www.itm.edu/blog/ihm-top-10-hospitality-industry-trends-of-2022</a:t>
            </a:r>
            <a:r>
              <a:rPr lang="en-US" sz="1400" dirty="0">
                <a:latin typeface="Arial" panose="020B0604020202020204" pitchFamily="34" charset="0"/>
                <a:ea typeface="Calibri" panose="020F0502020204030204" pitchFamily="34" charset="0"/>
                <a:cs typeface="Arial" panose="020B0604020202020204" pitchFamily="34" charset="0"/>
              </a:rPr>
              <a:t>   (Accessed: 5 February 2023).</a:t>
            </a:r>
          </a:p>
          <a:p>
            <a:pPr marL="342900" lvl="0" indent="-342900">
              <a:lnSpc>
                <a:spcPct val="107000"/>
              </a:lnSpc>
              <a:spcAft>
                <a:spcPts val="800"/>
              </a:spcAft>
              <a:buFont typeface="Wingdings" panose="05000000000000000000" pitchFamily="2" charset="2"/>
              <a:buChar char=""/>
              <a:tabLst>
                <a:tab pos="457200" algn="l"/>
              </a:tabLst>
            </a:pPr>
            <a:r>
              <a:rPr lang="en-GB" sz="1400" dirty="0">
                <a:latin typeface="Arial" panose="020B0604020202020204" pitchFamily="34" charset="0"/>
                <a:ea typeface="Calibri" panose="020F0502020204030204" pitchFamily="34" charset="0"/>
                <a:cs typeface="Arial" panose="020B0604020202020204" pitchFamily="34" charset="0"/>
              </a:rPr>
              <a:t>Johnson and et. al., 2022. Preparing the post-pandemic workforce for the cruise and hospitality industry. Worldwide Hospitality and Tourism Themes</a:t>
            </a:r>
            <a:endParaRPr lang="en-US" sz="1400" dirty="0">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400" dirty="0">
                <a:latin typeface="Arial" panose="020B0604020202020204" pitchFamily="34" charset="0"/>
                <a:ea typeface="Times New Roman" panose="02020603050405020304" pitchFamily="18" charset="0"/>
                <a:cs typeface="Arial" panose="020B0604020202020204" pitchFamily="34" charset="0"/>
              </a:rPr>
              <a:t>‌Luxury vs. </a:t>
            </a:r>
            <a:r>
              <a:rPr lang="en-US" sz="1400" dirty="0" err="1">
                <a:latin typeface="Arial" panose="020B0604020202020204" pitchFamily="34" charset="0"/>
                <a:ea typeface="Times New Roman" panose="02020603050405020304" pitchFamily="18" charset="0"/>
                <a:cs typeface="Arial" panose="020B0604020202020204" pitchFamily="34" charset="0"/>
              </a:rPr>
              <a:t>Millennials</a:t>
            </a:r>
            <a:r>
              <a:rPr lang="en-US" sz="1400" dirty="0">
                <a:latin typeface="Arial" panose="020B0604020202020204" pitchFamily="34" charset="0"/>
                <a:ea typeface="Times New Roman" panose="02020603050405020304" pitchFamily="18" charset="0"/>
                <a:cs typeface="Arial" panose="020B0604020202020204" pitchFamily="34" charset="0"/>
              </a:rPr>
              <a:t> and Their Technology: The Ritz-Carlton (By Julia </a:t>
            </a:r>
            <a:r>
              <a:rPr lang="en-US" sz="1400" dirty="0" err="1">
                <a:latin typeface="Arial" panose="020B0604020202020204" pitchFamily="34" charset="0"/>
                <a:ea typeface="Times New Roman" panose="02020603050405020304" pitchFamily="18" charset="0"/>
                <a:cs typeface="Arial" panose="020B0604020202020204" pitchFamily="34" charset="0"/>
              </a:rPr>
              <a:t>Shorr</a:t>
            </a:r>
            <a:r>
              <a:rPr lang="en-US" sz="1400" dirty="0">
                <a:latin typeface="Arial" panose="020B0604020202020204" pitchFamily="34" charset="0"/>
                <a:ea typeface="Times New Roman" panose="02020603050405020304" pitchFamily="18" charset="0"/>
                <a:cs typeface="Arial" panose="020B0604020202020204" pitchFamily="34" charset="0"/>
              </a:rPr>
              <a:t>). </a:t>
            </a:r>
            <a:r>
              <a:rPr lang="en-US" sz="1400" dirty="0">
                <a:solidFill>
                  <a:srgbClr val="404040"/>
                </a:solidFill>
                <a:latin typeface="Arial" panose="020B0604020202020204" pitchFamily="34" charset="0"/>
                <a:ea typeface="Times New Roman" panose="02020603050405020304" pitchFamily="18" charset="0"/>
                <a:cs typeface="Arial" panose="020B0604020202020204" pitchFamily="34" charset="0"/>
              </a:rPr>
              <a:t>Available at: </a:t>
            </a:r>
            <a:r>
              <a:rPr lang="en-US" sz="1400" u="sng" dirty="0">
                <a:solidFill>
                  <a:srgbClr val="404040"/>
                </a:solidFill>
                <a:latin typeface="Arial" panose="020B0604020202020204" pitchFamily="34" charset="0"/>
                <a:ea typeface="Times New Roman" panose="02020603050405020304" pitchFamily="18" charset="0"/>
                <a:cs typeface="Arial" panose="020B0604020202020204" pitchFamily="34" charset="0"/>
                <a:hlinkClick r:id="rId4"/>
              </a:rPr>
              <a:t>https://www.linchikwok.net/2019/05/luxury-vs-millennials-and-their.html</a:t>
            </a:r>
            <a:r>
              <a:rPr lang="en-US" sz="1400" dirty="0">
                <a:solidFill>
                  <a:srgbClr val="404040"/>
                </a:solidFill>
                <a:latin typeface="Arial" panose="020B0604020202020204" pitchFamily="34" charset="0"/>
                <a:ea typeface="Times New Roman" panose="02020603050405020304" pitchFamily="18" charset="0"/>
                <a:cs typeface="Arial" panose="020B0604020202020204" pitchFamily="34" charset="0"/>
              </a:rPr>
              <a:t>. (accessed 4 fib </a:t>
            </a:r>
            <a:r>
              <a:rPr lang="en-US" sz="1400" dirty="0" smtClean="0">
                <a:solidFill>
                  <a:srgbClr val="404040"/>
                </a:solidFill>
                <a:latin typeface="Arial" panose="020B0604020202020204" pitchFamily="34" charset="0"/>
                <a:ea typeface="Times New Roman" panose="02020603050405020304" pitchFamily="18" charset="0"/>
                <a:cs typeface="Arial" panose="020B0604020202020204" pitchFamily="34" charset="0"/>
              </a:rPr>
              <a:t>2023)</a:t>
            </a:r>
            <a:endParaRPr lang="en-US" sz="1400" dirty="0" smtClean="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endParaRPr lang="en-GB" sz="1400" dirty="0" smtClean="0">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GB" sz="1400" dirty="0" smtClean="0">
                <a:latin typeface="Arial" panose="020B0604020202020204" pitchFamily="34" charset="0"/>
                <a:ea typeface="Calibri" panose="020F0502020204030204" pitchFamily="34" charset="0"/>
                <a:cs typeface="Arial" panose="020B0604020202020204" pitchFamily="34" charset="0"/>
              </a:rPr>
              <a:t>Pizam</a:t>
            </a:r>
            <a:r>
              <a:rPr lang="en-GB" sz="1400" dirty="0">
                <a:latin typeface="Arial" panose="020B0604020202020204" pitchFamily="34" charset="0"/>
                <a:ea typeface="Calibri" panose="020F0502020204030204" pitchFamily="34" charset="0"/>
                <a:cs typeface="Arial" panose="020B0604020202020204" pitchFamily="34" charset="0"/>
              </a:rPr>
              <a:t>, A., 2020. Hospitality as an organizational culture. Journal of Hospitality &amp; Tourism Research, 44(3), pp.431-438</a:t>
            </a:r>
            <a:r>
              <a:rPr lang="en-GB" sz="1400" dirty="0" smtClean="0">
                <a:latin typeface="Arial" panose="020B0604020202020204" pitchFamily="34" charset="0"/>
                <a:ea typeface="Calibri" panose="020F0502020204030204" pitchFamily="34" charset="0"/>
                <a:cs typeface="Arial" panose="020B0604020202020204" pitchFamily="34" charset="0"/>
              </a:rPr>
              <a:t>.</a:t>
            </a:r>
            <a:r>
              <a:rPr lang="en-US" sz="1400" i="1" dirty="0">
                <a:latin typeface="Arial" panose="020B0604020202020204" pitchFamily="34" charset="0"/>
                <a:cs typeface="Arial" panose="020B0604020202020204" pitchFamily="34" charset="0"/>
              </a:rPr>
              <a:t> RITZ CARLTON BOLTON</a:t>
            </a:r>
            <a:r>
              <a:rPr lang="en-US" sz="1400" dirty="0">
                <a:latin typeface="Arial" panose="020B0604020202020204" pitchFamily="34" charset="0"/>
                <a:cs typeface="Arial" panose="020B0604020202020204" pitchFamily="34" charset="0"/>
              </a:rPr>
              <a:t> (no date). Available at: </a:t>
            </a:r>
            <a:r>
              <a:rPr lang="en-US" sz="1400" u="sng" dirty="0">
                <a:latin typeface="Arial" panose="020B0604020202020204" pitchFamily="34" charset="0"/>
                <a:cs typeface="Arial" panose="020B0604020202020204" pitchFamily="34" charset="0"/>
                <a:hlinkClick r:id="rId5"/>
              </a:rPr>
              <a:t>https://www.booking.com/hotel/us/the-ritz-carlton-boston-commons.en-gb.html?activeTab=photosGallery</a:t>
            </a:r>
            <a:r>
              <a:rPr lang="en-US" sz="1400" dirty="0">
                <a:latin typeface="Arial" panose="020B0604020202020204" pitchFamily="34" charset="0"/>
                <a:cs typeface="Arial" panose="020B0604020202020204" pitchFamily="34" charset="0"/>
              </a:rPr>
              <a:t>  (Accessed: 3 February 2023</a:t>
            </a:r>
            <a:r>
              <a:rPr lang="en-US" sz="1400" dirty="0" smtClean="0">
                <a:latin typeface="Arial" panose="020B0604020202020204" pitchFamily="34" charset="0"/>
                <a:cs typeface="Arial" panose="020B0604020202020204" pitchFamily="34" charset="0"/>
              </a:rPr>
              <a:t>).</a:t>
            </a:r>
          </a:p>
          <a:p>
            <a:pPr marL="342900" lvl="0" indent="-342900">
              <a:spcAft>
                <a:spcPts val="0"/>
              </a:spcAft>
              <a:buFont typeface="Wingdings 3" panose="05040102010807070707" pitchFamily="18" charset="2"/>
              <a:buChar char=""/>
              <a:tabLst>
                <a:tab pos="457200" algn="l"/>
              </a:tabLst>
            </a:pPr>
            <a:endParaRPr lang="en-US" sz="1400" i="1" dirty="0" smtClean="0">
              <a:latin typeface="Arial" panose="020B0604020202020204" pitchFamily="34"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400" dirty="0" smtClean="0">
                <a:latin typeface="Arial" panose="020B0604020202020204" pitchFamily="34" charset="0"/>
                <a:cs typeface="Arial" panose="020B0604020202020204" pitchFamily="34" charset="0"/>
              </a:rPr>
              <a:t>Ritz </a:t>
            </a:r>
            <a:r>
              <a:rPr lang="en-US" sz="1400" dirty="0">
                <a:latin typeface="Arial" panose="020B0604020202020204" pitchFamily="34" charset="0"/>
                <a:cs typeface="Arial" panose="020B0604020202020204" pitchFamily="34" charset="0"/>
              </a:rPr>
              <a:t>Carlton middle east (no date). Available at: https://www.ritzcarlton.com/en/hotels/middle-east/amman/dining/robertos (Accessed: 7 February 2023</a:t>
            </a:r>
            <a:r>
              <a:rPr lang="en-US" sz="1400" dirty="0" smtClean="0">
                <a:latin typeface="Arial" panose="020B0604020202020204" pitchFamily="34" charset="0"/>
                <a:cs typeface="Arial" panose="020B0604020202020204" pitchFamily="34" charset="0"/>
              </a:rPr>
              <a:t>).</a:t>
            </a:r>
          </a:p>
          <a:p>
            <a:pPr marL="342900" lvl="0" indent="-342900">
              <a:spcAft>
                <a:spcPts val="0"/>
              </a:spcAft>
              <a:buFont typeface="Wingdings 3" panose="05040102010807070707" pitchFamily="18" charset="2"/>
              <a:buChar char=""/>
              <a:tabLst>
                <a:tab pos="457200" algn="l"/>
              </a:tabLst>
            </a:pPr>
            <a:endParaRPr lang="en-GB" sz="1400" dirty="0" smtClean="0">
              <a:latin typeface="Arial" panose="020B0604020202020204" pitchFamily="34"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GB" sz="1400" dirty="0" err="1" smtClean="0">
                <a:latin typeface="Arial" panose="020B0604020202020204" pitchFamily="34" charset="0"/>
                <a:cs typeface="Arial" panose="020B0604020202020204" pitchFamily="34" charset="0"/>
              </a:rPr>
              <a:t>Sann</a:t>
            </a:r>
            <a:r>
              <a:rPr lang="en-GB" sz="1400" dirty="0">
                <a:latin typeface="Arial" panose="020B0604020202020204" pitchFamily="34" charset="0"/>
                <a:cs typeface="Arial" panose="020B0604020202020204" pitchFamily="34" charset="0"/>
              </a:rPr>
              <a:t>, R. and Lai, P.C., 2020. Understanding </a:t>
            </a:r>
            <a:r>
              <a:rPr lang="en-GB" sz="1400" dirty="0" err="1">
                <a:latin typeface="Arial" panose="020B0604020202020204" pitchFamily="34" charset="0"/>
                <a:cs typeface="Arial" panose="020B0604020202020204" pitchFamily="34" charset="0"/>
              </a:rPr>
              <a:t>homophily</a:t>
            </a:r>
            <a:r>
              <a:rPr lang="en-GB" sz="1400" dirty="0">
                <a:latin typeface="Arial" panose="020B0604020202020204" pitchFamily="34" charset="0"/>
                <a:cs typeface="Arial" panose="020B0604020202020204" pitchFamily="34" charset="0"/>
              </a:rPr>
              <a:t> of service failure within the hotel guest cycle: Applying NLP-aspect-based sentiment analysis to the hospitality industry. </a:t>
            </a:r>
            <a:r>
              <a:rPr lang="en-GB" sz="1400" i="1" dirty="0">
                <a:latin typeface="Arial" panose="020B0604020202020204" pitchFamily="34" charset="0"/>
                <a:cs typeface="Arial" panose="020B0604020202020204" pitchFamily="34" charset="0"/>
              </a:rPr>
              <a:t>International Journal of Hospitality Management, 91, </a:t>
            </a:r>
            <a:r>
              <a:rPr lang="en-GB" sz="1400" i="1" dirty="0" smtClean="0">
                <a:latin typeface="Arial" panose="020B0604020202020204" pitchFamily="34" charset="0"/>
                <a:cs typeface="Arial" panose="020B0604020202020204" pitchFamily="34" charset="0"/>
              </a:rPr>
              <a:t>p.102678.</a:t>
            </a:r>
          </a:p>
          <a:p>
            <a:pPr marL="342900" lvl="0" indent="-342900">
              <a:spcAft>
                <a:spcPts val="0"/>
              </a:spcAft>
              <a:buFont typeface="Wingdings 3" panose="05040102010807070707" pitchFamily="18" charset="2"/>
              <a:buChar char=""/>
              <a:tabLst>
                <a:tab pos="457200" algn="l"/>
              </a:tabLst>
            </a:pPr>
            <a:endParaRPr lang="en-US" sz="1400" dirty="0" smtClean="0">
              <a:latin typeface="Arial" panose="020B0604020202020204" pitchFamily="34"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400" dirty="0" smtClean="0">
                <a:latin typeface="Arial" panose="020B0604020202020204" pitchFamily="34" charset="0"/>
                <a:cs typeface="Arial" panose="020B0604020202020204" pitchFamily="34" charset="0"/>
              </a:rPr>
              <a:t>The </a:t>
            </a:r>
            <a:r>
              <a:rPr lang="en-US" sz="1400" dirty="0">
                <a:latin typeface="Arial" panose="020B0604020202020204" pitchFamily="34" charset="0"/>
                <a:cs typeface="Arial" panose="020B0604020202020204" pitchFamily="34" charset="0"/>
              </a:rPr>
              <a:t>Ritz London Review</a:t>
            </a:r>
            <a:r>
              <a:rPr lang="en-US" sz="1400" i="1" dirty="0">
                <a:latin typeface="Arial" panose="020B0604020202020204" pitchFamily="34" charset="0"/>
                <a:cs typeface="Arial" panose="020B0604020202020204" pitchFamily="34" charset="0"/>
              </a:rPr>
              <a:t>: What To REALLY Expect If You Stay</a:t>
            </a:r>
            <a:r>
              <a:rPr lang="en-US" sz="1400" dirty="0">
                <a:latin typeface="Arial" panose="020B0604020202020204" pitchFamily="34" charset="0"/>
                <a:cs typeface="Arial" panose="020B0604020202020204" pitchFamily="34" charset="0"/>
              </a:rPr>
              <a:t> (accessed 2023)) </a:t>
            </a:r>
            <a:r>
              <a:rPr lang="en-US" sz="1400" i="1" dirty="0">
                <a:latin typeface="Arial" panose="020B0604020202020204" pitchFamily="34" charset="0"/>
                <a:cs typeface="Arial" panose="020B0604020202020204" pitchFamily="34" charset="0"/>
              </a:rPr>
              <a:t>Oyster.com</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hlinkClick r:id="rId6"/>
              </a:rPr>
              <a:t>https://www.oyster.com/london/hotels/the-ritz-london</a:t>
            </a:r>
            <a:r>
              <a:rPr lang="en-US" sz="1400" u="sng" dirty="0" smtClean="0">
                <a:latin typeface="Arial" panose="020B0604020202020204" pitchFamily="34" charset="0"/>
                <a:cs typeface="Arial" panose="020B0604020202020204" pitchFamily="34" charset="0"/>
                <a:hlinkClick r:id="rId6"/>
              </a:rPr>
              <a:t>/</a:t>
            </a:r>
            <a:r>
              <a:rPr lang="en-US" sz="1400" dirty="0" smtClean="0">
                <a:latin typeface="Arial" panose="020B0604020202020204" pitchFamily="34" charset="0"/>
                <a:cs typeface="Arial" panose="020B0604020202020204" pitchFamily="34" charset="0"/>
              </a:rPr>
              <a:t>.</a:t>
            </a:r>
          </a:p>
          <a:p>
            <a:pPr marL="342900" lvl="0" indent="-342900">
              <a:spcAft>
                <a:spcPts val="0"/>
              </a:spcAft>
              <a:buFont typeface="Wingdings 3" panose="05040102010807070707" pitchFamily="18" charset="2"/>
              <a:buChar char=""/>
              <a:tabLst>
                <a:tab pos="457200" algn="l"/>
              </a:tabLst>
            </a:pPr>
            <a:endParaRPr lang="en-US" sz="1400" dirty="0" smtClean="0">
              <a:latin typeface="Arial" panose="020B0604020202020204" pitchFamily="34"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400" dirty="0" smtClean="0">
                <a:latin typeface="Arial" panose="020B0604020202020204" pitchFamily="34" charset="0"/>
                <a:cs typeface="Arial" panose="020B0604020202020204" pitchFamily="34" charset="0"/>
              </a:rPr>
              <a:t>The </a:t>
            </a:r>
            <a:r>
              <a:rPr lang="en-US" sz="1400" dirty="0">
                <a:latin typeface="Arial" panose="020B0604020202020204" pitchFamily="34" charset="0"/>
                <a:cs typeface="Arial" panose="020B0604020202020204" pitchFamily="34" charset="0"/>
              </a:rPr>
              <a:t>Ritz-Carlton. (2019). </a:t>
            </a:r>
            <a:r>
              <a:rPr lang="en-US" sz="1400" i="1" dirty="0">
                <a:latin typeface="Arial" panose="020B0604020202020204" pitchFamily="34" charset="0"/>
                <a:cs typeface="Arial" panose="020B0604020202020204" pitchFamily="34" charset="0"/>
              </a:rPr>
              <a:t>Luxury Hotels &amp; Resorts | The Ritz-Carlton</a:t>
            </a:r>
            <a:r>
              <a:rPr lang="en-US" sz="1400" dirty="0">
                <a:latin typeface="Arial" panose="020B0604020202020204" pitchFamily="34" charset="0"/>
                <a:cs typeface="Arial" panose="020B0604020202020204" pitchFamily="34" charset="0"/>
              </a:rPr>
              <a:t>. [online] Available at: </a:t>
            </a:r>
            <a:r>
              <a:rPr lang="en-US" sz="1400" u="sng" dirty="0" smtClean="0">
                <a:latin typeface="Arial" panose="020B0604020202020204" pitchFamily="34" charset="0"/>
                <a:cs typeface="Arial" panose="020B0604020202020204" pitchFamily="34" charset="0"/>
                <a:hlinkClick r:id="rId7"/>
              </a:rPr>
              <a:t>https</a:t>
            </a:r>
            <a:r>
              <a:rPr lang="en-US" sz="1400" u="sng" dirty="0">
                <a:latin typeface="Arial" panose="020B0604020202020204" pitchFamily="34" charset="0"/>
                <a:cs typeface="Arial" panose="020B0604020202020204" pitchFamily="34" charset="0"/>
                <a:hlinkClick r:id="rId7"/>
              </a:rPr>
              <a:t>://www.ritzcarlton.com/en/about</a:t>
            </a:r>
            <a:r>
              <a:rPr lang="en-US" sz="1400" dirty="0">
                <a:latin typeface="Arial" panose="020B0604020202020204" pitchFamily="34" charset="0"/>
                <a:cs typeface="Arial" panose="020B0604020202020204" pitchFamily="34" charset="0"/>
              </a:rPr>
              <a:t>  ( Accessed 1 February 2023</a:t>
            </a:r>
            <a:r>
              <a:rPr lang="en-US" sz="1400" dirty="0" smtClean="0">
                <a:latin typeface="Arial" panose="020B0604020202020204" pitchFamily="34" charset="0"/>
                <a:cs typeface="Arial" panose="020B0604020202020204" pitchFamily="34" charset="0"/>
              </a:rPr>
              <a:t>)</a:t>
            </a:r>
          </a:p>
          <a:p>
            <a:pPr marL="342900" lvl="0" indent="-342900">
              <a:spcAft>
                <a:spcPts val="0"/>
              </a:spcAft>
              <a:buFont typeface="Wingdings 3" panose="05040102010807070707" pitchFamily="18" charset="2"/>
              <a:buChar char=""/>
              <a:tabLst>
                <a:tab pos="457200" algn="l"/>
              </a:tabLst>
            </a:pPr>
            <a:endParaRPr lang="en-US" sz="1400" dirty="0" smtClean="0">
              <a:latin typeface="Arial" panose="020B0604020202020204" pitchFamily="34" charset="0"/>
              <a:cs typeface="Arial" panose="020B0604020202020204" pitchFamily="34" charset="0"/>
            </a:endParaRPr>
          </a:p>
          <a:p>
            <a:pPr marL="342900" lvl="0" indent="-342900">
              <a:spcAft>
                <a:spcPts val="0"/>
              </a:spcAft>
              <a:buFont typeface="Wingdings 3" panose="05040102010807070707" pitchFamily="18" charset="2"/>
              <a:buChar char=""/>
              <a:tabLst>
                <a:tab pos="457200" algn="l"/>
              </a:tabLst>
            </a:pPr>
            <a:r>
              <a:rPr lang="en-US" sz="1400" dirty="0" smtClean="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The shutter whale blog (2017). Available at: </a:t>
            </a:r>
            <a:r>
              <a:rPr lang="en-US" sz="1400" dirty="0">
                <a:latin typeface="Arial" panose="020B0604020202020204" pitchFamily="34" charset="0"/>
                <a:cs typeface="Arial" panose="020B0604020202020204" pitchFamily="34" charset="0"/>
                <a:hlinkClick r:id="rId8"/>
              </a:rPr>
              <a:t>https://</a:t>
            </a:r>
            <a:r>
              <a:rPr lang="en-US" sz="1400" dirty="0" smtClean="0">
                <a:latin typeface="Arial" panose="020B0604020202020204" pitchFamily="34" charset="0"/>
                <a:cs typeface="Arial" panose="020B0604020202020204" pitchFamily="34" charset="0"/>
                <a:hlinkClick r:id="rId8"/>
              </a:rPr>
              <a:t>theshutterwhale.com/blog/2017/7/6/the-ritz-carlton-still-the-most-popular-luxury-hotel-brand-amongst-affluent-chinese-travelers</a:t>
            </a:r>
            <a:r>
              <a:rPr lang="en-US" sz="1400" dirty="0" smtClean="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(Accessed: 30 January 2023).</a:t>
            </a:r>
          </a:p>
          <a:p>
            <a:r>
              <a:rPr lang="en-US"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p>
          <a:p>
            <a:pPr marL="342900" lvl="0" indent="-342900">
              <a:lnSpc>
                <a:spcPct val="107000"/>
              </a:lnSpc>
              <a:spcAft>
                <a:spcPts val="800"/>
              </a:spcAft>
              <a:buFont typeface="Wingdings" panose="05000000000000000000" pitchFamily="2" charset="2"/>
              <a:buChar char=""/>
              <a:tabLst>
                <a:tab pos="457200" algn="l"/>
              </a:tabLs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1784850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1081</Words>
  <Application>Microsoft Office PowerPoint</Application>
  <PresentationFormat>Widescreen</PresentationFormat>
  <Paragraphs>159</Paragraphs>
  <Slides>13</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Arial Black</vt:lpstr>
      <vt:lpstr>Calibri</vt:lpstr>
      <vt:lpstr>Times New Roman</vt:lpstr>
      <vt:lpstr>Times New Roman </vt:lpstr>
      <vt:lpstr>Trebuchet MS</vt:lpstr>
      <vt:lpstr>Wingdings</vt:lpstr>
      <vt:lpstr>Wingdings 3</vt:lpstr>
      <vt:lpstr>Facet</vt:lpstr>
      <vt:lpstr>PowerPoint Presentation</vt:lpstr>
      <vt:lpstr>TABLE OF CONTENTS </vt:lpstr>
      <vt:lpstr>Introduction </vt:lpstr>
      <vt:lpstr>INTRODUCION OF HOTEL </vt:lpstr>
      <vt:lpstr> </vt:lpstr>
      <vt:lpstr>   </vt:lpstr>
      <vt:lpstr>NATURE, SCOPE AND ROLE OF THE GUEST SERVICES AND FACILITIES</vt:lpstr>
      <vt:lpstr>PowerPoint Presentation</vt:lpstr>
      <vt:lpstr>PowerPoint Presentation</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2023-02-01T05:14:09Z</dcterms:created>
  <dcterms:modified xsi:type="dcterms:W3CDTF">2023-02-09T10:00:03Z</dcterms:modified>
</cp:coreProperties>
</file>