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9"/>
  </p:notesMasterIdLst>
  <p:sldIdLst>
    <p:sldId id="256" r:id="rId2"/>
    <p:sldId id="268" r:id="rId3"/>
    <p:sldId id="270" r:id="rId4"/>
    <p:sldId id="282" r:id="rId5"/>
    <p:sldId id="267" r:id="rId6"/>
    <p:sldId id="272" r:id="rId7"/>
    <p:sldId id="273" r:id="rId8"/>
    <p:sldId id="274" r:id="rId9"/>
    <p:sldId id="275" r:id="rId10"/>
    <p:sldId id="276" r:id="rId11"/>
    <p:sldId id="278" r:id="rId12"/>
    <p:sldId id="296" r:id="rId13"/>
    <p:sldId id="299" r:id="rId14"/>
    <p:sldId id="297" r:id="rId15"/>
    <p:sldId id="298" r:id="rId16"/>
    <p:sldId id="271" r:id="rId17"/>
    <p:sldId id="277" r:id="rId18"/>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55F1DEA-710F-474B-9B2C-F73C40291DBD}">
          <p14:sldIdLst>
            <p14:sldId id="256"/>
          </p14:sldIdLst>
        </p14:section>
        <p14:section name="Untitled Section" id="{9CD7279A-C1B7-40DE-B4FB-6852965709DB}">
          <p14:sldIdLst>
            <p14:sldId id="268"/>
            <p14:sldId id="270"/>
            <p14:sldId id="282"/>
            <p14:sldId id="267"/>
            <p14:sldId id="272"/>
            <p14:sldId id="273"/>
            <p14:sldId id="274"/>
            <p14:sldId id="275"/>
            <p14:sldId id="276"/>
            <p14:sldId id="278"/>
            <p14:sldId id="296"/>
            <p14:sldId id="299"/>
            <p14:sldId id="297"/>
            <p14:sldId id="298"/>
            <p14:sldId id="271"/>
            <p14:sldId id="2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8" autoAdjust="0"/>
    <p:restoredTop sz="66761" autoAdjust="0"/>
  </p:normalViewPr>
  <p:slideViewPr>
    <p:cSldViewPr snapToGrid="0" snapToObjects="1">
      <p:cViewPr varScale="1">
        <p:scale>
          <a:sx n="61" d="100"/>
          <a:sy n="61" d="100"/>
        </p:scale>
        <p:origin x="1674"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256E285A-1626-4BB0-A458-3E5589E2C09B}" type="datetimeFigureOut">
              <a:rPr lang="en-US" smtClean="0"/>
              <a:t>11/26/2020</a:t>
            </a:fld>
            <a:endParaRPr lang="en-US"/>
          </a:p>
        </p:txBody>
      </p:sp>
      <p:sp>
        <p:nvSpPr>
          <p:cNvPr id="4" name="Slide Image Placeholder 3"/>
          <p:cNvSpPr>
            <a:spLocks noGrp="1" noRot="1" noChangeAspect="1"/>
          </p:cNvSpPr>
          <p:nvPr>
            <p:ph type="sldImg" idx="2"/>
          </p:nvPr>
        </p:nvSpPr>
        <p:spPr>
          <a:xfrm>
            <a:off x="1163638" y="1222375"/>
            <a:ext cx="4397375" cy="32988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3</a:t>
            </a:fld>
            <a:endParaRPr lang="en-US"/>
          </a:p>
        </p:txBody>
      </p:sp>
    </p:spTree>
    <p:extLst>
      <p:ext uri="{BB962C8B-B14F-4D97-AF65-F5344CB8AC3E}">
        <p14:creationId xmlns:p14="http://schemas.microsoft.com/office/powerpoint/2010/main" val="977975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33845939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6E860932-3A13-4C32-ADD6-97730C5C750A}" type="slidenum">
              <a:rPr lang="cy-GB" altLang="en-US">
                <a:latin typeface="Arial" panose="020B0604020202020204" pitchFamily="34" charset="0"/>
              </a:rPr>
              <a:pPr>
                <a:spcBef>
                  <a:spcPct val="0"/>
                </a:spcBef>
                <a:buClrTx/>
                <a:buFontTx/>
                <a:buNone/>
              </a:pPr>
              <a:t>5</a:t>
            </a:fld>
            <a:endParaRPr lang="cy-GB" altLang="en-US">
              <a:latin typeface="Arial" panose="020B0604020202020204" pitchFamily="34" charset="0"/>
            </a:endParaRPr>
          </a:p>
        </p:txBody>
      </p:sp>
      <p:sp>
        <p:nvSpPr>
          <p:cNvPr id="81923" name="Rectangle 1"/>
          <p:cNvSpPr>
            <a:spLocks noGrp="1" noRot="1" noChangeAspect="1" noChangeArrowheads="1" noTextEdit="1"/>
          </p:cNvSpPr>
          <p:nvPr>
            <p:ph type="sldImg"/>
          </p:nvPr>
        </p:nvSpPr>
        <p:spPr>
          <a:xfrm>
            <a:off x="681038" y="795338"/>
            <a:ext cx="5305425" cy="3979862"/>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1924" name="Rectangle 2"/>
          <p:cNvSpPr>
            <a:spLocks noGrp="1" noChangeArrowheads="1"/>
          </p:cNvSpPr>
          <p:nvPr>
            <p:ph type="body" idx="1"/>
          </p:nvPr>
        </p:nvSpPr>
        <p:spPr>
          <a:xfrm>
            <a:off x="666239" y="5039842"/>
            <a:ext cx="5334578" cy="477682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dirty="0">
              <a:latin typeface="Times New Roman" panose="02020603050405020304" pitchFamily="18" charset="0"/>
            </a:endParaRPr>
          </a:p>
        </p:txBody>
      </p:sp>
    </p:spTree>
    <p:extLst>
      <p:ext uri="{BB962C8B-B14F-4D97-AF65-F5344CB8AC3E}">
        <p14:creationId xmlns:p14="http://schemas.microsoft.com/office/powerpoint/2010/main" val="1886311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1436456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1131037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r>
            <a:br>
              <a:rPr lang="en-GB" dirty="0" smtClean="0"/>
            </a:br>
            <a:endParaRPr lang="en-GB" dirty="0" smtClean="0"/>
          </a:p>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674679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2747524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3820491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5"/>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3217799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6E860932-3A13-4C32-ADD6-97730C5C750A}" type="slidenum">
              <a:rPr lang="cy-GB" altLang="en-US">
                <a:latin typeface="Arial" panose="020B0604020202020204" pitchFamily="34" charset="0"/>
              </a:rPr>
              <a:pPr>
                <a:spcBef>
                  <a:spcPct val="0"/>
                </a:spcBef>
                <a:buClrTx/>
                <a:buFontTx/>
                <a:buNone/>
              </a:pPr>
              <a:t>12</a:t>
            </a:fld>
            <a:endParaRPr lang="cy-GB" altLang="en-US">
              <a:latin typeface="Arial" panose="020B0604020202020204" pitchFamily="34" charset="0"/>
            </a:endParaRPr>
          </a:p>
        </p:txBody>
      </p:sp>
      <p:sp>
        <p:nvSpPr>
          <p:cNvPr id="81923" name="Rectangle 1"/>
          <p:cNvSpPr>
            <a:spLocks noGrp="1" noRot="1" noChangeAspect="1" noChangeArrowheads="1" noTextEdit="1"/>
          </p:cNvSpPr>
          <p:nvPr>
            <p:ph type="sldImg"/>
          </p:nvPr>
        </p:nvSpPr>
        <p:spPr>
          <a:xfrm>
            <a:off x="681038" y="795338"/>
            <a:ext cx="5305425" cy="3979862"/>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1924" name="Rectangle 2"/>
          <p:cNvSpPr>
            <a:spLocks noGrp="1" noChangeArrowheads="1"/>
          </p:cNvSpPr>
          <p:nvPr>
            <p:ph type="body" idx="1"/>
          </p:nvPr>
        </p:nvSpPr>
        <p:spPr>
          <a:xfrm>
            <a:off x="666239" y="5039842"/>
            <a:ext cx="5334578" cy="477682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dirty="0">
              <a:latin typeface="Times New Roman" panose="02020603050405020304" pitchFamily="18" charset="0"/>
            </a:endParaRPr>
          </a:p>
        </p:txBody>
      </p:sp>
    </p:spTree>
    <p:extLst>
      <p:ext uri="{BB962C8B-B14F-4D97-AF65-F5344CB8AC3E}">
        <p14:creationId xmlns:p14="http://schemas.microsoft.com/office/powerpoint/2010/main" val="3580060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3278721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8"/>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6E860932-3A13-4C32-ADD6-97730C5C750A}" type="slidenum">
              <a:rPr lang="cy-GB" altLang="en-US">
                <a:latin typeface="Arial" panose="020B0604020202020204" pitchFamily="34" charset="0"/>
              </a:rPr>
              <a:pPr>
                <a:spcBef>
                  <a:spcPct val="0"/>
                </a:spcBef>
                <a:buClrTx/>
                <a:buFontTx/>
                <a:buNone/>
              </a:pPr>
              <a:t>14</a:t>
            </a:fld>
            <a:endParaRPr lang="cy-GB" altLang="en-US">
              <a:latin typeface="Arial" panose="020B0604020202020204" pitchFamily="34" charset="0"/>
            </a:endParaRPr>
          </a:p>
        </p:txBody>
      </p:sp>
      <p:sp>
        <p:nvSpPr>
          <p:cNvPr id="81923" name="Rectangle 1"/>
          <p:cNvSpPr>
            <a:spLocks noGrp="1" noRot="1" noChangeAspect="1" noChangeArrowheads="1" noTextEdit="1"/>
          </p:cNvSpPr>
          <p:nvPr>
            <p:ph type="sldImg"/>
          </p:nvPr>
        </p:nvSpPr>
        <p:spPr>
          <a:xfrm>
            <a:off x="681038" y="795338"/>
            <a:ext cx="5305425" cy="3979862"/>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81924" name="Rectangle 2"/>
          <p:cNvSpPr>
            <a:spLocks noGrp="1" noChangeArrowheads="1"/>
          </p:cNvSpPr>
          <p:nvPr>
            <p:ph type="body" idx="1"/>
          </p:nvPr>
        </p:nvSpPr>
        <p:spPr>
          <a:xfrm>
            <a:off x="666239" y="5039842"/>
            <a:ext cx="5334578" cy="477682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dirty="0">
              <a:latin typeface="Times New Roman" panose="02020603050405020304" pitchFamily="18" charset="0"/>
            </a:endParaRPr>
          </a:p>
        </p:txBody>
      </p:sp>
    </p:spTree>
    <p:extLst>
      <p:ext uri="{BB962C8B-B14F-4D97-AF65-F5344CB8AC3E}">
        <p14:creationId xmlns:p14="http://schemas.microsoft.com/office/powerpoint/2010/main" val="3171031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15</a:t>
            </a:fld>
            <a:endParaRPr lang="en-US"/>
          </a:p>
        </p:txBody>
      </p:sp>
    </p:spTree>
    <p:extLst>
      <p:ext uri="{BB962C8B-B14F-4D97-AF65-F5344CB8AC3E}">
        <p14:creationId xmlns:p14="http://schemas.microsoft.com/office/powerpoint/2010/main" val="36326830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28977314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a:p>
        </p:txBody>
      </p:sp>
    </p:spTree>
    <p:extLst>
      <p:ext uri="{BB962C8B-B14F-4D97-AF65-F5344CB8AC3E}">
        <p14:creationId xmlns:p14="http://schemas.microsoft.com/office/powerpoint/2010/main" val="7578124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11/26/2020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11/26/2020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11/26/2020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11/26/2020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11/26/2020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11/26/2020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6425" cy="1139825"/>
          </a:xfrm>
        </p:spPr>
        <p:txBody>
          <a:bodyPr/>
          <a:lstStyle/>
          <a:p>
            <a:r>
              <a:rPr lang="en-US"/>
              <a:t>Click to edit Master title style</a:t>
            </a:r>
            <a:endParaRPr lang="en-GB"/>
          </a:p>
        </p:txBody>
      </p:sp>
      <p:sp>
        <p:nvSpPr>
          <p:cNvPr id="3" name="Rectangle 5"/>
          <p:cNvSpPr>
            <a:spLocks noGrp="1" noChangeArrowheads="1"/>
          </p:cNvSpPr>
          <p:nvPr>
            <p:ph type="sldNum" idx="10"/>
          </p:nvPr>
        </p:nvSpPr>
        <p:spPr>
          <a:ln/>
        </p:spPr>
        <p:txBody>
          <a:bodyPr/>
          <a:lstStyle>
            <a:lvl1pPr>
              <a:defRPr/>
            </a:lvl1pPr>
          </a:lstStyle>
          <a:p>
            <a:pPr>
              <a:defRPr/>
            </a:pPr>
            <a:fld id="{AAEE1969-B299-4B54-A9D9-68690064E41D}" type="slidenum">
              <a:rPr lang="cy-GB" altLang="en-US"/>
              <a:pPr>
                <a:defRPr/>
              </a:pPr>
              <a:t>‹#›</a:t>
            </a:fld>
            <a:endParaRPr lang="cy-GB" altLang="en-US"/>
          </a:p>
        </p:txBody>
      </p:sp>
    </p:spTree>
    <p:extLst>
      <p:ext uri="{BB962C8B-B14F-4D97-AF65-F5344CB8AC3E}">
        <p14:creationId xmlns:p14="http://schemas.microsoft.com/office/powerpoint/2010/main" val="4166504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11/26/2020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indeed.com/career-advice/interviewing/how-to-use-the-star-interview-response-technique"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www.cipd.co.uk/learn/cpd/about"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hyperlink" Target="https://www.theguardian.com/careers/careers-blog/star-technique-competency-based-interview" TargetMode="External"/><Relationship Id="rId4" Type="http://schemas.openxmlformats.org/officeDocument/2006/relationships/hyperlink" Target="https://doi-org.ezproxy.uwtsd.ac.uk/10.1111/etap.12254"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qaa.ac.uk/docs/qaas/enhancement-and-development/enterprise-and-entrpreneurship-education-2018.pdf?sfvrsn=15f1f981_8"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hyperlink" Target="https://www.qaa.ac.uk/docs/qaas/enhancement-and-development/pdp-guidance-for-institutional-policy-and-practice.pdf?sfvrsn=4145f581_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EFABF-A4FB-4AAB-8363-C0C2E0A50BC8}"/>
              </a:ext>
            </a:extLst>
          </p:cNvPr>
          <p:cNvSpPr>
            <a:spLocks noGrp="1"/>
          </p:cNvSpPr>
          <p:nvPr>
            <p:ph type="title"/>
          </p:nvPr>
        </p:nvSpPr>
        <p:spPr>
          <a:xfrm>
            <a:off x="628650" y="1027907"/>
            <a:ext cx="7886700" cy="1756857"/>
          </a:xfrm>
        </p:spPr>
        <p:txBody>
          <a:bodyPr>
            <a:noAutofit/>
          </a:bodyPr>
          <a:lstStyle/>
          <a:p>
            <a:pPr algn="ctr"/>
            <a:r>
              <a:rPr lang="en-GB" sz="3600" b="1" dirty="0" smtClean="0">
                <a:latin typeface="+mn-lt"/>
              </a:rPr>
              <a:t>ECGE6002PC </a:t>
            </a:r>
            <a:r>
              <a:rPr lang="en-GB" sz="3600" b="1" dirty="0">
                <a:latin typeface="+mn-lt"/>
              </a:rPr>
              <a:t>– </a:t>
            </a:r>
            <a:r>
              <a:rPr lang="en-GB" sz="3600" b="1" dirty="0" err="1">
                <a:latin typeface="+mn-lt"/>
              </a:rPr>
              <a:t>Sgiliau</a:t>
            </a:r>
            <a:r>
              <a:rPr lang="en-GB" sz="3600" b="1" dirty="0">
                <a:latin typeface="+mn-lt"/>
              </a:rPr>
              <a:t> </a:t>
            </a:r>
            <a:r>
              <a:rPr lang="en-GB" sz="3600" b="1" dirty="0" err="1">
                <a:latin typeface="+mn-lt"/>
              </a:rPr>
              <a:t>Bywyd</a:t>
            </a:r>
            <a:r>
              <a:rPr lang="en-GB" sz="3600" b="1" dirty="0">
                <a:latin typeface="+mn-lt"/>
              </a:rPr>
              <a:t>: </a:t>
            </a:r>
            <a:r>
              <a:rPr lang="en-GB" sz="3600" b="1" dirty="0" err="1">
                <a:latin typeface="+mn-lt"/>
              </a:rPr>
              <a:t>Cyflogadwyedd</a:t>
            </a:r>
            <a:r>
              <a:rPr lang="en-GB" sz="3600" b="1" dirty="0">
                <a:latin typeface="+mn-lt"/>
              </a:rPr>
              <a:t> a </a:t>
            </a:r>
            <a:r>
              <a:rPr lang="en-GB" sz="3600" b="1" dirty="0" err="1">
                <a:latin typeface="+mn-lt"/>
              </a:rPr>
              <a:t>Llwybrau’r</a:t>
            </a:r>
            <a:r>
              <a:rPr lang="en-GB" sz="3600" b="1" dirty="0">
                <a:latin typeface="+mn-lt"/>
              </a:rPr>
              <a:t> </a:t>
            </a:r>
            <a:r>
              <a:rPr lang="en-GB" sz="3600" b="1" dirty="0" err="1">
                <a:latin typeface="+mn-lt"/>
              </a:rPr>
              <a:t>Dyfodol</a:t>
            </a:r>
            <a:r>
              <a:rPr lang="en-GB" sz="3600" b="1" dirty="0">
                <a:latin typeface="+mn-lt"/>
              </a:rPr>
              <a:t> </a:t>
            </a:r>
            <a:r>
              <a:rPr lang="en-GB" sz="3600" b="1" dirty="0" smtClean="0">
                <a:latin typeface="+mn-lt"/>
              </a:rPr>
              <a:t>ECGE6002P </a:t>
            </a:r>
            <a:r>
              <a:rPr lang="en-GB" sz="3600" b="1" dirty="0">
                <a:latin typeface="+mn-lt"/>
              </a:rPr>
              <a:t>– Skills for Life: Employability and Future Pathways</a:t>
            </a:r>
            <a:br>
              <a:rPr lang="en-GB" sz="3600" b="1" dirty="0">
                <a:latin typeface="+mn-lt"/>
              </a:rPr>
            </a:br>
            <a:endParaRPr lang="en-GB" sz="3600" b="1" dirty="0">
              <a:latin typeface="+mn-lt"/>
            </a:endParaRPr>
          </a:p>
        </p:txBody>
      </p:sp>
      <p:sp>
        <p:nvSpPr>
          <p:cNvPr id="3" name="TextBox 2">
            <a:extLst>
              <a:ext uri="{FF2B5EF4-FFF2-40B4-BE49-F238E27FC236}">
                <a16:creationId xmlns:a16="http://schemas.microsoft.com/office/drawing/2014/main" id="{A9F9A80B-28F3-456B-A520-7294377D61CC}"/>
              </a:ext>
            </a:extLst>
          </p:cNvPr>
          <p:cNvSpPr txBox="1"/>
          <p:nvPr/>
        </p:nvSpPr>
        <p:spPr>
          <a:xfrm>
            <a:off x="927652" y="3279976"/>
            <a:ext cx="7474226" cy="2308324"/>
          </a:xfrm>
          <a:prstGeom prst="rect">
            <a:avLst/>
          </a:prstGeom>
          <a:noFill/>
        </p:spPr>
        <p:txBody>
          <a:bodyPr wrap="square" rtlCol="0">
            <a:spAutoFit/>
          </a:bodyPr>
          <a:lstStyle/>
          <a:p>
            <a:pPr algn="ctr"/>
            <a:endParaRPr lang="en-GB" sz="3600" b="1" dirty="0" smtClean="0"/>
          </a:p>
          <a:p>
            <a:pPr algn="ctr"/>
            <a:r>
              <a:rPr lang="en-GB" sz="3600" b="1" dirty="0" err="1"/>
              <a:t>Sesiwn</a:t>
            </a:r>
            <a:r>
              <a:rPr lang="en-GB" sz="3600" b="1" dirty="0"/>
              <a:t> 2: </a:t>
            </a:r>
            <a:r>
              <a:rPr lang="en-GB" sz="3600" b="1" dirty="0" err="1"/>
              <a:t>Datblygiad</a:t>
            </a:r>
            <a:r>
              <a:rPr lang="en-GB" sz="3600" b="1" dirty="0"/>
              <a:t> </a:t>
            </a:r>
            <a:r>
              <a:rPr lang="en-GB" sz="3600" b="1" dirty="0" err="1"/>
              <a:t>Personol</a:t>
            </a:r>
            <a:r>
              <a:rPr lang="en-GB" sz="3600" b="1" dirty="0"/>
              <a:t> Session </a:t>
            </a:r>
            <a:r>
              <a:rPr lang="en-GB" sz="3600" b="1" dirty="0" err="1" smtClean="0"/>
              <a:t>Session</a:t>
            </a:r>
            <a:r>
              <a:rPr lang="en-GB" sz="3600" b="1" dirty="0" smtClean="0"/>
              <a:t> 2</a:t>
            </a:r>
            <a:r>
              <a:rPr lang="en-GB" sz="3600" b="1" dirty="0"/>
              <a:t>: Personal Development</a:t>
            </a:r>
          </a:p>
          <a:p>
            <a:pPr algn="ctr"/>
            <a:r>
              <a:rPr lang="en-GB" sz="3600" b="1" dirty="0"/>
              <a:t> </a:t>
            </a:r>
          </a:p>
        </p:txBody>
      </p:sp>
    </p:spTree>
    <p:extLst>
      <p:ext uri="{BB962C8B-B14F-4D97-AF65-F5344CB8AC3E}">
        <p14:creationId xmlns:p14="http://schemas.microsoft.com/office/powerpoint/2010/main" val="1177913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EB417-DC36-4B53-B99F-AD406B6E7176}"/>
              </a:ext>
            </a:extLst>
          </p:cNvPr>
          <p:cNvSpPr>
            <a:spLocks noGrp="1"/>
          </p:cNvSpPr>
          <p:nvPr>
            <p:ph type="title"/>
          </p:nvPr>
        </p:nvSpPr>
        <p:spPr>
          <a:xfrm>
            <a:off x="628650" y="230655"/>
            <a:ext cx="7886700" cy="1083795"/>
          </a:xfrm>
        </p:spPr>
        <p:txBody>
          <a:bodyPr>
            <a:normAutofit/>
          </a:bodyPr>
          <a:lstStyle/>
          <a:p>
            <a:pPr algn="ctr"/>
            <a:r>
              <a:rPr lang="en-GB" sz="3600" b="1" dirty="0" err="1" smtClean="0"/>
              <a:t>Cynnwys</a:t>
            </a:r>
            <a:r>
              <a:rPr lang="en-GB" sz="3600" b="1" dirty="0" smtClean="0"/>
              <a:t> y </a:t>
            </a:r>
            <a:r>
              <a:rPr lang="en-GB" sz="3600" b="1" dirty="0" err="1" smtClean="0"/>
              <a:t>sesiwn</a:t>
            </a:r>
            <a:r>
              <a:rPr lang="en-GB" sz="3600" b="1" dirty="0" smtClean="0"/>
              <a:t>        Session </a:t>
            </a:r>
            <a:r>
              <a:rPr lang="en-GB" sz="3600" b="1" dirty="0"/>
              <a:t>c</a:t>
            </a:r>
            <a:r>
              <a:rPr lang="en-GB" sz="3600" b="1" dirty="0" smtClean="0"/>
              <a:t>ontent</a:t>
            </a:r>
            <a:r>
              <a:rPr lang="en-GB" sz="3600" b="1" dirty="0"/>
              <a:t/>
            </a:r>
            <a:br>
              <a:rPr lang="en-GB" sz="3600" b="1" dirty="0"/>
            </a:br>
            <a:endParaRPr lang="en-GB" sz="3600" b="1" dirty="0"/>
          </a:p>
        </p:txBody>
      </p:sp>
      <p:sp>
        <p:nvSpPr>
          <p:cNvPr id="3" name="Content Placeholder 2">
            <a:extLst>
              <a:ext uri="{FF2B5EF4-FFF2-40B4-BE49-F238E27FC236}">
                <a16:creationId xmlns:a16="http://schemas.microsoft.com/office/drawing/2014/main" id="{BC042C7B-0133-4135-84C5-E1D23388C4C8}"/>
              </a:ext>
            </a:extLst>
          </p:cNvPr>
          <p:cNvSpPr>
            <a:spLocks noGrp="1"/>
          </p:cNvSpPr>
          <p:nvPr>
            <p:ph sz="half" idx="1"/>
          </p:nvPr>
        </p:nvSpPr>
        <p:spPr>
          <a:xfrm>
            <a:off x="235527" y="1364456"/>
            <a:ext cx="4128654" cy="3826109"/>
          </a:xfrm>
        </p:spPr>
        <p:txBody>
          <a:bodyPr>
            <a:normAutofit fontScale="92500" lnSpcReduction="20000"/>
          </a:bodyPr>
          <a:lstStyle/>
          <a:p>
            <a:r>
              <a:rPr lang="cy-GB" dirty="0"/>
              <a:t>Cynllunio Datblygiad Personol a DPP</a:t>
            </a:r>
          </a:p>
          <a:p>
            <a:r>
              <a:rPr lang="cy-GB" dirty="0"/>
              <a:t>Arfer Adfyfyriol</a:t>
            </a:r>
          </a:p>
          <a:p>
            <a:r>
              <a:rPr lang="cy-GB" dirty="0"/>
              <a:t>Sgiliau Cyflogadwyedd a Mentergarwch</a:t>
            </a:r>
          </a:p>
          <a:p>
            <a:r>
              <a:rPr lang="cy-GB" dirty="0"/>
              <a:t>Entrepreneuriaeth Gymdeithasol</a:t>
            </a:r>
          </a:p>
          <a:p>
            <a:r>
              <a:rPr lang="cy-GB" dirty="0"/>
              <a:t>Creadigrwydd yn y gweithle</a:t>
            </a:r>
          </a:p>
          <a:p>
            <a:r>
              <a:rPr lang="cy-GB" dirty="0"/>
              <a:t>Enghraifft o Gynllun Datblygiad Personol</a:t>
            </a:r>
          </a:p>
          <a:p>
            <a:pPr marL="0" indent="0">
              <a:buNone/>
            </a:pPr>
            <a:endParaRPr lang="en-GB" dirty="0"/>
          </a:p>
        </p:txBody>
      </p:sp>
      <p:sp>
        <p:nvSpPr>
          <p:cNvPr id="4" name="Content Placeholder 3">
            <a:extLst>
              <a:ext uri="{FF2B5EF4-FFF2-40B4-BE49-F238E27FC236}">
                <a16:creationId xmlns:a16="http://schemas.microsoft.com/office/drawing/2014/main" id="{902F7A13-C9DE-491A-83E3-65182CACE6AA}"/>
              </a:ext>
            </a:extLst>
          </p:cNvPr>
          <p:cNvSpPr>
            <a:spLocks noGrp="1"/>
          </p:cNvSpPr>
          <p:nvPr>
            <p:ph sz="half" idx="2"/>
          </p:nvPr>
        </p:nvSpPr>
        <p:spPr>
          <a:xfrm>
            <a:off x="4364182" y="1364456"/>
            <a:ext cx="4668982" cy="3826109"/>
          </a:xfrm>
        </p:spPr>
        <p:txBody>
          <a:bodyPr>
            <a:normAutofit fontScale="92500" lnSpcReduction="20000"/>
          </a:bodyPr>
          <a:lstStyle/>
          <a:p>
            <a:r>
              <a:rPr lang="en-GB" dirty="0"/>
              <a:t>Personal Development Planning and CPD</a:t>
            </a:r>
          </a:p>
          <a:p>
            <a:r>
              <a:rPr lang="en-GB" dirty="0"/>
              <a:t>Reflective Practice</a:t>
            </a:r>
          </a:p>
          <a:p>
            <a:r>
              <a:rPr lang="en-GB" dirty="0"/>
              <a:t>Employability and Enterprise Skills</a:t>
            </a:r>
          </a:p>
          <a:p>
            <a:r>
              <a:rPr lang="en-GB" dirty="0"/>
              <a:t>Social Entrepreneurship</a:t>
            </a:r>
          </a:p>
          <a:p>
            <a:r>
              <a:rPr lang="en-GB" dirty="0"/>
              <a:t>Creativity in the workplace</a:t>
            </a:r>
          </a:p>
          <a:p>
            <a:r>
              <a:rPr lang="en-GB" dirty="0"/>
              <a:t>Personal Development Plan example</a:t>
            </a:r>
            <a:r>
              <a:rPr lang="en-GB" dirty="0" smtClean="0"/>
              <a:t>.</a:t>
            </a:r>
            <a:endParaRPr lang="en-GB" dirty="0"/>
          </a:p>
        </p:txBody>
      </p:sp>
    </p:spTree>
    <p:extLst>
      <p:ext uri="{BB962C8B-B14F-4D97-AF65-F5344CB8AC3E}">
        <p14:creationId xmlns:p14="http://schemas.microsoft.com/office/powerpoint/2010/main" val="398166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EB417-DC36-4B53-B99F-AD406B6E7176}"/>
              </a:ext>
            </a:extLst>
          </p:cNvPr>
          <p:cNvSpPr>
            <a:spLocks noGrp="1"/>
          </p:cNvSpPr>
          <p:nvPr>
            <p:ph type="title"/>
          </p:nvPr>
        </p:nvSpPr>
        <p:spPr>
          <a:xfrm>
            <a:off x="628650" y="230656"/>
            <a:ext cx="7886700" cy="986682"/>
          </a:xfrm>
        </p:spPr>
        <p:txBody>
          <a:bodyPr>
            <a:normAutofit fontScale="90000"/>
          </a:bodyPr>
          <a:lstStyle/>
          <a:p>
            <a:pPr algn="ctr"/>
            <a:r>
              <a:rPr lang="cy-GB" sz="3600" b="1" dirty="0"/>
              <a:t>Cynllunio Datblygiad Personol </a:t>
            </a:r>
            <a:r>
              <a:rPr lang="cy-GB" sz="3600" b="1" dirty="0" smtClean="0"/>
              <a:t/>
            </a:r>
            <a:br>
              <a:rPr lang="cy-GB" sz="3600" b="1" dirty="0" smtClean="0"/>
            </a:br>
            <a:r>
              <a:rPr lang="en-GB" sz="3600" b="1" dirty="0" smtClean="0"/>
              <a:t>Personal </a:t>
            </a:r>
            <a:r>
              <a:rPr lang="en-GB" sz="3600" b="1" dirty="0"/>
              <a:t>Development Planning</a:t>
            </a:r>
            <a:br>
              <a:rPr lang="en-GB" sz="3600" b="1" dirty="0"/>
            </a:br>
            <a:endParaRPr lang="cy-GB" sz="3600" b="1" dirty="0"/>
          </a:p>
        </p:txBody>
      </p:sp>
      <p:sp>
        <p:nvSpPr>
          <p:cNvPr id="3" name="Content Placeholder 2">
            <a:extLst>
              <a:ext uri="{FF2B5EF4-FFF2-40B4-BE49-F238E27FC236}">
                <a16:creationId xmlns:a16="http://schemas.microsoft.com/office/drawing/2014/main" id="{BC042C7B-0133-4135-84C5-E1D23388C4C8}"/>
              </a:ext>
            </a:extLst>
          </p:cNvPr>
          <p:cNvSpPr>
            <a:spLocks noGrp="1"/>
          </p:cNvSpPr>
          <p:nvPr>
            <p:ph sz="half" idx="1"/>
          </p:nvPr>
        </p:nvSpPr>
        <p:spPr>
          <a:xfrm>
            <a:off x="628650" y="1476003"/>
            <a:ext cx="3886200" cy="3445622"/>
          </a:xfrm>
        </p:spPr>
        <p:txBody>
          <a:bodyPr>
            <a:normAutofit fontScale="70000" lnSpcReduction="20000"/>
          </a:bodyPr>
          <a:lstStyle/>
          <a:p>
            <a:r>
              <a:rPr lang="cy-GB" dirty="0"/>
              <a:t>Mae Cynllunio Datblygiad Personol (CDP) yn cynnwys tair elfen</a:t>
            </a:r>
          </a:p>
          <a:p>
            <a:pPr lvl="1"/>
            <a:r>
              <a:rPr lang="cy-GB" dirty="0"/>
              <a:t>Gwella Dysgu</a:t>
            </a:r>
          </a:p>
          <a:p>
            <a:pPr lvl="1"/>
            <a:r>
              <a:rPr lang="cy-GB" dirty="0"/>
              <a:t>Gwella Perfformiad</a:t>
            </a:r>
          </a:p>
          <a:p>
            <a:pPr lvl="1"/>
            <a:r>
              <a:rPr lang="cy-GB" dirty="0"/>
              <a:t>Cynllunio Ymlaen Llaw i gyrraedd nodau (boed yn academaidd, personol neu broffesiynol)</a:t>
            </a:r>
          </a:p>
          <a:p>
            <a:r>
              <a:rPr lang="cy-GB" dirty="0"/>
              <a:t>Mae’n ymwneud â chysyniad Datblygu Proffesiynol Parhaus (DPP</a:t>
            </a:r>
            <a:r>
              <a:rPr lang="cy-GB" dirty="0" smtClean="0"/>
              <a:t>)</a:t>
            </a:r>
          </a:p>
          <a:p>
            <a:r>
              <a:rPr lang="cy-GB" dirty="0" smtClean="0"/>
              <a:t>Sut allwch gysylltu hyn a’ch datblygiad chi?</a:t>
            </a:r>
          </a:p>
          <a:p>
            <a:pPr marL="0" indent="0">
              <a:buNone/>
            </a:pPr>
            <a:endParaRPr lang="en-GB" dirty="0"/>
          </a:p>
        </p:txBody>
      </p:sp>
      <p:sp>
        <p:nvSpPr>
          <p:cNvPr id="4" name="Content Placeholder 3">
            <a:extLst>
              <a:ext uri="{FF2B5EF4-FFF2-40B4-BE49-F238E27FC236}">
                <a16:creationId xmlns:a16="http://schemas.microsoft.com/office/drawing/2014/main" id="{902F7A13-C9DE-491A-83E3-65182CACE6AA}"/>
              </a:ext>
            </a:extLst>
          </p:cNvPr>
          <p:cNvSpPr>
            <a:spLocks noGrp="1"/>
          </p:cNvSpPr>
          <p:nvPr>
            <p:ph sz="half" idx="2"/>
          </p:nvPr>
        </p:nvSpPr>
        <p:spPr>
          <a:xfrm>
            <a:off x="4629149" y="1476003"/>
            <a:ext cx="4043795" cy="3445622"/>
          </a:xfrm>
        </p:spPr>
        <p:txBody>
          <a:bodyPr>
            <a:normAutofit fontScale="70000" lnSpcReduction="20000"/>
          </a:bodyPr>
          <a:lstStyle/>
          <a:p>
            <a:r>
              <a:rPr lang="en-GB" dirty="0"/>
              <a:t>Personal Development Planning (PDP) consists of three elements</a:t>
            </a:r>
          </a:p>
          <a:p>
            <a:pPr lvl="1"/>
            <a:r>
              <a:rPr lang="en-GB" dirty="0"/>
              <a:t>Improving learning</a:t>
            </a:r>
          </a:p>
          <a:p>
            <a:pPr lvl="1"/>
            <a:r>
              <a:rPr lang="en-GB" dirty="0"/>
              <a:t>Improving Performance</a:t>
            </a:r>
          </a:p>
          <a:p>
            <a:pPr lvl="1"/>
            <a:r>
              <a:rPr lang="en-GB" dirty="0"/>
              <a:t>Forward Planning to achieve goals (whether academic, personal or professional</a:t>
            </a:r>
          </a:p>
          <a:p>
            <a:r>
              <a:rPr lang="en-GB" dirty="0"/>
              <a:t>It is related to the concept of Continuing Professional Development (CPD</a:t>
            </a:r>
            <a:r>
              <a:rPr lang="en-GB" dirty="0" smtClean="0"/>
              <a:t>)</a:t>
            </a:r>
          </a:p>
          <a:p>
            <a:r>
              <a:rPr lang="en-GB" dirty="0" smtClean="0"/>
              <a:t>How can you link this to your own development?</a:t>
            </a:r>
            <a:endParaRPr lang="en-GB" dirty="0"/>
          </a:p>
          <a:p>
            <a:pPr lvl="1"/>
            <a:endParaRPr lang="en-GB" dirty="0"/>
          </a:p>
        </p:txBody>
      </p:sp>
      <p:sp>
        <p:nvSpPr>
          <p:cNvPr id="5" name="TextBox 4">
            <a:extLst>
              <a:ext uri="{FF2B5EF4-FFF2-40B4-BE49-F238E27FC236}">
                <a16:creationId xmlns:a16="http://schemas.microsoft.com/office/drawing/2014/main" id="{3DD7FB2B-B951-4737-AD86-02FDD5D86F23}"/>
              </a:ext>
            </a:extLst>
          </p:cNvPr>
          <p:cNvSpPr txBox="1"/>
          <p:nvPr/>
        </p:nvSpPr>
        <p:spPr>
          <a:xfrm>
            <a:off x="5271247" y="5180291"/>
            <a:ext cx="3657600" cy="403412"/>
          </a:xfrm>
          <a:prstGeom prst="rect">
            <a:avLst/>
          </a:prstGeom>
          <a:noFill/>
        </p:spPr>
        <p:txBody>
          <a:bodyPr wrap="square" rtlCol="0">
            <a:spAutoFit/>
          </a:bodyPr>
          <a:lstStyle/>
          <a:p>
            <a:pPr algn="r"/>
            <a:r>
              <a:rPr lang="en-GB" sz="2000" dirty="0"/>
              <a:t>(Cottrell, 2010, </a:t>
            </a:r>
            <a:r>
              <a:rPr lang="en-GB" sz="2000" dirty="0" err="1"/>
              <a:t>t</a:t>
            </a:r>
            <a:r>
              <a:rPr lang="en-GB" sz="2000" dirty="0" err="1" smtClean="0"/>
              <a:t>.vii</a:t>
            </a:r>
            <a:r>
              <a:rPr lang="en-GB" sz="2000" dirty="0"/>
              <a:t>)</a:t>
            </a:r>
          </a:p>
        </p:txBody>
      </p:sp>
    </p:spTree>
    <p:extLst>
      <p:ext uri="{BB962C8B-B14F-4D97-AF65-F5344CB8AC3E}">
        <p14:creationId xmlns:p14="http://schemas.microsoft.com/office/powerpoint/2010/main" val="130144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25894"/>
            <a:ext cx="7886700" cy="1107483"/>
          </a:xfrm>
        </p:spPr>
        <p:txBody>
          <a:bodyPr>
            <a:normAutofit fontScale="90000"/>
          </a:bodyPr>
          <a:lstStyle/>
          <a:p>
            <a:pPr algn="ctr"/>
            <a:r>
              <a:rPr lang="cy-GB" sz="3200" b="1" dirty="0"/>
              <a:t>Beth yw Datblygiad Proffesiynol Parhaus</a:t>
            </a:r>
            <a:r>
              <a:rPr lang="cy-GB" sz="3200" b="1" dirty="0" smtClean="0"/>
              <a:t>?</a:t>
            </a:r>
            <a:br>
              <a:rPr lang="cy-GB" sz="3200" b="1" dirty="0" smtClean="0"/>
            </a:br>
            <a:r>
              <a:rPr lang="en-GB" sz="3200" b="1" dirty="0" smtClean="0"/>
              <a:t>What </a:t>
            </a:r>
            <a:r>
              <a:rPr lang="en-GB" sz="3200" b="1" dirty="0"/>
              <a:t>is Continuing Professional Development?</a:t>
            </a:r>
            <a:br>
              <a:rPr lang="en-GB" sz="3200" b="1" dirty="0"/>
            </a:br>
            <a:endParaRPr lang="cy-GB" sz="3200" dirty="0"/>
          </a:p>
        </p:txBody>
      </p:sp>
      <p:sp>
        <p:nvSpPr>
          <p:cNvPr id="3" name="Content Placeholder 2"/>
          <p:cNvSpPr>
            <a:spLocks noGrp="1"/>
          </p:cNvSpPr>
          <p:nvPr>
            <p:ph sz="half" idx="1"/>
          </p:nvPr>
        </p:nvSpPr>
        <p:spPr>
          <a:xfrm>
            <a:off x="571500" y="1856007"/>
            <a:ext cx="3886200" cy="2635310"/>
          </a:xfrm>
        </p:spPr>
        <p:txBody>
          <a:bodyPr>
            <a:normAutofit/>
          </a:bodyPr>
          <a:lstStyle/>
          <a:p>
            <a:pPr algn="ctr"/>
            <a:r>
              <a:rPr lang="en-US" altLang="en-US" dirty="0" smtClean="0"/>
              <a:t>Beth </a:t>
            </a:r>
            <a:r>
              <a:rPr lang="en-US" altLang="en-US" dirty="0" err="1" smtClean="0"/>
              <a:t>mae’n</a:t>
            </a:r>
            <a:r>
              <a:rPr lang="en-US" altLang="en-US" dirty="0" smtClean="0"/>
              <a:t> </a:t>
            </a:r>
            <a:r>
              <a:rPr lang="en-US" altLang="en-US" dirty="0" err="1"/>
              <a:t>ei</a:t>
            </a:r>
            <a:r>
              <a:rPr lang="en-US" altLang="en-US" dirty="0"/>
              <a:t> </a:t>
            </a:r>
            <a:r>
              <a:rPr lang="en-US" altLang="en-US" dirty="0" err="1"/>
              <a:t>olygu</a:t>
            </a:r>
            <a:r>
              <a:rPr lang="en-US" altLang="en-US" dirty="0"/>
              <a:t> </a:t>
            </a:r>
            <a:r>
              <a:rPr lang="en-US" altLang="en-US" dirty="0" err="1"/>
              <a:t>i</a:t>
            </a:r>
            <a:r>
              <a:rPr lang="en-US" altLang="en-US" dirty="0"/>
              <a:t> </a:t>
            </a:r>
            <a:r>
              <a:rPr lang="en-US" altLang="en-US" dirty="0" smtClean="0"/>
              <a:t>chi?</a:t>
            </a:r>
            <a:endParaRPr lang="en-US" altLang="en-US" dirty="0"/>
          </a:p>
          <a:p>
            <a:pPr algn="ctr"/>
            <a:endParaRPr lang="en-US" altLang="en-US" dirty="0"/>
          </a:p>
          <a:p>
            <a:pPr algn="ctr"/>
            <a:r>
              <a:rPr lang="en-US" altLang="en-US" dirty="0" err="1"/>
              <a:t>Rhowch</a:t>
            </a:r>
            <a:r>
              <a:rPr lang="en-US" altLang="en-US" dirty="0"/>
              <a:t> </a:t>
            </a:r>
            <a:r>
              <a:rPr lang="en-US" altLang="en-US" dirty="0" err="1"/>
              <a:t>adborth</a:t>
            </a:r>
            <a:r>
              <a:rPr lang="en-US" altLang="en-US" dirty="0"/>
              <a:t> </a:t>
            </a:r>
            <a:r>
              <a:rPr lang="en-US" altLang="en-US" dirty="0" err="1"/>
              <a:t>i’ch</a:t>
            </a:r>
            <a:r>
              <a:rPr lang="en-US" altLang="en-US" dirty="0"/>
              <a:t> </a:t>
            </a:r>
            <a:r>
              <a:rPr lang="en-US" altLang="en-US" dirty="0" err="1"/>
              <a:t>Tiwtor</a:t>
            </a:r>
            <a:endParaRPr lang="en-US" altLang="en-US" dirty="0"/>
          </a:p>
          <a:p>
            <a:pPr marL="0" indent="0" algn="ctr">
              <a:buNone/>
            </a:pPr>
            <a:endParaRPr lang="en-GB" dirty="0"/>
          </a:p>
        </p:txBody>
      </p:sp>
      <p:sp>
        <p:nvSpPr>
          <p:cNvPr id="4" name="Content Placeholder 3"/>
          <p:cNvSpPr>
            <a:spLocks noGrp="1"/>
          </p:cNvSpPr>
          <p:nvPr>
            <p:ph sz="half" idx="2"/>
          </p:nvPr>
        </p:nvSpPr>
        <p:spPr>
          <a:xfrm>
            <a:off x="4572000" y="1785404"/>
            <a:ext cx="3886200" cy="2635310"/>
          </a:xfrm>
        </p:spPr>
        <p:txBody>
          <a:bodyPr>
            <a:normAutofit/>
          </a:bodyPr>
          <a:lstStyle/>
          <a:p>
            <a:pPr algn="ctr"/>
            <a:r>
              <a:rPr lang="en-GB" i="1" dirty="0"/>
              <a:t>W</a:t>
            </a:r>
            <a:r>
              <a:rPr lang="en-GB" i="1" dirty="0" smtClean="0"/>
              <a:t>hat does this mean to you?</a:t>
            </a:r>
            <a:endParaRPr lang="en-GB" i="1" dirty="0"/>
          </a:p>
          <a:p>
            <a:pPr algn="ctr"/>
            <a:endParaRPr lang="en-GB" i="1" dirty="0"/>
          </a:p>
          <a:p>
            <a:pPr algn="ctr"/>
            <a:r>
              <a:rPr lang="en-GB" i="1" dirty="0"/>
              <a:t>Feedback to your Tutor.</a:t>
            </a:r>
          </a:p>
          <a:p>
            <a:pPr algn="ctr"/>
            <a:endParaRPr lang="cy-GB" i="1" dirty="0"/>
          </a:p>
        </p:txBody>
      </p:sp>
    </p:spTree>
    <p:extLst>
      <p:ext uri="{BB962C8B-B14F-4D97-AF65-F5344CB8AC3E}">
        <p14:creationId xmlns:p14="http://schemas.microsoft.com/office/powerpoint/2010/main" val="244824107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84164-F12A-48D6-9F69-55C6F1E40019}"/>
              </a:ext>
            </a:extLst>
          </p:cNvPr>
          <p:cNvSpPr>
            <a:spLocks noGrp="1"/>
          </p:cNvSpPr>
          <p:nvPr>
            <p:ph type="title"/>
          </p:nvPr>
        </p:nvSpPr>
        <p:spPr>
          <a:xfrm>
            <a:off x="628650" y="177800"/>
            <a:ext cx="7886700" cy="1006474"/>
          </a:xfrm>
        </p:spPr>
        <p:txBody>
          <a:bodyPr>
            <a:normAutofit fontScale="90000"/>
          </a:bodyPr>
          <a:lstStyle/>
          <a:p>
            <a:pPr algn="ctr"/>
            <a:r>
              <a:rPr lang="cy-GB" sz="3200" b="1" dirty="0"/>
              <a:t>Datblygiad Proffesiynol </a:t>
            </a:r>
            <a:r>
              <a:rPr lang="cy-GB" sz="3200" b="1" dirty="0" smtClean="0"/>
              <a:t>Parhaus</a:t>
            </a:r>
            <a:br>
              <a:rPr lang="cy-GB" sz="3200" b="1" dirty="0" smtClean="0"/>
            </a:br>
            <a:r>
              <a:rPr lang="en-GB" sz="3200" b="1" dirty="0" smtClean="0"/>
              <a:t>Continuing </a:t>
            </a:r>
            <a:r>
              <a:rPr lang="en-GB" sz="3200" b="1" dirty="0"/>
              <a:t>Professional Development</a:t>
            </a:r>
            <a:br>
              <a:rPr lang="en-GB" sz="3200" b="1" dirty="0"/>
            </a:br>
            <a:endParaRPr lang="cy-GB" sz="3200" b="1" dirty="0"/>
          </a:p>
        </p:txBody>
      </p:sp>
      <p:sp>
        <p:nvSpPr>
          <p:cNvPr id="3" name="Content Placeholder 2">
            <a:extLst>
              <a:ext uri="{FF2B5EF4-FFF2-40B4-BE49-F238E27FC236}">
                <a16:creationId xmlns:a16="http://schemas.microsoft.com/office/drawing/2014/main" id="{EF22FC4A-1FB7-44F3-A13C-1737D173B81E}"/>
              </a:ext>
            </a:extLst>
          </p:cNvPr>
          <p:cNvSpPr>
            <a:spLocks noGrp="1"/>
          </p:cNvSpPr>
          <p:nvPr>
            <p:ph sz="half" idx="1"/>
          </p:nvPr>
        </p:nvSpPr>
        <p:spPr>
          <a:xfrm>
            <a:off x="215153" y="1244232"/>
            <a:ext cx="4299697" cy="2585008"/>
          </a:xfrm>
        </p:spPr>
        <p:txBody>
          <a:bodyPr>
            <a:noAutofit/>
          </a:bodyPr>
          <a:lstStyle/>
          <a:p>
            <a:r>
              <a:rPr lang="en-GB" sz="1900" dirty="0"/>
              <a:t>‘Mae </a:t>
            </a:r>
            <a:r>
              <a:rPr lang="en-GB" sz="1900" dirty="0" err="1"/>
              <a:t>Datblygiad</a:t>
            </a:r>
            <a:r>
              <a:rPr lang="en-GB" sz="1900" dirty="0"/>
              <a:t> </a:t>
            </a:r>
            <a:r>
              <a:rPr lang="en-GB" sz="1900" dirty="0" err="1"/>
              <a:t>Proffesiynol</a:t>
            </a:r>
            <a:r>
              <a:rPr lang="en-GB" sz="1900" dirty="0"/>
              <a:t> </a:t>
            </a:r>
            <a:r>
              <a:rPr lang="en-GB" sz="1900" dirty="0" err="1"/>
              <a:t>Parhaus</a:t>
            </a:r>
            <a:r>
              <a:rPr lang="en-GB" sz="1900" dirty="0"/>
              <a:t> (DPP) </a:t>
            </a:r>
            <a:r>
              <a:rPr lang="en-GB" sz="1900" dirty="0" err="1"/>
              <a:t>yn</a:t>
            </a:r>
            <a:r>
              <a:rPr lang="en-GB" sz="1900" dirty="0"/>
              <a:t> </a:t>
            </a:r>
            <a:r>
              <a:rPr lang="en-GB" sz="1900" dirty="0" err="1"/>
              <a:t>gyfuniad</a:t>
            </a:r>
            <a:r>
              <a:rPr lang="en-GB" sz="1900" dirty="0"/>
              <a:t> o </a:t>
            </a:r>
            <a:r>
              <a:rPr lang="en-GB" sz="1900" dirty="0" err="1"/>
              <a:t>ymagweddau</a:t>
            </a:r>
            <a:r>
              <a:rPr lang="en-GB" sz="1900" dirty="0"/>
              <a:t>, </a:t>
            </a:r>
            <a:r>
              <a:rPr lang="en-GB" sz="1900" dirty="0" err="1"/>
              <a:t>syniadau</a:t>
            </a:r>
            <a:r>
              <a:rPr lang="en-GB" sz="1900" dirty="0"/>
              <a:t> a </a:t>
            </a:r>
            <a:r>
              <a:rPr lang="en-GB" sz="1900" dirty="0" err="1"/>
              <a:t>thechnegau</a:t>
            </a:r>
            <a:r>
              <a:rPr lang="en-GB" sz="1900" dirty="0"/>
              <a:t> a </a:t>
            </a:r>
            <a:r>
              <a:rPr lang="en-GB" sz="1900" dirty="0" err="1"/>
              <a:t>fydd</a:t>
            </a:r>
            <a:r>
              <a:rPr lang="en-GB" sz="1900" dirty="0"/>
              <a:t> </a:t>
            </a:r>
            <a:r>
              <a:rPr lang="en-GB" sz="1900" dirty="0" err="1"/>
              <a:t>yn</a:t>
            </a:r>
            <a:r>
              <a:rPr lang="en-GB" sz="1900" dirty="0"/>
              <a:t> </a:t>
            </a:r>
            <a:r>
              <a:rPr lang="en-GB" sz="1900" dirty="0" err="1"/>
              <a:t>eich</a:t>
            </a:r>
            <a:r>
              <a:rPr lang="en-GB" sz="1900" dirty="0"/>
              <a:t> </a:t>
            </a:r>
            <a:r>
              <a:rPr lang="en-GB" sz="1900" dirty="0" err="1"/>
              <a:t>helpu</a:t>
            </a:r>
            <a:r>
              <a:rPr lang="en-GB" sz="1900" dirty="0"/>
              <a:t> </a:t>
            </a:r>
            <a:r>
              <a:rPr lang="en-GB" sz="1900" dirty="0" err="1"/>
              <a:t>i</a:t>
            </a:r>
            <a:r>
              <a:rPr lang="en-GB" sz="1900" dirty="0"/>
              <a:t> </a:t>
            </a:r>
            <a:r>
              <a:rPr lang="en-GB" sz="1900" dirty="0" err="1"/>
              <a:t>reoli</a:t>
            </a:r>
            <a:r>
              <a:rPr lang="en-GB" sz="1900" dirty="0"/>
              <a:t> </a:t>
            </a:r>
            <a:r>
              <a:rPr lang="en-GB" sz="1900" dirty="0" err="1"/>
              <a:t>eich</a:t>
            </a:r>
            <a:r>
              <a:rPr lang="en-GB" sz="1900" dirty="0"/>
              <a:t> </a:t>
            </a:r>
            <a:r>
              <a:rPr lang="en-GB" sz="1900" dirty="0" err="1"/>
              <a:t>dysgu</a:t>
            </a:r>
            <a:r>
              <a:rPr lang="en-GB" sz="1900" dirty="0"/>
              <a:t> </a:t>
            </a:r>
            <a:r>
              <a:rPr lang="en-GB" sz="1900" dirty="0" err="1"/>
              <a:t>a’ch</a:t>
            </a:r>
            <a:r>
              <a:rPr lang="en-GB" sz="1900" dirty="0"/>
              <a:t> </a:t>
            </a:r>
            <a:r>
              <a:rPr lang="en-GB" sz="1900" dirty="0" err="1"/>
              <a:t>twf</a:t>
            </a:r>
            <a:r>
              <a:rPr lang="en-GB" sz="1900" dirty="0"/>
              <a:t> </a:t>
            </a:r>
            <a:r>
              <a:rPr lang="en-GB" sz="1900" dirty="0" err="1"/>
              <a:t>eich</a:t>
            </a:r>
            <a:r>
              <a:rPr lang="en-GB" sz="1900" dirty="0"/>
              <a:t> </a:t>
            </a:r>
            <a:r>
              <a:rPr lang="en-GB" sz="1900" dirty="0" err="1"/>
              <a:t>hunan</a:t>
            </a:r>
            <a:r>
              <a:rPr lang="en-GB" sz="1900" dirty="0"/>
              <a:t>’.</a:t>
            </a:r>
          </a:p>
          <a:p>
            <a:r>
              <a:rPr lang="en-GB" sz="1900" dirty="0"/>
              <a:t>‘</a:t>
            </a:r>
            <a:r>
              <a:rPr lang="en-GB" sz="1900" dirty="0" err="1"/>
              <a:t>Ffocws</a:t>
            </a:r>
            <a:r>
              <a:rPr lang="en-GB" sz="1900" dirty="0"/>
              <a:t> </a:t>
            </a:r>
            <a:r>
              <a:rPr lang="en-GB" sz="1900" dirty="0" err="1"/>
              <a:t>cadarn</a:t>
            </a:r>
            <a:r>
              <a:rPr lang="en-GB" sz="1900" dirty="0"/>
              <a:t> DPP </a:t>
            </a:r>
            <a:r>
              <a:rPr lang="en-GB" sz="1900" dirty="0" err="1"/>
              <a:t>yw</a:t>
            </a:r>
            <a:r>
              <a:rPr lang="en-GB" sz="1900" dirty="0"/>
              <a:t> </a:t>
            </a:r>
            <a:r>
              <a:rPr lang="en-GB" sz="1900" dirty="0" err="1"/>
              <a:t>canlyniadau</a:t>
            </a:r>
            <a:r>
              <a:rPr lang="en-GB" sz="1900" dirty="0"/>
              <a:t> – y </a:t>
            </a:r>
            <a:r>
              <a:rPr lang="en-GB" sz="1900" dirty="0" err="1"/>
              <a:t>manteision</a:t>
            </a:r>
            <a:r>
              <a:rPr lang="en-GB" sz="1900" dirty="0"/>
              <a:t> a all </a:t>
            </a:r>
            <a:r>
              <a:rPr lang="en-GB" sz="1900" dirty="0" err="1"/>
              <a:t>godi</a:t>
            </a:r>
            <a:r>
              <a:rPr lang="en-GB" sz="1900" dirty="0"/>
              <a:t> </a:t>
            </a:r>
            <a:r>
              <a:rPr lang="en-GB" sz="1900" dirty="0" err="1"/>
              <a:t>yn</a:t>
            </a:r>
            <a:r>
              <a:rPr lang="en-GB" sz="1900" dirty="0"/>
              <a:t> </a:t>
            </a:r>
            <a:r>
              <a:rPr lang="en-GB" sz="1900" dirty="0" err="1"/>
              <a:t>sgil</a:t>
            </a:r>
            <a:r>
              <a:rPr lang="en-GB" sz="1900" dirty="0"/>
              <a:t> </a:t>
            </a:r>
            <a:r>
              <a:rPr lang="en-GB" sz="1900" dirty="0" err="1"/>
              <a:t>datblygiad</a:t>
            </a:r>
            <a:r>
              <a:rPr lang="en-GB" sz="1900" dirty="0"/>
              <a:t> </a:t>
            </a:r>
            <a:r>
              <a:rPr lang="en-GB" sz="1900" dirty="0" err="1"/>
              <a:t>proffesiynol</a:t>
            </a:r>
            <a:r>
              <a:rPr lang="en-GB" sz="1900" dirty="0"/>
              <a:t> </a:t>
            </a:r>
            <a:r>
              <a:rPr lang="en-GB" sz="1900" dirty="0" err="1"/>
              <a:t>yn</a:t>
            </a:r>
            <a:r>
              <a:rPr lang="en-GB" sz="1900" dirty="0"/>
              <a:t> y </a:t>
            </a:r>
            <a:r>
              <a:rPr lang="en-GB" sz="1900" dirty="0" err="1"/>
              <a:t>byd</a:t>
            </a:r>
            <a:r>
              <a:rPr lang="en-GB" sz="1900" dirty="0"/>
              <a:t> go </a:t>
            </a:r>
            <a:r>
              <a:rPr lang="en-GB" sz="1900" dirty="0" err="1"/>
              <a:t>iawn</a:t>
            </a:r>
            <a:r>
              <a:rPr lang="en-GB" sz="1900" dirty="0"/>
              <a:t>’.</a:t>
            </a:r>
          </a:p>
          <a:p>
            <a:r>
              <a:rPr lang="en-GB" sz="1900" dirty="0"/>
              <a:t>‘</a:t>
            </a:r>
            <a:r>
              <a:rPr lang="en-GB" sz="1900" dirty="0" err="1"/>
              <a:t>Efallai</a:t>
            </a:r>
            <a:r>
              <a:rPr lang="en-GB" sz="1900" dirty="0"/>
              <a:t> </a:t>
            </a:r>
            <a:r>
              <a:rPr lang="en-GB" sz="1900" dirty="0" err="1"/>
              <a:t>mai’r</a:t>
            </a:r>
            <a:r>
              <a:rPr lang="en-GB" sz="1900" dirty="0"/>
              <a:t> </a:t>
            </a:r>
            <a:r>
              <a:rPr lang="en-GB" sz="1900" dirty="0" err="1"/>
              <a:t>neges</a:t>
            </a:r>
            <a:r>
              <a:rPr lang="en-GB" sz="1900" dirty="0"/>
              <a:t> </a:t>
            </a:r>
            <a:r>
              <a:rPr lang="en-GB" sz="1900" dirty="0" err="1"/>
              <a:t>bwysicaf</a:t>
            </a:r>
            <a:r>
              <a:rPr lang="en-GB" sz="1900" dirty="0"/>
              <a:t> </a:t>
            </a:r>
            <a:r>
              <a:rPr lang="en-GB" sz="1900" dirty="0" err="1"/>
              <a:t>yw</a:t>
            </a:r>
            <a:r>
              <a:rPr lang="en-GB" sz="1900" dirty="0"/>
              <a:t> </a:t>
            </a:r>
            <a:r>
              <a:rPr lang="en-GB" sz="1900" dirty="0" err="1"/>
              <a:t>nad</a:t>
            </a:r>
            <a:r>
              <a:rPr lang="en-GB" sz="1900" dirty="0"/>
              <a:t> </a:t>
            </a:r>
            <a:r>
              <a:rPr lang="en-GB" sz="1900" dirty="0" err="1"/>
              <a:t>yw</a:t>
            </a:r>
            <a:r>
              <a:rPr lang="en-GB" sz="1900" dirty="0"/>
              <a:t> un </a:t>
            </a:r>
            <a:r>
              <a:rPr lang="en-GB" sz="1900" dirty="0" err="1"/>
              <a:t>maint</a:t>
            </a:r>
            <a:r>
              <a:rPr lang="en-GB" sz="1900" dirty="0"/>
              <a:t> </a:t>
            </a:r>
            <a:r>
              <a:rPr lang="en-GB" sz="1900" dirty="0" err="1"/>
              <a:t>yn</a:t>
            </a:r>
            <a:r>
              <a:rPr lang="en-GB" sz="1900" dirty="0"/>
              <a:t> </a:t>
            </a:r>
            <a:r>
              <a:rPr lang="en-GB" sz="1900" dirty="0" err="1"/>
              <a:t>addas</a:t>
            </a:r>
            <a:r>
              <a:rPr lang="en-GB" sz="1900" dirty="0"/>
              <a:t> </a:t>
            </a:r>
            <a:r>
              <a:rPr lang="en-GB" sz="1900" dirty="0" err="1"/>
              <a:t>i</a:t>
            </a:r>
            <a:r>
              <a:rPr lang="en-GB" sz="1900" dirty="0"/>
              <a:t> </a:t>
            </a:r>
            <a:r>
              <a:rPr lang="en-GB" sz="1900" dirty="0" err="1"/>
              <a:t>bawb</a:t>
            </a:r>
            <a:r>
              <a:rPr lang="en-GB" sz="1900" dirty="0"/>
              <a:t>. </a:t>
            </a:r>
            <a:r>
              <a:rPr lang="en-GB" sz="1900" dirty="0" err="1"/>
              <a:t>Lle</a:t>
            </a:r>
            <a:r>
              <a:rPr lang="en-GB" sz="1900" dirty="0"/>
              <a:t> </a:t>
            </a:r>
            <a:r>
              <a:rPr lang="en-GB" sz="1900" dirty="0" err="1"/>
              <a:t>bynnag</a:t>
            </a:r>
            <a:r>
              <a:rPr lang="en-GB" sz="1900" dirty="0"/>
              <a:t> </a:t>
            </a:r>
            <a:r>
              <a:rPr lang="en-GB" sz="1900" dirty="0" err="1"/>
              <a:t>rydych</a:t>
            </a:r>
            <a:r>
              <a:rPr lang="en-GB" sz="1900" dirty="0"/>
              <a:t> chi </a:t>
            </a:r>
            <a:r>
              <a:rPr lang="en-GB" sz="1900" dirty="0" err="1"/>
              <a:t>yn</a:t>
            </a:r>
            <a:r>
              <a:rPr lang="en-GB" sz="1900" dirty="0"/>
              <a:t> </a:t>
            </a:r>
            <a:r>
              <a:rPr lang="en-GB" sz="1900" dirty="0" err="1"/>
              <a:t>eich</a:t>
            </a:r>
            <a:r>
              <a:rPr lang="en-GB" sz="1900" dirty="0"/>
              <a:t> </a:t>
            </a:r>
            <a:r>
              <a:rPr lang="en-GB" sz="1900" dirty="0" err="1"/>
              <a:t>gyrfa</a:t>
            </a:r>
            <a:r>
              <a:rPr lang="en-GB" sz="1900" dirty="0"/>
              <a:t> </a:t>
            </a:r>
            <a:r>
              <a:rPr lang="en-GB" sz="1900" dirty="0" err="1"/>
              <a:t>nawr</a:t>
            </a:r>
            <a:r>
              <a:rPr lang="en-GB" sz="1900" dirty="0"/>
              <a:t> a </a:t>
            </a:r>
            <a:r>
              <a:rPr lang="en-GB" sz="1900" dirty="0" err="1"/>
              <a:t>beth</a:t>
            </a:r>
            <a:r>
              <a:rPr lang="en-GB" sz="1900" dirty="0"/>
              <a:t> </a:t>
            </a:r>
            <a:r>
              <a:rPr lang="en-GB" sz="1900" dirty="0" err="1"/>
              <a:t>bynnag</a:t>
            </a:r>
            <a:r>
              <a:rPr lang="en-GB" sz="1900" dirty="0"/>
              <a:t> </a:t>
            </a:r>
            <a:r>
              <a:rPr lang="en-GB" sz="1900" dirty="0" err="1"/>
              <a:t>rydych</a:t>
            </a:r>
            <a:r>
              <a:rPr lang="en-GB" sz="1900" dirty="0"/>
              <a:t> am </a:t>
            </a:r>
            <a:r>
              <a:rPr lang="en-GB" sz="1900" dirty="0" err="1"/>
              <a:t>ei</a:t>
            </a:r>
            <a:r>
              <a:rPr lang="en-GB" sz="1900" dirty="0"/>
              <a:t> </a:t>
            </a:r>
            <a:r>
              <a:rPr lang="en-GB" sz="1900" dirty="0" err="1"/>
              <a:t>gyflawni</a:t>
            </a:r>
            <a:r>
              <a:rPr lang="en-GB" sz="1900" dirty="0"/>
              <a:t>, </a:t>
            </a:r>
            <a:r>
              <a:rPr lang="en-GB" sz="1900" dirty="0" err="1"/>
              <a:t>fe</a:t>
            </a:r>
            <a:r>
              <a:rPr lang="en-GB" sz="1900" dirty="0"/>
              <a:t> </a:t>
            </a:r>
            <a:r>
              <a:rPr lang="en-GB" sz="1900" dirty="0" err="1"/>
              <a:t>ddylai</a:t>
            </a:r>
            <a:r>
              <a:rPr lang="en-GB" sz="1900" dirty="0"/>
              <a:t> </a:t>
            </a:r>
            <a:r>
              <a:rPr lang="en-GB" sz="1900" dirty="0" err="1"/>
              <a:t>eich</a:t>
            </a:r>
            <a:r>
              <a:rPr lang="en-GB" sz="1900" dirty="0"/>
              <a:t> DPP </a:t>
            </a:r>
            <a:r>
              <a:rPr lang="en-GB" sz="1900" dirty="0" err="1"/>
              <a:t>fod</a:t>
            </a:r>
            <a:r>
              <a:rPr lang="en-GB" sz="1900" dirty="0"/>
              <a:t> </a:t>
            </a:r>
            <a:r>
              <a:rPr lang="en-GB" sz="1900" dirty="0" err="1"/>
              <a:t>yn</a:t>
            </a:r>
            <a:r>
              <a:rPr lang="en-GB" sz="1900" dirty="0"/>
              <a:t> union </a:t>
            </a:r>
            <a:r>
              <a:rPr lang="en-GB" sz="1900" dirty="0" err="1"/>
              <a:t>hynny</a:t>
            </a:r>
            <a:r>
              <a:rPr lang="en-GB" sz="1900" dirty="0"/>
              <a:t>: </a:t>
            </a:r>
            <a:r>
              <a:rPr lang="en-GB" sz="1900" dirty="0" err="1"/>
              <a:t>yn</a:t>
            </a:r>
            <a:r>
              <a:rPr lang="en-GB" sz="1900" dirty="0"/>
              <a:t> </a:t>
            </a:r>
            <a:r>
              <a:rPr lang="en-GB" sz="1900" dirty="0" err="1"/>
              <a:t>eiddo</a:t>
            </a:r>
            <a:r>
              <a:rPr lang="en-GB" sz="1900" dirty="0"/>
              <a:t> </a:t>
            </a:r>
            <a:r>
              <a:rPr lang="en-GB" sz="1900" dirty="0" err="1"/>
              <a:t>i</a:t>
            </a:r>
            <a:r>
              <a:rPr lang="en-GB" sz="1900" dirty="0"/>
              <a:t> chi’.</a:t>
            </a:r>
          </a:p>
          <a:p>
            <a:pPr marL="0" indent="0">
              <a:buNone/>
            </a:pPr>
            <a:endParaRPr lang="en-GB" sz="1900" dirty="0"/>
          </a:p>
        </p:txBody>
      </p:sp>
      <p:sp>
        <p:nvSpPr>
          <p:cNvPr id="4" name="Content Placeholder 3">
            <a:extLst>
              <a:ext uri="{FF2B5EF4-FFF2-40B4-BE49-F238E27FC236}">
                <a16:creationId xmlns:a16="http://schemas.microsoft.com/office/drawing/2014/main" id="{409CBD60-D9B9-4441-B288-ACAB61F3312F}"/>
              </a:ext>
            </a:extLst>
          </p:cNvPr>
          <p:cNvSpPr>
            <a:spLocks noGrp="1"/>
          </p:cNvSpPr>
          <p:nvPr>
            <p:ph sz="half" idx="2"/>
          </p:nvPr>
        </p:nvSpPr>
        <p:spPr>
          <a:xfrm>
            <a:off x="4629149" y="1233957"/>
            <a:ext cx="4299697" cy="4349746"/>
          </a:xfrm>
        </p:spPr>
        <p:txBody>
          <a:bodyPr>
            <a:normAutofit/>
          </a:bodyPr>
          <a:lstStyle/>
          <a:p>
            <a:r>
              <a:rPr lang="en-GB" sz="1900" dirty="0"/>
              <a:t>‘Continuing Professional Development (CPD) is a combination of approaches, ideas and techniques that will help you manage your own learning and growth’. </a:t>
            </a:r>
          </a:p>
          <a:p>
            <a:r>
              <a:rPr lang="en-GB" sz="1900" dirty="0"/>
              <a:t>‘The focus of CPD is firmly on results – the benefits that professional development can bring you in the real world’. </a:t>
            </a:r>
          </a:p>
          <a:p>
            <a:r>
              <a:rPr lang="en-GB" sz="1900" dirty="0"/>
              <a:t>‘Perhaps the most important message is that one size doesn’t fit all. Wherever you are in your career now and whatever you want to achieve, your CPD should be exactly that: yours’.</a:t>
            </a:r>
          </a:p>
        </p:txBody>
      </p:sp>
      <p:sp>
        <p:nvSpPr>
          <p:cNvPr id="5" name="TextBox 4">
            <a:extLst>
              <a:ext uri="{FF2B5EF4-FFF2-40B4-BE49-F238E27FC236}">
                <a16:creationId xmlns:a16="http://schemas.microsoft.com/office/drawing/2014/main" id="{D127CE93-571E-4584-8EBE-55565A686F6C}"/>
              </a:ext>
            </a:extLst>
          </p:cNvPr>
          <p:cNvSpPr txBox="1"/>
          <p:nvPr/>
        </p:nvSpPr>
        <p:spPr>
          <a:xfrm>
            <a:off x="5271247" y="5180291"/>
            <a:ext cx="3657600" cy="403412"/>
          </a:xfrm>
          <a:prstGeom prst="rect">
            <a:avLst/>
          </a:prstGeom>
          <a:noFill/>
        </p:spPr>
        <p:txBody>
          <a:bodyPr wrap="square" rtlCol="0">
            <a:spAutoFit/>
          </a:bodyPr>
          <a:lstStyle/>
          <a:p>
            <a:pPr algn="r"/>
            <a:r>
              <a:rPr lang="en-GB" sz="2000" dirty="0"/>
              <a:t>(CIPD, No </a:t>
            </a:r>
            <a:r>
              <a:rPr lang="en-GB" sz="2000" dirty="0" smtClean="0"/>
              <a:t>Date/Dim </a:t>
            </a:r>
            <a:r>
              <a:rPr lang="en-GB" sz="2000" dirty="0" err="1" smtClean="0"/>
              <a:t>Dyddiad</a:t>
            </a:r>
            <a:r>
              <a:rPr lang="en-GB" sz="2000" dirty="0" smtClean="0"/>
              <a:t>)</a:t>
            </a:r>
            <a:endParaRPr lang="en-GB" sz="2000" dirty="0"/>
          </a:p>
        </p:txBody>
      </p:sp>
    </p:spTree>
    <p:extLst>
      <p:ext uri="{BB962C8B-B14F-4D97-AF65-F5344CB8AC3E}">
        <p14:creationId xmlns:p14="http://schemas.microsoft.com/office/powerpoint/2010/main" val="1083991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2FC4A-1FB7-44F3-A13C-1737D173B81E}"/>
              </a:ext>
            </a:extLst>
          </p:cNvPr>
          <p:cNvSpPr>
            <a:spLocks noGrp="1"/>
          </p:cNvSpPr>
          <p:nvPr>
            <p:ph sz="half" idx="1"/>
          </p:nvPr>
        </p:nvSpPr>
        <p:spPr>
          <a:xfrm>
            <a:off x="215153" y="1244232"/>
            <a:ext cx="4299697" cy="4642218"/>
          </a:xfrm>
        </p:spPr>
        <p:txBody>
          <a:bodyPr>
            <a:noAutofit/>
          </a:bodyPr>
          <a:lstStyle/>
          <a:p>
            <a:r>
              <a:rPr lang="cy-GB" sz="2000" dirty="0"/>
              <a:t>Dywed Cottrell bod manteision Cynllunio Datblygu Personol fel a ganlyn;</a:t>
            </a:r>
          </a:p>
          <a:p>
            <a:r>
              <a:rPr lang="cy-GB" sz="2000" dirty="0"/>
              <a:t>“O ymgymryd ag ef mewn ffyrdd a gefnogir ac sy’n strwythuredig, mae CDP yn rhoi i chi ddealltwriaeth llawer dyfnach o’ch perfformiad”.</a:t>
            </a:r>
          </a:p>
          <a:p>
            <a:r>
              <a:rPr lang="cy-GB" sz="2000" dirty="0"/>
              <a:t>“Rydych yn datblygu medrau gwerthuso [eich perfformiad] drosoch chi eich hunan”.</a:t>
            </a:r>
          </a:p>
          <a:p>
            <a:r>
              <a:rPr lang="cy-GB" sz="2000" dirty="0"/>
              <a:t>“Yn lle cael eich cloi mewn cylch dysgu arferol, byddwch yn dechrau sbiral dysgu am i fyny”.</a:t>
            </a:r>
          </a:p>
          <a:p>
            <a:r>
              <a:rPr lang="cy-GB" sz="2000" dirty="0"/>
              <a:t>“Mae CDP yn rhoi’r rheolaeth i chi”.</a:t>
            </a:r>
          </a:p>
        </p:txBody>
      </p:sp>
      <p:sp>
        <p:nvSpPr>
          <p:cNvPr id="4" name="Content Placeholder 3">
            <a:extLst>
              <a:ext uri="{FF2B5EF4-FFF2-40B4-BE49-F238E27FC236}">
                <a16:creationId xmlns:a16="http://schemas.microsoft.com/office/drawing/2014/main" id="{409CBD60-D9B9-4441-B288-ACAB61F3312F}"/>
              </a:ext>
            </a:extLst>
          </p:cNvPr>
          <p:cNvSpPr>
            <a:spLocks noGrp="1"/>
          </p:cNvSpPr>
          <p:nvPr>
            <p:ph sz="half" idx="2"/>
          </p:nvPr>
        </p:nvSpPr>
        <p:spPr>
          <a:xfrm>
            <a:off x="4629149" y="1233957"/>
            <a:ext cx="4299697" cy="4474116"/>
          </a:xfrm>
        </p:spPr>
        <p:txBody>
          <a:bodyPr>
            <a:normAutofit/>
          </a:bodyPr>
          <a:lstStyle/>
          <a:p>
            <a:r>
              <a:rPr lang="en-GB" sz="2000" dirty="0"/>
              <a:t>Cottrell states that the benefits of Personal Development Planning are as follows;</a:t>
            </a:r>
          </a:p>
          <a:p>
            <a:r>
              <a:rPr lang="en-GB" sz="2000" dirty="0"/>
              <a:t>“When undertaken in supported and structured ways, PDP gives you a much deeper understanding of your performance”. </a:t>
            </a:r>
          </a:p>
          <a:p>
            <a:r>
              <a:rPr lang="en-GB" sz="2000" dirty="0"/>
              <a:t>“You develop abilities in evaluating [your performance] for yourself”.</a:t>
            </a:r>
          </a:p>
          <a:p>
            <a:r>
              <a:rPr lang="en-GB" sz="2000" dirty="0"/>
              <a:t>“Instead of being locked into a routine learning cycle, you enter an upwards learning spiral”.</a:t>
            </a:r>
          </a:p>
          <a:p>
            <a:pPr>
              <a:lnSpc>
                <a:spcPct val="100000"/>
              </a:lnSpc>
              <a:spcBef>
                <a:spcPts val="0"/>
              </a:spcBef>
            </a:pPr>
            <a:r>
              <a:rPr lang="en-GB" sz="2000" dirty="0"/>
              <a:t>“PDP puts you in charge”. </a:t>
            </a:r>
          </a:p>
          <a:p>
            <a:pPr marL="0" indent="0">
              <a:buNone/>
            </a:pPr>
            <a:r>
              <a:rPr lang="en-GB" sz="2000" dirty="0"/>
              <a:t>(Cottrell, 2010, p./t.3)</a:t>
            </a:r>
          </a:p>
        </p:txBody>
      </p:sp>
      <p:sp>
        <p:nvSpPr>
          <p:cNvPr id="9" name="Title 1">
            <a:extLst>
              <a:ext uri="{FF2B5EF4-FFF2-40B4-BE49-F238E27FC236}">
                <a16:creationId xmlns:a16="http://schemas.microsoft.com/office/drawing/2014/main" id="{987ECA63-586D-48AE-8A2B-16C5BF561AF1}"/>
              </a:ext>
            </a:extLst>
          </p:cNvPr>
          <p:cNvSpPr>
            <a:spLocks noGrp="1"/>
          </p:cNvSpPr>
          <p:nvPr>
            <p:ph type="title"/>
          </p:nvPr>
        </p:nvSpPr>
        <p:spPr>
          <a:xfrm>
            <a:off x="628650" y="0"/>
            <a:ext cx="7886700" cy="1325563"/>
          </a:xfrm>
        </p:spPr>
        <p:txBody>
          <a:bodyPr>
            <a:normAutofit fontScale="90000"/>
          </a:bodyPr>
          <a:lstStyle/>
          <a:p>
            <a:pPr algn="ctr"/>
            <a:r>
              <a:rPr lang="cy-GB" sz="3600" b="1" dirty="0"/>
              <a:t>Cynllunio Datblygiad Personol </a:t>
            </a:r>
            <a:r>
              <a:rPr lang="cy-GB" sz="3600" b="1" dirty="0" smtClean="0"/>
              <a:t/>
            </a:r>
            <a:br>
              <a:rPr lang="cy-GB" sz="3600" b="1" dirty="0" smtClean="0"/>
            </a:br>
            <a:r>
              <a:rPr lang="en-GB" sz="3600" b="1" dirty="0" smtClean="0"/>
              <a:t>Personal </a:t>
            </a:r>
            <a:r>
              <a:rPr lang="en-GB" sz="3600" b="1" dirty="0"/>
              <a:t>Development Planning</a:t>
            </a:r>
            <a:br>
              <a:rPr lang="en-GB" sz="3600" b="1" dirty="0"/>
            </a:br>
            <a:endParaRPr lang="cy-GB" sz="3600" b="1" dirty="0"/>
          </a:p>
        </p:txBody>
      </p:sp>
      <p:sp>
        <p:nvSpPr>
          <p:cNvPr id="15" name="TextBox 14">
            <a:extLst>
              <a:ext uri="{FF2B5EF4-FFF2-40B4-BE49-F238E27FC236}">
                <a16:creationId xmlns:a16="http://schemas.microsoft.com/office/drawing/2014/main" id="{4FFDD9E3-8928-4C2E-8A15-5B57F98CEC28}"/>
              </a:ext>
            </a:extLst>
          </p:cNvPr>
          <p:cNvSpPr txBox="1"/>
          <p:nvPr/>
        </p:nvSpPr>
        <p:spPr>
          <a:xfrm>
            <a:off x="5860472" y="5738635"/>
            <a:ext cx="3283528" cy="646331"/>
          </a:xfrm>
          <a:prstGeom prst="rect">
            <a:avLst/>
          </a:prstGeom>
          <a:noFill/>
        </p:spPr>
        <p:txBody>
          <a:bodyPr wrap="square" rtlCol="0">
            <a:spAutoFit/>
          </a:bodyPr>
          <a:lstStyle/>
          <a:p>
            <a:r>
              <a:rPr lang="en-GB" b="1" dirty="0">
                <a:solidFill>
                  <a:schemeClr val="bg1"/>
                </a:solidFill>
              </a:rPr>
              <a:t>Worksheet 1: Benefits of </a:t>
            </a:r>
            <a:r>
              <a:rPr lang="en-GB" b="1" dirty="0" smtClean="0">
                <a:solidFill>
                  <a:schemeClr val="bg1"/>
                </a:solidFill>
              </a:rPr>
              <a:t>PDP/ </a:t>
            </a:r>
            <a:r>
              <a:rPr lang="en-GB" b="1" dirty="0" err="1" smtClean="0">
                <a:solidFill>
                  <a:schemeClr val="bg1"/>
                </a:solidFill>
              </a:rPr>
              <a:t>Taflen</a:t>
            </a:r>
            <a:r>
              <a:rPr lang="en-GB" b="1" dirty="0" smtClean="0">
                <a:solidFill>
                  <a:schemeClr val="bg1"/>
                </a:solidFill>
              </a:rPr>
              <a:t> </a:t>
            </a:r>
            <a:r>
              <a:rPr lang="en-GB" b="1" dirty="0" err="1" smtClean="0">
                <a:solidFill>
                  <a:schemeClr val="bg1"/>
                </a:solidFill>
              </a:rPr>
              <a:t>waith</a:t>
            </a:r>
            <a:r>
              <a:rPr lang="en-GB" b="1" dirty="0" smtClean="0">
                <a:solidFill>
                  <a:schemeClr val="bg1"/>
                </a:solidFill>
              </a:rPr>
              <a:t> 1: </a:t>
            </a:r>
            <a:r>
              <a:rPr lang="en-GB" b="1" dirty="0" err="1" smtClean="0">
                <a:solidFill>
                  <a:schemeClr val="bg1"/>
                </a:solidFill>
              </a:rPr>
              <a:t>Manteision</a:t>
            </a:r>
            <a:r>
              <a:rPr lang="en-GB" b="1" dirty="0" smtClean="0">
                <a:solidFill>
                  <a:schemeClr val="bg1"/>
                </a:solidFill>
              </a:rPr>
              <a:t> CDP</a:t>
            </a:r>
            <a:endParaRPr lang="en-GB" b="1" dirty="0">
              <a:solidFill>
                <a:schemeClr val="bg1"/>
              </a:solidFill>
            </a:endParaRPr>
          </a:p>
        </p:txBody>
      </p:sp>
    </p:spTree>
    <p:extLst>
      <p:ext uri="{BB962C8B-B14F-4D97-AF65-F5344CB8AC3E}">
        <p14:creationId xmlns:p14="http://schemas.microsoft.com/office/powerpoint/2010/main" val="251960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2FC4A-1FB7-44F3-A13C-1737D173B81E}"/>
              </a:ext>
            </a:extLst>
          </p:cNvPr>
          <p:cNvSpPr>
            <a:spLocks noGrp="1"/>
          </p:cNvSpPr>
          <p:nvPr>
            <p:ph sz="half" idx="1"/>
          </p:nvPr>
        </p:nvSpPr>
        <p:spPr>
          <a:xfrm>
            <a:off x="215153" y="1535906"/>
            <a:ext cx="4299697" cy="3843338"/>
          </a:xfrm>
        </p:spPr>
        <p:txBody>
          <a:bodyPr>
            <a:noAutofit/>
          </a:bodyPr>
          <a:lstStyle/>
          <a:p>
            <a:r>
              <a:rPr lang="en-GB" sz="2000" dirty="0" err="1"/>
              <a:t>Mae’r</a:t>
            </a:r>
            <a:r>
              <a:rPr lang="en-GB" sz="2000" dirty="0"/>
              <a:t> broses DPP </a:t>
            </a:r>
            <a:r>
              <a:rPr lang="en-GB" sz="2000" dirty="0" err="1"/>
              <a:t>yn</a:t>
            </a:r>
            <a:r>
              <a:rPr lang="en-GB" sz="2000" dirty="0"/>
              <a:t> </a:t>
            </a:r>
            <a:r>
              <a:rPr lang="en-GB" sz="2000" dirty="0" err="1"/>
              <a:t>ymwneud</a:t>
            </a:r>
            <a:r>
              <a:rPr lang="en-GB" sz="2000" dirty="0"/>
              <a:t> â </a:t>
            </a:r>
            <a:r>
              <a:rPr lang="en-GB" sz="2000" dirty="0" err="1"/>
              <a:t>rheoli</a:t>
            </a:r>
            <a:r>
              <a:rPr lang="en-GB" sz="2000" dirty="0"/>
              <a:t> </a:t>
            </a:r>
            <a:r>
              <a:rPr lang="en-GB" sz="2000" dirty="0" err="1"/>
              <a:t>eich</a:t>
            </a:r>
            <a:r>
              <a:rPr lang="en-GB" sz="2000" dirty="0"/>
              <a:t> </a:t>
            </a:r>
            <a:r>
              <a:rPr lang="en-GB" sz="2000" dirty="0" err="1"/>
              <a:t>datblygiad</a:t>
            </a:r>
            <a:r>
              <a:rPr lang="en-GB" sz="2000" dirty="0"/>
              <a:t> </a:t>
            </a:r>
            <a:r>
              <a:rPr lang="en-GB" sz="2000" dirty="0" err="1"/>
              <a:t>eich</a:t>
            </a:r>
            <a:r>
              <a:rPr lang="en-GB" sz="2000" dirty="0"/>
              <a:t> </a:t>
            </a:r>
            <a:r>
              <a:rPr lang="en-GB" sz="2000" dirty="0" err="1"/>
              <a:t>hunan</a:t>
            </a:r>
            <a:r>
              <a:rPr lang="en-GB" sz="2000" dirty="0"/>
              <a:t>.</a:t>
            </a:r>
          </a:p>
          <a:p>
            <a:r>
              <a:rPr lang="en-GB" sz="2000" dirty="0"/>
              <a:t>O </a:t>
            </a:r>
            <a:r>
              <a:rPr lang="en-GB" sz="2000" dirty="0" err="1"/>
              <a:t>ganlyniad</a:t>
            </a:r>
            <a:r>
              <a:rPr lang="en-GB" sz="2000" dirty="0"/>
              <a:t>, </a:t>
            </a:r>
            <a:r>
              <a:rPr lang="en-GB" sz="2000" dirty="0" err="1"/>
              <a:t>mae’n</a:t>
            </a:r>
            <a:r>
              <a:rPr lang="en-GB" sz="2000" dirty="0"/>
              <a:t> </a:t>
            </a:r>
            <a:r>
              <a:rPr lang="en-GB" sz="2000" dirty="0" err="1"/>
              <a:t>gofyn</a:t>
            </a:r>
            <a:r>
              <a:rPr lang="en-GB" sz="2000" dirty="0"/>
              <a:t> </a:t>
            </a:r>
            <a:r>
              <a:rPr lang="en-GB" sz="2000" dirty="0" err="1"/>
              <a:t>i</a:t>
            </a:r>
            <a:r>
              <a:rPr lang="en-GB" sz="2000" dirty="0"/>
              <a:t> chi </a:t>
            </a:r>
            <a:r>
              <a:rPr lang="en-GB" sz="2000" dirty="0" err="1"/>
              <a:t>dreulio</a:t>
            </a:r>
            <a:r>
              <a:rPr lang="en-GB" sz="2000" dirty="0"/>
              <a:t> </a:t>
            </a:r>
            <a:r>
              <a:rPr lang="en-GB" sz="2000" dirty="0" err="1"/>
              <a:t>amser</a:t>
            </a:r>
            <a:r>
              <a:rPr lang="en-GB" sz="2000" dirty="0"/>
              <a:t> </a:t>
            </a:r>
            <a:r>
              <a:rPr lang="en-GB" sz="2000" dirty="0" err="1"/>
              <a:t>yn</a:t>
            </a:r>
            <a:r>
              <a:rPr lang="en-GB" sz="2000" dirty="0"/>
              <a:t> </a:t>
            </a:r>
            <a:r>
              <a:rPr lang="en-GB" sz="2000" dirty="0" err="1"/>
              <a:t>adfyfyrio’n</a:t>
            </a:r>
            <a:r>
              <a:rPr lang="en-GB" sz="2000" dirty="0"/>
              <a:t> </a:t>
            </a:r>
            <a:r>
              <a:rPr lang="en-GB" sz="2000" dirty="0" err="1"/>
              <a:t>adeiladol</a:t>
            </a:r>
            <a:r>
              <a:rPr lang="en-GB" sz="2000" dirty="0"/>
              <a:t> </a:t>
            </a:r>
            <a:r>
              <a:rPr lang="en-GB" sz="2000" dirty="0" err="1"/>
              <a:t>ar</a:t>
            </a:r>
            <a:r>
              <a:rPr lang="en-GB" sz="2000" dirty="0"/>
              <a:t> </a:t>
            </a:r>
            <a:r>
              <a:rPr lang="en-GB" sz="2000" dirty="0" err="1"/>
              <a:t>eich</a:t>
            </a:r>
            <a:r>
              <a:rPr lang="en-GB" sz="2000" dirty="0"/>
              <a:t> </a:t>
            </a:r>
            <a:r>
              <a:rPr lang="en-GB" sz="2000" dirty="0" err="1"/>
              <a:t>sgiliau</a:t>
            </a:r>
            <a:r>
              <a:rPr lang="en-GB" sz="2000" dirty="0"/>
              <a:t> </a:t>
            </a:r>
            <a:r>
              <a:rPr lang="en-GB" sz="2000" dirty="0" err="1"/>
              <a:t>a’ch</a:t>
            </a:r>
            <a:r>
              <a:rPr lang="en-GB" sz="2000" dirty="0"/>
              <a:t> </a:t>
            </a:r>
            <a:r>
              <a:rPr lang="en-GB" sz="2000" dirty="0" err="1"/>
              <a:t>profiadau</a:t>
            </a:r>
            <a:endParaRPr lang="en-GB" sz="2000" dirty="0"/>
          </a:p>
          <a:p>
            <a:endParaRPr lang="en-GB" sz="2000" dirty="0"/>
          </a:p>
          <a:p>
            <a:pPr marL="0" indent="0" algn="ctr">
              <a:buNone/>
            </a:pPr>
            <a:r>
              <a:rPr lang="en-GB" sz="2000" b="1" dirty="0" err="1"/>
              <a:t>Trafodwch</a:t>
            </a:r>
            <a:r>
              <a:rPr lang="en-GB" sz="2000" b="1" dirty="0"/>
              <a:t> yr </a:t>
            </a:r>
            <a:r>
              <a:rPr lang="en-GB" sz="2000" b="1" dirty="0" err="1"/>
              <a:t>hyn</a:t>
            </a:r>
            <a:r>
              <a:rPr lang="en-GB" sz="2000" b="1" dirty="0"/>
              <a:t> a </a:t>
            </a:r>
            <a:r>
              <a:rPr lang="en-GB" sz="2000" b="1" dirty="0" err="1"/>
              <a:t>wyddoch</a:t>
            </a:r>
            <a:r>
              <a:rPr lang="en-GB" sz="2000" b="1" dirty="0"/>
              <a:t> </a:t>
            </a:r>
            <a:r>
              <a:rPr lang="en-GB" sz="2000" b="1" dirty="0" err="1"/>
              <a:t>yn</a:t>
            </a:r>
            <a:r>
              <a:rPr lang="en-GB" sz="2000" b="1" dirty="0"/>
              <a:t> </a:t>
            </a:r>
            <a:r>
              <a:rPr lang="en-GB" sz="2000" b="1" dirty="0" err="1"/>
              <a:t>barod</a:t>
            </a:r>
            <a:r>
              <a:rPr lang="en-GB" sz="2000" b="1" dirty="0"/>
              <a:t> am </a:t>
            </a:r>
            <a:r>
              <a:rPr lang="en-GB" sz="2000" b="1" dirty="0" err="1"/>
              <a:t>arfer</a:t>
            </a:r>
            <a:r>
              <a:rPr lang="en-GB" sz="2000" b="1" dirty="0"/>
              <a:t> </a:t>
            </a:r>
            <a:r>
              <a:rPr lang="en-GB" sz="2000" b="1" dirty="0" err="1"/>
              <a:t>adfyfyriol</a:t>
            </a:r>
            <a:r>
              <a:rPr lang="en-GB" sz="2000" b="1" dirty="0"/>
              <a:t>.</a:t>
            </a:r>
          </a:p>
          <a:p>
            <a:endParaRPr lang="en-GB" sz="2000" b="1" i="1" dirty="0"/>
          </a:p>
          <a:p>
            <a:pPr marL="0" indent="0">
              <a:buNone/>
            </a:pPr>
            <a:endParaRPr lang="en-GB" sz="2000" dirty="0"/>
          </a:p>
          <a:p>
            <a:pPr marL="0" indent="0">
              <a:buNone/>
            </a:pPr>
            <a:endParaRPr lang="en-GB" sz="2000" dirty="0"/>
          </a:p>
        </p:txBody>
      </p:sp>
      <p:sp>
        <p:nvSpPr>
          <p:cNvPr id="4" name="Content Placeholder 3">
            <a:extLst>
              <a:ext uri="{FF2B5EF4-FFF2-40B4-BE49-F238E27FC236}">
                <a16:creationId xmlns:a16="http://schemas.microsoft.com/office/drawing/2014/main" id="{409CBD60-D9B9-4441-B288-ACAB61F3312F}"/>
              </a:ext>
            </a:extLst>
          </p:cNvPr>
          <p:cNvSpPr>
            <a:spLocks noGrp="1"/>
          </p:cNvSpPr>
          <p:nvPr>
            <p:ph sz="half" idx="2"/>
          </p:nvPr>
        </p:nvSpPr>
        <p:spPr>
          <a:xfrm>
            <a:off x="4514851" y="1450181"/>
            <a:ext cx="4413996" cy="3980801"/>
          </a:xfrm>
        </p:spPr>
        <p:txBody>
          <a:bodyPr>
            <a:normAutofit/>
          </a:bodyPr>
          <a:lstStyle/>
          <a:p>
            <a:pPr lvl="0"/>
            <a:r>
              <a:rPr lang="en-GB" sz="2000" dirty="0">
                <a:solidFill>
                  <a:prstClr val="black"/>
                </a:solidFill>
              </a:rPr>
              <a:t>The CPD process is about you taking control of your own development.</a:t>
            </a:r>
          </a:p>
          <a:p>
            <a:pPr lvl="0"/>
            <a:r>
              <a:rPr lang="en-GB" sz="2000" dirty="0">
                <a:solidFill>
                  <a:prstClr val="black"/>
                </a:solidFill>
              </a:rPr>
              <a:t>As such it involves you taking time to </a:t>
            </a:r>
            <a:r>
              <a:rPr lang="en-GB" sz="2000" u="sng" dirty="0">
                <a:solidFill>
                  <a:prstClr val="black"/>
                </a:solidFill>
              </a:rPr>
              <a:t>reflect</a:t>
            </a:r>
            <a:r>
              <a:rPr lang="en-GB" sz="2000" dirty="0">
                <a:solidFill>
                  <a:prstClr val="black"/>
                </a:solidFill>
              </a:rPr>
              <a:t> constructively about your skills and experiences</a:t>
            </a:r>
          </a:p>
          <a:p>
            <a:pPr lvl="0"/>
            <a:endParaRPr lang="en-GB" sz="2000" dirty="0">
              <a:solidFill>
                <a:prstClr val="black"/>
              </a:solidFill>
            </a:endParaRPr>
          </a:p>
          <a:p>
            <a:pPr marL="0" lvl="0" indent="0" algn="ctr">
              <a:buNone/>
            </a:pPr>
            <a:r>
              <a:rPr lang="en-GB" sz="2000" b="1" i="1" dirty="0">
                <a:solidFill>
                  <a:prstClr val="black"/>
                </a:solidFill>
              </a:rPr>
              <a:t>Discuss what you already know about reflective practice.</a:t>
            </a:r>
          </a:p>
          <a:p>
            <a:pPr marL="0" indent="0">
              <a:buNone/>
            </a:pPr>
            <a:endParaRPr lang="cy-GB" sz="1800" b="1" i="1" dirty="0"/>
          </a:p>
        </p:txBody>
      </p:sp>
      <p:sp>
        <p:nvSpPr>
          <p:cNvPr id="9" name="Title 1">
            <a:extLst>
              <a:ext uri="{FF2B5EF4-FFF2-40B4-BE49-F238E27FC236}">
                <a16:creationId xmlns:a16="http://schemas.microsoft.com/office/drawing/2014/main" id="{987ECA63-586D-48AE-8A2B-16C5BF561AF1}"/>
              </a:ext>
            </a:extLst>
          </p:cNvPr>
          <p:cNvSpPr>
            <a:spLocks noGrp="1"/>
          </p:cNvSpPr>
          <p:nvPr>
            <p:ph type="title"/>
          </p:nvPr>
        </p:nvSpPr>
        <p:spPr>
          <a:xfrm>
            <a:off x="628650" y="1"/>
            <a:ext cx="7886700" cy="1011252"/>
          </a:xfrm>
        </p:spPr>
        <p:txBody>
          <a:bodyPr>
            <a:normAutofit/>
          </a:bodyPr>
          <a:lstStyle/>
          <a:p>
            <a:pPr algn="ctr"/>
            <a:r>
              <a:rPr lang="cy-GB" sz="3600" b="1" dirty="0"/>
              <a:t>Arfer </a:t>
            </a:r>
            <a:r>
              <a:rPr lang="cy-GB" sz="3600" b="1" dirty="0" smtClean="0"/>
              <a:t>Adfyfyriol       </a:t>
            </a:r>
            <a:r>
              <a:rPr lang="en-GB" sz="3600" b="1" dirty="0" smtClean="0"/>
              <a:t>Reflective Practice</a:t>
            </a:r>
            <a:endParaRPr lang="cy-GB" sz="3600" b="1" dirty="0"/>
          </a:p>
        </p:txBody>
      </p:sp>
    </p:spTree>
    <p:extLst>
      <p:ext uri="{BB962C8B-B14F-4D97-AF65-F5344CB8AC3E}">
        <p14:creationId xmlns:p14="http://schemas.microsoft.com/office/powerpoint/2010/main" val="1053259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2FC4A-1FB7-44F3-A13C-1737D173B81E}"/>
              </a:ext>
            </a:extLst>
          </p:cNvPr>
          <p:cNvSpPr>
            <a:spLocks noGrp="1"/>
          </p:cNvSpPr>
          <p:nvPr>
            <p:ph sz="half" idx="1"/>
          </p:nvPr>
        </p:nvSpPr>
        <p:spPr>
          <a:xfrm>
            <a:off x="215153" y="1244231"/>
            <a:ext cx="4299697" cy="4156443"/>
          </a:xfrm>
        </p:spPr>
        <p:txBody>
          <a:bodyPr>
            <a:noAutofit/>
          </a:bodyPr>
          <a:lstStyle/>
          <a:p>
            <a:pPr marL="0" indent="0">
              <a:buNone/>
            </a:pPr>
            <a:r>
              <a:rPr lang="en-GB" sz="2000" dirty="0"/>
              <a:t>Mae </a:t>
            </a:r>
            <a:r>
              <a:rPr lang="en-GB" sz="2000" dirty="0" err="1"/>
              <a:t>Arfer</a:t>
            </a:r>
            <a:r>
              <a:rPr lang="en-GB" sz="2000" dirty="0"/>
              <a:t> </a:t>
            </a:r>
            <a:r>
              <a:rPr lang="en-GB" sz="2000" dirty="0" err="1"/>
              <a:t>Adfyfyriol</a:t>
            </a:r>
            <a:r>
              <a:rPr lang="en-GB" sz="2000" dirty="0"/>
              <a:t> </a:t>
            </a:r>
            <a:r>
              <a:rPr lang="en-GB" sz="2000" dirty="0" err="1"/>
              <a:t>yn</a:t>
            </a:r>
            <a:r>
              <a:rPr lang="en-GB" sz="2000" dirty="0"/>
              <a:t> </a:t>
            </a:r>
            <a:r>
              <a:rPr lang="en-GB" sz="2000" dirty="0" err="1"/>
              <a:t>rhan</a:t>
            </a:r>
            <a:r>
              <a:rPr lang="en-GB" sz="2000" dirty="0"/>
              <a:t> </a:t>
            </a:r>
            <a:r>
              <a:rPr lang="en-GB" sz="2000" dirty="0" err="1"/>
              <a:t>allweddol</a:t>
            </a:r>
            <a:r>
              <a:rPr lang="en-GB" sz="2000" dirty="0"/>
              <a:t> o </a:t>
            </a:r>
            <a:r>
              <a:rPr lang="en-GB" sz="2000" dirty="0" err="1"/>
              <a:t>lawer</a:t>
            </a:r>
            <a:r>
              <a:rPr lang="en-GB" sz="2000" dirty="0"/>
              <a:t> o </a:t>
            </a:r>
            <a:r>
              <a:rPr lang="en-GB" sz="2000" dirty="0" err="1"/>
              <a:t>broffesiynol</a:t>
            </a:r>
            <a:r>
              <a:rPr lang="en-GB" sz="2000" dirty="0"/>
              <a:t> </a:t>
            </a:r>
            <a:r>
              <a:rPr lang="en-GB" sz="2000" dirty="0" err="1"/>
              <a:t>sy’n</a:t>
            </a:r>
            <a:r>
              <a:rPr lang="en-GB" sz="2000" dirty="0"/>
              <a:t> </a:t>
            </a:r>
            <a:r>
              <a:rPr lang="en-GB" sz="2000" dirty="0" err="1"/>
              <a:t>gysylltiedig</a:t>
            </a:r>
            <a:r>
              <a:rPr lang="en-GB" sz="2000" dirty="0"/>
              <a:t> </a:t>
            </a:r>
            <a:r>
              <a:rPr lang="en-GB" sz="2000" dirty="0" err="1"/>
              <a:t>â’ch</a:t>
            </a:r>
            <a:r>
              <a:rPr lang="en-GB" sz="2000" dirty="0"/>
              <a:t> </a:t>
            </a:r>
            <a:r>
              <a:rPr lang="en-GB" sz="2000" dirty="0" err="1"/>
              <a:t>meysydd</a:t>
            </a:r>
            <a:r>
              <a:rPr lang="en-GB" sz="2000" dirty="0"/>
              <a:t> </a:t>
            </a:r>
            <a:r>
              <a:rPr lang="en-GB" sz="2000" dirty="0" err="1"/>
              <a:t>astudio</a:t>
            </a:r>
            <a:r>
              <a:rPr lang="en-GB" sz="2000" dirty="0"/>
              <a:t>, </a:t>
            </a:r>
            <a:r>
              <a:rPr lang="en-GB" sz="2000" dirty="0" err="1"/>
              <a:t>gan</a:t>
            </a:r>
            <a:r>
              <a:rPr lang="en-GB" sz="2000" dirty="0"/>
              <a:t> </a:t>
            </a:r>
            <a:r>
              <a:rPr lang="en-GB" sz="2000" dirty="0" err="1"/>
              <a:t>gynnwys</a:t>
            </a:r>
            <a:r>
              <a:rPr lang="en-GB" sz="2000" dirty="0"/>
              <a:t>;</a:t>
            </a:r>
          </a:p>
          <a:p>
            <a:r>
              <a:rPr lang="en-GB" sz="2000" dirty="0" err="1"/>
              <a:t>Addysg</a:t>
            </a:r>
            <a:endParaRPr lang="en-GB" sz="2000" dirty="0"/>
          </a:p>
          <a:p>
            <a:r>
              <a:rPr lang="en-GB" sz="2000" dirty="0" err="1"/>
              <a:t>Gwaith</a:t>
            </a:r>
            <a:r>
              <a:rPr lang="en-GB" sz="2000" dirty="0"/>
              <a:t> </a:t>
            </a:r>
            <a:r>
              <a:rPr lang="en-GB" sz="2000" dirty="0" err="1"/>
              <a:t>Cymdeithasol</a:t>
            </a:r>
            <a:endParaRPr lang="en-GB" sz="2000" dirty="0"/>
          </a:p>
          <a:p>
            <a:r>
              <a:rPr lang="en-GB" sz="2000" dirty="0" err="1"/>
              <a:t>Nyrsio</a:t>
            </a:r>
            <a:endParaRPr lang="en-GB" sz="2000" dirty="0"/>
          </a:p>
          <a:p>
            <a:r>
              <a:rPr lang="en-GB" sz="2000" dirty="0" err="1"/>
              <a:t>Gwaith</a:t>
            </a:r>
            <a:r>
              <a:rPr lang="en-GB" sz="2000" dirty="0"/>
              <a:t> </a:t>
            </a:r>
            <a:r>
              <a:rPr lang="en-GB" sz="2000" dirty="0" err="1"/>
              <a:t>Ieuenctid</a:t>
            </a:r>
            <a:endParaRPr lang="en-GB" sz="2000" dirty="0"/>
          </a:p>
          <a:p>
            <a:r>
              <a:rPr lang="en-GB" sz="2000" dirty="0" err="1"/>
              <a:t>Prawf</a:t>
            </a:r>
            <a:r>
              <a:rPr lang="en-GB" sz="2000" dirty="0"/>
              <a:t> a </a:t>
            </a:r>
            <a:r>
              <a:rPr lang="en-GB" sz="2000" dirty="0" err="1"/>
              <a:t>Chyfiawnder</a:t>
            </a:r>
            <a:r>
              <a:rPr lang="en-GB" sz="2000" dirty="0"/>
              <a:t> </a:t>
            </a:r>
            <a:r>
              <a:rPr lang="en-GB" sz="2000" dirty="0" err="1"/>
              <a:t>Ieuenctid</a:t>
            </a:r>
            <a:endParaRPr lang="en-GB" sz="2000" dirty="0"/>
          </a:p>
          <a:p>
            <a:r>
              <a:rPr lang="en-GB" sz="2000" dirty="0" err="1"/>
              <a:t>Cwnsela</a:t>
            </a:r>
            <a:r>
              <a:rPr lang="en-GB" sz="2000" dirty="0"/>
              <a:t> a </a:t>
            </a:r>
            <a:r>
              <a:rPr lang="en-GB" sz="2000" dirty="0" err="1"/>
              <a:t>Seicotherapi</a:t>
            </a:r>
            <a:endParaRPr lang="en-GB" sz="2000" dirty="0"/>
          </a:p>
          <a:p>
            <a:r>
              <a:rPr lang="en-GB" sz="2000" dirty="0" err="1"/>
              <a:t>Cyngor</a:t>
            </a:r>
            <a:r>
              <a:rPr lang="en-GB" sz="2000" dirty="0"/>
              <a:t>, </a:t>
            </a:r>
            <a:r>
              <a:rPr lang="en-GB" sz="2000" dirty="0" err="1"/>
              <a:t>arweiniad</a:t>
            </a:r>
            <a:r>
              <a:rPr lang="en-GB" sz="2000" dirty="0"/>
              <a:t> a </a:t>
            </a:r>
            <a:r>
              <a:rPr lang="en-GB" sz="2000" dirty="0" err="1"/>
              <a:t>gwaith</a:t>
            </a:r>
            <a:r>
              <a:rPr lang="en-GB" sz="2000" dirty="0"/>
              <a:t> </a:t>
            </a:r>
            <a:r>
              <a:rPr lang="en-GB" sz="2000" dirty="0" err="1"/>
              <a:t>bugeiliol</a:t>
            </a:r>
            <a:endParaRPr lang="en-GB" sz="2000" dirty="0"/>
          </a:p>
          <a:p>
            <a:pPr marL="0" indent="0">
              <a:buNone/>
            </a:pPr>
            <a:endParaRPr lang="en-GB" sz="2000" dirty="0"/>
          </a:p>
        </p:txBody>
      </p:sp>
      <p:sp>
        <p:nvSpPr>
          <p:cNvPr id="4" name="Content Placeholder 3">
            <a:extLst>
              <a:ext uri="{FF2B5EF4-FFF2-40B4-BE49-F238E27FC236}">
                <a16:creationId xmlns:a16="http://schemas.microsoft.com/office/drawing/2014/main" id="{409CBD60-D9B9-4441-B288-ACAB61F3312F}"/>
              </a:ext>
            </a:extLst>
          </p:cNvPr>
          <p:cNvSpPr>
            <a:spLocks noGrp="1"/>
          </p:cNvSpPr>
          <p:nvPr>
            <p:ph sz="half" idx="2"/>
          </p:nvPr>
        </p:nvSpPr>
        <p:spPr>
          <a:xfrm>
            <a:off x="4629149" y="1233957"/>
            <a:ext cx="4417869" cy="3946334"/>
          </a:xfrm>
        </p:spPr>
        <p:txBody>
          <a:bodyPr>
            <a:normAutofit/>
          </a:bodyPr>
          <a:lstStyle/>
          <a:p>
            <a:pPr marL="0" indent="0">
              <a:buNone/>
            </a:pPr>
            <a:r>
              <a:rPr lang="en-GB" sz="2000" dirty="0"/>
              <a:t>Reflective Practice is a key part of many professions related to your fields of study, including;</a:t>
            </a:r>
          </a:p>
          <a:p>
            <a:r>
              <a:rPr lang="en-GB" sz="2000" dirty="0"/>
              <a:t>Education</a:t>
            </a:r>
          </a:p>
          <a:p>
            <a:r>
              <a:rPr lang="en-GB" sz="2000" dirty="0"/>
              <a:t>Social Work</a:t>
            </a:r>
          </a:p>
          <a:p>
            <a:r>
              <a:rPr lang="en-GB" sz="2000" dirty="0"/>
              <a:t>Nursing</a:t>
            </a:r>
          </a:p>
          <a:p>
            <a:r>
              <a:rPr lang="en-GB" sz="2000" dirty="0"/>
              <a:t>Youth work</a:t>
            </a:r>
          </a:p>
          <a:p>
            <a:r>
              <a:rPr lang="en-GB" sz="2000" dirty="0"/>
              <a:t>Probation and Youth Justice</a:t>
            </a:r>
          </a:p>
          <a:p>
            <a:r>
              <a:rPr lang="en-GB" sz="2000" dirty="0"/>
              <a:t>Counselling and Psychotherapy</a:t>
            </a:r>
          </a:p>
          <a:p>
            <a:r>
              <a:rPr lang="en-GB" sz="2000" dirty="0"/>
              <a:t>Advice, guidance and pastoral work </a:t>
            </a:r>
          </a:p>
          <a:p>
            <a:endParaRPr lang="en-GB" sz="2000" dirty="0"/>
          </a:p>
        </p:txBody>
      </p:sp>
      <p:sp>
        <p:nvSpPr>
          <p:cNvPr id="9" name="Title 1">
            <a:extLst>
              <a:ext uri="{FF2B5EF4-FFF2-40B4-BE49-F238E27FC236}">
                <a16:creationId xmlns:a16="http://schemas.microsoft.com/office/drawing/2014/main" id="{987ECA63-586D-48AE-8A2B-16C5BF561AF1}"/>
              </a:ext>
            </a:extLst>
          </p:cNvPr>
          <p:cNvSpPr>
            <a:spLocks noGrp="1"/>
          </p:cNvSpPr>
          <p:nvPr>
            <p:ph type="title"/>
          </p:nvPr>
        </p:nvSpPr>
        <p:spPr>
          <a:xfrm>
            <a:off x="628650" y="0"/>
            <a:ext cx="7886700" cy="957263"/>
          </a:xfrm>
        </p:spPr>
        <p:txBody>
          <a:bodyPr>
            <a:normAutofit/>
          </a:bodyPr>
          <a:lstStyle/>
          <a:p>
            <a:pPr algn="ctr"/>
            <a:r>
              <a:rPr lang="en-GB" sz="3600" b="1" dirty="0" err="1"/>
              <a:t>Arfer</a:t>
            </a:r>
            <a:r>
              <a:rPr lang="en-GB" sz="3600" b="1" dirty="0"/>
              <a:t> </a:t>
            </a:r>
            <a:r>
              <a:rPr lang="en-GB" sz="3600" b="1" dirty="0" err="1" smtClean="0"/>
              <a:t>Adfyfyriol</a:t>
            </a:r>
            <a:r>
              <a:rPr lang="en-GB" sz="3600" b="1" dirty="0" smtClean="0"/>
              <a:t>           Reflective Practice</a:t>
            </a:r>
            <a:endParaRPr lang="en-GB" sz="3600" b="1" dirty="0"/>
          </a:p>
        </p:txBody>
      </p:sp>
      <p:sp>
        <p:nvSpPr>
          <p:cNvPr id="14" name="TextBox 13">
            <a:extLst>
              <a:ext uri="{FF2B5EF4-FFF2-40B4-BE49-F238E27FC236}">
                <a16:creationId xmlns:a16="http://schemas.microsoft.com/office/drawing/2014/main" id="{9CCBFF38-DD1B-43E9-A221-A9B98340DCE7}"/>
              </a:ext>
            </a:extLst>
          </p:cNvPr>
          <p:cNvSpPr txBox="1"/>
          <p:nvPr/>
        </p:nvSpPr>
        <p:spPr>
          <a:xfrm>
            <a:off x="4629149" y="5180291"/>
            <a:ext cx="4299698" cy="400110"/>
          </a:xfrm>
          <a:prstGeom prst="rect">
            <a:avLst/>
          </a:prstGeom>
          <a:noFill/>
        </p:spPr>
        <p:txBody>
          <a:bodyPr wrap="square" rtlCol="0">
            <a:spAutoFit/>
          </a:bodyPr>
          <a:lstStyle/>
          <a:p>
            <a:pPr algn="r"/>
            <a:r>
              <a:rPr lang="en-GB" sz="2000" dirty="0"/>
              <a:t>(Thompson &amp; Thompson, 2018, p</a:t>
            </a:r>
            <a:r>
              <a:rPr lang="en-GB" sz="2000" dirty="0" smtClean="0"/>
              <a:t>./</a:t>
            </a:r>
            <a:r>
              <a:rPr lang="en-GB" sz="2000" dirty="0" err="1" smtClean="0"/>
              <a:t>t.xi</a:t>
            </a:r>
            <a:r>
              <a:rPr lang="en-GB" sz="2000" dirty="0"/>
              <a:t>)</a:t>
            </a:r>
          </a:p>
        </p:txBody>
      </p:sp>
    </p:spTree>
    <p:extLst>
      <p:ext uri="{BB962C8B-B14F-4D97-AF65-F5344CB8AC3E}">
        <p14:creationId xmlns:p14="http://schemas.microsoft.com/office/powerpoint/2010/main" val="722681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2FC4A-1FB7-44F3-A13C-1737D173B81E}"/>
              </a:ext>
            </a:extLst>
          </p:cNvPr>
          <p:cNvSpPr>
            <a:spLocks noGrp="1"/>
          </p:cNvSpPr>
          <p:nvPr>
            <p:ph sz="half" idx="1"/>
          </p:nvPr>
        </p:nvSpPr>
        <p:spPr>
          <a:xfrm>
            <a:off x="1" y="1244231"/>
            <a:ext cx="4378035" cy="3806399"/>
          </a:xfrm>
        </p:spPr>
        <p:txBody>
          <a:bodyPr>
            <a:noAutofit/>
          </a:bodyPr>
          <a:lstStyle/>
          <a:p>
            <a:r>
              <a:rPr lang="cy-GB" sz="2000" dirty="0"/>
              <a:t>Gwell ymdeimlad o reolaeth sy’n ein gwneud yn llai tueddol o ddioddef straen</a:t>
            </a:r>
          </a:p>
          <a:p>
            <a:r>
              <a:rPr lang="cy-GB" sz="2000" dirty="0"/>
              <a:t>Gwell hyder yn seiliedig ar y ffaith ein bod yn gallu arfer ar lefel uwch</a:t>
            </a:r>
          </a:p>
          <a:p>
            <a:r>
              <a:rPr lang="cy-GB" sz="2000" dirty="0"/>
              <a:t>Gwell foddhad â swydd ac felly lefel uwch o gymhelliant a morâl</a:t>
            </a:r>
          </a:p>
          <a:p>
            <a:r>
              <a:rPr lang="cy-GB" sz="2000" dirty="0"/>
              <a:t>Sbardun at ddysgu ac felly sylfaen cadarn ar gyfer </a:t>
            </a:r>
            <a:r>
              <a:rPr lang="cy-GB" sz="2000" u="sng" dirty="0"/>
              <a:t>datblygiad proffesiynol parhaus</a:t>
            </a:r>
            <a:endParaRPr lang="cy-GB" sz="2000" dirty="0"/>
          </a:p>
          <a:p>
            <a:endParaRPr lang="en-GB" sz="2000" dirty="0"/>
          </a:p>
        </p:txBody>
      </p:sp>
      <p:sp>
        <p:nvSpPr>
          <p:cNvPr id="4" name="Content Placeholder 3">
            <a:extLst>
              <a:ext uri="{FF2B5EF4-FFF2-40B4-BE49-F238E27FC236}">
                <a16:creationId xmlns:a16="http://schemas.microsoft.com/office/drawing/2014/main" id="{409CBD60-D9B9-4441-B288-ACAB61F3312F}"/>
              </a:ext>
            </a:extLst>
          </p:cNvPr>
          <p:cNvSpPr>
            <a:spLocks noGrp="1"/>
          </p:cNvSpPr>
          <p:nvPr>
            <p:ph sz="half" idx="2"/>
          </p:nvPr>
        </p:nvSpPr>
        <p:spPr>
          <a:xfrm>
            <a:off x="4378036" y="1233957"/>
            <a:ext cx="4668981" cy="3946334"/>
          </a:xfrm>
        </p:spPr>
        <p:txBody>
          <a:bodyPr>
            <a:normAutofit/>
          </a:bodyPr>
          <a:lstStyle/>
          <a:p>
            <a:r>
              <a:rPr lang="en-GB" sz="2000" dirty="0"/>
              <a:t>A greater sense of control making us less prone to stress</a:t>
            </a:r>
          </a:p>
          <a:p>
            <a:r>
              <a:rPr lang="en-GB" sz="2000" dirty="0"/>
              <a:t>A higher level of confidence based </a:t>
            </a:r>
            <a:br>
              <a:rPr lang="en-GB" sz="2000" dirty="0"/>
            </a:br>
            <a:r>
              <a:rPr lang="en-GB" sz="2000" dirty="0"/>
              <a:t>on the fact that we are able to practice at a more advanced level</a:t>
            </a:r>
          </a:p>
          <a:p>
            <a:r>
              <a:rPr lang="en-GB" sz="2000" dirty="0"/>
              <a:t>More job satisfaction and thus a higher level of motivation and morale</a:t>
            </a:r>
          </a:p>
          <a:p>
            <a:r>
              <a:rPr lang="en-GB" sz="2000" dirty="0"/>
              <a:t>A spur to learning and thus a solid foundation for </a:t>
            </a:r>
            <a:r>
              <a:rPr lang="en-GB" sz="2000" u="sng" dirty="0"/>
              <a:t>continuous professional development </a:t>
            </a:r>
            <a:endParaRPr lang="en-GB" sz="2000" dirty="0"/>
          </a:p>
        </p:txBody>
      </p:sp>
      <p:sp>
        <p:nvSpPr>
          <p:cNvPr id="9" name="Title 1">
            <a:extLst>
              <a:ext uri="{FF2B5EF4-FFF2-40B4-BE49-F238E27FC236}">
                <a16:creationId xmlns:a16="http://schemas.microsoft.com/office/drawing/2014/main" id="{987ECA63-586D-48AE-8A2B-16C5BF561AF1}"/>
              </a:ext>
            </a:extLst>
          </p:cNvPr>
          <p:cNvSpPr>
            <a:spLocks noGrp="1"/>
          </p:cNvSpPr>
          <p:nvPr>
            <p:ph type="title"/>
          </p:nvPr>
        </p:nvSpPr>
        <p:spPr>
          <a:xfrm>
            <a:off x="628650" y="0"/>
            <a:ext cx="7886700" cy="1233957"/>
          </a:xfrm>
        </p:spPr>
        <p:txBody>
          <a:bodyPr>
            <a:normAutofit/>
          </a:bodyPr>
          <a:lstStyle/>
          <a:p>
            <a:pPr algn="ctr"/>
            <a:r>
              <a:rPr lang="en-GB" sz="3600" b="1" dirty="0" err="1" smtClean="0"/>
              <a:t>Manteision</a:t>
            </a:r>
            <a:r>
              <a:rPr lang="en-GB" sz="3600" b="1" dirty="0" smtClean="0"/>
              <a:t> </a:t>
            </a:r>
            <a:r>
              <a:rPr lang="en-GB" sz="3600" b="1" dirty="0" err="1" smtClean="0"/>
              <a:t>Arfer</a:t>
            </a:r>
            <a:r>
              <a:rPr lang="en-GB" sz="3600" b="1" dirty="0" smtClean="0"/>
              <a:t> </a:t>
            </a:r>
            <a:r>
              <a:rPr lang="en-GB" sz="3600" b="1" dirty="0" err="1"/>
              <a:t>Adfyfyriol</a:t>
            </a:r>
            <a:r>
              <a:rPr lang="en-GB" sz="3600" b="1" dirty="0"/>
              <a:t> </a:t>
            </a:r>
            <a:r>
              <a:rPr lang="en-GB" sz="3600" b="1" dirty="0" smtClean="0"/>
              <a:t/>
            </a:r>
            <a:br>
              <a:rPr lang="en-GB" sz="3600" b="1" dirty="0" smtClean="0"/>
            </a:br>
            <a:r>
              <a:rPr lang="en-GB" sz="3600" b="1" dirty="0" smtClean="0"/>
              <a:t>Benefits of Reflective Practice</a:t>
            </a:r>
            <a:endParaRPr lang="en-GB" sz="3600" b="1" dirty="0"/>
          </a:p>
        </p:txBody>
      </p:sp>
      <p:sp>
        <p:nvSpPr>
          <p:cNvPr id="14" name="TextBox 13">
            <a:extLst>
              <a:ext uri="{FF2B5EF4-FFF2-40B4-BE49-F238E27FC236}">
                <a16:creationId xmlns:a16="http://schemas.microsoft.com/office/drawing/2014/main" id="{9CCBFF38-DD1B-43E9-A221-A9B98340DCE7}"/>
              </a:ext>
            </a:extLst>
          </p:cNvPr>
          <p:cNvSpPr txBox="1"/>
          <p:nvPr/>
        </p:nvSpPr>
        <p:spPr>
          <a:xfrm>
            <a:off x="4505528" y="5157364"/>
            <a:ext cx="4413996" cy="400110"/>
          </a:xfrm>
          <a:prstGeom prst="rect">
            <a:avLst/>
          </a:prstGeom>
          <a:noFill/>
        </p:spPr>
        <p:txBody>
          <a:bodyPr wrap="square" rtlCol="0">
            <a:spAutoFit/>
          </a:bodyPr>
          <a:lstStyle/>
          <a:p>
            <a:pPr algn="r"/>
            <a:r>
              <a:rPr lang="en-GB" sz="2000" dirty="0"/>
              <a:t>(Thompson &amp; Thompson, 2018, p</a:t>
            </a:r>
            <a:r>
              <a:rPr lang="en-GB" sz="2000" dirty="0" smtClean="0"/>
              <a:t>./t.143</a:t>
            </a:r>
            <a:r>
              <a:rPr lang="en-GB" sz="2000" dirty="0"/>
              <a:t>)</a:t>
            </a:r>
          </a:p>
        </p:txBody>
      </p:sp>
    </p:spTree>
    <p:extLst>
      <p:ext uri="{BB962C8B-B14F-4D97-AF65-F5344CB8AC3E}">
        <p14:creationId xmlns:p14="http://schemas.microsoft.com/office/powerpoint/2010/main" val="51476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2FC4A-1FB7-44F3-A13C-1737D173B81E}"/>
              </a:ext>
            </a:extLst>
          </p:cNvPr>
          <p:cNvSpPr>
            <a:spLocks noGrp="1"/>
          </p:cNvSpPr>
          <p:nvPr>
            <p:ph sz="half" idx="1"/>
          </p:nvPr>
        </p:nvSpPr>
        <p:spPr>
          <a:xfrm>
            <a:off x="215153" y="1244232"/>
            <a:ext cx="4299697" cy="4706512"/>
          </a:xfrm>
        </p:spPr>
        <p:txBody>
          <a:bodyPr>
            <a:noAutofit/>
          </a:bodyPr>
          <a:lstStyle/>
          <a:p>
            <a:r>
              <a:rPr lang="cy-GB" sz="1800" dirty="0"/>
              <a:t>Mae nifer o fodelau adfyfyriol wedi’u creu i helpu strwythuro’r broses adfyfyriol</a:t>
            </a:r>
          </a:p>
          <a:p>
            <a:r>
              <a:rPr lang="cy-GB" sz="1800" dirty="0"/>
              <a:t>Mae gan bob un o’r rhain ffocws ychydig yn wahanol yn seiliedig ar ddiben bwriedig y model</a:t>
            </a:r>
          </a:p>
          <a:p>
            <a:r>
              <a:rPr lang="en-GB" sz="1800" dirty="0" err="1" smtClean="0"/>
              <a:t>Efallai</a:t>
            </a:r>
            <a:r>
              <a:rPr lang="en-GB" sz="1800" dirty="0" smtClean="0"/>
              <a:t> </a:t>
            </a:r>
            <a:r>
              <a:rPr lang="en-GB" sz="1800" dirty="0" err="1" smtClean="0"/>
              <a:t>fyddai</a:t>
            </a:r>
            <a:r>
              <a:rPr lang="en-GB" sz="1800" dirty="0" smtClean="0"/>
              <a:t> </a:t>
            </a:r>
            <a:r>
              <a:rPr lang="en-GB" sz="1800" dirty="0" err="1" smtClean="0"/>
              <a:t>defnyddio</a:t>
            </a:r>
            <a:r>
              <a:rPr lang="en-GB" sz="1800" dirty="0" smtClean="0"/>
              <a:t> model </a:t>
            </a:r>
            <a:r>
              <a:rPr lang="en-GB" sz="1800" dirty="0" err="1" smtClean="0"/>
              <a:t>adfyfriol</a:t>
            </a:r>
            <a:r>
              <a:rPr lang="en-GB" sz="1800" dirty="0" smtClean="0"/>
              <a:t> </a:t>
            </a:r>
            <a:r>
              <a:rPr lang="en-GB" sz="1800" dirty="0" err="1" smtClean="0"/>
              <a:t>yn</a:t>
            </a:r>
            <a:r>
              <a:rPr lang="en-GB" sz="1800" dirty="0" smtClean="0"/>
              <a:t> </a:t>
            </a:r>
            <a:r>
              <a:rPr lang="en-GB" sz="1800" dirty="0" err="1" smtClean="0"/>
              <a:t>cefnogi</a:t>
            </a:r>
            <a:r>
              <a:rPr lang="en-GB" sz="1800" dirty="0" smtClean="0"/>
              <a:t> </a:t>
            </a:r>
            <a:r>
              <a:rPr lang="en-GB" sz="1800" dirty="0" err="1" smtClean="0"/>
              <a:t>eich</a:t>
            </a:r>
            <a:r>
              <a:rPr lang="en-GB" sz="1800" dirty="0" smtClean="0"/>
              <a:t> </a:t>
            </a:r>
            <a:r>
              <a:rPr lang="en-GB" sz="1800" dirty="0" err="1" smtClean="0"/>
              <a:t>adfyfyriad</a:t>
            </a:r>
            <a:r>
              <a:rPr lang="en-GB" sz="1800" dirty="0" smtClean="0"/>
              <a:t> </a:t>
            </a:r>
            <a:r>
              <a:rPr lang="en-GB" sz="1800" dirty="0" err="1" smtClean="0"/>
              <a:t>gritigol</a:t>
            </a:r>
            <a:r>
              <a:rPr lang="en-GB" sz="1800" dirty="0" smtClean="0"/>
              <a:t>?</a:t>
            </a:r>
          </a:p>
          <a:p>
            <a:pPr lvl="1"/>
            <a:r>
              <a:rPr lang="en-GB" sz="1600" dirty="0" smtClean="0"/>
              <a:t>Gibbs</a:t>
            </a:r>
          </a:p>
          <a:p>
            <a:pPr lvl="1"/>
            <a:r>
              <a:rPr lang="en-GB" sz="1600" dirty="0" smtClean="0"/>
              <a:t>Kolb</a:t>
            </a:r>
          </a:p>
          <a:p>
            <a:pPr lvl="1"/>
            <a:r>
              <a:rPr lang="en-GB" sz="1600" dirty="0" err="1" smtClean="0"/>
              <a:t>Boud</a:t>
            </a:r>
            <a:r>
              <a:rPr lang="en-GB" sz="1600" dirty="0" smtClean="0"/>
              <a:t> et al.</a:t>
            </a:r>
          </a:p>
          <a:p>
            <a:pPr lvl="1"/>
            <a:r>
              <a:rPr lang="en-GB" sz="1600" dirty="0" smtClean="0"/>
              <a:t>Johns</a:t>
            </a:r>
          </a:p>
          <a:p>
            <a:pPr lvl="1"/>
            <a:r>
              <a:rPr lang="en-GB" sz="1600" dirty="0" smtClean="0"/>
              <a:t>Rolfe</a:t>
            </a:r>
          </a:p>
          <a:p>
            <a:pPr lvl="1"/>
            <a:r>
              <a:rPr lang="en-GB" sz="1600" dirty="0" err="1" smtClean="0"/>
              <a:t>Arall</a:t>
            </a:r>
            <a:r>
              <a:rPr lang="en-GB" sz="1600" dirty="0" smtClean="0"/>
              <a:t>?</a:t>
            </a:r>
            <a:endParaRPr lang="en-GB" sz="1600" dirty="0"/>
          </a:p>
          <a:p>
            <a:pPr marL="0" indent="0">
              <a:buNone/>
            </a:pPr>
            <a:endParaRPr lang="en-GB" sz="2000" dirty="0"/>
          </a:p>
        </p:txBody>
      </p:sp>
      <p:sp>
        <p:nvSpPr>
          <p:cNvPr id="4" name="Content Placeholder 3">
            <a:extLst>
              <a:ext uri="{FF2B5EF4-FFF2-40B4-BE49-F238E27FC236}">
                <a16:creationId xmlns:a16="http://schemas.microsoft.com/office/drawing/2014/main" id="{409CBD60-D9B9-4441-B288-ACAB61F3312F}"/>
              </a:ext>
            </a:extLst>
          </p:cNvPr>
          <p:cNvSpPr>
            <a:spLocks noGrp="1"/>
          </p:cNvSpPr>
          <p:nvPr>
            <p:ph sz="half" idx="2"/>
          </p:nvPr>
        </p:nvSpPr>
        <p:spPr>
          <a:xfrm>
            <a:off x="4629149" y="1233957"/>
            <a:ext cx="4299697" cy="3822952"/>
          </a:xfrm>
        </p:spPr>
        <p:txBody>
          <a:bodyPr>
            <a:normAutofit fontScale="92500" lnSpcReduction="10000"/>
          </a:bodyPr>
          <a:lstStyle/>
          <a:p>
            <a:r>
              <a:rPr lang="en-GB" sz="1900" dirty="0"/>
              <a:t>There are any number of reflective models that have been created to help to structure the reflective process</a:t>
            </a:r>
          </a:p>
          <a:p>
            <a:r>
              <a:rPr lang="en-GB" sz="1900" dirty="0"/>
              <a:t>Each of these has a slightly different focus based on the intended purpose of the </a:t>
            </a:r>
            <a:r>
              <a:rPr lang="en-GB" sz="1900" dirty="0" smtClean="0"/>
              <a:t>model</a:t>
            </a:r>
          </a:p>
          <a:p>
            <a:r>
              <a:rPr lang="en-GB" sz="1900" dirty="0" smtClean="0"/>
              <a:t>Perhaps using a reflective model will support your critical reflection?</a:t>
            </a:r>
          </a:p>
          <a:p>
            <a:pPr lvl="1"/>
            <a:r>
              <a:rPr lang="en-GB" sz="1600" dirty="0" smtClean="0"/>
              <a:t>Gibbs</a:t>
            </a:r>
          </a:p>
          <a:p>
            <a:pPr lvl="1"/>
            <a:r>
              <a:rPr lang="en-GB" sz="1600" dirty="0" smtClean="0"/>
              <a:t>Kolb</a:t>
            </a:r>
          </a:p>
          <a:p>
            <a:pPr lvl="1"/>
            <a:r>
              <a:rPr lang="en-GB" sz="1600" dirty="0" err="1" smtClean="0"/>
              <a:t>Boud</a:t>
            </a:r>
            <a:r>
              <a:rPr lang="en-GB" sz="1600" dirty="0" smtClean="0"/>
              <a:t> et al.</a:t>
            </a:r>
          </a:p>
          <a:p>
            <a:pPr lvl="1"/>
            <a:r>
              <a:rPr lang="en-GB" sz="1600" dirty="0" smtClean="0"/>
              <a:t>Johns</a:t>
            </a:r>
          </a:p>
          <a:p>
            <a:pPr lvl="1"/>
            <a:r>
              <a:rPr lang="en-GB" sz="1600" dirty="0" smtClean="0"/>
              <a:t>Rolfe</a:t>
            </a:r>
          </a:p>
          <a:p>
            <a:pPr lvl="1"/>
            <a:r>
              <a:rPr lang="en-GB" sz="1600" dirty="0" smtClean="0"/>
              <a:t>Other?</a:t>
            </a:r>
            <a:endParaRPr lang="en-GB" sz="1600" dirty="0"/>
          </a:p>
        </p:txBody>
      </p:sp>
      <p:sp>
        <p:nvSpPr>
          <p:cNvPr id="9" name="Title 1">
            <a:extLst>
              <a:ext uri="{FF2B5EF4-FFF2-40B4-BE49-F238E27FC236}">
                <a16:creationId xmlns:a16="http://schemas.microsoft.com/office/drawing/2014/main" id="{987ECA63-586D-48AE-8A2B-16C5BF561AF1}"/>
              </a:ext>
            </a:extLst>
          </p:cNvPr>
          <p:cNvSpPr>
            <a:spLocks noGrp="1"/>
          </p:cNvSpPr>
          <p:nvPr>
            <p:ph type="title"/>
          </p:nvPr>
        </p:nvSpPr>
        <p:spPr>
          <a:xfrm>
            <a:off x="628650" y="1"/>
            <a:ext cx="7886700" cy="978694"/>
          </a:xfrm>
        </p:spPr>
        <p:txBody>
          <a:bodyPr>
            <a:normAutofit fontScale="90000"/>
          </a:bodyPr>
          <a:lstStyle/>
          <a:p>
            <a:pPr algn="ctr"/>
            <a:r>
              <a:rPr lang="en-GB" sz="3600" b="1" dirty="0" err="1"/>
              <a:t>Modelau</a:t>
            </a:r>
            <a:r>
              <a:rPr lang="en-GB" sz="3600" b="1" dirty="0"/>
              <a:t> </a:t>
            </a:r>
            <a:r>
              <a:rPr lang="en-GB" sz="3600" b="1" dirty="0" err="1"/>
              <a:t>Arfer</a:t>
            </a:r>
            <a:r>
              <a:rPr lang="en-GB" sz="3600" b="1" dirty="0"/>
              <a:t> </a:t>
            </a:r>
            <a:r>
              <a:rPr lang="en-GB" sz="3600" b="1" dirty="0" err="1" smtClean="0"/>
              <a:t>Adfyfyriol</a:t>
            </a:r>
            <a:r>
              <a:rPr lang="en-GB" sz="3600" b="1" dirty="0" smtClean="0"/>
              <a:t/>
            </a:r>
            <a:br>
              <a:rPr lang="en-GB" sz="3600" b="1" dirty="0" smtClean="0"/>
            </a:br>
            <a:r>
              <a:rPr lang="en-GB" sz="3600" b="1" dirty="0" smtClean="0"/>
              <a:t>Reflective </a:t>
            </a:r>
            <a:r>
              <a:rPr lang="en-GB" sz="3600" b="1" dirty="0"/>
              <a:t>Practice </a:t>
            </a:r>
            <a:r>
              <a:rPr lang="en-GB" sz="3600" b="1" dirty="0" smtClean="0"/>
              <a:t>Models</a:t>
            </a:r>
            <a:endParaRPr lang="en-GB" sz="3600" b="1" dirty="0"/>
          </a:p>
        </p:txBody>
      </p:sp>
    </p:spTree>
    <p:extLst>
      <p:ext uri="{BB962C8B-B14F-4D97-AF65-F5344CB8AC3E}">
        <p14:creationId xmlns:p14="http://schemas.microsoft.com/office/powerpoint/2010/main" val="7494718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25894"/>
            <a:ext cx="7886700" cy="1107483"/>
          </a:xfrm>
        </p:spPr>
        <p:txBody>
          <a:bodyPr>
            <a:normAutofit/>
          </a:bodyPr>
          <a:lstStyle/>
          <a:p>
            <a:pPr algn="ctr"/>
            <a:r>
              <a:rPr lang="en-GB" sz="3200" b="1" dirty="0" err="1"/>
              <a:t>Techneg</a:t>
            </a:r>
            <a:r>
              <a:rPr lang="en-GB" sz="3200" b="1" dirty="0"/>
              <a:t> ‘STAR</a:t>
            </a:r>
            <a:r>
              <a:rPr lang="en-GB" sz="3200" b="1" dirty="0" smtClean="0"/>
              <a:t>’          The </a:t>
            </a:r>
            <a:r>
              <a:rPr lang="en-GB" sz="3200" b="1" dirty="0"/>
              <a:t>STAR </a:t>
            </a:r>
            <a:r>
              <a:rPr lang="en-GB" sz="3200" b="1" dirty="0" smtClean="0"/>
              <a:t>technique</a:t>
            </a:r>
            <a:endParaRPr lang="en-GB" sz="3200" dirty="0"/>
          </a:p>
        </p:txBody>
      </p:sp>
      <p:sp>
        <p:nvSpPr>
          <p:cNvPr id="3" name="Content Placeholder 2"/>
          <p:cNvSpPr>
            <a:spLocks noGrp="1"/>
          </p:cNvSpPr>
          <p:nvPr>
            <p:ph sz="half" idx="1"/>
          </p:nvPr>
        </p:nvSpPr>
        <p:spPr>
          <a:xfrm>
            <a:off x="278606" y="1035844"/>
            <a:ext cx="4343400" cy="4450556"/>
          </a:xfrm>
        </p:spPr>
        <p:txBody>
          <a:bodyPr>
            <a:noAutofit/>
          </a:bodyPr>
          <a:lstStyle/>
          <a:p>
            <a:r>
              <a:rPr lang="cy-GB" sz="2000" b="1" dirty="0"/>
              <a:t>Sefyllfa </a:t>
            </a:r>
            <a:r>
              <a:rPr lang="cy-GB" sz="2000" dirty="0"/>
              <a:t> – gosod y cyd-destun ar gyfer eich esiampl (e.e. beth oedd yn digwydd, pwy oedd yn rhan ayyb)</a:t>
            </a:r>
          </a:p>
          <a:p>
            <a:r>
              <a:rPr lang="cy-GB" sz="2000" b="1" dirty="0"/>
              <a:t>Tasg </a:t>
            </a:r>
            <a:r>
              <a:rPr lang="cy-GB" sz="2000" dirty="0"/>
              <a:t>– beth oedd rhaid ichi ei wneud?, beth oedd y deilliannau disgwyliedig ar gyfer y sefyllfa?, beth oedd angen digwydd?</a:t>
            </a:r>
          </a:p>
          <a:p>
            <a:r>
              <a:rPr lang="cy-GB" sz="2000" b="1" dirty="0"/>
              <a:t>Gweithgaredd </a:t>
            </a:r>
            <a:r>
              <a:rPr lang="cy-GB" sz="2000" dirty="0"/>
              <a:t> – esboniwch beth a wnaethoch, disgrifiwch y camau y bu’n rhaid ichi eu cymryd i ddatrys y sefyllfa</a:t>
            </a:r>
          </a:p>
          <a:p>
            <a:r>
              <a:rPr lang="cy-GB" sz="2000" b="1" dirty="0"/>
              <a:t>Canlyniad </a:t>
            </a:r>
            <a:r>
              <a:rPr lang="cy-GB" sz="2000" dirty="0"/>
              <a:t> – beth a ddigwyddodd mewn gwirionedd?, a wnaethoch fodloni’r deilliannau?, pa fanteision eraill oedd yna?</a:t>
            </a:r>
            <a:endParaRPr lang="cy-GB" sz="2000" b="1" dirty="0"/>
          </a:p>
          <a:p>
            <a:endParaRPr lang="en-GB" sz="2400" dirty="0"/>
          </a:p>
        </p:txBody>
      </p:sp>
      <p:sp>
        <p:nvSpPr>
          <p:cNvPr id="4" name="Content Placeholder 3"/>
          <p:cNvSpPr>
            <a:spLocks noGrp="1"/>
          </p:cNvSpPr>
          <p:nvPr>
            <p:ph sz="half" idx="2"/>
          </p:nvPr>
        </p:nvSpPr>
        <p:spPr>
          <a:xfrm>
            <a:off x="4693444" y="1139947"/>
            <a:ext cx="3957636" cy="4013943"/>
          </a:xfrm>
        </p:spPr>
        <p:txBody>
          <a:bodyPr>
            <a:normAutofit fontScale="85000" lnSpcReduction="20000"/>
          </a:bodyPr>
          <a:lstStyle/>
          <a:p>
            <a:r>
              <a:rPr lang="en-GB" sz="2400" b="1" dirty="0"/>
              <a:t>Situation</a:t>
            </a:r>
            <a:r>
              <a:rPr lang="en-GB" sz="2400" dirty="0"/>
              <a:t> – set the context for your example (e.g. what was happening, who was involved etc.)</a:t>
            </a:r>
            <a:r>
              <a:rPr lang="en-GB" sz="2400" b="1" dirty="0"/>
              <a:t> </a:t>
            </a:r>
          </a:p>
          <a:p>
            <a:r>
              <a:rPr lang="en-GB" sz="2400" b="1" dirty="0"/>
              <a:t>Task</a:t>
            </a:r>
            <a:r>
              <a:rPr lang="en-GB" sz="2400" dirty="0"/>
              <a:t> – what was required of you?, what were the expected outcomes for the situation?, what needed to happen?</a:t>
            </a:r>
          </a:p>
          <a:p>
            <a:r>
              <a:rPr lang="en-GB" sz="2400" b="1" dirty="0"/>
              <a:t>Activity</a:t>
            </a:r>
            <a:r>
              <a:rPr lang="en-GB" sz="2400" dirty="0"/>
              <a:t> – explain what you actually did, describe the steps that you had to take to solve the situation</a:t>
            </a:r>
          </a:p>
          <a:p>
            <a:r>
              <a:rPr lang="en-GB" sz="2400" b="1" dirty="0"/>
              <a:t>Result</a:t>
            </a:r>
            <a:r>
              <a:rPr lang="en-GB" sz="2400" dirty="0"/>
              <a:t> – what actually happened?, did you meet the outcomes?, what other benefits were there?</a:t>
            </a:r>
            <a:endParaRPr lang="en-GB" sz="2400" b="1" dirty="0"/>
          </a:p>
          <a:p>
            <a:endParaRPr lang="en-GB" sz="3200" dirty="0"/>
          </a:p>
        </p:txBody>
      </p:sp>
      <p:sp>
        <p:nvSpPr>
          <p:cNvPr id="5" name="TextBox 4">
            <a:extLst>
              <a:ext uri="{FF2B5EF4-FFF2-40B4-BE49-F238E27FC236}">
                <a16:creationId xmlns:a16="http://schemas.microsoft.com/office/drawing/2014/main" id="{8992C9BC-A06F-4095-BC51-086B0317E74D}"/>
              </a:ext>
            </a:extLst>
          </p:cNvPr>
          <p:cNvSpPr txBox="1"/>
          <p:nvPr/>
        </p:nvSpPr>
        <p:spPr>
          <a:xfrm>
            <a:off x="4267200" y="5761567"/>
            <a:ext cx="4661647" cy="400110"/>
          </a:xfrm>
          <a:prstGeom prst="rect">
            <a:avLst/>
          </a:prstGeom>
          <a:noFill/>
        </p:spPr>
        <p:txBody>
          <a:bodyPr wrap="square" rtlCol="0">
            <a:spAutoFit/>
          </a:bodyPr>
          <a:lstStyle/>
          <a:p>
            <a:pPr algn="r"/>
            <a:r>
              <a:rPr lang="en-GB" sz="2000" b="1" dirty="0">
                <a:solidFill>
                  <a:schemeClr val="bg1"/>
                </a:solidFill>
              </a:rPr>
              <a:t>(Based </a:t>
            </a:r>
            <a:r>
              <a:rPr lang="en-GB" sz="2000" b="1" dirty="0" smtClean="0">
                <a:solidFill>
                  <a:schemeClr val="bg1"/>
                </a:solidFill>
              </a:rPr>
              <a:t>on/</a:t>
            </a:r>
            <a:r>
              <a:rPr lang="en-GB" sz="2000" b="1" dirty="0" err="1" smtClean="0">
                <a:solidFill>
                  <a:schemeClr val="bg1"/>
                </a:solidFill>
              </a:rPr>
              <a:t>Wedi’i</a:t>
            </a:r>
            <a:r>
              <a:rPr lang="en-GB" sz="2000" b="1" dirty="0" smtClean="0">
                <a:solidFill>
                  <a:schemeClr val="bg1"/>
                </a:solidFill>
              </a:rPr>
              <a:t> </a:t>
            </a:r>
            <a:r>
              <a:rPr lang="en-GB" sz="2000" b="1" dirty="0" err="1" smtClean="0">
                <a:solidFill>
                  <a:schemeClr val="bg1"/>
                </a:solidFill>
              </a:rPr>
              <a:t>seilio</a:t>
            </a:r>
            <a:r>
              <a:rPr lang="en-GB" sz="2000" b="1" dirty="0" smtClean="0">
                <a:solidFill>
                  <a:schemeClr val="bg1"/>
                </a:solidFill>
              </a:rPr>
              <a:t> </a:t>
            </a:r>
            <a:r>
              <a:rPr lang="en-GB" sz="2000" b="1" dirty="0" err="1" smtClean="0">
                <a:solidFill>
                  <a:schemeClr val="bg1"/>
                </a:solidFill>
              </a:rPr>
              <a:t>ar</a:t>
            </a:r>
            <a:r>
              <a:rPr lang="en-GB" sz="2000" b="1" dirty="0" smtClean="0">
                <a:solidFill>
                  <a:schemeClr val="bg1"/>
                </a:solidFill>
              </a:rPr>
              <a:t> </a:t>
            </a:r>
            <a:r>
              <a:rPr lang="en-GB" sz="2000" b="1" dirty="0">
                <a:solidFill>
                  <a:schemeClr val="bg1"/>
                </a:solidFill>
              </a:rPr>
              <a:t>Higgins</a:t>
            </a:r>
            <a:r>
              <a:rPr lang="en-GB" sz="2000" b="1" dirty="0">
                <a:solidFill>
                  <a:schemeClr val="bg1"/>
                </a:solidFill>
                <a:latin typeface="Calibri" panose="020F0502020204030204" pitchFamily="34" charset="0"/>
                <a:cs typeface="Calibri" panose="020F0502020204030204" pitchFamily="34" charset="0"/>
              </a:rPr>
              <a:t>, 2014</a:t>
            </a:r>
            <a:r>
              <a:rPr lang="en-GB" sz="2000" b="1" dirty="0">
                <a:solidFill>
                  <a:schemeClr val="bg1"/>
                </a:solidFill>
              </a:rPr>
              <a:t>)</a:t>
            </a:r>
          </a:p>
        </p:txBody>
      </p:sp>
    </p:spTree>
    <p:extLst>
      <p:ext uri="{BB962C8B-B14F-4D97-AF65-F5344CB8AC3E}">
        <p14:creationId xmlns:p14="http://schemas.microsoft.com/office/powerpoint/2010/main" val="140645775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err="1">
                <a:solidFill>
                  <a:prstClr val="black"/>
                </a:solidFill>
              </a:rPr>
              <a:t>Techneg</a:t>
            </a:r>
            <a:r>
              <a:rPr lang="en-GB" sz="3200" b="1" dirty="0">
                <a:solidFill>
                  <a:prstClr val="black"/>
                </a:solidFill>
              </a:rPr>
              <a:t> ‘STAR’          The STAR technique</a:t>
            </a:r>
            <a:endParaRPr lang="en-GB" dirty="0"/>
          </a:p>
        </p:txBody>
      </p:sp>
      <p:sp>
        <p:nvSpPr>
          <p:cNvPr id="3" name="Content Placeholder 2"/>
          <p:cNvSpPr>
            <a:spLocks noGrp="1"/>
          </p:cNvSpPr>
          <p:nvPr>
            <p:ph sz="half" idx="1"/>
          </p:nvPr>
        </p:nvSpPr>
        <p:spPr/>
        <p:txBody>
          <a:bodyPr/>
          <a:lstStyle/>
          <a:p>
            <a:r>
              <a:rPr lang="en-GB" dirty="0">
                <a:hlinkClick r:id="rId3"/>
              </a:rPr>
              <a:t>https://</a:t>
            </a:r>
            <a:r>
              <a:rPr lang="en-GB" dirty="0" smtClean="0">
                <a:hlinkClick r:id="rId3"/>
              </a:rPr>
              <a:t>www.indeed.com/career-advice/interviewing/how-to-use-the-star-interview-response-technique</a:t>
            </a:r>
            <a:r>
              <a:rPr lang="en-GB" dirty="0" smtClean="0"/>
              <a:t> </a:t>
            </a:r>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2011214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25894"/>
            <a:ext cx="7886700" cy="1107483"/>
          </a:xfrm>
        </p:spPr>
        <p:txBody>
          <a:bodyPr>
            <a:normAutofit/>
          </a:bodyPr>
          <a:lstStyle/>
          <a:p>
            <a:pPr algn="ctr"/>
            <a:r>
              <a:rPr lang="en-GB" sz="3200" dirty="0" err="1" smtClean="0">
                <a:latin typeface="+mn-lt"/>
              </a:rPr>
              <a:t>Targedau</a:t>
            </a:r>
            <a:r>
              <a:rPr lang="en-GB" sz="3200" dirty="0" smtClean="0">
                <a:latin typeface="+mn-lt"/>
              </a:rPr>
              <a:t> SMART Targets</a:t>
            </a:r>
            <a:endParaRPr lang="en-GB" sz="3200" dirty="0">
              <a:latin typeface="+mn-lt"/>
            </a:endParaRPr>
          </a:p>
        </p:txBody>
      </p:sp>
      <p:sp>
        <p:nvSpPr>
          <p:cNvPr id="3" name="Content Placeholder 2"/>
          <p:cNvSpPr>
            <a:spLocks noGrp="1"/>
          </p:cNvSpPr>
          <p:nvPr>
            <p:ph sz="half" idx="1"/>
          </p:nvPr>
        </p:nvSpPr>
        <p:spPr>
          <a:xfrm>
            <a:off x="278606" y="1728788"/>
            <a:ext cx="4343400" cy="3757612"/>
          </a:xfrm>
        </p:spPr>
        <p:txBody>
          <a:bodyPr>
            <a:noAutofit/>
          </a:bodyPr>
          <a:lstStyle/>
          <a:p>
            <a:r>
              <a:rPr lang="en-GB" sz="3200" dirty="0" err="1" smtClean="0"/>
              <a:t>Penodol</a:t>
            </a:r>
            <a:endParaRPr lang="en-GB" sz="3200" dirty="0" smtClean="0"/>
          </a:p>
          <a:p>
            <a:r>
              <a:rPr lang="en-GB" sz="3200" dirty="0" err="1" smtClean="0"/>
              <a:t>Ystyrlon</a:t>
            </a:r>
            <a:endParaRPr lang="en-GB" sz="3200" dirty="0" smtClean="0"/>
          </a:p>
          <a:p>
            <a:r>
              <a:rPr lang="en-GB" sz="3200" dirty="0" err="1" smtClean="0"/>
              <a:t>Cyrraeddadwy</a:t>
            </a:r>
            <a:endParaRPr lang="en-GB" sz="3200" dirty="0" smtClean="0"/>
          </a:p>
          <a:p>
            <a:r>
              <a:rPr lang="en-GB" sz="3200" dirty="0" err="1" smtClean="0"/>
              <a:t>Realistig</a:t>
            </a:r>
            <a:endParaRPr lang="en-GB" sz="3200" dirty="0" smtClean="0"/>
          </a:p>
          <a:p>
            <a:r>
              <a:rPr lang="en-GB" sz="3200" dirty="0" err="1" smtClean="0"/>
              <a:t>Amserlen</a:t>
            </a:r>
            <a:endParaRPr lang="en-GB" sz="3200" dirty="0"/>
          </a:p>
        </p:txBody>
      </p:sp>
      <p:sp>
        <p:nvSpPr>
          <p:cNvPr id="4" name="Content Placeholder 3"/>
          <p:cNvSpPr>
            <a:spLocks noGrp="1"/>
          </p:cNvSpPr>
          <p:nvPr>
            <p:ph sz="half" idx="2"/>
          </p:nvPr>
        </p:nvSpPr>
        <p:spPr>
          <a:xfrm>
            <a:off x="4693444" y="1607343"/>
            <a:ext cx="3957636" cy="3546547"/>
          </a:xfrm>
        </p:spPr>
        <p:txBody>
          <a:bodyPr>
            <a:normAutofit/>
          </a:bodyPr>
          <a:lstStyle/>
          <a:p>
            <a:r>
              <a:rPr lang="en-GB" sz="3200" dirty="0"/>
              <a:t>S = specific</a:t>
            </a:r>
          </a:p>
          <a:p>
            <a:r>
              <a:rPr lang="en-GB" sz="3200" dirty="0"/>
              <a:t>M = meaningful  </a:t>
            </a:r>
          </a:p>
          <a:p>
            <a:r>
              <a:rPr lang="en-GB" sz="3200" dirty="0"/>
              <a:t>A = achievable </a:t>
            </a:r>
          </a:p>
          <a:p>
            <a:r>
              <a:rPr lang="en-GB" sz="3200" dirty="0"/>
              <a:t>R = realistic </a:t>
            </a:r>
          </a:p>
          <a:p>
            <a:r>
              <a:rPr lang="en-GB" sz="3200" dirty="0"/>
              <a:t>T = timescale </a:t>
            </a:r>
          </a:p>
          <a:p>
            <a:endParaRPr lang="en-GB" sz="3200" dirty="0"/>
          </a:p>
        </p:txBody>
      </p:sp>
      <p:sp>
        <p:nvSpPr>
          <p:cNvPr id="5" name="TextBox 4">
            <a:extLst>
              <a:ext uri="{FF2B5EF4-FFF2-40B4-BE49-F238E27FC236}">
                <a16:creationId xmlns:a16="http://schemas.microsoft.com/office/drawing/2014/main" id="{8992C9BC-A06F-4095-BC51-086B0317E74D}"/>
              </a:ext>
            </a:extLst>
          </p:cNvPr>
          <p:cNvSpPr txBox="1"/>
          <p:nvPr/>
        </p:nvSpPr>
        <p:spPr>
          <a:xfrm>
            <a:off x="4267200" y="5761567"/>
            <a:ext cx="4661647" cy="400110"/>
          </a:xfrm>
          <a:prstGeom prst="rect">
            <a:avLst/>
          </a:prstGeom>
          <a:noFill/>
        </p:spPr>
        <p:txBody>
          <a:bodyPr wrap="square" rtlCol="0">
            <a:spAutoFit/>
          </a:bodyPr>
          <a:lstStyle/>
          <a:p>
            <a:pPr algn="r"/>
            <a:r>
              <a:rPr lang="en-GB" sz="2000" b="1" dirty="0">
                <a:solidFill>
                  <a:schemeClr val="bg1"/>
                </a:solidFill>
              </a:rPr>
              <a:t>(Based </a:t>
            </a:r>
            <a:r>
              <a:rPr lang="en-GB" sz="2000" b="1" dirty="0" smtClean="0">
                <a:solidFill>
                  <a:schemeClr val="bg1"/>
                </a:solidFill>
              </a:rPr>
              <a:t>on/</a:t>
            </a:r>
            <a:r>
              <a:rPr lang="en-GB" sz="2000" b="1" dirty="0" err="1" smtClean="0">
                <a:solidFill>
                  <a:schemeClr val="bg1"/>
                </a:solidFill>
              </a:rPr>
              <a:t>Wedi’i</a:t>
            </a:r>
            <a:r>
              <a:rPr lang="en-GB" sz="2000" b="1" dirty="0" smtClean="0">
                <a:solidFill>
                  <a:schemeClr val="bg1"/>
                </a:solidFill>
              </a:rPr>
              <a:t> </a:t>
            </a:r>
            <a:r>
              <a:rPr lang="en-GB" sz="2000" b="1" dirty="0" err="1" smtClean="0">
                <a:solidFill>
                  <a:schemeClr val="bg1"/>
                </a:solidFill>
              </a:rPr>
              <a:t>seilio</a:t>
            </a:r>
            <a:r>
              <a:rPr lang="en-GB" sz="2000" b="1" dirty="0" smtClean="0">
                <a:solidFill>
                  <a:schemeClr val="bg1"/>
                </a:solidFill>
              </a:rPr>
              <a:t> </a:t>
            </a:r>
            <a:r>
              <a:rPr lang="en-GB" sz="2000" b="1" dirty="0" err="1" smtClean="0">
                <a:solidFill>
                  <a:schemeClr val="bg1"/>
                </a:solidFill>
              </a:rPr>
              <a:t>ar</a:t>
            </a:r>
            <a:r>
              <a:rPr lang="en-GB" sz="2000" b="1" dirty="0" smtClean="0">
                <a:solidFill>
                  <a:schemeClr val="bg1"/>
                </a:solidFill>
              </a:rPr>
              <a:t> </a:t>
            </a:r>
            <a:r>
              <a:rPr lang="en-GB" sz="2000" b="1" dirty="0">
                <a:solidFill>
                  <a:schemeClr val="bg1"/>
                </a:solidFill>
              </a:rPr>
              <a:t>Higgins</a:t>
            </a:r>
            <a:r>
              <a:rPr lang="en-GB" sz="2000" b="1" dirty="0">
                <a:solidFill>
                  <a:schemeClr val="bg1"/>
                </a:solidFill>
                <a:latin typeface="Calibri" panose="020F0502020204030204" pitchFamily="34" charset="0"/>
                <a:cs typeface="Calibri" panose="020F0502020204030204" pitchFamily="34" charset="0"/>
              </a:rPr>
              <a:t>, 2014</a:t>
            </a:r>
            <a:r>
              <a:rPr lang="en-GB" sz="2000" b="1" dirty="0">
                <a:solidFill>
                  <a:schemeClr val="bg1"/>
                </a:solidFill>
              </a:rPr>
              <a:t>)</a:t>
            </a:r>
          </a:p>
        </p:txBody>
      </p:sp>
    </p:spTree>
    <p:extLst>
      <p:ext uri="{BB962C8B-B14F-4D97-AF65-F5344CB8AC3E}">
        <p14:creationId xmlns:p14="http://schemas.microsoft.com/office/powerpoint/2010/main" val="305709282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20699"/>
          </a:xfrm>
        </p:spPr>
        <p:txBody>
          <a:bodyPr>
            <a:normAutofit fontScale="90000"/>
          </a:bodyPr>
          <a:lstStyle/>
          <a:p>
            <a:pPr algn="ctr"/>
            <a:r>
              <a:rPr lang="en-GB" dirty="0" err="1" smtClean="0">
                <a:latin typeface="+mn-lt"/>
              </a:rPr>
              <a:t>Tasg</a:t>
            </a:r>
            <a:r>
              <a:rPr lang="en-GB" dirty="0" smtClean="0">
                <a:latin typeface="+mn-lt"/>
              </a:rPr>
              <a:t>               Task</a:t>
            </a:r>
            <a:endParaRPr lang="en-GB" dirty="0">
              <a:latin typeface="+mn-lt"/>
            </a:endParaRPr>
          </a:p>
        </p:txBody>
      </p:sp>
      <p:sp>
        <p:nvSpPr>
          <p:cNvPr id="3" name="Content Placeholder 2"/>
          <p:cNvSpPr>
            <a:spLocks noGrp="1"/>
          </p:cNvSpPr>
          <p:nvPr>
            <p:ph sz="half" idx="1"/>
          </p:nvPr>
        </p:nvSpPr>
        <p:spPr>
          <a:xfrm>
            <a:off x="628650" y="1328738"/>
            <a:ext cx="3886200" cy="4848225"/>
          </a:xfrm>
        </p:spPr>
        <p:txBody>
          <a:bodyPr/>
          <a:lstStyle/>
          <a:p>
            <a:r>
              <a:rPr lang="en-GB" dirty="0" err="1" smtClean="0"/>
              <a:t>Paratowch</a:t>
            </a:r>
            <a:r>
              <a:rPr lang="en-GB" dirty="0" smtClean="0"/>
              <a:t> </a:t>
            </a:r>
            <a:r>
              <a:rPr lang="en-GB" dirty="0" err="1" smtClean="0"/>
              <a:t>Cynllun</a:t>
            </a:r>
            <a:r>
              <a:rPr lang="en-GB" dirty="0" smtClean="0"/>
              <a:t> </a:t>
            </a:r>
            <a:r>
              <a:rPr lang="en-GB" dirty="0" err="1" smtClean="0"/>
              <a:t>Datblygu</a:t>
            </a:r>
            <a:r>
              <a:rPr lang="en-GB" dirty="0" smtClean="0"/>
              <a:t> </a:t>
            </a:r>
            <a:r>
              <a:rPr lang="en-GB" dirty="0" err="1" smtClean="0"/>
              <a:t>Parhaus</a:t>
            </a:r>
            <a:r>
              <a:rPr lang="en-GB" dirty="0" smtClean="0"/>
              <a:t> </a:t>
            </a:r>
            <a:r>
              <a:rPr lang="en-GB" dirty="0" err="1" smtClean="0"/>
              <a:t>drafft</a:t>
            </a:r>
            <a:r>
              <a:rPr lang="en-GB" dirty="0" smtClean="0"/>
              <a:t> </a:t>
            </a:r>
            <a:r>
              <a:rPr lang="en-GB" dirty="0" err="1" smtClean="0"/>
              <a:t>sy’n</a:t>
            </a:r>
            <a:r>
              <a:rPr lang="en-GB" dirty="0" smtClean="0"/>
              <a:t> </a:t>
            </a:r>
            <a:r>
              <a:rPr lang="en-GB" dirty="0" err="1" smtClean="0"/>
              <a:t>adnabod</a:t>
            </a:r>
            <a:r>
              <a:rPr lang="en-GB" dirty="0" smtClean="0"/>
              <a:t> </a:t>
            </a:r>
            <a:r>
              <a:rPr lang="en-GB" dirty="0" err="1" smtClean="0"/>
              <a:t>targedau</a:t>
            </a:r>
            <a:r>
              <a:rPr lang="en-GB" dirty="0" smtClean="0"/>
              <a:t> </a:t>
            </a:r>
            <a:r>
              <a:rPr lang="en-GB" dirty="0" err="1" smtClean="0"/>
              <a:t>penodol</a:t>
            </a:r>
            <a:r>
              <a:rPr lang="en-GB" dirty="0" smtClean="0"/>
              <a:t> </a:t>
            </a:r>
            <a:r>
              <a:rPr lang="en-GB" dirty="0" err="1" smtClean="0"/>
              <a:t>addas</a:t>
            </a:r>
            <a:r>
              <a:rPr lang="en-GB" dirty="0" smtClean="0"/>
              <a:t> </a:t>
            </a:r>
            <a:r>
              <a:rPr lang="en-GB" dirty="0" err="1" smtClean="0"/>
              <a:t>ar</a:t>
            </a:r>
            <a:r>
              <a:rPr lang="en-GB" dirty="0" smtClean="0"/>
              <a:t> </a:t>
            </a:r>
            <a:r>
              <a:rPr lang="en-GB" dirty="0" err="1" smtClean="0"/>
              <a:t>gyfer</a:t>
            </a:r>
            <a:r>
              <a:rPr lang="en-GB" dirty="0" smtClean="0"/>
              <a:t> </a:t>
            </a:r>
            <a:r>
              <a:rPr lang="en-GB" dirty="0" err="1" smtClean="0"/>
              <a:t>testun</a:t>
            </a:r>
            <a:r>
              <a:rPr lang="en-GB" dirty="0" smtClean="0"/>
              <a:t> </a:t>
            </a:r>
            <a:r>
              <a:rPr lang="en-GB" dirty="0" err="1" smtClean="0"/>
              <a:t>eich</a:t>
            </a:r>
            <a:r>
              <a:rPr lang="en-GB" dirty="0" smtClean="0"/>
              <a:t> </a:t>
            </a:r>
            <a:r>
              <a:rPr lang="en-GB" dirty="0" err="1" smtClean="0"/>
              <a:t>cyflwyniad</a:t>
            </a:r>
            <a:r>
              <a:rPr lang="en-GB" dirty="0" smtClean="0"/>
              <a:t> </a:t>
            </a:r>
            <a:r>
              <a:rPr lang="en-GB" dirty="0" err="1" smtClean="0"/>
              <a:t>ffug</a:t>
            </a:r>
            <a:r>
              <a:rPr lang="en-GB" dirty="0" smtClean="0"/>
              <a:t>.</a:t>
            </a:r>
          </a:p>
          <a:p>
            <a:r>
              <a:rPr lang="en-GB" dirty="0" err="1" smtClean="0"/>
              <a:t>Bydd</a:t>
            </a:r>
            <a:r>
              <a:rPr lang="en-GB" dirty="0" smtClean="0"/>
              <a:t> </a:t>
            </a:r>
            <a:r>
              <a:rPr lang="en-GB" dirty="0" err="1" smtClean="0"/>
              <a:t>hyn</a:t>
            </a:r>
            <a:r>
              <a:rPr lang="en-GB" dirty="0" smtClean="0"/>
              <a:t> </a:t>
            </a:r>
            <a:r>
              <a:rPr lang="en-GB" dirty="0" err="1" smtClean="0"/>
              <a:t>yn</a:t>
            </a:r>
            <a:r>
              <a:rPr lang="en-GB" dirty="0" smtClean="0"/>
              <a:t> help </a:t>
            </a:r>
            <a:r>
              <a:rPr lang="en-GB" dirty="0" err="1" smtClean="0"/>
              <a:t>wrth</a:t>
            </a:r>
            <a:r>
              <a:rPr lang="en-GB" dirty="0" smtClean="0"/>
              <a:t> </a:t>
            </a:r>
            <a:r>
              <a:rPr lang="en-GB" dirty="0" err="1" smtClean="0"/>
              <a:t>gynllunio</a:t>
            </a:r>
            <a:r>
              <a:rPr lang="en-GB" dirty="0" smtClean="0"/>
              <a:t> </a:t>
            </a:r>
            <a:r>
              <a:rPr lang="en-GB" dirty="0" err="1" smtClean="0"/>
              <a:t>cynnwys</a:t>
            </a:r>
            <a:r>
              <a:rPr lang="en-GB" dirty="0" smtClean="0"/>
              <a:t> y </a:t>
            </a:r>
            <a:r>
              <a:rPr lang="en-GB" dirty="0" err="1" smtClean="0"/>
              <a:t>cyflwyniad</a:t>
            </a:r>
            <a:endParaRPr lang="en-GB" dirty="0"/>
          </a:p>
        </p:txBody>
      </p:sp>
      <p:sp>
        <p:nvSpPr>
          <p:cNvPr id="4" name="Content Placeholder 3"/>
          <p:cNvSpPr>
            <a:spLocks noGrp="1"/>
          </p:cNvSpPr>
          <p:nvPr>
            <p:ph sz="half" idx="2"/>
          </p:nvPr>
        </p:nvSpPr>
        <p:spPr>
          <a:xfrm>
            <a:off x="4629150" y="1328738"/>
            <a:ext cx="3886200" cy="4848225"/>
          </a:xfrm>
        </p:spPr>
        <p:txBody>
          <a:bodyPr/>
          <a:lstStyle/>
          <a:p>
            <a:r>
              <a:rPr lang="en-GB" dirty="0" smtClean="0"/>
              <a:t>Prepare a draft Continuing Development Plan identifying specific targets relevant to the subject of your mock interview.</a:t>
            </a:r>
          </a:p>
          <a:p>
            <a:r>
              <a:rPr lang="en-GB" dirty="0" smtClean="0"/>
              <a:t>This will be help you when planning the content of the interview.</a:t>
            </a:r>
          </a:p>
          <a:p>
            <a:endParaRPr lang="en-GB" dirty="0"/>
          </a:p>
        </p:txBody>
      </p:sp>
    </p:spTree>
    <p:extLst>
      <p:ext uri="{BB962C8B-B14F-4D97-AF65-F5344CB8AC3E}">
        <p14:creationId xmlns:p14="http://schemas.microsoft.com/office/powerpoint/2010/main" val="392297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75A05-FCB8-4D2D-9D8E-5F61A5C44548}"/>
              </a:ext>
            </a:extLst>
          </p:cNvPr>
          <p:cNvSpPr>
            <a:spLocks noGrp="1"/>
          </p:cNvSpPr>
          <p:nvPr>
            <p:ph type="title"/>
          </p:nvPr>
        </p:nvSpPr>
        <p:spPr>
          <a:xfrm>
            <a:off x="628650" y="125236"/>
            <a:ext cx="7886700" cy="1012451"/>
          </a:xfrm>
        </p:spPr>
        <p:txBody>
          <a:bodyPr>
            <a:normAutofit/>
          </a:bodyPr>
          <a:lstStyle/>
          <a:p>
            <a:pPr algn="ctr"/>
            <a:r>
              <a:rPr lang="en-GB" sz="2800" dirty="0"/>
              <a:t>References</a:t>
            </a:r>
            <a:br>
              <a:rPr lang="en-GB" sz="2800" dirty="0"/>
            </a:br>
            <a:r>
              <a:rPr lang="en-GB" sz="2800" dirty="0" err="1" smtClean="0"/>
              <a:t>Cyfeirnodau</a:t>
            </a:r>
            <a:endParaRPr lang="en-GB" sz="2800" dirty="0"/>
          </a:p>
        </p:txBody>
      </p:sp>
      <p:sp>
        <p:nvSpPr>
          <p:cNvPr id="3" name="TextBox 2">
            <a:extLst>
              <a:ext uri="{FF2B5EF4-FFF2-40B4-BE49-F238E27FC236}">
                <a16:creationId xmlns:a16="http://schemas.microsoft.com/office/drawing/2014/main" id="{3230517B-7447-48AA-992B-1DDD65018F76}"/>
              </a:ext>
            </a:extLst>
          </p:cNvPr>
          <p:cNvSpPr txBox="1"/>
          <p:nvPr/>
        </p:nvSpPr>
        <p:spPr>
          <a:xfrm>
            <a:off x="628650" y="1936380"/>
            <a:ext cx="7886700" cy="584775"/>
          </a:xfrm>
          <a:prstGeom prst="rect">
            <a:avLst/>
          </a:prstGeom>
          <a:noFill/>
        </p:spPr>
        <p:txBody>
          <a:bodyPr wrap="square" rtlCol="0">
            <a:spAutoFit/>
          </a:bodyPr>
          <a:lstStyle/>
          <a:p>
            <a:r>
              <a:rPr lang="en-GB" sz="1600" dirty="0"/>
              <a:t>Cottrell, S. (2010) </a:t>
            </a:r>
            <a:r>
              <a:rPr lang="en-GB" sz="1600" i="1" dirty="0"/>
              <a:t>Skills for Success: The Personal Development Planning Handbook (2</a:t>
            </a:r>
            <a:r>
              <a:rPr lang="en-GB" sz="1600" i="1" baseline="30000" dirty="0"/>
              <a:t>nd</a:t>
            </a:r>
            <a:r>
              <a:rPr lang="en-GB" sz="1600" i="1" dirty="0"/>
              <a:t> Ed</a:t>
            </a:r>
            <a:r>
              <a:rPr lang="en-GB" sz="1600" i="1" dirty="0" smtClean="0"/>
              <a:t>./2il Arg.)</a:t>
            </a:r>
            <a:r>
              <a:rPr lang="en-GB" sz="1600" dirty="0" smtClean="0"/>
              <a:t> </a:t>
            </a:r>
            <a:r>
              <a:rPr lang="en-GB" sz="1600" dirty="0"/>
              <a:t>Basingstoke: Palgrave Macmillan</a:t>
            </a:r>
          </a:p>
        </p:txBody>
      </p:sp>
      <p:sp>
        <p:nvSpPr>
          <p:cNvPr id="4" name="TextBox 3">
            <a:extLst>
              <a:ext uri="{FF2B5EF4-FFF2-40B4-BE49-F238E27FC236}">
                <a16:creationId xmlns:a16="http://schemas.microsoft.com/office/drawing/2014/main" id="{3AC72ACD-E89F-4874-B450-E2348A0BA86C}"/>
              </a:ext>
            </a:extLst>
          </p:cNvPr>
          <p:cNvSpPr txBox="1"/>
          <p:nvPr/>
        </p:nvSpPr>
        <p:spPr>
          <a:xfrm>
            <a:off x="628650" y="1158676"/>
            <a:ext cx="7886700" cy="584775"/>
          </a:xfrm>
          <a:prstGeom prst="rect">
            <a:avLst/>
          </a:prstGeom>
          <a:noFill/>
        </p:spPr>
        <p:txBody>
          <a:bodyPr wrap="square" rtlCol="0">
            <a:spAutoFit/>
          </a:bodyPr>
          <a:lstStyle/>
          <a:p>
            <a:r>
              <a:rPr lang="en-GB" sz="1600" dirty="0"/>
              <a:t>CIPD (No </a:t>
            </a:r>
            <a:r>
              <a:rPr lang="en-GB" sz="1600" dirty="0" smtClean="0"/>
              <a:t>Date/Dim </a:t>
            </a:r>
            <a:r>
              <a:rPr lang="en-GB" sz="1600" dirty="0" err="1" smtClean="0"/>
              <a:t>Dyddiad</a:t>
            </a:r>
            <a:r>
              <a:rPr lang="en-GB" sz="1600" dirty="0" smtClean="0"/>
              <a:t>) </a:t>
            </a:r>
            <a:r>
              <a:rPr lang="en-GB" sz="1600" i="1" dirty="0"/>
              <a:t>About CPD</a:t>
            </a:r>
            <a:r>
              <a:rPr lang="en-GB" sz="1600" dirty="0"/>
              <a:t> Available </a:t>
            </a:r>
            <a:r>
              <a:rPr lang="en-GB" sz="1600" dirty="0" smtClean="0"/>
              <a:t>at/</a:t>
            </a:r>
            <a:r>
              <a:rPr lang="en-GB" sz="1600" dirty="0" err="1" smtClean="0"/>
              <a:t>Ar</a:t>
            </a:r>
            <a:r>
              <a:rPr lang="en-GB" sz="1600" dirty="0" smtClean="0"/>
              <a:t> </a:t>
            </a:r>
            <a:r>
              <a:rPr lang="en-GB" sz="1600" dirty="0" err="1" smtClean="0"/>
              <a:t>gael</a:t>
            </a:r>
            <a:r>
              <a:rPr lang="en-GB" sz="1600" dirty="0" smtClean="0"/>
              <a:t> </a:t>
            </a:r>
            <a:r>
              <a:rPr lang="en-GB" sz="1600" dirty="0" err="1" smtClean="0"/>
              <a:t>yn</a:t>
            </a:r>
            <a:r>
              <a:rPr lang="en-GB" sz="1600" dirty="0" smtClean="0"/>
              <a:t>: </a:t>
            </a:r>
            <a:r>
              <a:rPr lang="en-GB" sz="1600" dirty="0">
                <a:hlinkClick r:id="rId3"/>
              </a:rPr>
              <a:t>https://www.cipd.co.uk/learn/cpd/about</a:t>
            </a:r>
            <a:r>
              <a:rPr lang="en-GB" sz="1600" dirty="0"/>
              <a:t>  [</a:t>
            </a:r>
            <a:r>
              <a:rPr lang="en-GB" sz="1600" dirty="0" smtClean="0"/>
              <a:t>Accessed/</a:t>
            </a:r>
            <a:r>
              <a:rPr lang="en-GB" sz="1600" dirty="0" err="1" smtClean="0"/>
              <a:t>Cychwyd</a:t>
            </a:r>
            <a:r>
              <a:rPr lang="en-GB" sz="1600" dirty="0" smtClean="0"/>
              <a:t> </a:t>
            </a:r>
            <a:r>
              <a:rPr lang="en-GB" sz="1600" dirty="0"/>
              <a:t>15/08/2019]</a:t>
            </a:r>
          </a:p>
        </p:txBody>
      </p:sp>
      <p:sp>
        <p:nvSpPr>
          <p:cNvPr id="6" name="TextBox 5">
            <a:extLst>
              <a:ext uri="{FF2B5EF4-FFF2-40B4-BE49-F238E27FC236}">
                <a16:creationId xmlns:a16="http://schemas.microsoft.com/office/drawing/2014/main" id="{5534DF1B-1335-4FF6-AEE1-4827EC8E9FA9}"/>
              </a:ext>
            </a:extLst>
          </p:cNvPr>
          <p:cNvSpPr txBox="1"/>
          <p:nvPr/>
        </p:nvSpPr>
        <p:spPr>
          <a:xfrm>
            <a:off x="646580" y="2761130"/>
            <a:ext cx="7886700" cy="584775"/>
          </a:xfrm>
          <a:prstGeom prst="rect">
            <a:avLst/>
          </a:prstGeom>
          <a:noFill/>
        </p:spPr>
        <p:txBody>
          <a:bodyPr wrap="square" rtlCol="0">
            <a:spAutoFit/>
          </a:bodyPr>
          <a:lstStyle/>
          <a:p>
            <a:r>
              <a:rPr lang="en-GB" sz="1600" dirty="0"/>
              <a:t>Gibbs, G. (1988) </a:t>
            </a:r>
            <a:r>
              <a:rPr lang="en-GB" sz="1600" i="1" dirty="0"/>
              <a:t>Learning by Doing: A Guide to Teaching and Learning Models </a:t>
            </a:r>
            <a:r>
              <a:rPr lang="en-GB" sz="1600" dirty="0" smtClean="0"/>
              <a:t>Oxford/</a:t>
            </a:r>
            <a:r>
              <a:rPr lang="en-GB" sz="1600" dirty="0" err="1" smtClean="0"/>
              <a:t>Rhydychen</a:t>
            </a:r>
            <a:r>
              <a:rPr lang="en-GB" sz="1600" dirty="0" smtClean="0"/>
              <a:t>: </a:t>
            </a:r>
            <a:r>
              <a:rPr lang="en-GB" sz="1600" dirty="0"/>
              <a:t>Oxford Further Education Unit</a:t>
            </a:r>
          </a:p>
        </p:txBody>
      </p:sp>
      <p:sp>
        <p:nvSpPr>
          <p:cNvPr id="7" name="TextBox 6">
            <a:extLst>
              <a:ext uri="{FF2B5EF4-FFF2-40B4-BE49-F238E27FC236}">
                <a16:creationId xmlns:a16="http://schemas.microsoft.com/office/drawing/2014/main" id="{EFD9113E-BF81-4A03-B323-1B17819F2A38}"/>
              </a:ext>
            </a:extLst>
          </p:cNvPr>
          <p:cNvSpPr txBox="1"/>
          <p:nvPr/>
        </p:nvSpPr>
        <p:spPr>
          <a:xfrm>
            <a:off x="628650" y="4484090"/>
            <a:ext cx="8113568" cy="830997"/>
          </a:xfrm>
          <a:prstGeom prst="rect">
            <a:avLst/>
          </a:prstGeom>
          <a:noFill/>
        </p:spPr>
        <p:txBody>
          <a:bodyPr wrap="square" rtlCol="0">
            <a:spAutoFit/>
          </a:bodyPr>
          <a:lstStyle/>
          <a:p>
            <a:r>
              <a:rPr lang="en-GB" sz="1600" dirty="0"/>
              <a:t>Nambisan, S. (2017) </a:t>
            </a:r>
            <a:r>
              <a:rPr lang="en-GB" sz="1600" i="1" dirty="0"/>
              <a:t>Digital Entrepreneurship: Toward a Digital Technology Perspective of Entrepreneurship </a:t>
            </a:r>
            <a:r>
              <a:rPr lang="en-GB" sz="1600" dirty="0" err="1"/>
              <a:t>Entrepreneurship</a:t>
            </a:r>
            <a:r>
              <a:rPr lang="en-GB" sz="1600" dirty="0"/>
              <a:t> Theory and Practice Vol </a:t>
            </a:r>
            <a:r>
              <a:rPr lang="en-GB" sz="1600" dirty="0" smtClean="0"/>
              <a:t>/</a:t>
            </a:r>
            <a:r>
              <a:rPr lang="en-GB" sz="1600" dirty="0" err="1" smtClean="0"/>
              <a:t>Cyf</a:t>
            </a:r>
            <a:r>
              <a:rPr lang="en-GB" sz="1600" dirty="0" smtClean="0"/>
              <a:t>. 41 </a:t>
            </a:r>
            <a:r>
              <a:rPr lang="en-GB" sz="1600" dirty="0"/>
              <a:t>(6) Available </a:t>
            </a:r>
            <a:r>
              <a:rPr lang="en-GB" sz="1600" dirty="0" smtClean="0"/>
              <a:t>at/</a:t>
            </a:r>
            <a:r>
              <a:rPr lang="en-GB" sz="1600" dirty="0" err="1" smtClean="0"/>
              <a:t>Ar</a:t>
            </a:r>
            <a:r>
              <a:rPr lang="en-GB" sz="1600" dirty="0" smtClean="0"/>
              <a:t> </a:t>
            </a:r>
            <a:r>
              <a:rPr lang="en-GB" sz="1600" dirty="0" err="1" smtClean="0"/>
              <a:t>gael</a:t>
            </a:r>
            <a:r>
              <a:rPr lang="en-GB" sz="1600" dirty="0" smtClean="0"/>
              <a:t> </a:t>
            </a:r>
            <a:r>
              <a:rPr lang="en-GB" sz="1600" dirty="0" err="1" smtClean="0"/>
              <a:t>yn</a:t>
            </a:r>
            <a:r>
              <a:rPr lang="en-GB" sz="1600" dirty="0" smtClean="0"/>
              <a:t>: </a:t>
            </a:r>
            <a:r>
              <a:rPr lang="en-GB" sz="1600" dirty="0">
                <a:hlinkClick r:id="rId4"/>
              </a:rPr>
              <a:t>https://doi-org.ezproxy.uwtsd.ac.uk/10.1111/etap.12254</a:t>
            </a:r>
            <a:r>
              <a:rPr lang="en-GB" sz="1600" dirty="0"/>
              <a:t> [</a:t>
            </a:r>
            <a:r>
              <a:rPr lang="en-GB" sz="1600" dirty="0" smtClean="0"/>
              <a:t>Accessed/</a:t>
            </a:r>
            <a:r>
              <a:rPr lang="en-GB" sz="1600" dirty="0" err="1" smtClean="0"/>
              <a:t>Cyrchwyd</a:t>
            </a:r>
            <a:r>
              <a:rPr lang="en-GB" sz="1600" dirty="0" smtClean="0"/>
              <a:t> </a:t>
            </a:r>
            <a:r>
              <a:rPr lang="en-GB" sz="1600" dirty="0"/>
              <a:t>19/08/2019]</a:t>
            </a:r>
          </a:p>
        </p:txBody>
      </p:sp>
      <p:sp>
        <p:nvSpPr>
          <p:cNvPr id="8" name="TextBox 7">
            <a:extLst>
              <a:ext uri="{FF2B5EF4-FFF2-40B4-BE49-F238E27FC236}">
                <a16:creationId xmlns:a16="http://schemas.microsoft.com/office/drawing/2014/main" id="{669AB3E4-E1F0-4259-BB34-829BA812D0BC}"/>
              </a:ext>
            </a:extLst>
          </p:cNvPr>
          <p:cNvSpPr txBox="1"/>
          <p:nvPr/>
        </p:nvSpPr>
        <p:spPr>
          <a:xfrm>
            <a:off x="637616" y="3532092"/>
            <a:ext cx="7886700" cy="830997"/>
          </a:xfrm>
          <a:prstGeom prst="rect">
            <a:avLst/>
          </a:prstGeom>
          <a:noFill/>
        </p:spPr>
        <p:txBody>
          <a:bodyPr wrap="square" rtlCol="0">
            <a:spAutoFit/>
          </a:bodyPr>
          <a:lstStyle/>
          <a:p>
            <a:r>
              <a:rPr lang="en-GB" sz="1600" dirty="0"/>
              <a:t>Higgins, M. (2014) </a:t>
            </a:r>
            <a:r>
              <a:rPr lang="en-GB" sz="1600" i="1" dirty="0"/>
              <a:t>Using the Star technique to shine at job interviews: a how-to guide </a:t>
            </a:r>
            <a:r>
              <a:rPr lang="en-GB" sz="1600" dirty="0"/>
              <a:t>Guardian Available </a:t>
            </a:r>
            <a:r>
              <a:rPr lang="en-GB" sz="1600" dirty="0" smtClean="0"/>
              <a:t>at/</a:t>
            </a:r>
            <a:r>
              <a:rPr lang="en-GB" sz="1600" dirty="0" err="1" smtClean="0"/>
              <a:t>Ar</a:t>
            </a:r>
            <a:r>
              <a:rPr lang="en-GB" sz="1600" dirty="0" smtClean="0"/>
              <a:t> </a:t>
            </a:r>
            <a:r>
              <a:rPr lang="en-GB" sz="1600" dirty="0" err="1" smtClean="0"/>
              <a:t>gael</a:t>
            </a:r>
            <a:r>
              <a:rPr lang="en-GB" sz="1600" dirty="0" smtClean="0"/>
              <a:t> </a:t>
            </a:r>
            <a:r>
              <a:rPr lang="en-GB" sz="1600" dirty="0" err="1" smtClean="0"/>
              <a:t>yn</a:t>
            </a:r>
            <a:r>
              <a:rPr lang="en-GB" sz="1600" dirty="0" smtClean="0"/>
              <a:t>: </a:t>
            </a:r>
            <a:r>
              <a:rPr lang="en-GB" sz="1600" dirty="0">
                <a:hlinkClick r:id="rId5"/>
              </a:rPr>
              <a:t>https://www.theguardian.com/careers/careers-blog/star-technique-competency-based-interview</a:t>
            </a:r>
            <a:r>
              <a:rPr lang="en-GB" sz="1600" dirty="0"/>
              <a:t> [</a:t>
            </a:r>
            <a:r>
              <a:rPr lang="en-GB" sz="1600" dirty="0" smtClean="0"/>
              <a:t>Accessed/</a:t>
            </a:r>
            <a:r>
              <a:rPr lang="en-GB" sz="1600" dirty="0" err="1" smtClean="0"/>
              <a:t>Cyrchwyd</a:t>
            </a:r>
            <a:r>
              <a:rPr lang="en-GB" sz="1600" dirty="0" smtClean="0"/>
              <a:t> </a:t>
            </a:r>
            <a:r>
              <a:rPr lang="en-GB" sz="1600" dirty="0"/>
              <a:t>19/08/2019]</a:t>
            </a:r>
          </a:p>
        </p:txBody>
      </p:sp>
    </p:spTree>
    <p:extLst>
      <p:ext uri="{BB962C8B-B14F-4D97-AF65-F5344CB8AC3E}">
        <p14:creationId xmlns:p14="http://schemas.microsoft.com/office/powerpoint/2010/main" val="3339334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75A05-FCB8-4D2D-9D8E-5F61A5C44548}"/>
              </a:ext>
            </a:extLst>
          </p:cNvPr>
          <p:cNvSpPr>
            <a:spLocks noGrp="1"/>
          </p:cNvSpPr>
          <p:nvPr>
            <p:ph type="title"/>
          </p:nvPr>
        </p:nvSpPr>
        <p:spPr>
          <a:xfrm>
            <a:off x="628650" y="0"/>
            <a:ext cx="7886700" cy="1325563"/>
          </a:xfrm>
        </p:spPr>
        <p:txBody>
          <a:bodyPr>
            <a:normAutofit/>
          </a:bodyPr>
          <a:lstStyle/>
          <a:p>
            <a:pPr algn="ctr"/>
            <a:r>
              <a:rPr lang="en-GB" sz="3600" dirty="0"/>
              <a:t>References</a:t>
            </a:r>
            <a:br>
              <a:rPr lang="en-GB" sz="3600" dirty="0"/>
            </a:br>
            <a:r>
              <a:rPr lang="en-GB" sz="3600" dirty="0" err="1" smtClean="0"/>
              <a:t>Cyfeiriadau</a:t>
            </a:r>
            <a:endParaRPr lang="en-GB" sz="3600" dirty="0"/>
          </a:p>
        </p:txBody>
      </p:sp>
      <p:sp>
        <p:nvSpPr>
          <p:cNvPr id="5" name="TextBox 4">
            <a:extLst>
              <a:ext uri="{FF2B5EF4-FFF2-40B4-BE49-F238E27FC236}">
                <a16:creationId xmlns:a16="http://schemas.microsoft.com/office/drawing/2014/main" id="{14C5F4D7-98E4-4847-A8FB-4B128F12986C}"/>
              </a:ext>
            </a:extLst>
          </p:cNvPr>
          <p:cNvSpPr txBox="1"/>
          <p:nvPr/>
        </p:nvSpPr>
        <p:spPr>
          <a:xfrm>
            <a:off x="628650" y="4865604"/>
            <a:ext cx="7886700" cy="584775"/>
          </a:xfrm>
          <a:prstGeom prst="rect">
            <a:avLst/>
          </a:prstGeom>
          <a:noFill/>
        </p:spPr>
        <p:txBody>
          <a:bodyPr wrap="square" rtlCol="0">
            <a:spAutoFit/>
          </a:bodyPr>
          <a:lstStyle/>
          <a:p>
            <a:r>
              <a:rPr lang="en-GB" sz="1600" dirty="0"/>
              <a:t>Thompson, S. &amp; Thompson, N.  (2018) </a:t>
            </a:r>
            <a:r>
              <a:rPr lang="en-GB" sz="1600" i="1" dirty="0"/>
              <a:t>The Critically Reflective Practitioner (2</a:t>
            </a:r>
            <a:r>
              <a:rPr lang="en-GB" sz="1600" i="1" baseline="30000" dirty="0"/>
              <a:t>nd</a:t>
            </a:r>
            <a:r>
              <a:rPr lang="en-GB" sz="1600" i="1" dirty="0"/>
              <a:t> </a:t>
            </a:r>
            <a:r>
              <a:rPr lang="en-GB" sz="1600" i="1" dirty="0" smtClean="0"/>
              <a:t>Ed/2il </a:t>
            </a:r>
            <a:r>
              <a:rPr lang="en-GB" sz="1600" i="1" dirty="0" err="1" smtClean="0"/>
              <a:t>Arg</a:t>
            </a:r>
            <a:r>
              <a:rPr lang="en-GB" sz="1600" i="1" dirty="0" smtClean="0"/>
              <a:t>).</a:t>
            </a:r>
            <a:r>
              <a:rPr lang="en-GB" sz="1600" dirty="0" smtClean="0"/>
              <a:t> </a:t>
            </a:r>
            <a:r>
              <a:rPr lang="en-GB" sz="1600" dirty="0"/>
              <a:t>Basingstoke: Palgrave Macmillan</a:t>
            </a:r>
          </a:p>
        </p:txBody>
      </p:sp>
      <p:sp>
        <p:nvSpPr>
          <p:cNvPr id="7" name="TextBox 6">
            <a:extLst>
              <a:ext uri="{FF2B5EF4-FFF2-40B4-BE49-F238E27FC236}">
                <a16:creationId xmlns:a16="http://schemas.microsoft.com/office/drawing/2014/main" id="{D821640B-D948-4D23-8F88-F4FC53DFAED5}"/>
              </a:ext>
            </a:extLst>
          </p:cNvPr>
          <p:cNvSpPr txBox="1"/>
          <p:nvPr/>
        </p:nvSpPr>
        <p:spPr>
          <a:xfrm>
            <a:off x="619686" y="4238071"/>
            <a:ext cx="7886700" cy="584775"/>
          </a:xfrm>
          <a:prstGeom prst="rect">
            <a:avLst/>
          </a:prstGeom>
          <a:noFill/>
        </p:spPr>
        <p:txBody>
          <a:bodyPr wrap="square" rtlCol="0">
            <a:spAutoFit/>
          </a:bodyPr>
          <a:lstStyle/>
          <a:p>
            <a:r>
              <a:rPr lang="en-GB" sz="1600" dirty="0"/>
              <a:t>Sch</a:t>
            </a:r>
            <a:r>
              <a:rPr lang="en-GB" sz="1600" dirty="0">
                <a:latin typeface="Calibri" panose="020F0502020204030204" pitchFamily="34" charset="0"/>
                <a:cs typeface="Calibri" panose="020F0502020204030204" pitchFamily="34" charset="0"/>
              </a:rPr>
              <a:t>ön</a:t>
            </a:r>
            <a:r>
              <a:rPr lang="en-GB" sz="1600" dirty="0"/>
              <a:t>, D.A.  (1983) </a:t>
            </a:r>
            <a:r>
              <a:rPr lang="en-GB" sz="1600" i="1" dirty="0"/>
              <a:t>The Reflective Practitioner: How Professionals Think In Action.</a:t>
            </a:r>
            <a:r>
              <a:rPr lang="en-GB" sz="1600" dirty="0"/>
              <a:t> New York: Basic Books</a:t>
            </a:r>
          </a:p>
        </p:txBody>
      </p:sp>
      <p:sp>
        <p:nvSpPr>
          <p:cNvPr id="8" name="TextBox 7">
            <a:extLst>
              <a:ext uri="{FF2B5EF4-FFF2-40B4-BE49-F238E27FC236}">
                <a16:creationId xmlns:a16="http://schemas.microsoft.com/office/drawing/2014/main" id="{8BD28964-A896-4E0F-B4F6-39A6E7D91B5E}"/>
              </a:ext>
            </a:extLst>
          </p:cNvPr>
          <p:cNvSpPr txBox="1"/>
          <p:nvPr/>
        </p:nvSpPr>
        <p:spPr>
          <a:xfrm>
            <a:off x="619685" y="1208475"/>
            <a:ext cx="8201585" cy="1077218"/>
          </a:xfrm>
          <a:prstGeom prst="rect">
            <a:avLst/>
          </a:prstGeom>
          <a:noFill/>
        </p:spPr>
        <p:txBody>
          <a:bodyPr wrap="square" rtlCol="0">
            <a:spAutoFit/>
          </a:bodyPr>
          <a:lstStyle/>
          <a:p>
            <a:r>
              <a:rPr lang="en-GB" sz="1600" dirty="0"/>
              <a:t>QAA  (2018) </a:t>
            </a:r>
            <a:r>
              <a:rPr lang="en-GB" sz="1600" i="1" dirty="0"/>
              <a:t>Enterprise and Entrepreneurship Education: Guidance for UK Higher</a:t>
            </a:r>
          </a:p>
          <a:p>
            <a:r>
              <a:rPr lang="en-GB" sz="1600" i="1" dirty="0"/>
              <a:t>Education Providers.</a:t>
            </a:r>
            <a:r>
              <a:rPr lang="en-GB" sz="1600" dirty="0"/>
              <a:t> Gloucester: QAA Available </a:t>
            </a:r>
            <a:r>
              <a:rPr lang="en-GB" sz="1600" dirty="0" smtClean="0"/>
              <a:t>at/</a:t>
            </a:r>
            <a:r>
              <a:rPr lang="en-GB" sz="1600" dirty="0" err="1" smtClean="0"/>
              <a:t>Ar</a:t>
            </a:r>
            <a:r>
              <a:rPr lang="en-GB" sz="1600" dirty="0" smtClean="0"/>
              <a:t> </a:t>
            </a:r>
            <a:r>
              <a:rPr lang="en-GB" sz="1600" dirty="0" err="1" smtClean="0"/>
              <a:t>gael</a:t>
            </a:r>
            <a:r>
              <a:rPr lang="en-GB" sz="1600" dirty="0" smtClean="0"/>
              <a:t> </a:t>
            </a:r>
            <a:r>
              <a:rPr lang="en-GB" sz="1600" dirty="0" err="1" smtClean="0"/>
              <a:t>yn</a:t>
            </a:r>
            <a:r>
              <a:rPr lang="en-GB" sz="1600" dirty="0" smtClean="0"/>
              <a:t>: </a:t>
            </a:r>
            <a:r>
              <a:rPr lang="en-GB" sz="1600" dirty="0">
                <a:hlinkClick r:id="rId3"/>
              </a:rPr>
              <a:t>https://www.qaa.ac.uk/docs/qaas/enhancement-and-development/enterprise-and-entrpreneurship-education-2018.pdf?sfvrsn=15f1f981_8</a:t>
            </a:r>
            <a:r>
              <a:rPr lang="en-GB" sz="1600" dirty="0"/>
              <a:t> [</a:t>
            </a:r>
            <a:r>
              <a:rPr lang="en-GB" sz="1600" dirty="0" smtClean="0"/>
              <a:t>Accessed/</a:t>
            </a:r>
            <a:r>
              <a:rPr lang="en-GB" sz="1600" dirty="0" err="1" smtClean="0"/>
              <a:t>Cyrchwyd</a:t>
            </a:r>
            <a:r>
              <a:rPr lang="en-GB" sz="1600" dirty="0" smtClean="0"/>
              <a:t> </a:t>
            </a:r>
            <a:r>
              <a:rPr lang="en-GB" sz="1600" dirty="0"/>
              <a:t>16/08/2019]</a:t>
            </a:r>
          </a:p>
        </p:txBody>
      </p:sp>
      <p:sp>
        <p:nvSpPr>
          <p:cNvPr id="9" name="TextBox 8">
            <a:extLst>
              <a:ext uri="{FF2B5EF4-FFF2-40B4-BE49-F238E27FC236}">
                <a16:creationId xmlns:a16="http://schemas.microsoft.com/office/drawing/2014/main" id="{A708EE89-C83F-4DB1-B7CE-5F7BD9C0FA12}"/>
              </a:ext>
            </a:extLst>
          </p:cNvPr>
          <p:cNvSpPr txBox="1"/>
          <p:nvPr/>
        </p:nvSpPr>
        <p:spPr>
          <a:xfrm>
            <a:off x="619686" y="3509444"/>
            <a:ext cx="7886700" cy="584775"/>
          </a:xfrm>
          <a:prstGeom prst="rect">
            <a:avLst/>
          </a:prstGeom>
          <a:noFill/>
        </p:spPr>
        <p:txBody>
          <a:bodyPr wrap="square" rtlCol="0">
            <a:spAutoFit/>
          </a:bodyPr>
          <a:lstStyle/>
          <a:p>
            <a:r>
              <a:rPr lang="en-GB" sz="1600" dirty="0"/>
              <a:t>Rae, D.  (2007) </a:t>
            </a:r>
            <a:r>
              <a:rPr lang="en-GB" sz="1600" i="1" dirty="0"/>
              <a:t>Entrepreneurship: From Opportunity to Action.</a:t>
            </a:r>
            <a:r>
              <a:rPr lang="en-GB" sz="1600" dirty="0"/>
              <a:t> Basingstoke: Palgrave Macmillan</a:t>
            </a:r>
          </a:p>
        </p:txBody>
      </p:sp>
      <p:sp>
        <p:nvSpPr>
          <p:cNvPr id="10" name="TextBox 9">
            <a:extLst>
              <a:ext uri="{FF2B5EF4-FFF2-40B4-BE49-F238E27FC236}">
                <a16:creationId xmlns:a16="http://schemas.microsoft.com/office/drawing/2014/main" id="{0FB3C4AD-999B-4E50-81A4-6D2615BB58FA}"/>
              </a:ext>
            </a:extLst>
          </p:cNvPr>
          <p:cNvSpPr txBox="1"/>
          <p:nvPr/>
        </p:nvSpPr>
        <p:spPr>
          <a:xfrm>
            <a:off x="637615" y="2409744"/>
            <a:ext cx="8201585" cy="1077218"/>
          </a:xfrm>
          <a:prstGeom prst="rect">
            <a:avLst/>
          </a:prstGeom>
          <a:noFill/>
        </p:spPr>
        <p:txBody>
          <a:bodyPr wrap="square" rtlCol="0">
            <a:spAutoFit/>
          </a:bodyPr>
          <a:lstStyle/>
          <a:p>
            <a:r>
              <a:rPr lang="en-GB" sz="1600" dirty="0"/>
              <a:t>QAA  (2009) </a:t>
            </a:r>
            <a:r>
              <a:rPr lang="en-GB" sz="1600" i="1" dirty="0"/>
              <a:t>Personal development planning: guidance for institutional policy and practice in higher education.</a:t>
            </a:r>
            <a:r>
              <a:rPr lang="en-GB" sz="1600" dirty="0"/>
              <a:t> Gloucester: QAA Available </a:t>
            </a:r>
            <a:r>
              <a:rPr lang="en-GB" sz="1600" dirty="0" smtClean="0"/>
              <a:t>at/</a:t>
            </a:r>
            <a:r>
              <a:rPr lang="en-GB" sz="1600" dirty="0" err="1" smtClean="0"/>
              <a:t>Ar</a:t>
            </a:r>
            <a:r>
              <a:rPr lang="en-GB" sz="1600" dirty="0" smtClean="0"/>
              <a:t> </a:t>
            </a:r>
            <a:r>
              <a:rPr lang="en-GB" sz="1600" dirty="0" err="1" smtClean="0"/>
              <a:t>gael</a:t>
            </a:r>
            <a:r>
              <a:rPr lang="en-GB" sz="1600" dirty="0" smtClean="0"/>
              <a:t> </a:t>
            </a:r>
            <a:r>
              <a:rPr lang="en-GB" sz="1600" dirty="0" err="1" smtClean="0"/>
              <a:t>yn</a:t>
            </a:r>
            <a:r>
              <a:rPr lang="en-GB" sz="1600" dirty="0" smtClean="0"/>
              <a:t>: </a:t>
            </a:r>
            <a:r>
              <a:rPr lang="en-GB" sz="1600" dirty="0">
                <a:hlinkClick r:id="rId4"/>
              </a:rPr>
              <a:t>https://www.qaa.ac.uk/docs/qaas/enhancement-and-development/pdp-guidance-for-institutional-policy-and-practice.pdf?sfvrsn=4145f581_8</a:t>
            </a:r>
            <a:r>
              <a:rPr lang="en-GB" sz="1600" dirty="0"/>
              <a:t> [</a:t>
            </a:r>
            <a:r>
              <a:rPr lang="en-GB" sz="1600" dirty="0" smtClean="0"/>
              <a:t>Accessed/</a:t>
            </a:r>
            <a:r>
              <a:rPr lang="en-GB" sz="1600" dirty="0" err="1" smtClean="0"/>
              <a:t>Cyrchwyd</a:t>
            </a:r>
            <a:r>
              <a:rPr lang="en-GB" sz="1600" dirty="0" smtClean="0"/>
              <a:t> </a:t>
            </a:r>
            <a:r>
              <a:rPr lang="en-GB" sz="1600" dirty="0"/>
              <a:t>19/08/2019]</a:t>
            </a:r>
          </a:p>
        </p:txBody>
      </p:sp>
    </p:spTree>
    <p:extLst>
      <p:ext uri="{BB962C8B-B14F-4D97-AF65-F5344CB8AC3E}">
        <p14:creationId xmlns:p14="http://schemas.microsoft.com/office/powerpoint/2010/main" val="21102859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1659</TotalTime>
  <Words>1602</Words>
  <Application>Microsoft Office PowerPoint</Application>
  <PresentationFormat>On-screen Show (4:3)</PresentationFormat>
  <Paragraphs>175</Paragraphs>
  <Slides>17</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Times New Roman</vt:lpstr>
      <vt:lpstr>Office Theme</vt:lpstr>
      <vt:lpstr>PowerPoint Presentation</vt:lpstr>
      <vt:lpstr>ECGE6002PC – Sgiliau Bywyd: Cyflogadwyedd a Llwybrau’r Dyfodol ECGE6002P – Skills for Life: Employability and Future Pathways </vt:lpstr>
      <vt:lpstr>Cynnwys y sesiwn        Session content </vt:lpstr>
      <vt:lpstr>Cynllunio Datblygiad Personol  Personal Development Planning </vt:lpstr>
      <vt:lpstr>Beth yw Datblygiad Proffesiynol Parhaus? What is Continuing Professional Development? </vt:lpstr>
      <vt:lpstr>Datblygiad Proffesiynol Parhaus Continuing Professional Development </vt:lpstr>
      <vt:lpstr>Cynllunio Datblygiad Personol  Personal Development Planning </vt:lpstr>
      <vt:lpstr>Arfer Adfyfyriol       Reflective Practice</vt:lpstr>
      <vt:lpstr>Arfer Adfyfyriol           Reflective Practice</vt:lpstr>
      <vt:lpstr>Manteision Arfer Adfyfyriol  Benefits of Reflective Practice</vt:lpstr>
      <vt:lpstr>Modelau Arfer Adfyfyriol Reflective Practice Models</vt:lpstr>
      <vt:lpstr>Techneg ‘STAR’          The STAR technique</vt:lpstr>
      <vt:lpstr>Techneg ‘STAR’          The STAR technique</vt:lpstr>
      <vt:lpstr>Targedau SMART Targets</vt:lpstr>
      <vt:lpstr>Tasg               Task</vt:lpstr>
      <vt:lpstr>References Cyfeirnodau</vt:lpstr>
      <vt:lpstr>References Cyfeiriadau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Gwyneth Davies</cp:lastModifiedBy>
  <cp:revision>130</cp:revision>
  <cp:lastPrinted>2019-07-01T13:46:34Z</cp:lastPrinted>
  <dcterms:created xsi:type="dcterms:W3CDTF">2017-02-08T11:33:06Z</dcterms:created>
  <dcterms:modified xsi:type="dcterms:W3CDTF">2020-11-26T12:07:51Z</dcterms:modified>
</cp:coreProperties>
</file>