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2"/>
  </p:notesMasterIdLst>
  <p:sldIdLst>
    <p:sldId id="256" r:id="rId2"/>
    <p:sldId id="316" r:id="rId3"/>
    <p:sldId id="308" r:id="rId4"/>
    <p:sldId id="314" r:id="rId5"/>
    <p:sldId id="315" r:id="rId6"/>
    <p:sldId id="312" r:id="rId7"/>
    <p:sldId id="310" r:id="rId8"/>
    <p:sldId id="313" r:id="rId9"/>
    <p:sldId id="309" r:id="rId10"/>
    <p:sldId id="29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2" autoAdjust="0"/>
    <p:restoredTop sz="69991" autoAdjust="0"/>
  </p:normalViewPr>
  <p:slideViewPr>
    <p:cSldViewPr>
      <p:cViewPr varScale="1">
        <p:scale>
          <a:sx n="67" d="100"/>
          <a:sy n="67" d="100"/>
        </p:scale>
        <p:origin x="180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EC5DD-D254-46D2-9AE3-104629CE9B67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5653-4D65-4478-8C5B-CDD9CA476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08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test nominal data, we can make use of the Chi-Squared tests</a:t>
            </a:r>
          </a:p>
          <a:p>
            <a:r>
              <a:rPr lang="en-GB" dirty="0"/>
              <a:t>The test in question only handles categories and frequencies, and as such the categories do not need to be placed in any particular rank or order.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r>
              <a:rPr lang="en-US" dirty="0"/>
              <a:t>Or is </a:t>
            </a:r>
            <a:r>
              <a:rPr lang="en-US" dirty="0" err="1"/>
              <a:t>is</a:t>
            </a:r>
            <a:r>
              <a:rPr lang="en-US" dirty="0"/>
              <a:t> Educational Attainment related to Gender</a:t>
            </a:r>
          </a:p>
          <a:p>
            <a:endParaRPr lang="en-GB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result is significant if this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 is equal to or less than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designated alpha level (normally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0.05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the column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Asymptotic</a:t>
            </a:r>
            <a:r>
              <a:rPr lang="en-GB" sz="1200" b="1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Significance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.000</a:t>
            </a:r>
          </a:p>
          <a:p>
            <a:r>
              <a:rPr lang="en-US" dirty="0"/>
              <a:t>i.e. Greater than 0.05 = not significant</a:t>
            </a:r>
          </a:p>
          <a:p>
            <a:r>
              <a:rPr lang="en-US" dirty="0"/>
              <a:t>Equal to 0.05 = borderline significant (normally considered significant)</a:t>
            </a:r>
          </a:p>
          <a:p>
            <a:r>
              <a:rPr lang="en-US" dirty="0"/>
              <a:t>Less than 0.05 = significant</a:t>
            </a:r>
          </a:p>
          <a:p>
            <a:r>
              <a:rPr lang="en-US" dirty="0"/>
              <a:t>If the effect is not significant then the variables are clearly INDEPENDENT of each other (hence the name ‘Chi-Square test for independence’!)</a:t>
            </a:r>
          </a:p>
          <a:p>
            <a:endParaRPr lang="en-US" dirty="0"/>
          </a:p>
          <a:p>
            <a:r>
              <a:rPr lang="en-US" dirty="0"/>
              <a:t>We refer to the ‘Asymptotic Significance (2-sided)’ as the ‘</a:t>
            </a:r>
            <a:r>
              <a:rPr lang="en-US" u="sng" dirty="0"/>
              <a:t>p-value</a:t>
            </a:r>
            <a:r>
              <a:rPr lang="en-US" dirty="0"/>
              <a:t>’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200" b="1" dirty="0">
                <a:solidFill>
                  <a:srgbClr val="FFFF00"/>
                </a:solidFill>
              </a:rPr>
              <a:t>H</a:t>
            </a:r>
            <a:r>
              <a:rPr lang="en-US" sz="1200" b="1" baseline="-25000" dirty="0">
                <a:solidFill>
                  <a:srgbClr val="FFFF00"/>
                </a:solidFill>
              </a:rPr>
              <a:t>0 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US" sz="1200" b="1" dirty="0">
                <a:solidFill>
                  <a:srgbClr val="FFFF00"/>
                </a:solidFill>
              </a:rPr>
              <a:t>	H</a:t>
            </a:r>
            <a:r>
              <a:rPr lang="en-US" sz="1200" b="1" baseline="-25000" dirty="0">
                <a:solidFill>
                  <a:srgbClr val="FFFF00"/>
                </a:solidFill>
              </a:rPr>
              <a:t>1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US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case this result is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highly significant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0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association.  Initial Annual Salary (Salary) and Year of Birth (Born and independent of each other).</a:t>
            </a:r>
            <a:r>
              <a:rPr lang="en-US" sz="1200" dirty="0">
                <a:latin typeface="Times New Roman" pitchFamily="18" charset="0"/>
              </a:rPr>
              <a:t>  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1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an association . Initial Annual Salary (Salary) and Year of Birth (Born and not independent of each other).</a:t>
            </a:r>
            <a:r>
              <a:rPr lang="en-US" sz="1200" dirty="0">
                <a:latin typeface="Times New Roman" pitchFamily="18" charset="0"/>
              </a:rPr>
              <a:t> </a:t>
            </a:r>
          </a:p>
          <a:p>
            <a:r>
              <a:rPr lang="en-US" sz="1200" b="1" dirty="0">
                <a:solidFill>
                  <a:srgbClr val="FFFF00"/>
                </a:solidFill>
                <a:latin typeface="Times New Roman" pitchFamily="18" charset="0"/>
              </a:rPr>
              <a:t>Reject the Null hypothesis</a:t>
            </a:r>
            <a:r>
              <a:rPr lang="en-US" sz="1200" b="1" dirty="0">
                <a:latin typeface="Times New Roman" pitchFamily="18" charset="0"/>
              </a:rPr>
              <a:t>  </a:t>
            </a:r>
            <a:r>
              <a:rPr lang="en-US" sz="1200" dirty="0">
                <a:latin typeface="Times New Roman" pitchFamily="18" charset="0"/>
              </a:rPr>
              <a:t>- the analysis indicates the variables are associated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dirty="0">
              <a:latin typeface="Times New Roman" pitchFamily="18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endParaRPr lang="en-US" sz="1200" dirty="0">
              <a:latin typeface="Times New Roman" pitchFamily="18" charset="0"/>
            </a:endParaRP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expressed in two different but equivalent ways: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OR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 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: 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694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search for more specific tables, search for Chi Squared tables in your search engine. Links to tables will be provided on Moodle</a:t>
            </a:r>
          </a:p>
          <a:p>
            <a:endParaRPr lang="en-GB" baseline="0" dirty="0"/>
          </a:p>
          <a:p>
            <a:r>
              <a:rPr lang="en-GB" dirty="0"/>
              <a:t>Look up the critical chi-square statistic value for p = </a:t>
            </a:r>
            <a:r>
              <a:rPr lang="en-GB" b="1" dirty="0"/>
              <a:t>0.05 (95% confidence level) </a:t>
            </a:r>
            <a:r>
              <a:rPr lang="en-GB" dirty="0"/>
              <a:t>with </a:t>
            </a:r>
            <a:r>
              <a:rPr lang="en-GB" b="1" dirty="0"/>
              <a:t>6</a:t>
            </a:r>
            <a:r>
              <a:rPr lang="en-GB" dirty="0"/>
              <a:t> </a:t>
            </a:r>
            <a:r>
              <a:rPr lang="en-GB" dirty="0" err="1"/>
              <a:t>df</a:t>
            </a:r>
            <a:r>
              <a:rPr lang="en-GB" baseline="0" dirty="0"/>
              <a:t> (</a:t>
            </a:r>
            <a:r>
              <a:rPr lang="en-GB" dirty="0"/>
              <a:t>degree of freedom)</a:t>
            </a:r>
            <a:r>
              <a:rPr lang="en-GB" baseline="0" dirty="0"/>
              <a:t> shows </a:t>
            </a:r>
            <a:r>
              <a:rPr lang="en-GB" b="1" dirty="0"/>
              <a:t>12.59</a:t>
            </a: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B872E7-5799-45C7-BD8C-1000C7E8DA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84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terms of the hypothesis we are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saying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Reject H0 ‘there is no association’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Gender and educational attainment preferences are independent.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Accept H1 ‘there is an association’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Gender and educational attainment preferences are not independent</a:t>
            </a:r>
          </a:p>
          <a:p>
            <a:endParaRPr lang="en-GB" sz="1200" b="0" i="0" dirty="0">
              <a:solidFill>
                <a:srgbClr val="000000"/>
              </a:solidFill>
              <a:effectLst/>
              <a:latin typeface="Segoe UI" panose="020B0502040204020203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Interpret results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. Since the P-value (0.000) is less than the significance level (0.05), we cannot accept the null hypothesis.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Thus, we conclude that there is a relationship between gender </a:t>
            </a:r>
            <a:r>
              <a:rPr lang="en-GB" sz="1800" b="0" i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and educational attainment preference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should be able to see this in the results – for example if you go back to the file - </a:t>
            </a:r>
            <a:endPara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8 file named  IBM_SPSS24_Short_guide page 17, end of exercise 7 output.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you see that the males have generally much higher levels of education,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whereas the females have high attainment but at lower educational levels.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If you look at statistical books the explanations can be quite complicated.  Actually somethings poorly explained.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 I have tried to simplify without loosing the meaning of what is being addressed.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38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</a:t>
            </a:r>
          </a:p>
          <a:p>
            <a:r>
              <a:rPr lang="en-GB" baseline="0" dirty="0"/>
              <a:t>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correlation if you wish to detect a pattern amongst two values</a:t>
            </a:r>
          </a:p>
          <a:p>
            <a:r>
              <a:rPr lang="en-GB" dirty="0"/>
              <a:t>With regard to ordinal data, statisticians commonly investigate whether or not a relationship exists between two variables</a:t>
            </a:r>
          </a:p>
          <a:p>
            <a:r>
              <a:rPr lang="en-GB" dirty="0"/>
              <a:t>Two correlation formulas exist</a:t>
            </a:r>
          </a:p>
          <a:p>
            <a:pPr lvl="1"/>
            <a:r>
              <a:rPr lang="en-GB" dirty="0"/>
              <a:t>Pearson’s </a:t>
            </a:r>
            <a:r>
              <a:rPr lang="en-GB" b="1" dirty="0"/>
              <a:t>r</a:t>
            </a:r>
          </a:p>
          <a:p>
            <a:pPr lvl="2"/>
            <a:r>
              <a:rPr lang="en-GB" dirty="0"/>
              <a:t>This detects the correlation against pure numeric values.</a:t>
            </a:r>
          </a:p>
          <a:p>
            <a:pPr lvl="2"/>
            <a:r>
              <a:rPr lang="en-GB" dirty="0"/>
              <a:t>This is used if the data appears to be linear in nature (where there appears to be a noticeable decrease/increase as one value increases)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811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64127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331748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06117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23193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784817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809840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4295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168722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60791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894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74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2880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074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39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27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52249"/>
      </p:ext>
    </p:extLst>
  </p:cSld>
  <p:clrMapOvr>
    <a:masterClrMapping/>
  </p:clrMapOvr>
  <p:transition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95209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7DB21F8-8044-44E2-8521-21A6FDC84574}" type="datetimeFigureOut">
              <a:rPr lang="en-US" smtClean="0"/>
              <a:pPr/>
              <a:t>5/5/2021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643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ransition>
    <p:wipe dir="r"/>
  </p:transition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62000"/>
            <a:ext cx="7543800" cy="3047999"/>
          </a:xfrm>
        </p:spPr>
        <p:txBody>
          <a:bodyPr>
            <a:normAutofit/>
          </a:bodyPr>
          <a:lstStyle/>
          <a:p>
            <a:pPr algn="l"/>
            <a:r>
              <a:rPr lang="en-US" sz="5000" b="1" dirty="0"/>
              <a:t>Explaining Hypothesis and some </a:t>
            </a:r>
            <a:br>
              <a:rPr lang="en-US" sz="5000" b="1" dirty="0"/>
            </a:br>
            <a:r>
              <a:rPr lang="en-US" sz="5000" b="1" dirty="0"/>
              <a:t>Statistical Tests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4495800" cy="861420"/>
          </a:xfrm>
        </p:spPr>
        <p:txBody>
          <a:bodyPr>
            <a:noAutofit/>
          </a:bodyPr>
          <a:lstStyle/>
          <a:p>
            <a:r>
              <a:rPr lang="en-GB" sz="3000" b="1" dirty="0"/>
              <a:t>Week 9 Extra Notes</a:t>
            </a:r>
          </a:p>
          <a:p>
            <a:endParaRPr lang="en-GB" sz="3000" b="1" dirty="0"/>
          </a:p>
          <a:p>
            <a:r>
              <a:rPr lang="en-GB" sz="3000" b="1" dirty="0"/>
              <a:t>Dr Roisin Mullins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EE72C-6E01-4767-BEF5-4207D0434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7055380" cy="1400530"/>
          </a:xfrm>
        </p:spPr>
        <p:txBody>
          <a:bodyPr/>
          <a:lstStyle/>
          <a:p>
            <a:r>
              <a:rPr lang="en-GB" dirty="0"/>
              <a:t>How to interpret the </a:t>
            </a:r>
            <a:br>
              <a:rPr lang="en-GB" dirty="0"/>
            </a:br>
            <a:r>
              <a:rPr lang="en-GB" dirty="0"/>
              <a:t>Chi-squared and Correlation outputs</a:t>
            </a:r>
          </a:p>
        </p:txBody>
      </p:sp>
    </p:spTree>
    <p:extLst>
      <p:ext uri="{BB962C8B-B14F-4D97-AF65-F5344CB8AC3E}">
        <p14:creationId xmlns:p14="http://schemas.microsoft.com/office/powerpoint/2010/main" val="376039264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4267200" y="1115399"/>
            <a:ext cx="4578033" cy="28346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02367" y="4495800"/>
            <a:ext cx="8339265" cy="2043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are a few steps to interpret the output.  So lets take this one step at a time.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this example where p &lt; 0.05, this result is thought of as being “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highly significant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” meaning we think the variables are related to each other (not independent).  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other words, because 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.000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&lt;.05 we think that Gender is associated with Educational Attainment (Men and Women have different preferences for Educational levels).</a:t>
            </a:r>
            <a:endParaRPr lang="en-GB" sz="1600" dirty="0">
              <a:effectLst/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46235" y="1074206"/>
            <a:ext cx="335279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 Chi Squared test was used to show if the two groups behave differently 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endParaRPr lang="en-GB" sz="16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7 file named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IBM_SPSS24_Short_guide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110025"/>
            <a:ext cx="8540433" cy="820588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b="1" dirty="0"/>
              <a:t>Chi Squared Test for Independence</a:t>
            </a:r>
          </a:p>
        </p:txBody>
      </p:sp>
    </p:spTree>
    <p:extLst>
      <p:ext uri="{BB962C8B-B14F-4D97-AF65-F5344CB8AC3E}">
        <p14:creationId xmlns:p14="http://schemas.microsoft.com/office/powerpoint/2010/main" val="93657003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54" y="64191"/>
            <a:ext cx="7055380" cy="636578"/>
          </a:xfrm>
        </p:spPr>
        <p:txBody>
          <a:bodyPr/>
          <a:lstStyle/>
          <a:p>
            <a:r>
              <a:rPr lang="en-GB" dirty="0"/>
              <a:t>Finding the P value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8205" y="1467633"/>
            <a:ext cx="4711269" cy="4960365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have one half of the information we need to find the P value at 0.05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second half is the degrees of freedom, which is the amount of groups present in the test - 1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this case, 7-1 =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degrees of freedom (</a:t>
            </a:r>
            <a:r>
              <a:rPr lang="en-GB" sz="1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(shown on the output – can you see it?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Using the 6 degrees of freedom column, we attempt to find the cell which contains our Chi Squared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can then use the column to determine our P value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the case of our example, the P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 much higher than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 0.05 confidence level.</a:t>
            </a: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find these tables for each statistical test online</a:t>
            </a:r>
          </a:p>
        </p:txBody>
      </p:sp>
      <p:pic>
        <p:nvPicPr>
          <p:cNvPr id="5122" name="Picture 2" descr="http://passel.unl.edu/Image/Namuth-CovertDeana956176274/chi-sqaure%20distribution%20tabl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8400"/>
            <a:ext cx="4436565" cy="398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5366425" y="168232"/>
            <a:ext cx="3587017" cy="1735904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4419600" y="914400"/>
            <a:ext cx="3352800" cy="1756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419600" y="2774895"/>
            <a:ext cx="977970" cy="700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133600" y="1825908"/>
            <a:ext cx="6248400" cy="9000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8229600" y="3561812"/>
            <a:ext cx="304800" cy="1215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88424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3618"/>
            <a:ext cx="7055380" cy="838200"/>
          </a:xfrm>
        </p:spPr>
        <p:txBody>
          <a:bodyPr/>
          <a:lstStyle/>
          <a:p>
            <a:r>
              <a:rPr lang="en-GB" dirty="0"/>
              <a:t>So Is it significant?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951" y="990600"/>
            <a:ext cx="8382000" cy="531913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check this? Here is the rule of thumb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the test value &gt; table value then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REJECT H0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example, our result showed that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(So our calculated test statistic is greater than the critical chi-square statistic value for p = 0.05 (95% confidence level) with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degree of freedom.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reject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0 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Instead the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1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true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Well done – you get it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 .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Take a break and then return to continue to the end of slides.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780909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7055380" cy="662342"/>
          </a:xfrm>
        </p:spPr>
        <p:txBody>
          <a:bodyPr/>
          <a:lstStyle/>
          <a:p>
            <a:r>
              <a:rPr lang="en-US" dirty="0"/>
              <a:t>Correlation Analysis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752600"/>
            <a:ext cx="8763000" cy="46482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analysis is used to measure the strength of the association (linear relationship) between two variables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x increases, y increases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advertising dollars increase, sales increase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 x increases, y decreases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expenses increase, net income decreases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Correlation is only concerned with strength of the relationship 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 causal effect is implied with correlation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spurious correlation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is when a correlation exists between two seemingly unrelated variables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correlation between company sales and the number of children employees have</a:t>
            </a:r>
          </a:p>
        </p:txBody>
      </p:sp>
    </p:spTree>
    <p:extLst>
      <p:ext uri="{BB962C8B-B14F-4D97-AF65-F5344CB8AC3E}">
        <p14:creationId xmlns:p14="http://schemas.microsoft.com/office/powerpoint/2010/main" val="291058341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4267200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 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52675" y="5865813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29275" y="5865813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304800" y="2111375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20675" y="2263775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38400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28800" y="2720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71600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810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62000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43000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304800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574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66988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52800" y="2187575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62325" y="2332038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80050" y="3322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403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75050" y="1951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274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99050" y="31702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22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180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846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413250" y="2179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51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803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22850" y="24844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1084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89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60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70238" y="1568450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52800" y="3635375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608638" y="347345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24600" y="2035175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532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20013" y="2873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962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3152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500813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805613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110413" y="26797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91413" y="2644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628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72200" y="1500188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48413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764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92275" y="457200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526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9050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57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810000" y="4572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2098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62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2004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76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90800" y="4267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526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33600" y="4495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38400" y="498792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290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956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432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19200" y="4113213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764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33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385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530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105400" y="4724400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24388" y="4189413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530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57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2151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84250" y="3702050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38600" y="3711575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62800" y="3711575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626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674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72200" y="5029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29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342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67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2004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71800" y="4114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514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141583" y="6227695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3641001" y="1371600"/>
            <a:ext cx="4831891" cy="23622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57200" y="381000"/>
            <a:ext cx="31005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Correlation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369164" y="1239262"/>
            <a:ext cx="32766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Using the variables -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Initial Annual Salary (Salary) </a:t>
            </a:r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Year of Birth (Born).  </a:t>
            </a:r>
          </a:p>
          <a:p>
            <a:endParaRPr lang="en-GB" sz="2400" b="1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Test if there is a relationship between these variables.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7339012" y="3333750"/>
            <a:ext cx="661988" cy="17716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467600" y="2552700"/>
            <a:ext cx="616946" cy="19431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52400" y="4495800"/>
            <a:ext cx="8839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is no correlation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(-.013), in fact, it is a low negative correlation 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between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Salary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Born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lack of correlation is significant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at the 0.820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(p=0.820)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level.  The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is high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indicating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strong variance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  This means that there 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82% variance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of the points along the line, so the points are not closely related, suggesting no relationship.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So you may have set up the following hypothesis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0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1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dirty="0">
                <a:solidFill>
                  <a:srgbClr val="FFFF00"/>
                </a:solidFill>
                <a:latin typeface="Times New Roman" pitchFamily="18" charset="0"/>
              </a:rPr>
              <a:t>Accept the Null hypothesis</a:t>
            </a:r>
            <a:r>
              <a:rPr lang="en-US" sz="1600" dirty="0">
                <a:latin typeface="Times New Roman" pitchFamily="18" charset="0"/>
              </a:rPr>
              <a:t>  - the analysis indicates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no relationship.</a:t>
            </a:r>
            <a:endParaRPr lang="en-US" sz="16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280990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0"/>
            <a:ext cx="6400800" cy="914400"/>
          </a:xfrm>
        </p:spPr>
        <p:txBody>
          <a:bodyPr/>
          <a:lstStyle/>
          <a:p>
            <a:r>
              <a:rPr lang="en-GB" sz="4000" b="1" dirty="0"/>
              <a:t>Practical Exercises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914400"/>
            <a:ext cx="8534400" cy="5819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1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Try some descriptive statistics using the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2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Try some inferential statistics using the 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Preparation Homework -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 your own survey with no more  than 10 questions.</a:t>
            </a:r>
          </a:p>
          <a:p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Collect 10-20 responses and analyse in SPSS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518520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10966</TotalTime>
  <Words>1646</Words>
  <Application>Microsoft Office PowerPoint</Application>
  <PresentationFormat>On-screen Show (4:3)</PresentationFormat>
  <Paragraphs>158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Calibri</vt:lpstr>
      <vt:lpstr>Century Gothic</vt:lpstr>
      <vt:lpstr>Roboto Slab</vt:lpstr>
      <vt:lpstr>Segoe UI</vt:lpstr>
      <vt:lpstr>Times New Roman</vt:lpstr>
      <vt:lpstr>Verdana</vt:lpstr>
      <vt:lpstr>Wingdings</vt:lpstr>
      <vt:lpstr>Wingdings 3</vt:lpstr>
      <vt:lpstr>Ion</vt:lpstr>
      <vt:lpstr>Explaining Hypothesis and some  Statistical Tests</vt:lpstr>
      <vt:lpstr>How to interpret the  Chi-squared and Correlation outputs</vt:lpstr>
      <vt:lpstr>PowerPoint Presentation</vt:lpstr>
      <vt:lpstr>Finding the P value</vt:lpstr>
      <vt:lpstr>So Is it significant?</vt:lpstr>
      <vt:lpstr>Correlation Analysis</vt:lpstr>
      <vt:lpstr>PowerPoint Presentation</vt:lpstr>
      <vt:lpstr>Examples of Approximate  r  Values</vt:lpstr>
      <vt:lpstr>PowerPoint Presentation</vt:lpstr>
      <vt:lpstr>Practical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Research</dc:title>
  <dc:creator>Rm</dc:creator>
  <cp:lastModifiedBy>Roisin Mullins</cp:lastModifiedBy>
  <cp:revision>278</cp:revision>
  <dcterms:created xsi:type="dcterms:W3CDTF">2015-02-07T20:41:16Z</dcterms:created>
  <dcterms:modified xsi:type="dcterms:W3CDTF">2021-05-05T12:12:10Z</dcterms:modified>
</cp:coreProperties>
</file>