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handoutMasterIdLst>
    <p:handoutMasterId r:id="rId18"/>
  </p:handoutMasterIdLst>
  <p:sldIdLst>
    <p:sldId id="257" r:id="rId5"/>
    <p:sldId id="262" r:id="rId6"/>
    <p:sldId id="259" r:id="rId7"/>
    <p:sldId id="270" r:id="rId8"/>
    <p:sldId id="260" r:id="rId9"/>
    <p:sldId id="263" r:id="rId10"/>
    <p:sldId id="261" r:id="rId11"/>
    <p:sldId id="267" r:id="rId12"/>
    <p:sldId id="266" r:id="rId13"/>
    <p:sldId id="268" r:id="rId14"/>
    <p:sldId id="264"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064" userDrawn="1">
          <p15:clr>
            <a:srgbClr val="A4A3A4"/>
          </p15:clr>
        </p15:guide>
        <p15:guide id="2" pos="3840" userDrawn="1">
          <p15:clr>
            <a:srgbClr val="A4A3A4"/>
          </p15:clr>
        </p15:guide>
        <p15:guide id="3" pos="456" userDrawn="1">
          <p15:clr>
            <a:srgbClr val="A4A3A4"/>
          </p15:clr>
        </p15:guide>
        <p15:guide id="4" pos="720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BEBD8"/>
    <a:srgbClr val="8335E5"/>
    <a:srgbClr val="6B8DE1"/>
    <a:srgbClr val="6C92E1"/>
    <a:srgbClr val="6313DC"/>
    <a:srgbClr val="1E3ADA"/>
    <a:srgbClr val="030553"/>
    <a:srgbClr val="7D4BC9"/>
    <a:srgbClr val="16286E"/>
    <a:srgbClr val="6524D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3BF9EA-3D62-E618-2DDD-327B67B5446D}" v="17" dt="2026-02-13T05:09:25.808"/>
    <p1510:client id="{3A736EAB-523E-E70C-E663-E1754A3A540E}" v="7" dt="2026-02-13T09:23:05.149"/>
    <p1510:client id="{3BF11F1D-8733-A174-55FB-E8DF263830E6}" v="80" dt="2026-02-11T22:53:12.763"/>
    <p1510:client id="{4F823067-83C4-0394-42C4-CCA8007482F2}" v="420" dt="2026-02-12T00:51:37.737"/>
    <p1510:client id="{5FB63BFA-33C2-E54A-945C-F4C8537C92A5}" v="405" dt="2026-02-12T21:36:47.131"/>
    <p1510:client id="{A9B01D21-C601-4710-8CED-4456786CC592}" v="63" dt="2026-02-13T10:43:44.743"/>
    <p1510:client id="{D18694DC-C6B6-D01A-CB8B-E1B92656E1B6}" v="327" dt="2026-02-13T20:28:47.7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064"/>
        <p:guide pos="3840"/>
        <p:guide pos="456"/>
        <p:guide pos="720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F506F9-91AB-457B-A321-BA32DFC452D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E71BC67-B9B6-41AE-BB4E-51234F20984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19C063D-436A-410C-A490-190D73BB5D3E}" type="datetimeFigureOut">
              <a:rPr lang="en-US" smtClean="0"/>
              <a:t>2/13/2026</a:t>
            </a:fld>
            <a:endParaRPr lang="en-US"/>
          </a:p>
        </p:txBody>
      </p:sp>
      <p:sp>
        <p:nvSpPr>
          <p:cNvPr id="4" name="Footer Placeholder 3">
            <a:extLst>
              <a:ext uri="{FF2B5EF4-FFF2-40B4-BE49-F238E27FC236}">
                <a16:creationId xmlns:a16="http://schemas.microsoft.com/office/drawing/2014/main" id="{A0E2BB79-F5ED-4C7F-A869-D9A323F2CA0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A40207CB-184F-4400-BBE4-E0B71DE0626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328996C-DF1E-45F4-80FD-86472FDB10B8}" type="slidenum">
              <a:rPr lang="en-US" smtClean="0"/>
              <a:t>‹#›</a:t>
            </a:fld>
            <a:endParaRPr lang="en-US"/>
          </a:p>
        </p:txBody>
      </p:sp>
    </p:spTree>
    <p:extLst>
      <p:ext uri="{BB962C8B-B14F-4D97-AF65-F5344CB8AC3E}">
        <p14:creationId xmlns:p14="http://schemas.microsoft.com/office/powerpoint/2010/main" val="14016848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B8BDD7-4F37-46AB-9A13-BF4D77EDD71D}" type="datetimeFigureOut">
              <a:rPr lang="en-US" smtClean="0"/>
              <a:t>2/13/2026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F8F48A-6110-47DA-8521-A1D1FFD22FEF}" type="slidenum">
              <a:rPr lang="en-US" smtClean="0"/>
              <a:t>‹#›</a:t>
            </a:fld>
            <a:endParaRPr lang="en-US"/>
          </a:p>
        </p:txBody>
      </p:sp>
    </p:spTree>
    <p:extLst>
      <p:ext uri="{BB962C8B-B14F-4D97-AF65-F5344CB8AC3E}">
        <p14:creationId xmlns:p14="http://schemas.microsoft.com/office/powerpoint/2010/main" val="3451491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DF8F48A-6110-47DA-8521-A1D1FFD22FEF}" type="slidenum">
              <a:rPr lang="en-US" smtClean="0"/>
              <a:t>1</a:t>
            </a:fld>
            <a:endParaRPr lang="en-US"/>
          </a:p>
        </p:txBody>
      </p:sp>
    </p:spTree>
    <p:extLst>
      <p:ext uri="{BB962C8B-B14F-4D97-AF65-F5344CB8AC3E}">
        <p14:creationId xmlns:p14="http://schemas.microsoft.com/office/powerpoint/2010/main" val="467909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DF8F48A-6110-47DA-8521-A1D1FFD22FEF}" type="slidenum">
              <a:rPr lang="en-US" smtClean="0"/>
              <a:t>3</a:t>
            </a:fld>
            <a:endParaRPr lang="en-US"/>
          </a:p>
        </p:txBody>
      </p:sp>
    </p:spTree>
    <p:extLst>
      <p:ext uri="{BB962C8B-B14F-4D97-AF65-F5344CB8AC3E}">
        <p14:creationId xmlns:p14="http://schemas.microsoft.com/office/powerpoint/2010/main" val="6718008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DF8F48A-6110-47DA-8521-A1D1FFD22FEF}" type="slidenum">
              <a:rPr lang="en-US" smtClean="0"/>
              <a:t>5</a:t>
            </a:fld>
            <a:endParaRPr lang="en-US"/>
          </a:p>
        </p:txBody>
      </p:sp>
    </p:spTree>
    <p:extLst>
      <p:ext uri="{BB962C8B-B14F-4D97-AF65-F5344CB8AC3E}">
        <p14:creationId xmlns:p14="http://schemas.microsoft.com/office/powerpoint/2010/main" val="23698676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DF8F48A-6110-47DA-8521-A1D1FFD22FEF}" type="slidenum">
              <a:rPr lang="en-US" smtClean="0"/>
              <a:t>7</a:t>
            </a:fld>
            <a:endParaRPr lang="en-US"/>
          </a:p>
        </p:txBody>
      </p:sp>
    </p:spTree>
    <p:extLst>
      <p:ext uri="{BB962C8B-B14F-4D97-AF65-F5344CB8AC3E}">
        <p14:creationId xmlns:p14="http://schemas.microsoft.com/office/powerpoint/2010/main" val="37088142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0BBB5-FEB0-47AD-A01D-A9D3462038F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8207C41-C17D-4E84-B9CC-CA142B94C1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245F25D-6082-47DE-9B2C-675944DD1812}"/>
              </a:ext>
            </a:extLst>
          </p:cNvPr>
          <p:cNvSpPr>
            <a:spLocks noGrp="1"/>
          </p:cNvSpPr>
          <p:nvPr>
            <p:ph type="dt" sz="half" idx="10"/>
          </p:nvPr>
        </p:nvSpPr>
        <p:spPr/>
        <p:txBody>
          <a:bodyPr/>
          <a:lstStyle/>
          <a:p>
            <a:fld id="{9294036C-9E7C-4FFC-99FA-414B61E345DD}" type="datetimeFigureOut">
              <a:rPr lang="en-US" smtClean="0"/>
              <a:t>2/13/2026</a:t>
            </a:fld>
            <a:endParaRPr lang="en-US"/>
          </a:p>
        </p:txBody>
      </p:sp>
      <p:sp>
        <p:nvSpPr>
          <p:cNvPr id="5" name="Footer Placeholder 4">
            <a:extLst>
              <a:ext uri="{FF2B5EF4-FFF2-40B4-BE49-F238E27FC236}">
                <a16:creationId xmlns:a16="http://schemas.microsoft.com/office/drawing/2014/main" id="{5E24B0FF-3B25-4E5C-A0A7-4E16363621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77007-1A01-499B-ACAD-C9F9C20B76F8}"/>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1169962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ADCE2-978E-4923-B0E9-4C966B6798C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EB0BD6-F012-4C6D-BDAD-9E90ED25A38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E2F9E5-192C-4E88-9147-D263893B1842}"/>
              </a:ext>
            </a:extLst>
          </p:cNvPr>
          <p:cNvSpPr>
            <a:spLocks noGrp="1"/>
          </p:cNvSpPr>
          <p:nvPr>
            <p:ph type="dt" sz="half" idx="10"/>
          </p:nvPr>
        </p:nvSpPr>
        <p:spPr/>
        <p:txBody>
          <a:bodyPr/>
          <a:lstStyle/>
          <a:p>
            <a:fld id="{9294036C-9E7C-4FFC-99FA-414B61E345DD}" type="datetimeFigureOut">
              <a:rPr lang="en-US" smtClean="0"/>
              <a:t>2/13/2026</a:t>
            </a:fld>
            <a:endParaRPr lang="en-US"/>
          </a:p>
        </p:txBody>
      </p:sp>
      <p:sp>
        <p:nvSpPr>
          <p:cNvPr id="5" name="Footer Placeholder 4">
            <a:extLst>
              <a:ext uri="{FF2B5EF4-FFF2-40B4-BE49-F238E27FC236}">
                <a16:creationId xmlns:a16="http://schemas.microsoft.com/office/drawing/2014/main" id="{794A7138-3EAF-4C9D-903E-55D9BC0402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DB0B82-496D-45C3-A682-7AF9AFFB9693}"/>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3515126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3DAD0-5F6F-47DA-A010-1C4A30C88A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C8EFA6E-A768-42A8-B2C3-F100D82609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F46640-E89E-47CE-984D-0C0ECF7CF529}"/>
              </a:ext>
            </a:extLst>
          </p:cNvPr>
          <p:cNvSpPr>
            <a:spLocks noGrp="1"/>
          </p:cNvSpPr>
          <p:nvPr>
            <p:ph type="dt" sz="half" idx="10"/>
          </p:nvPr>
        </p:nvSpPr>
        <p:spPr/>
        <p:txBody>
          <a:bodyPr/>
          <a:lstStyle/>
          <a:p>
            <a:fld id="{9294036C-9E7C-4FFC-99FA-414B61E345DD}" type="datetimeFigureOut">
              <a:rPr lang="en-US" smtClean="0"/>
              <a:t>2/13/2026</a:t>
            </a:fld>
            <a:endParaRPr lang="en-US"/>
          </a:p>
        </p:txBody>
      </p:sp>
      <p:sp>
        <p:nvSpPr>
          <p:cNvPr id="5" name="Footer Placeholder 4">
            <a:extLst>
              <a:ext uri="{FF2B5EF4-FFF2-40B4-BE49-F238E27FC236}">
                <a16:creationId xmlns:a16="http://schemas.microsoft.com/office/drawing/2014/main" id="{F4177A8F-F167-4C43-AEE7-4506708014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1DA754-ED79-4909-833D-55BF9A5D80BB}"/>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3160087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A026-BFE6-4D2A-9ABF-C593B566657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4747E8-A36B-4B4A-B2A4-B5283152AB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6C6B59D-87BD-4F32-B9BC-31F9B1A5D7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C49B47-0C41-4DCC-9902-126916D9C448}"/>
              </a:ext>
            </a:extLst>
          </p:cNvPr>
          <p:cNvSpPr>
            <a:spLocks noGrp="1"/>
          </p:cNvSpPr>
          <p:nvPr>
            <p:ph type="dt" sz="half" idx="10"/>
          </p:nvPr>
        </p:nvSpPr>
        <p:spPr/>
        <p:txBody>
          <a:bodyPr/>
          <a:lstStyle/>
          <a:p>
            <a:fld id="{9294036C-9E7C-4FFC-99FA-414B61E345DD}" type="datetimeFigureOut">
              <a:rPr lang="en-US" smtClean="0"/>
              <a:t>2/13/2026</a:t>
            </a:fld>
            <a:endParaRPr lang="en-US"/>
          </a:p>
        </p:txBody>
      </p:sp>
      <p:sp>
        <p:nvSpPr>
          <p:cNvPr id="6" name="Footer Placeholder 5">
            <a:extLst>
              <a:ext uri="{FF2B5EF4-FFF2-40B4-BE49-F238E27FC236}">
                <a16:creationId xmlns:a16="http://schemas.microsoft.com/office/drawing/2014/main" id="{B7CD28B7-2F2D-4E80-A107-C1F266C630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5D650A-4D0F-46AE-A132-267FCD921E82}"/>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1219876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4C6F9-F6F6-4EA1-98AA-81B84F7CC05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1B8B83E-B37C-46C9-8284-D6EBA0033C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A150B8-0288-44AC-9CE7-E7BD9FB32E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CF5DCAE-6027-49B9-A818-F45FADE27B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84FAE16-DBCB-4A42-BFFC-053F2D529A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6E8C038-E6A1-499D-9E24-FA5980421C81}"/>
              </a:ext>
            </a:extLst>
          </p:cNvPr>
          <p:cNvSpPr>
            <a:spLocks noGrp="1"/>
          </p:cNvSpPr>
          <p:nvPr>
            <p:ph type="dt" sz="half" idx="10"/>
          </p:nvPr>
        </p:nvSpPr>
        <p:spPr/>
        <p:txBody>
          <a:bodyPr/>
          <a:lstStyle/>
          <a:p>
            <a:fld id="{9294036C-9E7C-4FFC-99FA-414B61E345DD}" type="datetimeFigureOut">
              <a:rPr lang="en-US" smtClean="0"/>
              <a:t>2/13/2026</a:t>
            </a:fld>
            <a:endParaRPr lang="en-US"/>
          </a:p>
        </p:txBody>
      </p:sp>
      <p:sp>
        <p:nvSpPr>
          <p:cNvPr id="8" name="Footer Placeholder 7">
            <a:extLst>
              <a:ext uri="{FF2B5EF4-FFF2-40B4-BE49-F238E27FC236}">
                <a16:creationId xmlns:a16="http://schemas.microsoft.com/office/drawing/2014/main" id="{F9F911B6-A759-487E-8CB6-CF9EF737F07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906EC0-369D-4138-8D70-148CFDEE55EE}"/>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2824554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02F8A-97AC-456C-B9E3-45A7D520C5D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340F483-F2B9-47A3-9B5C-8C264B7016BD}"/>
              </a:ext>
            </a:extLst>
          </p:cNvPr>
          <p:cNvSpPr>
            <a:spLocks noGrp="1"/>
          </p:cNvSpPr>
          <p:nvPr>
            <p:ph type="dt" sz="half" idx="10"/>
          </p:nvPr>
        </p:nvSpPr>
        <p:spPr/>
        <p:txBody>
          <a:bodyPr/>
          <a:lstStyle/>
          <a:p>
            <a:fld id="{9294036C-9E7C-4FFC-99FA-414B61E345DD}" type="datetimeFigureOut">
              <a:rPr lang="en-US" smtClean="0"/>
              <a:t>2/13/2026</a:t>
            </a:fld>
            <a:endParaRPr lang="en-US"/>
          </a:p>
        </p:txBody>
      </p:sp>
      <p:sp>
        <p:nvSpPr>
          <p:cNvPr id="4" name="Footer Placeholder 3">
            <a:extLst>
              <a:ext uri="{FF2B5EF4-FFF2-40B4-BE49-F238E27FC236}">
                <a16:creationId xmlns:a16="http://schemas.microsoft.com/office/drawing/2014/main" id="{25849874-9D9B-4597-B20D-33D6F58BCA3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B35894C-9062-435A-9758-82ED9C6D787E}"/>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26817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A3F6AD-4D61-4238-AB7D-613625BFF81F}"/>
              </a:ext>
            </a:extLst>
          </p:cNvPr>
          <p:cNvSpPr>
            <a:spLocks noGrp="1"/>
          </p:cNvSpPr>
          <p:nvPr>
            <p:ph type="dt" sz="half" idx="10"/>
          </p:nvPr>
        </p:nvSpPr>
        <p:spPr/>
        <p:txBody>
          <a:bodyPr/>
          <a:lstStyle/>
          <a:p>
            <a:fld id="{9294036C-9E7C-4FFC-99FA-414B61E345DD}" type="datetimeFigureOut">
              <a:rPr lang="en-US" smtClean="0"/>
              <a:t>2/13/2026</a:t>
            </a:fld>
            <a:endParaRPr lang="en-US"/>
          </a:p>
        </p:txBody>
      </p:sp>
      <p:sp>
        <p:nvSpPr>
          <p:cNvPr id="3" name="Footer Placeholder 2">
            <a:extLst>
              <a:ext uri="{FF2B5EF4-FFF2-40B4-BE49-F238E27FC236}">
                <a16:creationId xmlns:a16="http://schemas.microsoft.com/office/drawing/2014/main" id="{D8AACDC9-944D-47C6-B286-82C86AD9431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4EAAC43-3846-4080-B764-AB2DB308C58A}"/>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2821370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F4779-0336-4AFA-B9A7-259EE8BEC1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B82F449-DDC3-4694-81E5-91A4B8F433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F00A2C4-3B2E-46AC-9605-73F5B2CC1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909769-F5A5-4635-BD0C-D6049DEB9632}"/>
              </a:ext>
            </a:extLst>
          </p:cNvPr>
          <p:cNvSpPr>
            <a:spLocks noGrp="1"/>
          </p:cNvSpPr>
          <p:nvPr>
            <p:ph type="dt" sz="half" idx="10"/>
          </p:nvPr>
        </p:nvSpPr>
        <p:spPr/>
        <p:txBody>
          <a:bodyPr/>
          <a:lstStyle/>
          <a:p>
            <a:fld id="{9294036C-9E7C-4FFC-99FA-414B61E345DD}" type="datetimeFigureOut">
              <a:rPr lang="en-US" smtClean="0"/>
              <a:t>2/13/2026</a:t>
            </a:fld>
            <a:endParaRPr lang="en-US"/>
          </a:p>
        </p:txBody>
      </p:sp>
      <p:sp>
        <p:nvSpPr>
          <p:cNvPr id="6" name="Footer Placeholder 5">
            <a:extLst>
              <a:ext uri="{FF2B5EF4-FFF2-40B4-BE49-F238E27FC236}">
                <a16:creationId xmlns:a16="http://schemas.microsoft.com/office/drawing/2014/main" id="{F9252DC3-D3D7-446F-A866-D7820B7BF87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71CDB00-5218-4567-902B-845073BE8753}"/>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1776128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661E4-9FF7-494B-A1C9-C9A1DD7052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D245657-DA21-4769-84F8-88DC644508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167B310-6692-4981-9CB8-FE79A091F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DA2C9E-A9AD-4BB9-A691-90BB84F58CE9}"/>
              </a:ext>
            </a:extLst>
          </p:cNvPr>
          <p:cNvSpPr>
            <a:spLocks noGrp="1"/>
          </p:cNvSpPr>
          <p:nvPr>
            <p:ph type="dt" sz="half" idx="10"/>
          </p:nvPr>
        </p:nvSpPr>
        <p:spPr/>
        <p:txBody>
          <a:bodyPr/>
          <a:lstStyle/>
          <a:p>
            <a:fld id="{9294036C-9E7C-4FFC-99FA-414B61E345DD}" type="datetimeFigureOut">
              <a:rPr lang="en-US" smtClean="0"/>
              <a:t>2/13/2026</a:t>
            </a:fld>
            <a:endParaRPr lang="en-US"/>
          </a:p>
        </p:txBody>
      </p:sp>
      <p:sp>
        <p:nvSpPr>
          <p:cNvPr id="6" name="Footer Placeholder 5">
            <a:extLst>
              <a:ext uri="{FF2B5EF4-FFF2-40B4-BE49-F238E27FC236}">
                <a16:creationId xmlns:a16="http://schemas.microsoft.com/office/drawing/2014/main" id="{F4B3D45D-C826-4846-BBFC-A0D98B7E7A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3516961-40DC-443E-9DB8-3A987DF499A9}"/>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2631333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81C24-32F4-4208-B651-CDCBFCD0312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8B74779-B577-461F-A409-71F6A5A11A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B044BD-4FA0-432C-95D7-517D2DE8C4B6}"/>
              </a:ext>
            </a:extLst>
          </p:cNvPr>
          <p:cNvSpPr>
            <a:spLocks noGrp="1"/>
          </p:cNvSpPr>
          <p:nvPr>
            <p:ph type="dt" sz="half" idx="10"/>
          </p:nvPr>
        </p:nvSpPr>
        <p:spPr/>
        <p:txBody>
          <a:bodyPr/>
          <a:lstStyle/>
          <a:p>
            <a:fld id="{9294036C-9E7C-4FFC-99FA-414B61E345DD}" type="datetimeFigureOut">
              <a:rPr lang="en-US" smtClean="0"/>
              <a:t>2/13/2026</a:t>
            </a:fld>
            <a:endParaRPr lang="en-US"/>
          </a:p>
        </p:txBody>
      </p:sp>
      <p:sp>
        <p:nvSpPr>
          <p:cNvPr id="5" name="Footer Placeholder 4">
            <a:extLst>
              <a:ext uri="{FF2B5EF4-FFF2-40B4-BE49-F238E27FC236}">
                <a16:creationId xmlns:a16="http://schemas.microsoft.com/office/drawing/2014/main" id="{AD17F283-FE61-4C9A-9E39-74D429C582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9B807-6FE9-4E47-846B-BCB39B7AE2D5}"/>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3103985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2594DD-FFD4-4AA9-BCDA-0BA87C14639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9C2B6E-24EB-42CE-8B4D-3178D08C7E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C92C56-63F3-4246-AAEE-2FBC89E80248}"/>
              </a:ext>
            </a:extLst>
          </p:cNvPr>
          <p:cNvSpPr>
            <a:spLocks noGrp="1"/>
          </p:cNvSpPr>
          <p:nvPr>
            <p:ph type="dt" sz="half" idx="10"/>
          </p:nvPr>
        </p:nvSpPr>
        <p:spPr/>
        <p:txBody>
          <a:bodyPr/>
          <a:lstStyle/>
          <a:p>
            <a:fld id="{9294036C-9E7C-4FFC-99FA-414B61E345DD}" type="datetimeFigureOut">
              <a:rPr lang="en-US" smtClean="0"/>
              <a:t>2/13/2026</a:t>
            </a:fld>
            <a:endParaRPr lang="en-US"/>
          </a:p>
        </p:txBody>
      </p:sp>
      <p:sp>
        <p:nvSpPr>
          <p:cNvPr id="5" name="Footer Placeholder 4">
            <a:extLst>
              <a:ext uri="{FF2B5EF4-FFF2-40B4-BE49-F238E27FC236}">
                <a16:creationId xmlns:a16="http://schemas.microsoft.com/office/drawing/2014/main" id="{35C10319-C816-40EC-B1D0-FD9748E41D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54E9AB-6952-407A-9F06-2EB917172FBD}"/>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3603716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341CFC-63B9-4A19-A8AB-62B9E452AE5E}"/>
              </a:ext>
            </a:extLst>
          </p:cNvPr>
          <p:cNvSpPr>
            <a:spLocks noGrp="1"/>
          </p:cNvSpPr>
          <p:nvPr>
            <p:ph type="title"/>
          </p:nvPr>
        </p:nvSpPr>
        <p:spPr>
          <a:xfrm>
            <a:off x="838200" y="365125"/>
            <a:ext cx="10515600" cy="1325563"/>
          </a:xfrm>
          <a:prstGeom prst="rect">
            <a:avLst/>
          </a:prstGeom>
        </p:spPr>
        <p:txBody>
          <a:bodyPr vert="horz" lIns="0" tIns="0" rIns="0" bIns="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5A838B-134E-40B6-A7E3-1119BB8BF5BD}"/>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8943BB-9EAD-4CBC-9CA2-75F70C6B58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94036C-9E7C-4FFC-99FA-414B61E345DD}" type="datetimeFigureOut">
              <a:rPr lang="en-US" smtClean="0"/>
              <a:t>2/13/2026</a:t>
            </a:fld>
            <a:endParaRPr lang="en-US"/>
          </a:p>
        </p:txBody>
      </p:sp>
      <p:sp>
        <p:nvSpPr>
          <p:cNvPr id="5" name="Footer Placeholder 4">
            <a:extLst>
              <a:ext uri="{FF2B5EF4-FFF2-40B4-BE49-F238E27FC236}">
                <a16:creationId xmlns:a16="http://schemas.microsoft.com/office/drawing/2014/main" id="{F204E537-5CBA-4B86-9D30-577B9F741E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6E79E72-0F12-4646-BCDF-4C9EAA89C2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6580AB-5C3C-4B4F-8E2A-8B7A0A8CE695}" type="slidenum">
              <a:rPr lang="en-US" smtClean="0"/>
              <a:t>‹#›</a:t>
            </a:fld>
            <a:endParaRPr lang="en-US"/>
          </a:p>
        </p:txBody>
      </p:sp>
    </p:spTree>
    <p:extLst>
      <p:ext uri="{BB962C8B-B14F-4D97-AF65-F5344CB8AC3E}">
        <p14:creationId xmlns:p14="http://schemas.microsoft.com/office/powerpoint/2010/main" val="5543780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ico.org.uk/for-organisations/guide-to-data-protection" TargetMode="External"/><Relationship Id="rId2" Type="http://schemas.openxmlformats.org/officeDocument/2006/relationships/hyperlink" Target="https://digital.nhs.uk/services" TargetMode="External"/><Relationship Id="rId1" Type="http://schemas.openxmlformats.org/officeDocument/2006/relationships/slideLayout" Target="../slideLayouts/slideLayout2.xml"/><Relationship Id="rId5" Type="http://schemas.openxmlformats.org/officeDocument/2006/relationships/hyperlink" Target="https://www.kingsfund.org.uk/topics/workforce" TargetMode="External"/><Relationship Id="rId4" Type="http://schemas.openxmlformats.org/officeDocument/2006/relationships/hyperlink" Target="https://www.cqc.org.uk/"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hidden="1">
            <a:extLst>
              <a:ext uri="{FF2B5EF4-FFF2-40B4-BE49-F238E27FC236}">
                <a16:creationId xmlns:a16="http://schemas.microsoft.com/office/drawing/2014/main" id="{016C325E-5B69-4D07-BBFB-7DB217A69D48}"/>
              </a:ext>
            </a:extLst>
          </p:cNvPr>
          <p:cNvSpPr>
            <a:spLocks noGrp="1"/>
          </p:cNvSpPr>
          <p:nvPr>
            <p:ph type="ctrTitle"/>
          </p:nvPr>
        </p:nvSpPr>
        <p:spPr/>
        <p:txBody>
          <a:bodyPr/>
          <a:lstStyle/>
          <a:p>
            <a:r>
              <a:rPr lang="en-US"/>
              <a:t>Human resources slide 1</a:t>
            </a:r>
          </a:p>
        </p:txBody>
      </p:sp>
      <p:sp>
        <p:nvSpPr>
          <p:cNvPr id="24" name="TextBox 23">
            <a:extLst>
              <a:ext uri="{FF2B5EF4-FFF2-40B4-BE49-F238E27FC236}">
                <a16:creationId xmlns:a16="http://schemas.microsoft.com/office/drawing/2014/main" id="{C1165547-DF3A-4694-9097-2BDAF2003713}"/>
              </a:ext>
            </a:extLst>
          </p:cNvPr>
          <p:cNvSpPr txBox="1"/>
          <p:nvPr/>
        </p:nvSpPr>
        <p:spPr>
          <a:xfrm>
            <a:off x="2625759" y="454434"/>
            <a:ext cx="5545920" cy="1261884"/>
          </a:xfrm>
          <a:prstGeom prst="rect">
            <a:avLst/>
          </a:prstGeom>
          <a:noFill/>
        </p:spPr>
        <p:txBody>
          <a:bodyPr wrap="square" lIns="0" tIns="0" rIns="0" bIns="0" rtlCol="0" anchor="t">
            <a:spAutoFit/>
          </a:bodyPr>
          <a:lstStyle/>
          <a:p>
            <a:r>
              <a:rPr lang="en-US" sz="3200" b="1">
                <a:solidFill>
                  <a:srgbClr val="0070C0"/>
                </a:solidFill>
                <a:latin typeface="Segoe UI"/>
                <a:cs typeface="Segoe UI"/>
              </a:rPr>
              <a:t>Digital skills and Research Methods</a:t>
            </a:r>
          </a:p>
          <a:p>
            <a:r>
              <a:rPr lang="en-US">
                <a:solidFill>
                  <a:srgbClr val="002060"/>
                </a:solidFill>
                <a:latin typeface="Segoe UI"/>
                <a:cs typeface="Segoe UI"/>
              </a:rPr>
              <a:t>LCHS407</a:t>
            </a:r>
            <a:endParaRPr lang="en-US">
              <a:solidFill>
                <a:srgbClr val="002060"/>
              </a:solidFill>
              <a:latin typeface="Segoe UI" panose="020B0502040204020203" pitchFamily="34" charset="0"/>
              <a:cs typeface="Segoe UI" panose="020B0502040204020203" pitchFamily="34" charset="0"/>
            </a:endParaRPr>
          </a:p>
        </p:txBody>
      </p:sp>
      <p:sp>
        <p:nvSpPr>
          <p:cNvPr id="55" name="Rectangle 54">
            <a:extLst>
              <a:ext uri="{FF2B5EF4-FFF2-40B4-BE49-F238E27FC236}">
                <a16:creationId xmlns:a16="http://schemas.microsoft.com/office/drawing/2014/main" id="{6BBBCB2E-F413-4381-8378-02FDC20EA4F6}"/>
              </a:ext>
            </a:extLst>
          </p:cNvPr>
          <p:cNvSpPr/>
          <p:nvPr/>
        </p:nvSpPr>
        <p:spPr>
          <a:xfrm>
            <a:off x="684473" y="2774879"/>
            <a:ext cx="4703172" cy="1723549"/>
          </a:xfrm>
          <a:prstGeom prst="rect">
            <a:avLst/>
          </a:prstGeom>
        </p:spPr>
        <p:txBody>
          <a:bodyPr wrap="square" lIns="0" tIns="0" rIns="0" bIns="0" anchor="t">
            <a:spAutoFit/>
          </a:bodyPr>
          <a:lstStyle/>
          <a:p>
            <a:r>
              <a:rPr lang="en-US" sz="2400" b="1" i="1">
                <a:solidFill>
                  <a:srgbClr val="002060"/>
                </a:solidFill>
                <a:latin typeface="+mj-lt"/>
                <a:ea typeface="Calibri Light"/>
                <a:cs typeface="Segoe UI"/>
              </a:rPr>
              <a:t>Syliva Boniface   2521142 </a:t>
            </a:r>
          </a:p>
          <a:p>
            <a:r>
              <a:rPr lang="en-US" sz="2400" b="1" i="1">
                <a:solidFill>
                  <a:srgbClr val="002060"/>
                </a:solidFill>
                <a:latin typeface="+mj-lt"/>
                <a:ea typeface="Calibri Light"/>
                <a:cs typeface="Segoe UI"/>
              </a:rPr>
              <a:t>Smason Joseph 2523179</a:t>
            </a:r>
          </a:p>
          <a:p>
            <a:r>
              <a:rPr lang="en-US" sz="2400" b="1" i="1">
                <a:solidFill>
                  <a:srgbClr val="002060"/>
                </a:solidFill>
                <a:latin typeface="+mj-lt"/>
                <a:ea typeface="Calibri Light"/>
                <a:cs typeface="Segoe UI"/>
              </a:rPr>
              <a:t>Edosa  Omorodion 2513334.                </a:t>
            </a:r>
          </a:p>
          <a:p>
            <a:r>
              <a:rPr lang="en-US" sz="2400" b="1" i="1">
                <a:solidFill>
                  <a:srgbClr val="002060"/>
                </a:solidFill>
                <a:latin typeface="+mj-lt"/>
                <a:ea typeface="Calibri Light"/>
                <a:cs typeface="Segoe UI"/>
              </a:rPr>
              <a:t>Teacher: Bianca Dodgen</a:t>
            </a:r>
          </a:p>
          <a:p>
            <a:endParaRPr lang="en-US" sz="1600" i="1">
              <a:solidFill>
                <a:srgbClr val="002060"/>
              </a:solidFill>
              <a:latin typeface="+mj-lt"/>
              <a:ea typeface="Calibri Light"/>
              <a:cs typeface="Segoe UI"/>
            </a:endParaRPr>
          </a:p>
        </p:txBody>
      </p:sp>
    </p:spTree>
    <p:extLst>
      <p:ext uri="{BB962C8B-B14F-4D97-AF65-F5344CB8AC3E}">
        <p14:creationId xmlns:p14="http://schemas.microsoft.com/office/powerpoint/2010/main" val="325435632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fill="hold"/>
                                        <p:tgtEl>
                                          <p:spTgt spid="24"/>
                                        </p:tgtEl>
                                        <p:attrNameLst>
                                          <p:attrName>ppt_x</p:attrName>
                                        </p:attrNameLst>
                                      </p:cBhvr>
                                      <p:tavLst>
                                        <p:tav tm="0">
                                          <p:val>
                                            <p:strVal val="#ppt_x"/>
                                          </p:val>
                                        </p:tav>
                                        <p:tav tm="100000">
                                          <p:val>
                                            <p:strVal val="#ppt_x"/>
                                          </p:val>
                                        </p:tav>
                                      </p:tavLst>
                                    </p:anim>
                                    <p:anim calcmode="lin" valueType="num">
                                      <p:cBhvr additive="base">
                                        <p:cTn id="8"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5"/>
                                        </p:tgtEl>
                                        <p:attrNameLst>
                                          <p:attrName>style.visibility</p:attrName>
                                        </p:attrNameLst>
                                      </p:cBhvr>
                                      <p:to>
                                        <p:strVal val="visible"/>
                                      </p:to>
                                    </p:set>
                                    <p:animEffect transition="in" filter="barn(inVertical)">
                                      <p:cBhvr>
                                        <p:cTn id="13" dur="500"/>
                                        <p:tgtEl>
                                          <p:spTgt spid="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5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73550-5653-A29C-89C5-68F96B7FC518}"/>
              </a:ext>
            </a:extLst>
          </p:cNvPr>
          <p:cNvSpPr>
            <a:spLocks noGrp="1"/>
          </p:cNvSpPr>
          <p:nvPr>
            <p:ph type="title"/>
          </p:nvPr>
        </p:nvSpPr>
        <p:spPr>
          <a:xfrm>
            <a:off x="3757550" y="196891"/>
            <a:ext cx="3212277" cy="712005"/>
          </a:xfrm>
        </p:spPr>
        <p:txBody>
          <a:bodyPr>
            <a:normAutofit/>
          </a:bodyPr>
          <a:lstStyle/>
          <a:p>
            <a:pPr algn="ctr"/>
            <a:r>
              <a:rPr lang="en-GB" sz="2800" b="1">
                <a:solidFill>
                  <a:srgbClr val="0070C0"/>
                </a:solidFill>
                <a:ea typeface="Calibri Light"/>
                <a:cs typeface="Calibri Light"/>
              </a:rPr>
              <a:t>Introduction</a:t>
            </a:r>
          </a:p>
        </p:txBody>
      </p:sp>
      <p:sp>
        <p:nvSpPr>
          <p:cNvPr id="4" name="TextBox 3">
            <a:extLst>
              <a:ext uri="{FF2B5EF4-FFF2-40B4-BE49-F238E27FC236}">
                <a16:creationId xmlns:a16="http://schemas.microsoft.com/office/drawing/2014/main" id="{FF2C38CE-93D9-4C2C-9477-D78A66A43978}"/>
              </a:ext>
            </a:extLst>
          </p:cNvPr>
          <p:cNvSpPr txBox="1"/>
          <p:nvPr/>
        </p:nvSpPr>
        <p:spPr>
          <a:xfrm>
            <a:off x="1271107" y="782307"/>
            <a:ext cx="7331257"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ea typeface="Calibri"/>
                <a:cs typeface="Calibri"/>
              </a:rPr>
              <a:t>In this presentation, we are going to discuss how Greenfield Home Care agency has leverage the use of Microsoft Word to upgrade the quality of care they give to their clients.  The integration of Microsoft Word was  vital for the day-to-day delivering of health care ser</a:t>
            </a:r>
            <a:r>
              <a:rPr lang="en-GB">
                <a:latin typeface="Arial"/>
                <a:ea typeface="Calibri"/>
                <a:cs typeface="Calibri"/>
              </a:rPr>
              <a:t>vices.</a:t>
            </a:r>
            <a:endParaRPr lang="en-US">
              <a:latin typeface="Arial"/>
              <a:ea typeface="Calibri"/>
              <a:cs typeface="Calibri"/>
            </a:endParaRPr>
          </a:p>
          <a:p>
            <a:endParaRPr lang="en-GB">
              <a:latin typeface="Arial"/>
              <a:ea typeface="Calibri"/>
              <a:cs typeface="Calibri"/>
            </a:endParaRPr>
          </a:p>
        </p:txBody>
      </p:sp>
      <p:sp>
        <p:nvSpPr>
          <p:cNvPr id="9" name="TextBox 8">
            <a:extLst>
              <a:ext uri="{FF2B5EF4-FFF2-40B4-BE49-F238E27FC236}">
                <a16:creationId xmlns:a16="http://schemas.microsoft.com/office/drawing/2014/main" id="{EFA51992-59C1-0783-41DD-3EEE1DF58188}"/>
              </a:ext>
            </a:extLst>
          </p:cNvPr>
          <p:cNvSpPr txBox="1"/>
          <p:nvPr/>
        </p:nvSpPr>
        <p:spPr>
          <a:xfrm>
            <a:off x="5515831" y="4593874"/>
            <a:ext cx="6835793"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     </a:t>
            </a:r>
            <a:r>
              <a:rPr lang="en-GB">
                <a:latin typeface="Arial"/>
                <a:ea typeface="Calibri"/>
                <a:cs typeface="Calibri"/>
              </a:rPr>
              <a:t>            </a:t>
            </a:r>
            <a:r>
              <a:rPr lang="en-GB">
                <a:solidFill>
                  <a:srgbClr val="0070C0"/>
                </a:solidFill>
                <a:latin typeface="Arial"/>
                <a:ea typeface="Calibri"/>
                <a:cs typeface="Calibri"/>
              </a:rPr>
              <a:t>  </a:t>
            </a:r>
            <a:r>
              <a:rPr lang="en-GB" sz="2000" b="1">
                <a:solidFill>
                  <a:srgbClr val="0070C0"/>
                </a:solidFill>
                <a:latin typeface="Arial"/>
                <a:ea typeface="Calibri"/>
                <a:cs typeface="Calibri"/>
              </a:rPr>
              <a:t>  Benefits of Microsoft Word and Its limitations</a:t>
            </a:r>
          </a:p>
          <a:p>
            <a:pPr marL="342900" indent="-342900">
              <a:buFont typeface="Wingdings"/>
              <a:buChar char="q"/>
            </a:pPr>
            <a:r>
              <a:rPr lang="en-GB" sz="2000">
                <a:latin typeface="Arial"/>
                <a:ea typeface="Calibri"/>
                <a:cs typeface="Calibri"/>
              </a:rPr>
              <a:t>Incident reporting,</a:t>
            </a:r>
          </a:p>
          <a:p>
            <a:pPr marL="342900" indent="-342900">
              <a:buFont typeface="Wingdings"/>
              <a:buChar char="q"/>
            </a:pPr>
            <a:r>
              <a:rPr lang="en-GB" sz="2000">
                <a:latin typeface="Arial"/>
                <a:ea typeface="Calibri"/>
                <a:cs typeface="Calibri"/>
              </a:rPr>
              <a:t>Confidentiality and data protection,</a:t>
            </a:r>
          </a:p>
          <a:p>
            <a:pPr marL="342900" indent="-342900">
              <a:buFont typeface="Wingdings"/>
              <a:buChar char="q"/>
            </a:pPr>
            <a:r>
              <a:rPr lang="en-GB" sz="2000">
                <a:latin typeface="Arial"/>
                <a:ea typeface="Calibri"/>
                <a:cs typeface="Calibri"/>
              </a:rPr>
              <a:t>Standard CQC compliance,</a:t>
            </a:r>
          </a:p>
          <a:p>
            <a:pPr marL="342900" indent="-342900">
              <a:buFont typeface="Wingdings"/>
              <a:buChar char="q"/>
            </a:pPr>
            <a:r>
              <a:rPr lang="en-GB" sz="2000">
                <a:latin typeface="Arial"/>
                <a:ea typeface="Calibri"/>
                <a:cs typeface="Calibri"/>
              </a:rPr>
              <a:t>Better communication between staff,</a:t>
            </a:r>
          </a:p>
          <a:p>
            <a:pPr marL="342900" indent="-342900">
              <a:buFont typeface="Wingdings"/>
              <a:buChar char="q"/>
            </a:pPr>
            <a:r>
              <a:rPr lang="en-GB" sz="2000">
                <a:latin typeface="Arial"/>
                <a:ea typeface="Calibri"/>
                <a:cs typeface="Calibri"/>
              </a:rPr>
              <a:t>Person-centred care.</a:t>
            </a:r>
          </a:p>
          <a:p>
            <a:pPr marL="342900" indent="-342900">
              <a:buFont typeface="Wingdings"/>
              <a:buChar char="q"/>
            </a:pPr>
            <a:endParaRPr lang="en-GB" sz="2000" b="1">
              <a:latin typeface="Arial"/>
              <a:ea typeface="Calibri"/>
              <a:cs typeface="Calibri"/>
            </a:endParaRPr>
          </a:p>
          <a:p>
            <a:pPr marL="342900" indent="-342900">
              <a:buFont typeface="Wingdings"/>
              <a:buChar char="q"/>
            </a:pPr>
            <a:endParaRPr lang="en-GB" sz="2000" b="1">
              <a:ea typeface="Calibri"/>
              <a:cs typeface="Calibri"/>
            </a:endParaRPr>
          </a:p>
          <a:p>
            <a:pPr marL="342900" indent="-342900">
              <a:buFont typeface="Wingdings"/>
              <a:buChar char="q"/>
            </a:pPr>
            <a:endParaRPr lang="en-GB" sz="2000" b="1">
              <a:ea typeface="Calibri"/>
              <a:cs typeface="Calibri"/>
            </a:endParaRPr>
          </a:p>
          <a:p>
            <a:pPr marL="800100" lvl="1" indent="-342900">
              <a:buFont typeface="Wingdings"/>
              <a:buChar char="Ø"/>
            </a:pPr>
            <a:endParaRPr lang="en-GB" sz="2000" b="1">
              <a:ea typeface="Calibri"/>
              <a:cs typeface="Calibri"/>
            </a:endParaRPr>
          </a:p>
          <a:p>
            <a:pPr marL="342900" indent="-342900">
              <a:buFont typeface="Wingdings"/>
              <a:buChar char="q"/>
            </a:pPr>
            <a:endParaRPr lang="en-GB" sz="2000" b="1">
              <a:ea typeface="Calibri"/>
              <a:cs typeface="Calibri"/>
            </a:endParaRPr>
          </a:p>
          <a:p>
            <a:pPr marL="342900" indent="-342900">
              <a:buFont typeface="Wingdings"/>
              <a:buChar char="q"/>
            </a:pPr>
            <a:endParaRPr lang="en-GB" sz="2000" b="1">
              <a:ea typeface="Calibri"/>
              <a:cs typeface="Calibri"/>
            </a:endParaRPr>
          </a:p>
        </p:txBody>
      </p:sp>
      <p:pic>
        <p:nvPicPr>
          <p:cNvPr id="66" name="Picture 65" descr="Empowering Family Caregivers: Navigating Challenges with Innovative ...">
            <a:extLst>
              <a:ext uri="{FF2B5EF4-FFF2-40B4-BE49-F238E27FC236}">
                <a16:creationId xmlns:a16="http://schemas.microsoft.com/office/drawing/2014/main" id="{621006C1-FBD8-0A7A-159C-7084B32E2D81}"/>
              </a:ext>
            </a:extLst>
          </p:cNvPr>
          <p:cNvPicPr>
            <a:picLocks noChangeAspect="1"/>
          </p:cNvPicPr>
          <p:nvPr/>
        </p:nvPicPr>
        <p:blipFill>
          <a:blip r:embed="rId2"/>
          <a:stretch>
            <a:fillRect/>
          </a:stretch>
        </p:blipFill>
        <p:spPr>
          <a:xfrm>
            <a:off x="8145086" y="1735717"/>
            <a:ext cx="3345725" cy="2406023"/>
          </a:xfrm>
          <a:prstGeom prst="rect">
            <a:avLst/>
          </a:prstGeom>
        </p:spPr>
      </p:pic>
      <p:sp>
        <p:nvSpPr>
          <p:cNvPr id="74" name="TextBox 73">
            <a:extLst>
              <a:ext uri="{FF2B5EF4-FFF2-40B4-BE49-F238E27FC236}">
                <a16:creationId xmlns:a16="http://schemas.microsoft.com/office/drawing/2014/main" id="{5CA55A28-4E00-B386-4EEF-04E47765E38D}"/>
              </a:ext>
            </a:extLst>
          </p:cNvPr>
          <p:cNvSpPr txBox="1"/>
          <p:nvPr/>
        </p:nvSpPr>
        <p:spPr>
          <a:xfrm>
            <a:off x="-1255" y="2749887"/>
            <a:ext cx="523221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Calibri"/>
                <a:cs typeface="Calibri"/>
              </a:rPr>
              <a:t>There is more to Microsoft word than just typing. It promotes: </a:t>
            </a:r>
          </a:p>
          <a:p>
            <a:pPr marL="285750" indent="-285750">
              <a:buFont typeface="Wingdings"/>
              <a:buChar char="q"/>
            </a:pPr>
            <a:r>
              <a:rPr lang="en-GB">
                <a:latin typeface="Arial"/>
                <a:ea typeface="Calibri"/>
                <a:cs typeface="Calibri"/>
              </a:rPr>
              <a:t>Paper documentation,</a:t>
            </a:r>
          </a:p>
          <a:p>
            <a:pPr marL="285750" indent="-285750">
              <a:buFont typeface="Wingdings"/>
              <a:buChar char="q"/>
            </a:pPr>
            <a:r>
              <a:rPr lang="en-GB">
                <a:latin typeface="Arial"/>
                <a:ea typeface="Calibri"/>
                <a:cs typeface="Calibri"/>
              </a:rPr>
              <a:t>Data protection by saving in OneDrive,</a:t>
            </a:r>
          </a:p>
          <a:p>
            <a:pPr marL="285750" indent="-285750">
              <a:buFont typeface="Wingdings"/>
              <a:buChar char="q"/>
            </a:pPr>
            <a:r>
              <a:rPr lang="en-GB">
                <a:latin typeface="Arial"/>
                <a:ea typeface="Calibri"/>
                <a:cs typeface="Calibri"/>
              </a:rPr>
              <a:t>Staff appraisal,</a:t>
            </a:r>
          </a:p>
          <a:p>
            <a:pPr marL="285750" indent="-285750">
              <a:buFont typeface="Wingdings"/>
              <a:buChar char="q"/>
            </a:pPr>
            <a:r>
              <a:rPr lang="en-GB">
                <a:latin typeface="Arial"/>
                <a:ea typeface="Calibri"/>
                <a:cs typeface="Calibri"/>
              </a:rPr>
              <a:t>Lay outs and templates ,</a:t>
            </a:r>
          </a:p>
          <a:p>
            <a:pPr marL="285750" indent="-285750">
              <a:buFont typeface="Wingdings"/>
              <a:buChar char="q"/>
            </a:pPr>
            <a:r>
              <a:rPr lang="en-GB">
                <a:latin typeface="Arial"/>
                <a:ea typeface="Calibri"/>
                <a:cs typeface="Calibri"/>
              </a:rPr>
              <a:t>Policy documents for consults anytime,</a:t>
            </a:r>
          </a:p>
          <a:p>
            <a:pPr marL="285750" indent="-285750">
              <a:buFont typeface="Wingdings"/>
              <a:buChar char="q"/>
            </a:pPr>
            <a:r>
              <a:rPr lang="en-GB">
                <a:latin typeface="Arial"/>
                <a:ea typeface="Calibri"/>
                <a:cs typeface="Calibri"/>
              </a:rPr>
              <a:t>Staff handover,</a:t>
            </a:r>
          </a:p>
          <a:p>
            <a:pPr marL="285750" indent="-285750">
              <a:buFont typeface="Wingdings"/>
              <a:buChar char="q"/>
            </a:pPr>
            <a:r>
              <a:rPr lang="en-GB">
                <a:latin typeface="Arial"/>
                <a:ea typeface="Calibri"/>
                <a:cs typeface="Calibri"/>
              </a:rPr>
              <a:t>Clients' person cantered information ,</a:t>
            </a:r>
          </a:p>
          <a:p>
            <a:pPr marL="285750" indent="-285750">
              <a:buFont typeface="Wingdings"/>
              <a:buChar char="q"/>
            </a:pPr>
            <a:r>
              <a:rPr lang="en-GB">
                <a:latin typeface="Arial"/>
                <a:ea typeface="Calibri"/>
                <a:cs typeface="Calibri"/>
              </a:rPr>
              <a:t>Risk assessments and many other features ,</a:t>
            </a:r>
          </a:p>
          <a:p>
            <a:r>
              <a:rPr lang="en-GB" b="1">
                <a:latin typeface="Arial"/>
                <a:ea typeface="Calibri"/>
                <a:cs typeface="Calibri"/>
              </a:rPr>
              <a:t>Skills for care. (2023)</a:t>
            </a:r>
          </a:p>
        </p:txBody>
      </p:sp>
      <p:sp>
        <p:nvSpPr>
          <p:cNvPr id="3" name="TextBox 2">
            <a:extLst>
              <a:ext uri="{FF2B5EF4-FFF2-40B4-BE49-F238E27FC236}">
                <a16:creationId xmlns:a16="http://schemas.microsoft.com/office/drawing/2014/main" id="{CABC195B-AD0D-9487-DE25-FDF2B37763B2}"/>
              </a:ext>
            </a:extLst>
          </p:cNvPr>
          <p:cNvSpPr txBox="1"/>
          <p:nvPr/>
        </p:nvSpPr>
        <p:spPr>
          <a:xfrm>
            <a:off x="9085142" y="1258505"/>
            <a:ext cx="18171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ea typeface="Calibri"/>
                <a:cs typeface="Calibri"/>
              </a:rPr>
              <a:t>FIGURE 1</a:t>
            </a:r>
          </a:p>
        </p:txBody>
      </p:sp>
    </p:spTree>
    <p:extLst>
      <p:ext uri="{BB962C8B-B14F-4D97-AF65-F5344CB8AC3E}">
        <p14:creationId xmlns:p14="http://schemas.microsoft.com/office/powerpoint/2010/main" val="110377624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74"/>
                                        </p:tgtEl>
                                        <p:attrNameLst>
                                          <p:attrName>style.visibility</p:attrName>
                                        </p:attrNameLst>
                                      </p:cBhvr>
                                      <p:to>
                                        <p:strVal val="visible"/>
                                      </p:to>
                                    </p:set>
                                    <p:anim calcmode="lin" valueType="num">
                                      <p:cBhvr>
                                        <p:cTn id="7" dur="500" fill="hold"/>
                                        <p:tgtEl>
                                          <p:spTgt spid="74"/>
                                        </p:tgtEl>
                                        <p:attrNameLst>
                                          <p:attrName>ppt_w</p:attrName>
                                        </p:attrNameLst>
                                      </p:cBhvr>
                                      <p:tavLst>
                                        <p:tav tm="0">
                                          <p:val>
                                            <p:fltVal val="0"/>
                                          </p:val>
                                        </p:tav>
                                        <p:tav tm="100000">
                                          <p:val>
                                            <p:strVal val="#ppt_w"/>
                                          </p:val>
                                        </p:tav>
                                      </p:tavLst>
                                    </p:anim>
                                    <p:anim calcmode="lin" valueType="num">
                                      <p:cBhvr>
                                        <p:cTn id="8" dur="500" fill="hold"/>
                                        <p:tgtEl>
                                          <p:spTgt spid="74"/>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nodeType="clickEffect">
                                  <p:stCondLst>
                                    <p:cond delay="0"/>
                                  </p:stCondLst>
                                  <p:childTnLst>
                                    <p:set>
                                      <p:cBhvr>
                                        <p:cTn id="12" dur="1" fill="hold">
                                          <p:stCondLst>
                                            <p:cond delay="0"/>
                                          </p:stCondLst>
                                        </p:cTn>
                                        <p:tgtEl>
                                          <p:spTgt spid="66"/>
                                        </p:tgtEl>
                                        <p:attrNameLst>
                                          <p:attrName>style.visibility</p:attrName>
                                        </p:attrNameLst>
                                      </p:cBhvr>
                                      <p:to>
                                        <p:strVal val="visible"/>
                                      </p:to>
                                    </p:set>
                                    <p:anim calcmode="lin" valueType="num">
                                      <p:cBhvr>
                                        <p:cTn id="13" dur="500" fill="hold"/>
                                        <p:tgtEl>
                                          <p:spTgt spid="66"/>
                                        </p:tgtEl>
                                        <p:attrNameLst>
                                          <p:attrName>ppt_w</p:attrName>
                                        </p:attrNameLst>
                                      </p:cBhvr>
                                      <p:tavLst>
                                        <p:tav tm="0">
                                          <p:val>
                                            <p:fltVal val="0"/>
                                          </p:val>
                                        </p:tav>
                                        <p:tav tm="100000">
                                          <p:val>
                                            <p:strVal val="#ppt_w"/>
                                          </p:val>
                                        </p:tav>
                                      </p:tavLst>
                                    </p:anim>
                                    <p:anim calcmode="lin" valueType="num">
                                      <p:cBhvr>
                                        <p:cTn id="14" dur="500" fill="hold"/>
                                        <p:tgtEl>
                                          <p:spTgt spid="66"/>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18" presetClass="entr" presetSubtype="12"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strips(downLeft)">
                                      <p:cBhvr>
                                        <p:cTn id="1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7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 name="Title 67" hidden="1">
            <a:extLst>
              <a:ext uri="{FF2B5EF4-FFF2-40B4-BE49-F238E27FC236}">
                <a16:creationId xmlns:a16="http://schemas.microsoft.com/office/drawing/2014/main" id="{3D46526D-118F-4F6F-BAE0-066F422EBD1E}"/>
              </a:ext>
            </a:extLst>
          </p:cNvPr>
          <p:cNvSpPr>
            <a:spLocks noGrp="1"/>
          </p:cNvSpPr>
          <p:nvPr>
            <p:ph type="title"/>
          </p:nvPr>
        </p:nvSpPr>
        <p:spPr/>
        <p:txBody>
          <a:bodyPr/>
          <a:lstStyle/>
          <a:p>
            <a:r>
              <a:rPr lang="en-US"/>
              <a:t>Human resources slide 3</a:t>
            </a:r>
          </a:p>
        </p:txBody>
      </p:sp>
      <p:sp>
        <p:nvSpPr>
          <p:cNvPr id="14" name="TextBox 13">
            <a:extLst>
              <a:ext uri="{FF2B5EF4-FFF2-40B4-BE49-F238E27FC236}">
                <a16:creationId xmlns:a16="http://schemas.microsoft.com/office/drawing/2014/main" id="{A5704BA3-593E-4519-9139-4E1D86366677}"/>
              </a:ext>
            </a:extLst>
          </p:cNvPr>
          <p:cNvSpPr txBox="1"/>
          <p:nvPr/>
        </p:nvSpPr>
        <p:spPr>
          <a:xfrm>
            <a:off x="4453458" y="1227906"/>
            <a:ext cx="2427971" cy="492443"/>
          </a:xfrm>
          <a:prstGeom prst="rect">
            <a:avLst/>
          </a:prstGeom>
          <a:noFill/>
        </p:spPr>
        <p:txBody>
          <a:bodyPr wrap="square" lIns="0" tIns="0" rIns="0" bIns="0" rtlCol="0">
            <a:spAutoFit/>
          </a:bodyPr>
          <a:lstStyle/>
          <a:p>
            <a:r>
              <a:rPr lang="en-US" sz="1600" b="1">
                <a:solidFill>
                  <a:schemeClr val="bg1"/>
                </a:solidFill>
                <a:latin typeface="Segoe UI" panose="020B0502040204020203" pitchFamily="34" charset="0"/>
                <a:cs typeface="Segoe UI" panose="020B0502040204020203" pitchFamily="34" charset="0"/>
              </a:rPr>
              <a:t>EMPLOYEES ARE MOTIVATED BY:</a:t>
            </a:r>
          </a:p>
        </p:txBody>
      </p:sp>
      <p:sp>
        <p:nvSpPr>
          <p:cNvPr id="2" name="TextBox 1">
            <a:extLst>
              <a:ext uri="{FF2B5EF4-FFF2-40B4-BE49-F238E27FC236}">
                <a16:creationId xmlns:a16="http://schemas.microsoft.com/office/drawing/2014/main" id="{1AE05ECB-0E90-D124-6EE9-05A158581C30}"/>
              </a:ext>
            </a:extLst>
          </p:cNvPr>
          <p:cNvSpPr txBox="1"/>
          <p:nvPr/>
        </p:nvSpPr>
        <p:spPr>
          <a:xfrm>
            <a:off x="231585" y="448696"/>
            <a:ext cx="6513334" cy="26487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EF8E1044-3B13-41E4-71DD-D01D8B41510B}"/>
              </a:ext>
            </a:extLst>
          </p:cNvPr>
          <p:cNvSpPr txBox="1"/>
          <p:nvPr/>
        </p:nvSpPr>
        <p:spPr>
          <a:xfrm>
            <a:off x="229364" y="-99564"/>
            <a:ext cx="5514623" cy="95102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Calibri"/>
                <a:cs typeface="Calibri"/>
              </a:rPr>
              <a:t>We can now elaborate on how Greenfield Agency have benefited from the use of some of these outlined Microsoft word.</a:t>
            </a:r>
            <a:endParaRPr lang="en-US">
              <a:latin typeface="Arial"/>
              <a:ea typeface="Calibri" panose="020F0502020204030204"/>
              <a:cs typeface="Calibri" panose="020F0502020204030204"/>
            </a:endParaRPr>
          </a:p>
          <a:p>
            <a:pPr marL="342900" indent="-342900">
              <a:buFont typeface="Wingdings"/>
              <a:buChar char="q"/>
            </a:pPr>
            <a:r>
              <a:rPr lang="en-GB" b="1">
                <a:solidFill>
                  <a:srgbClr val="0070C0"/>
                </a:solidFill>
                <a:latin typeface="Arial"/>
                <a:ea typeface="Calibri"/>
                <a:cs typeface="Calibri"/>
              </a:rPr>
              <a:t>Incident report</a:t>
            </a:r>
            <a:r>
              <a:rPr lang="en-GB">
                <a:solidFill>
                  <a:srgbClr val="0070C0"/>
                </a:solidFill>
                <a:latin typeface="Arial"/>
                <a:ea typeface="Calibri"/>
                <a:cs typeface="Calibri"/>
              </a:rPr>
              <a:t>:</a:t>
            </a:r>
            <a:r>
              <a:rPr lang="en-GB">
                <a:latin typeface="Arial"/>
                <a:ea typeface="Calibri"/>
                <a:cs typeface="Calibri"/>
              </a:rPr>
              <a:t>  Microsoft word has helped the Greenfield care staff to produce  </a:t>
            </a:r>
          </a:p>
          <a:p>
            <a:r>
              <a:rPr lang="en-GB">
                <a:latin typeface="Arial"/>
                <a:ea typeface="Calibri"/>
                <a:cs typeface="Calibri"/>
              </a:rPr>
              <a:t>                1) Safeguarding summaries</a:t>
            </a:r>
          </a:p>
          <a:p>
            <a:r>
              <a:rPr lang="en-GB">
                <a:latin typeface="Arial"/>
                <a:ea typeface="Calibri"/>
                <a:cs typeface="Calibri"/>
              </a:rPr>
              <a:t>                2 Detesting first hand issues</a:t>
            </a:r>
          </a:p>
          <a:p>
            <a:r>
              <a:rPr lang="en-GB">
                <a:latin typeface="Arial"/>
                <a:ea typeface="Calibri"/>
                <a:cs typeface="Calibri"/>
              </a:rPr>
              <a:t>                2) Update Agency policy,</a:t>
            </a:r>
          </a:p>
          <a:p>
            <a:r>
              <a:rPr lang="en-GB">
                <a:latin typeface="Arial"/>
                <a:ea typeface="Calibri"/>
                <a:cs typeface="Calibri"/>
              </a:rPr>
              <a:t>                4) Report incident details,</a:t>
            </a:r>
          </a:p>
          <a:p>
            <a:r>
              <a:rPr lang="en-GB">
                <a:latin typeface="Arial"/>
                <a:ea typeface="Calibri"/>
                <a:cs typeface="Calibri"/>
              </a:rPr>
              <a:t>                5) Improve communication among staff</a:t>
            </a:r>
          </a:p>
          <a:p>
            <a:r>
              <a:rPr lang="en-GB">
                <a:latin typeface="Arial"/>
                <a:ea typeface="Calibri"/>
                <a:cs typeface="Calibri"/>
              </a:rPr>
              <a:t>Greenfield Home Care reflects on these files, thereby learning from the past mistake which will improve the quality of care delivered to their clients.</a:t>
            </a:r>
          </a:p>
          <a:p>
            <a:r>
              <a:rPr lang="en-GB">
                <a:latin typeface="Arial"/>
                <a:ea typeface="Calibri"/>
                <a:cs typeface="Calibri"/>
              </a:rPr>
              <a:t>(</a:t>
            </a:r>
            <a:r>
              <a:rPr lang="en-GB" b="1">
                <a:latin typeface="Arial"/>
                <a:ea typeface="Calibri"/>
                <a:cs typeface="Calibri"/>
              </a:rPr>
              <a:t>NHS Digital 2021</a:t>
            </a:r>
            <a:r>
              <a:rPr lang="en-GB">
                <a:latin typeface="Arial"/>
                <a:ea typeface="Calibri"/>
                <a:cs typeface="Calibri"/>
              </a:rPr>
              <a:t>)</a:t>
            </a:r>
          </a:p>
          <a:p>
            <a:endParaRPr lang="en-GB">
              <a:latin typeface="Arial"/>
              <a:ea typeface="Calibri"/>
              <a:cs typeface="Calibri"/>
            </a:endParaRPr>
          </a:p>
          <a:p>
            <a:pPr marL="285750" indent="-285750">
              <a:buFont typeface="Wingdings"/>
              <a:buChar char="q"/>
            </a:pPr>
            <a:r>
              <a:rPr lang="en-GB" b="1">
                <a:solidFill>
                  <a:srgbClr val="0070C0"/>
                </a:solidFill>
                <a:latin typeface="Arial"/>
                <a:ea typeface="Calibri"/>
                <a:cs typeface="Calibri"/>
              </a:rPr>
              <a:t>Confidentiality and data protection:</a:t>
            </a:r>
            <a:r>
              <a:rPr lang="en-GB">
                <a:latin typeface="Arial"/>
                <a:ea typeface="Calibri"/>
                <a:cs typeface="Calibri"/>
              </a:rPr>
              <a:t> Because Greenfield home care Agency handles client's sensitive data, the use of Microsoft Word enables the GDPR compliance using: </a:t>
            </a:r>
            <a:endParaRPr lang="en-GB" b="1">
              <a:latin typeface="Arial"/>
              <a:ea typeface="Calibri"/>
              <a:cs typeface="Calibri"/>
            </a:endParaRPr>
          </a:p>
          <a:p>
            <a:r>
              <a:rPr lang="en-GB">
                <a:latin typeface="Arial"/>
                <a:ea typeface="Calibri"/>
                <a:cs typeface="Calibri"/>
              </a:rPr>
              <a:t>                1) Password protection,</a:t>
            </a:r>
          </a:p>
          <a:p>
            <a:r>
              <a:rPr lang="en-GB">
                <a:latin typeface="Arial"/>
                <a:ea typeface="Calibri"/>
                <a:cs typeface="Calibri"/>
              </a:rPr>
              <a:t>                2) Restricted editing,</a:t>
            </a:r>
          </a:p>
          <a:p>
            <a:r>
              <a:rPr lang="en-GB">
                <a:latin typeface="Arial"/>
                <a:ea typeface="Calibri"/>
                <a:cs typeface="Calibri"/>
              </a:rPr>
              <a:t>                3) Encryption,</a:t>
            </a:r>
          </a:p>
          <a:p>
            <a:r>
              <a:rPr lang="en-GB">
                <a:latin typeface="Arial"/>
                <a:ea typeface="Calibri"/>
                <a:cs typeface="Calibri"/>
              </a:rPr>
              <a:t>                4) OneDrive to secure storage</a:t>
            </a:r>
          </a:p>
          <a:p>
            <a:r>
              <a:rPr lang="en-GB">
                <a:latin typeface="Arial"/>
                <a:ea typeface="Calibri"/>
                <a:cs typeface="Calibri"/>
              </a:rPr>
              <a:t>Every organization must go extra length to secure individual personal data. </a:t>
            </a:r>
            <a:r>
              <a:rPr lang="en-GB" b="1">
                <a:latin typeface="Arial"/>
                <a:ea typeface="Calibri"/>
                <a:cs typeface="Calibri"/>
              </a:rPr>
              <a:t>(ICO, 2018</a:t>
            </a:r>
            <a:r>
              <a:rPr lang="en-GB">
                <a:latin typeface="Arial"/>
                <a:ea typeface="Calibri"/>
                <a:cs typeface="Calibri"/>
              </a:rPr>
              <a:t>)</a:t>
            </a:r>
          </a:p>
          <a:p>
            <a:endParaRPr lang="en-GB">
              <a:ea typeface="Calibri"/>
              <a:cs typeface="Calibri"/>
            </a:endParaRPr>
          </a:p>
          <a:p>
            <a:endParaRPr lang="en-GB">
              <a:ea typeface="Calibri"/>
              <a:cs typeface="Calibri"/>
            </a:endParaRPr>
          </a:p>
          <a:p>
            <a:endParaRPr lang="en-GB">
              <a:ea typeface="Calibri"/>
              <a:cs typeface="Calibri"/>
            </a:endParaRPr>
          </a:p>
          <a:p>
            <a:endParaRPr lang="en-GB">
              <a:ea typeface="Calibri"/>
              <a:cs typeface="Calibri"/>
            </a:endParaRPr>
          </a:p>
          <a:p>
            <a:endParaRPr lang="en-GB">
              <a:ea typeface="Calibri"/>
              <a:cs typeface="Calibri"/>
            </a:endParaRPr>
          </a:p>
          <a:p>
            <a:pPr marL="285750" indent="-285750">
              <a:buFont typeface="Wingdings"/>
              <a:buChar char="q"/>
            </a:pPr>
            <a:endParaRPr lang="en-GB">
              <a:ea typeface="Calibri"/>
              <a:cs typeface="Calibri"/>
            </a:endParaRPr>
          </a:p>
          <a:p>
            <a:endParaRPr lang="en-GB">
              <a:ea typeface="Calibri"/>
              <a:cs typeface="Calibri"/>
            </a:endParaRPr>
          </a:p>
          <a:p>
            <a:endParaRPr lang="en-GB">
              <a:ea typeface="Calibri"/>
              <a:cs typeface="Calibri"/>
            </a:endParaRPr>
          </a:p>
        </p:txBody>
      </p:sp>
      <p:sp>
        <p:nvSpPr>
          <p:cNvPr id="4" name="TextBox 3">
            <a:extLst>
              <a:ext uri="{FF2B5EF4-FFF2-40B4-BE49-F238E27FC236}">
                <a16:creationId xmlns:a16="http://schemas.microsoft.com/office/drawing/2014/main" id="{9CDB2D1A-AD32-920D-4B29-DEC5AFB2BADC}"/>
              </a:ext>
            </a:extLst>
          </p:cNvPr>
          <p:cNvSpPr txBox="1"/>
          <p:nvPr/>
        </p:nvSpPr>
        <p:spPr>
          <a:xfrm>
            <a:off x="6296997" y="19439"/>
            <a:ext cx="5804105"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b="1">
                <a:solidFill>
                  <a:srgbClr val="0070C0"/>
                </a:solidFill>
                <a:latin typeface="Arial"/>
                <a:ea typeface="Calibri" panose="020F0502020204030204"/>
                <a:cs typeface="Calibri" panose="020F0502020204030204"/>
              </a:rPr>
              <a:t>Standard CQC complianc</a:t>
            </a:r>
            <a:r>
              <a:rPr lang="en-GB" b="1">
                <a:solidFill>
                  <a:srgbClr val="0070C0"/>
                </a:solidFill>
                <a:ea typeface="Calibri" panose="020F0502020204030204"/>
                <a:cs typeface="Calibri" panose="020F0502020204030204"/>
              </a:rPr>
              <a:t>e</a:t>
            </a:r>
            <a:r>
              <a:rPr lang="en-GB" b="1">
                <a:ea typeface="Calibri" panose="020F0502020204030204"/>
                <a:cs typeface="Calibri" panose="020F0502020204030204"/>
              </a:rPr>
              <a:t>:</a:t>
            </a:r>
            <a:r>
              <a:rPr lang="en-GB" b="1">
                <a:latin typeface="Arial"/>
                <a:ea typeface="Calibri" panose="020F0502020204030204"/>
                <a:cs typeface="Calibri" panose="020F0502020204030204"/>
              </a:rPr>
              <a:t> </a:t>
            </a:r>
            <a:r>
              <a:rPr lang="en-GB">
                <a:latin typeface="Arial"/>
                <a:ea typeface="Calibri" panose="020F0502020204030204"/>
                <a:cs typeface="Calibri" panose="020F0502020204030204"/>
              </a:rPr>
              <a:t>All care providers must maintain accurate, up-to-date, readily available patient records</a:t>
            </a:r>
          </a:p>
          <a:p>
            <a:r>
              <a:rPr lang="en-GB">
                <a:latin typeface="Arial"/>
                <a:ea typeface="Calibri" panose="020F0502020204030204"/>
                <a:cs typeface="Calibri" panose="020F0502020204030204"/>
              </a:rPr>
              <a:t>The Greenfield Home Care have shown good care practice  through the use of Microsoft Word to enable:</a:t>
            </a:r>
          </a:p>
          <a:p>
            <a:r>
              <a:rPr lang="en-GB">
                <a:latin typeface="Arial"/>
                <a:ea typeface="Calibri" panose="020F0502020204030204"/>
                <a:cs typeface="Calibri" panose="020F0502020204030204"/>
              </a:rPr>
              <a:t>        1) Locked templates</a:t>
            </a:r>
          </a:p>
          <a:p>
            <a:r>
              <a:rPr lang="en-GB">
                <a:latin typeface="Arial"/>
                <a:ea typeface="Calibri" panose="020F0502020204030204"/>
                <a:cs typeface="Calibri" panose="020F0502020204030204"/>
              </a:rPr>
              <a:t>        2)  Clear audit</a:t>
            </a:r>
          </a:p>
          <a:p>
            <a:r>
              <a:rPr lang="en-GB">
                <a:latin typeface="Arial"/>
                <a:ea typeface="Calibri" panose="020F0502020204030204"/>
                <a:cs typeface="Calibri" panose="020F0502020204030204"/>
              </a:rPr>
              <a:t>        3) Version control and</a:t>
            </a:r>
          </a:p>
          <a:p>
            <a:r>
              <a:rPr lang="en-GB">
                <a:latin typeface="Arial"/>
                <a:ea typeface="Calibri" panose="020F0502020204030204"/>
                <a:cs typeface="Calibri" panose="020F0502020204030204"/>
              </a:rPr>
              <a:t>        4) Professional formatting,</a:t>
            </a:r>
          </a:p>
          <a:p>
            <a:r>
              <a:rPr lang="en-GB" b="1">
                <a:latin typeface="Arial"/>
                <a:ea typeface="Calibri" panose="020F0502020204030204"/>
                <a:cs typeface="Calibri" panose="020F0502020204030204"/>
              </a:rPr>
              <a:t>CQC, (2022</a:t>
            </a:r>
            <a:r>
              <a:rPr lang="en-GB">
                <a:latin typeface="Arial"/>
                <a:ea typeface="Calibri" panose="020F0502020204030204"/>
                <a:cs typeface="Calibri" panose="020F0502020204030204"/>
              </a:rPr>
              <a:t>)</a:t>
            </a:r>
          </a:p>
          <a:p>
            <a:pPr marL="285750" indent="-285750">
              <a:buFont typeface="Wingdings"/>
              <a:buChar char="q"/>
            </a:pPr>
            <a:endParaRPr lang="en-GB" b="1">
              <a:ea typeface="Calibri" panose="020F0502020204030204"/>
              <a:cs typeface="Calibri" panose="020F0502020204030204"/>
            </a:endParaRPr>
          </a:p>
          <a:p>
            <a:pPr marL="285750" indent="-285750">
              <a:buFont typeface="Wingdings"/>
              <a:buChar char="q"/>
            </a:pPr>
            <a:r>
              <a:rPr lang="en-GB" b="1">
                <a:solidFill>
                  <a:srgbClr val="0070C0"/>
                </a:solidFill>
                <a:latin typeface="Arial"/>
                <a:ea typeface="Calibri" panose="020F0502020204030204"/>
                <a:cs typeface="Calibri" panose="020F0502020204030204"/>
              </a:rPr>
              <a:t>Precise and updated communication between staff:</a:t>
            </a:r>
            <a:endParaRPr lang="en-GB">
              <a:solidFill>
                <a:srgbClr val="0070C0"/>
              </a:solidFill>
              <a:latin typeface="Arial"/>
              <a:ea typeface="Calibri" panose="020F0502020204030204"/>
              <a:cs typeface="Calibri" panose="020F0502020204030204"/>
            </a:endParaRPr>
          </a:p>
          <a:p>
            <a:r>
              <a:rPr lang="en-GB">
                <a:latin typeface="Arial"/>
                <a:ea typeface="Calibri" panose="020F0502020204030204"/>
                <a:cs typeface="Calibri" panose="020F0502020204030204"/>
              </a:rPr>
              <a:t>The King`s Fund stated that good communication between staff is important for delivering a well-coordinated and safe care. </a:t>
            </a:r>
            <a:r>
              <a:rPr lang="en-GB" b="1">
                <a:latin typeface="Arial"/>
                <a:ea typeface="Calibri" panose="020F0502020204030204"/>
                <a:cs typeface="Calibri" panose="020F0502020204030204"/>
              </a:rPr>
              <a:t>The King`s Fund (2022)</a:t>
            </a:r>
          </a:p>
          <a:p>
            <a:r>
              <a:rPr lang="en-GB">
                <a:latin typeface="Arial"/>
                <a:ea typeface="Calibri" panose="020F0502020204030204"/>
                <a:cs typeface="Calibri" panose="020F0502020204030204"/>
              </a:rPr>
              <a:t>Microsoft Word features like comment, track changes and shared documents enhanced effective communication in Greenfield Home Care.</a:t>
            </a:r>
          </a:p>
        </p:txBody>
      </p:sp>
      <p:sp>
        <p:nvSpPr>
          <p:cNvPr id="5" name="Rectangle 4">
            <a:extLst>
              <a:ext uri="{FF2B5EF4-FFF2-40B4-BE49-F238E27FC236}">
                <a16:creationId xmlns:a16="http://schemas.microsoft.com/office/drawing/2014/main" id="{531F9790-2EB1-9FC6-0755-9A940C90CCE4}"/>
              </a:ext>
            </a:extLst>
          </p:cNvPr>
          <p:cNvSpPr/>
          <p:nvPr/>
        </p:nvSpPr>
        <p:spPr>
          <a:xfrm>
            <a:off x="5659569" y="9896"/>
            <a:ext cx="376326" cy="684623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60944946"/>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1A313-6743-2BA5-09EA-70D950C6CE79}"/>
              </a:ext>
            </a:extLst>
          </p:cNvPr>
          <p:cNvSpPr>
            <a:spLocks noGrp="1"/>
          </p:cNvSpPr>
          <p:nvPr>
            <p:ph type="title"/>
          </p:nvPr>
        </p:nvSpPr>
        <p:spPr>
          <a:xfrm>
            <a:off x="224643" y="196890"/>
            <a:ext cx="6596743" cy="523980"/>
          </a:xfrm>
        </p:spPr>
        <p:txBody>
          <a:bodyPr>
            <a:normAutofit fontScale="90000"/>
          </a:bodyPr>
          <a:lstStyle/>
          <a:p>
            <a:r>
              <a:rPr lang="en-GB" sz="2400" b="1">
                <a:solidFill>
                  <a:schemeClr val="accent1"/>
                </a:solidFill>
                <a:latin typeface="Arial"/>
                <a:ea typeface="Calibri Light"/>
                <a:cs typeface="Calibri Light"/>
              </a:rPr>
              <a:t>Limitations of digital healthcare         Microsoft Word</a:t>
            </a:r>
          </a:p>
        </p:txBody>
      </p:sp>
      <p:sp>
        <p:nvSpPr>
          <p:cNvPr id="3" name="TextBox 2">
            <a:extLst>
              <a:ext uri="{FF2B5EF4-FFF2-40B4-BE49-F238E27FC236}">
                <a16:creationId xmlns:a16="http://schemas.microsoft.com/office/drawing/2014/main" id="{6661D788-98ED-D1AE-E1B2-D75FE7F273F9}"/>
              </a:ext>
            </a:extLst>
          </p:cNvPr>
          <p:cNvSpPr txBox="1"/>
          <p:nvPr/>
        </p:nvSpPr>
        <p:spPr>
          <a:xfrm>
            <a:off x="237506" y="1222169"/>
            <a:ext cx="6096000" cy="52937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0" i="0" u="none" strike="noStrike" baseline="0">
                <a:solidFill>
                  <a:srgbClr val="000000"/>
                </a:solidFill>
                <a:latin typeface="Arial"/>
                <a:ea typeface="Arial"/>
                <a:cs typeface="Arial"/>
              </a:rPr>
              <a:t>The notable improvement through Microsoft Word was </a:t>
            </a:r>
            <a:r>
              <a:rPr lang="en-GB" sz="2000">
                <a:solidFill>
                  <a:srgbClr val="000000"/>
                </a:solidFill>
                <a:latin typeface="Arial"/>
                <a:ea typeface="Arial"/>
                <a:cs typeface="Arial"/>
              </a:rPr>
              <a:t>also met</a:t>
            </a:r>
            <a:r>
              <a:rPr lang="en-GB" sz="2000" b="0" i="0" u="none" strike="noStrike" baseline="0">
                <a:solidFill>
                  <a:srgbClr val="000000"/>
                </a:solidFill>
                <a:latin typeface="Arial"/>
                <a:ea typeface="Arial"/>
                <a:cs typeface="Arial"/>
              </a:rPr>
              <a:t> with some limitations</a:t>
            </a:r>
            <a:r>
              <a:rPr lang="en-GB" sz="2000">
                <a:solidFill>
                  <a:srgbClr val="000000"/>
                </a:solidFill>
                <a:latin typeface="Arial"/>
                <a:ea typeface="Arial"/>
                <a:cs typeface="Arial"/>
              </a:rPr>
              <a:t> in Greenfield Home Agency. </a:t>
            </a:r>
            <a:endParaRPr lang="en-GB" sz="2000" b="0" i="0">
              <a:solidFill>
                <a:srgbClr val="000000"/>
              </a:solidFill>
              <a:latin typeface="Arial"/>
              <a:ea typeface="Arial"/>
              <a:cs typeface="Arial"/>
            </a:endParaRPr>
          </a:p>
          <a:p>
            <a:r>
              <a:rPr lang="en-GB" sz="2000">
                <a:solidFill>
                  <a:srgbClr val="000000"/>
                </a:solidFill>
                <a:latin typeface="Arial"/>
                <a:ea typeface="Arial"/>
                <a:cs typeface="Arial"/>
              </a:rPr>
              <a:t>            1) </a:t>
            </a:r>
            <a:r>
              <a:rPr lang="en-GB" sz="2000" b="0" i="0" u="none" strike="noStrike" baseline="0">
                <a:solidFill>
                  <a:srgbClr val="000000"/>
                </a:solidFill>
                <a:latin typeface="Arial"/>
                <a:ea typeface="Arial"/>
                <a:cs typeface="Arial"/>
              </a:rPr>
              <a:t>System breakdown</a:t>
            </a:r>
            <a:r>
              <a:rPr lang="en-GB" sz="2000">
                <a:solidFill>
                  <a:srgbClr val="000000"/>
                </a:solidFill>
                <a:latin typeface="Arial"/>
                <a:ea typeface="Arial"/>
                <a:cs typeface="Arial"/>
              </a:rPr>
              <a:t>,</a:t>
            </a:r>
            <a:endParaRPr lang="en-US" sz="2000">
              <a:solidFill>
                <a:srgbClr val="000000"/>
              </a:solidFill>
              <a:latin typeface="Arial"/>
              <a:ea typeface="Calibri"/>
              <a:cs typeface="Calibri"/>
            </a:endParaRPr>
          </a:p>
          <a:p>
            <a:r>
              <a:rPr lang="en-GB" sz="2000">
                <a:solidFill>
                  <a:srgbClr val="000000"/>
                </a:solidFill>
                <a:latin typeface="Arial"/>
                <a:ea typeface="Arial"/>
                <a:cs typeface="Arial"/>
              </a:rPr>
              <a:t>            2) Low</a:t>
            </a:r>
            <a:r>
              <a:rPr lang="en-GB" sz="2000" b="0" i="0" u="none" strike="noStrike" baseline="0">
                <a:solidFill>
                  <a:srgbClr val="000000"/>
                </a:solidFill>
                <a:latin typeface="Arial"/>
                <a:ea typeface="Arial"/>
                <a:cs typeface="Arial"/>
              </a:rPr>
              <a:t> digital skill knowledge,</a:t>
            </a:r>
            <a:r>
              <a:rPr lang="en-US" sz="2000" b="0" i="0">
                <a:solidFill>
                  <a:srgbClr val="000000"/>
                </a:solidFill>
                <a:latin typeface="Arial"/>
                <a:ea typeface="Arial"/>
                <a:cs typeface="Arial"/>
              </a:rPr>
              <a:t>​</a:t>
            </a:r>
            <a:endParaRPr lang="en-US" sz="2000">
              <a:latin typeface="Arial"/>
              <a:ea typeface="Calibri"/>
              <a:cs typeface="Calibri"/>
            </a:endParaRPr>
          </a:p>
          <a:p>
            <a:r>
              <a:rPr lang="en-GB" sz="2000">
                <a:solidFill>
                  <a:srgbClr val="000000"/>
                </a:solidFill>
                <a:latin typeface="Arial"/>
                <a:ea typeface="Arial"/>
                <a:cs typeface="Arial"/>
              </a:rPr>
              <a:t>            3) Data</a:t>
            </a:r>
            <a:r>
              <a:rPr lang="en-GB" sz="2000" b="0" i="0" u="none" strike="noStrike" baseline="0">
                <a:solidFill>
                  <a:srgbClr val="000000"/>
                </a:solidFill>
                <a:latin typeface="Arial"/>
                <a:ea typeface="Arial"/>
                <a:cs typeface="Arial"/>
              </a:rPr>
              <a:t> lose,</a:t>
            </a:r>
            <a:r>
              <a:rPr lang="en-US" sz="2000" b="0" i="0">
                <a:solidFill>
                  <a:srgbClr val="000000"/>
                </a:solidFill>
                <a:latin typeface="Arial"/>
                <a:ea typeface="Arial"/>
                <a:cs typeface="Arial"/>
              </a:rPr>
              <a:t>​</a:t>
            </a:r>
            <a:endParaRPr lang="en-US" sz="2000">
              <a:latin typeface="Arial"/>
              <a:ea typeface="Calibri" panose="020F0502020204030204"/>
              <a:cs typeface="Calibri" panose="020F0502020204030204"/>
            </a:endParaRPr>
          </a:p>
          <a:p>
            <a:r>
              <a:rPr lang="en-US" sz="2000">
                <a:solidFill>
                  <a:srgbClr val="000000"/>
                </a:solidFill>
                <a:latin typeface="Arial"/>
                <a:ea typeface="Arial"/>
                <a:cs typeface="Arial"/>
              </a:rPr>
              <a:t>            4) Staff not willing to accept change.</a:t>
            </a:r>
          </a:p>
          <a:p>
            <a:r>
              <a:rPr lang="en-GB" sz="2000" b="1">
                <a:solidFill>
                  <a:schemeClr val="accent1"/>
                </a:solidFill>
                <a:latin typeface="Arial"/>
                <a:ea typeface="Arial"/>
                <a:cs typeface="Arial"/>
              </a:rPr>
              <a:t>  Conclusion  </a:t>
            </a:r>
            <a:r>
              <a:rPr lang="en-GB" sz="2000">
                <a:solidFill>
                  <a:srgbClr val="000000"/>
                </a:solidFill>
                <a:latin typeface="Arial"/>
                <a:ea typeface="Arial"/>
                <a:cs typeface="Arial"/>
              </a:rPr>
              <a:t>  </a:t>
            </a:r>
            <a:endParaRPr lang="en-GB" sz="2000">
              <a:latin typeface="Arial"/>
              <a:ea typeface="Calibri"/>
              <a:cs typeface="Calibri"/>
            </a:endParaRPr>
          </a:p>
          <a:p>
            <a:r>
              <a:rPr lang="en-GB" sz="2000">
                <a:latin typeface="Arial"/>
                <a:ea typeface="Calibri" panose="020F0502020204030204"/>
                <a:cs typeface="Arial"/>
              </a:rPr>
              <a:t>The modern digital health care should be able to support real-time updates, traceability and data-driving decision making</a:t>
            </a:r>
            <a:r>
              <a:rPr lang="en-GB" sz="2000" b="1">
                <a:latin typeface="Arial"/>
                <a:ea typeface="Calibri" panose="020F0502020204030204"/>
                <a:cs typeface="Arial"/>
              </a:rPr>
              <a:t>.( NHS England, 2020)</a:t>
            </a:r>
          </a:p>
          <a:p>
            <a:endParaRPr lang="en-GB" sz="2000">
              <a:latin typeface="Arial"/>
              <a:ea typeface="Calibri" panose="020F0502020204030204"/>
              <a:cs typeface="Arial"/>
            </a:endParaRPr>
          </a:p>
          <a:p>
            <a:r>
              <a:rPr lang="en-GB" sz="2000">
                <a:latin typeface="Arial"/>
                <a:ea typeface="Calibri" panose="020F0502020204030204"/>
                <a:cs typeface="Arial"/>
              </a:rPr>
              <a:t>The Greenfield Home Agency are now using all the Microsoft 365 features for the smooth running of the organisation and the actual purpose of improving patient care.</a:t>
            </a:r>
          </a:p>
          <a:p>
            <a:pPr algn="ctr"/>
            <a:endParaRPr lang="en-GB">
              <a:latin typeface="Calibri" panose="020F0502020204030204"/>
              <a:ea typeface="Calibri" panose="020F0502020204030204"/>
              <a:cs typeface="Calibri" panose="020F0502020204030204"/>
            </a:endParaRPr>
          </a:p>
        </p:txBody>
      </p:sp>
      <p:sp>
        <p:nvSpPr>
          <p:cNvPr id="4" name="Arrow: Left-Right 3">
            <a:extLst>
              <a:ext uri="{FF2B5EF4-FFF2-40B4-BE49-F238E27FC236}">
                <a16:creationId xmlns:a16="http://schemas.microsoft.com/office/drawing/2014/main" id="{13A944D3-AB5E-7C0C-AB49-73A3C62A0AD9}"/>
              </a:ext>
            </a:extLst>
          </p:cNvPr>
          <p:cNvSpPr/>
          <p:nvPr/>
        </p:nvSpPr>
        <p:spPr>
          <a:xfrm>
            <a:off x="4547437" y="198334"/>
            <a:ext cx="493736" cy="237230"/>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Office 365 Migration and Consulting Services">
            <a:extLst>
              <a:ext uri="{FF2B5EF4-FFF2-40B4-BE49-F238E27FC236}">
                <a16:creationId xmlns:a16="http://schemas.microsoft.com/office/drawing/2014/main" id="{B1A6766C-85C3-9318-811F-4CBABF6582F3}"/>
              </a:ext>
            </a:extLst>
          </p:cNvPr>
          <p:cNvPicPr>
            <a:picLocks noChangeAspect="1"/>
          </p:cNvPicPr>
          <p:nvPr/>
        </p:nvPicPr>
        <p:blipFill>
          <a:blip r:embed="rId2"/>
          <a:stretch>
            <a:fillRect/>
          </a:stretch>
        </p:blipFill>
        <p:spPr>
          <a:xfrm>
            <a:off x="6337466" y="1028310"/>
            <a:ext cx="5632861" cy="5692030"/>
          </a:xfrm>
          <a:prstGeom prst="rect">
            <a:avLst/>
          </a:prstGeom>
        </p:spPr>
      </p:pic>
      <p:sp>
        <p:nvSpPr>
          <p:cNvPr id="5" name="TextBox 4">
            <a:extLst>
              <a:ext uri="{FF2B5EF4-FFF2-40B4-BE49-F238E27FC236}">
                <a16:creationId xmlns:a16="http://schemas.microsoft.com/office/drawing/2014/main" id="{D3F12BE9-8D70-5FE5-5533-194A92EA37C2}"/>
              </a:ext>
            </a:extLst>
          </p:cNvPr>
          <p:cNvSpPr txBox="1"/>
          <p:nvPr/>
        </p:nvSpPr>
        <p:spPr>
          <a:xfrm>
            <a:off x="9046298" y="535540"/>
            <a:ext cx="22145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Calibri"/>
                <a:cs typeface="Calibri"/>
              </a:rPr>
              <a:t>Figure 2</a:t>
            </a:r>
            <a:endParaRPr lang="en-GB" b="1"/>
          </a:p>
        </p:txBody>
      </p:sp>
    </p:spTree>
    <p:extLst>
      <p:ext uri="{BB962C8B-B14F-4D97-AF65-F5344CB8AC3E}">
        <p14:creationId xmlns:p14="http://schemas.microsoft.com/office/powerpoint/2010/main" val="2474211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hidden="1">
            <a:extLst>
              <a:ext uri="{FF2B5EF4-FFF2-40B4-BE49-F238E27FC236}">
                <a16:creationId xmlns:a16="http://schemas.microsoft.com/office/drawing/2014/main" id="{6FF5F564-0C08-4A3C-8BAC-1FADF459417F}"/>
              </a:ext>
            </a:extLst>
          </p:cNvPr>
          <p:cNvSpPr>
            <a:spLocks noGrp="1"/>
          </p:cNvSpPr>
          <p:nvPr>
            <p:ph type="title"/>
          </p:nvPr>
        </p:nvSpPr>
        <p:spPr/>
        <p:txBody>
          <a:bodyPr/>
          <a:lstStyle/>
          <a:p>
            <a:r>
              <a:rPr lang="en-US"/>
              <a:t>Human resources slide 4</a:t>
            </a:r>
          </a:p>
        </p:txBody>
      </p:sp>
      <p:sp>
        <p:nvSpPr>
          <p:cNvPr id="3" name="TextBox 2">
            <a:extLst>
              <a:ext uri="{FF2B5EF4-FFF2-40B4-BE49-F238E27FC236}">
                <a16:creationId xmlns:a16="http://schemas.microsoft.com/office/drawing/2014/main" id="{E04A35B9-8EC8-C766-35E6-DA5A789B5813}"/>
              </a:ext>
            </a:extLst>
          </p:cNvPr>
          <p:cNvSpPr txBox="1"/>
          <p:nvPr/>
        </p:nvSpPr>
        <p:spPr>
          <a:xfrm>
            <a:off x="345706" y="1273718"/>
            <a:ext cx="11291451" cy="48423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ea typeface="Calibri"/>
              <a:cs typeface="Calibri"/>
            </a:endParaRPr>
          </a:p>
        </p:txBody>
      </p:sp>
      <p:sp>
        <p:nvSpPr>
          <p:cNvPr id="2" name="TextBox 1">
            <a:extLst>
              <a:ext uri="{FF2B5EF4-FFF2-40B4-BE49-F238E27FC236}">
                <a16:creationId xmlns:a16="http://schemas.microsoft.com/office/drawing/2014/main" id="{88B67C38-7DA4-ED5F-7301-06CAE4DB261A}"/>
              </a:ext>
            </a:extLst>
          </p:cNvPr>
          <p:cNvSpPr txBox="1"/>
          <p:nvPr/>
        </p:nvSpPr>
        <p:spPr>
          <a:xfrm>
            <a:off x="1042133" y="940815"/>
            <a:ext cx="3155348" cy="22579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DB3091C2-6BA2-21D3-E56F-0B2E71192443}"/>
              </a:ext>
            </a:extLst>
          </p:cNvPr>
          <p:cNvSpPr txBox="1"/>
          <p:nvPr/>
        </p:nvSpPr>
        <p:spPr>
          <a:xfrm>
            <a:off x="416718" y="452437"/>
            <a:ext cx="11287125" cy="53091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Arial"/>
                <a:cs typeface="Arial"/>
              </a:rPr>
              <a:t>Introduction – Digital Transformation at Greenfield Home Care Agency</a:t>
            </a:r>
          </a:p>
          <a:p>
            <a:endParaRPr lang="en-GB" sz="1500" b="1">
              <a:solidFill>
                <a:srgbClr val="31B6FD"/>
              </a:solidFill>
              <a:latin typeface="Symbol"/>
              <a:sym typeface="Symbol"/>
            </a:endParaRPr>
          </a:p>
          <a:p>
            <a:r>
              <a:rPr lang="en-GB" sz="2000">
                <a:latin typeface="Arial"/>
                <a:cs typeface="Arial"/>
              </a:rPr>
              <a:t>Greenfield home care agency  supports older adults living independently using  different groups of professionals (carers, nurses, coordinators, admin staff).</a:t>
            </a:r>
            <a:endParaRPr lang="en-GB" sz="2000">
              <a:latin typeface="Arial"/>
              <a:ea typeface="Calibri"/>
              <a:cs typeface="Arial"/>
            </a:endParaRPr>
          </a:p>
          <a:p>
            <a:pPr marL="285750" indent="-285750">
              <a:buFont typeface="Wingdings"/>
              <a:buChar char="q"/>
            </a:pPr>
            <a:endParaRPr lang="en-GB" sz="2000">
              <a:latin typeface="Arial"/>
              <a:cs typeface="Arial"/>
            </a:endParaRPr>
          </a:p>
          <a:p>
            <a:r>
              <a:rPr lang="en-GB" sz="2000" b="1">
                <a:solidFill>
                  <a:schemeClr val="accent1"/>
                </a:solidFill>
                <a:latin typeface="Arial"/>
                <a:cs typeface="Arial"/>
              </a:rPr>
              <a:t>                Adoption of Microsoft teams  aims to improve:</a:t>
            </a:r>
            <a:endParaRPr lang="en-GB" sz="2000">
              <a:solidFill>
                <a:schemeClr val="accent1"/>
              </a:solidFill>
              <a:latin typeface="Arial"/>
              <a:ea typeface="Calibri"/>
              <a:cs typeface="Arial"/>
            </a:endParaRPr>
          </a:p>
          <a:p>
            <a:pPr marL="285750" indent="-285750">
              <a:buFont typeface="Wingdings"/>
              <a:buChar char="q"/>
            </a:pPr>
            <a:r>
              <a:rPr lang="en-GB" sz="2000">
                <a:latin typeface="Arial"/>
                <a:cs typeface="Arial"/>
              </a:rPr>
              <a:t>Communication across dispersed staff</a:t>
            </a:r>
            <a:endParaRPr lang="en-GB" sz="2000">
              <a:latin typeface="Arial"/>
              <a:ea typeface="Calibri"/>
              <a:cs typeface="Arial"/>
            </a:endParaRPr>
          </a:p>
          <a:p>
            <a:pPr marL="285750" indent="-285750">
              <a:buFont typeface="Wingdings"/>
              <a:buChar char="q"/>
            </a:pPr>
            <a:r>
              <a:rPr lang="en-GB" sz="2000">
                <a:latin typeface="Arial"/>
                <a:cs typeface="Arial"/>
              </a:rPr>
              <a:t>Scheduling and documentation efficiency</a:t>
            </a:r>
            <a:endParaRPr lang="en-GB" sz="2000">
              <a:latin typeface="Arial"/>
              <a:ea typeface="Calibri"/>
              <a:cs typeface="Arial"/>
            </a:endParaRPr>
          </a:p>
          <a:p>
            <a:pPr marL="285750" indent="-285750">
              <a:buFont typeface="Wingdings"/>
              <a:buChar char="q"/>
            </a:pPr>
            <a:r>
              <a:rPr lang="en-GB" sz="2000">
                <a:latin typeface="Arial"/>
                <a:cs typeface="Arial"/>
              </a:rPr>
              <a:t>Data protection and compliance</a:t>
            </a:r>
            <a:endParaRPr lang="en-GB" sz="2000">
              <a:latin typeface="Arial"/>
              <a:ea typeface="Calibri"/>
              <a:cs typeface="Arial"/>
            </a:endParaRPr>
          </a:p>
          <a:p>
            <a:pPr marL="285750" indent="-285750">
              <a:buFont typeface="Wingdings"/>
              <a:buChar char="q"/>
            </a:pPr>
            <a:r>
              <a:rPr lang="en-GB" sz="2000">
                <a:latin typeface="Arial"/>
                <a:cs typeface="Arial"/>
              </a:rPr>
              <a:t>Current challenge: variable digital confidence among staff, leading to under-utilisation of tools.</a:t>
            </a:r>
            <a:endParaRPr lang="en-GB" sz="2000">
              <a:latin typeface="Arial"/>
              <a:ea typeface="Calibri"/>
              <a:cs typeface="Arial"/>
            </a:endParaRPr>
          </a:p>
          <a:p>
            <a:pPr marL="285750" indent="-285750">
              <a:buFont typeface="Wingdings"/>
              <a:buChar char="q"/>
            </a:pPr>
            <a:endParaRPr lang="en-GB" sz="2000">
              <a:latin typeface="Arial"/>
              <a:cs typeface="Arial"/>
            </a:endParaRPr>
          </a:p>
          <a:p>
            <a:r>
              <a:rPr lang="en-GB" sz="2000" b="1">
                <a:solidFill>
                  <a:schemeClr val="accent1"/>
                </a:solidFill>
                <a:latin typeface="Arial"/>
                <a:cs typeface="Arial"/>
              </a:rPr>
              <a:t>                   Focus of this presentation</a:t>
            </a:r>
            <a:r>
              <a:rPr lang="en-GB" sz="2000">
                <a:solidFill>
                  <a:schemeClr val="accent1"/>
                </a:solidFill>
                <a:latin typeface="Arial"/>
                <a:cs typeface="Arial"/>
              </a:rPr>
              <a:t>: </a:t>
            </a:r>
            <a:endParaRPr lang="en-GB" sz="2000">
              <a:solidFill>
                <a:schemeClr val="accent1"/>
              </a:solidFill>
              <a:latin typeface="Arial"/>
              <a:ea typeface="Calibri"/>
              <a:cs typeface="Arial"/>
            </a:endParaRPr>
          </a:p>
          <a:p>
            <a:pPr marL="285750" indent="-285750">
              <a:buFont typeface="Wingdings"/>
              <a:buChar char="q"/>
            </a:pPr>
            <a:r>
              <a:rPr lang="en-GB" sz="2000">
                <a:latin typeface="Arial"/>
                <a:cs typeface="Arial"/>
              </a:rPr>
              <a:t>Microsoft Teams as the primary communication and collaboration platform.</a:t>
            </a:r>
            <a:endParaRPr lang="en-GB" sz="2000">
              <a:latin typeface="Arial"/>
              <a:ea typeface="Calibri"/>
              <a:cs typeface="Arial"/>
            </a:endParaRPr>
          </a:p>
          <a:p>
            <a:r>
              <a:rPr lang="en-GB" sz="2000" b="1">
                <a:solidFill>
                  <a:schemeClr val="accent1"/>
                </a:solidFill>
                <a:latin typeface="Arial"/>
                <a:cs typeface="Arial"/>
              </a:rPr>
              <a:t>                  Purpose:</a:t>
            </a:r>
            <a:endParaRPr lang="en-GB" sz="2000">
              <a:solidFill>
                <a:schemeClr val="accent1"/>
              </a:solidFill>
              <a:latin typeface="Arial"/>
              <a:ea typeface="Calibri"/>
              <a:cs typeface="Arial"/>
            </a:endParaRPr>
          </a:p>
          <a:p>
            <a:pPr marL="285750" indent="-285750">
              <a:buFont typeface="Wingdings"/>
              <a:buChar char="q"/>
            </a:pPr>
            <a:r>
              <a:rPr lang="en-GB" sz="2000">
                <a:latin typeface="Arial"/>
                <a:cs typeface="Arial"/>
              </a:rPr>
              <a:t>Evaluate how Microsoft Teams improves efficiency, communication, and digital safety in Greenfield.</a:t>
            </a:r>
            <a:endParaRPr lang="en-GB" sz="2000">
              <a:latin typeface="Arial"/>
              <a:ea typeface="Calibri"/>
              <a:cs typeface="Arial"/>
            </a:endParaRPr>
          </a:p>
          <a:p>
            <a:endParaRPr lang="en-GB" sz="2000">
              <a:latin typeface="Arial"/>
              <a:cs typeface="Arial"/>
            </a:endParaRPr>
          </a:p>
        </p:txBody>
      </p:sp>
    </p:spTree>
    <p:extLst>
      <p:ext uri="{BB962C8B-B14F-4D97-AF65-F5344CB8AC3E}">
        <p14:creationId xmlns:p14="http://schemas.microsoft.com/office/powerpoint/2010/main" val="1869736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E8CAD9-D671-1E5C-178C-F9128379DB79}"/>
              </a:ext>
            </a:extLst>
          </p:cNvPr>
          <p:cNvSpPr txBox="1"/>
          <p:nvPr/>
        </p:nvSpPr>
        <p:spPr>
          <a:xfrm>
            <a:off x="488155" y="357187"/>
            <a:ext cx="11696576" cy="60939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ndara"/>
              </a:rPr>
              <a:t>Microsoft Teams – Description and Use in Greenfield</a:t>
            </a:r>
            <a:r>
              <a:rPr lang="en-GB" sz="2400" dirty="0">
                <a:latin typeface="Candara"/>
              </a:rPr>
              <a:t>                          </a:t>
            </a:r>
            <a:r>
              <a:rPr lang="en-GB" sz="4000" dirty="0">
                <a:latin typeface="Candara"/>
              </a:rPr>
              <a:t>   </a:t>
            </a:r>
          </a:p>
          <a:p>
            <a:r>
              <a:rPr lang="en-GB" b="1" dirty="0">
                <a:latin typeface="Candara"/>
              </a:rPr>
              <a:t>        </a:t>
            </a:r>
            <a:r>
              <a:rPr lang="en-GB" b="1" dirty="0">
                <a:latin typeface="Arial"/>
                <a:cs typeface="Arial"/>
              </a:rPr>
              <a:t> </a:t>
            </a:r>
            <a:r>
              <a:rPr lang="en-GB" sz="2000" b="1" dirty="0">
                <a:latin typeface="Arial"/>
                <a:cs typeface="Arial"/>
              </a:rPr>
              <a:t> </a:t>
            </a:r>
            <a:r>
              <a:rPr lang="en-GB" sz="2000" b="1" dirty="0">
                <a:solidFill>
                  <a:schemeClr val="accent1"/>
                </a:solidFill>
                <a:latin typeface="Arial"/>
                <a:cs typeface="Arial"/>
              </a:rPr>
              <a:t>What is Microsoft Teams?</a:t>
            </a:r>
            <a:endParaRPr lang="en-GB" sz="2000" dirty="0">
              <a:solidFill>
                <a:schemeClr val="accent1"/>
              </a:solidFill>
              <a:latin typeface="Arial"/>
              <a:ea typeface="Calibri"/>
              <a:cs typeface="Arial"/>
            </a:endParaRPr>
          </a:p>
          <a:p>
            <a:pPr>
              <a:buFont typeface="Wingdings"/>
            </a:pPr>
            <a:r>
              <a:rPr lang="en-GB" b="1" dirty="0">
                <a:latin typeface="Arial"/>
                <a:cs typeface="Arial"/>
              </a:rPr>
              <a:t>A Microsoft 365 communication and </a:t>
            </a:r>
            <a:endParaRPr lang="en-GB" dirty="0">
              <a:latin typeface="Arial"/>
              <a:ea typeface="Calibri" panose="020F0502020204030204"/>
              <a:cs typeface="Arial"/>
            </a:endParaRPr>
          </a:p>
          <a:p>
            <a:r>
              <a:rPr lang="en-GB" b="1" dirty="0">
                <a:latin typeface="Arial"/>
                <a:cs typeface="Arial"/>
              </a:rPr>
              <a:t>collaboration platform integrating:</a:t>
            </a:r>
            <a:endParaRPr lang="en-GB" dirty="0">
              <a:latin typeface="Arial"/>
              <a:ea typeface="Calibri"/>
              <a:cs typeface="Arial"/>
            </a:endParaRPr>
          </a:p>
          <a:p>
            <a:pPr marL="285750" indent="-285750">
              <a:buFont typeface="Wingdings"/>
              <a:buChar char="q"/>
            </a:pPr>
            <a:r>
              <a:rPr lang="en-GB" dirty="0">
                <a:latin typeface="Arial"/>
                <a:cs typeface="Arial"/>
              </a:rPr>
              <a:t>Chat and video calls</a:t>
            </a:r>
            <a:endParaRPr lang="en-GB" dirty="0">
              <a:latin typeface="Arial"/>
              <a:ea typeface="Calibri"/>
              <a:cs typeface="Arial"/>
            </a:endParaRPr>
          </a:p>
          <a:p>
            <a:pPr marL="285750" indent="-285750">
              <a:buFont typeface="Wingdings"/>
              <a:buChar char="q"/>
            </a:pPr>
            <a:r>
              <a:rPr lang="en-GB" dirty="0">
                <a:latin typeface="Arial"/>
                <a:cs typeface="Arial"/>
              </a:rPr>
              <a:t>File sharing (SharePoint)</a:t>
            </a:r>
            <a:endParaRPr lang="en-GB" dirty="0">
              <a:latin typeface="Arial"/>
              <a:ea typeface="Calibri"/>
              <a:cs typeface="Arial"/>
            </a:endParaRPr>
          </a:p>
          <a:p>
            <a:pPr marL="285750" indent="-285750">
              <a:buFont typeface="Wingdings"/>
              <a:buChar char="q"/>
            </a:pPr>
            <a:r>
              <a:rPr lang="en-GB" dirty="0">
                <a:latin typeface="Arial"/>
                <a:cs typeface="Arial"/>
              </a:rPr>
              <a:t>Task coordination (Planner)</a:t>
            </a:r>
            <a:endParaRPr lang="en-GB" dirty="0">
              <a:latin typeface="Arial"/>
              <a:ea typeface="Calibri"/>
              <a:cs typeface="Arial"/>
            </a:endParaRPr>
          </a:p>
          <a:p>
            <a:pPr marL="285750" indent="-285750">
              <a:buFont typeface="Wingdings"/>
              <a:buChar char="q"/>
            </a:pPr>
            <a:r>
              <a:rPr lang="en-GB" dirty="0">
                <a:latin typeface="Arial"/>
                <a:cs typeface="Arial"/>
              </a:rPr>
              <a:t>Calendar integration (Outlook)</a:t>
            </a:r>
            <a:endParaRPr lang="en-GB" dirty="0">
              <a:latin typeface="Arial"/>
              <a:ea typeface="Calibri"/>
              <a:cs typeface="Arial"/>
            </a:endParaRPr>
          </a:p>
          <a:p>
            <a:pPr marL="285750" indent="-285750">
              <a:buFont typeface="Wingdings"/>
              <a:buChar char="q"/>
            </a:pPr>
            <a:r>
              <a:rPr lang="en-GB" dirty="0">
                <a:latin typeface="Arial"/>
                <a:cs typeface="Arial"/>
              </a:rPr>
              <a:t>Use within Greenfield </a:t>
            </a:r>
            <a:r>
              <a:rPr lang="en-GB" b="1" dirty="0">
                <a:latin typeface="Arial"/>
                <a:cs typeface="Arial"/>
              </a:rPr>
              <a:t>(Microsoft, 2024 </a:t>
            </a:r>
            <a:r>
              <a:rPr lang="en-GB" sz="2000" b="1" dirty="0">
                <a:latin typeface="Arial"/>
                <a:cs typeface="Arial"/>
              </a:rPr>
              <a:t>)</a:t>
            </a:r>
            <a:endParaRPr lang="en-GB" sz="2000" b="1" dirty="0">
              <a:latin typeface="Arial"/>
              <a:ea typeface="Calibri"/>
              <a:cs typeface="Arial"/>
            </a:endParaRPr>
          </a:p>
          <a:p>
            <a:endParaRPr lang="en-GB" sz="2000">
              <a:solidFill>
                <a:srgbClr val="31B6FD"/>
              </a:solidFill>
              <a:latin typeface="Arial"/>
              <a:cs typeface="Arial"/>
            </a:endParaRPr>
          </a:p>
          <a:p>
            <a:r>
              <a:rPr lang="en-GB" b="1" dirty="0">
                <a:solidFill>
                  <a:srgbClr val="073E87"/>
                </a:solidFill>
                <a:latin typeface="Arial"/>
                <a:cs typeface="Arial"/>
              </a:rPr>
              <a:t>    </a:t>
            </a:r>
            <a:r>
              <a:rPr lang="en-GB" sz="2000" b="1" dirty="0">
                <a:solidFill>
                  <a:schemeClr val="accent1"/>
                </a:solidFill>
                <a:latin typeface="Arial"/>
                <a:cs typeface="Arial"/>
              </a:rPr>
              <a:t> Care coordinators create Teams channels for:</a:t>
            </a:r>
            <a:endParaRPr lang="en-GB" sz="2000" dirty="0">
              <a:solidFill>
                <a:schemeClr val="accent1"/>
              </a:solidFill>
              <a:latin typeface="Arial"/>
              <a:ea typeface="Calibri"/>
              <a:cs typeface="Arial"/>
            </a:endParaRPr>
          </a:p>
          <a:p>
            <a:pPr marL="285750" indent="-285750">
              <a:buFont typeface="Wingdings"/>
              <a:buChar char="q"/>
            </a:pPr>
            <a:r>
              <a:rPr lang="en-GB" dirty="0">
                <a:latin typeface="Arial"/>
                <a:cs typeface="Arial"/>
              </a:rPr>
              <a:t>Daily staff briefings</a:t>
            </a:r>
            <a:endParaRPr lang="en-GB" dirty="0">
              <a:latin typeface="Arial"/>
              <a:ea typeface="Calibri"/>
              <a:cs typeface="Arial"/>
            </a:endParaRPr>
          </a:p>
          <a:p>
            <a:pPr marL="285750" indent="-285750">
              <a:buFont typeface="Wingdings"/>
              <a:buChar char="q"/>
            </a:pPr>
            <a:r>
              <a:rPr lang="en-GB" dirty="0">
                <a:latin typeface="Arial"/>
                <a:cs typeface="Arial"/>
              </a:rPr>
              <a:t>Shift handovers</a:t>
            </a:r>
            <a:endParaRPr lang="en-GB" dirty="0">
              <a:latin typeface="Arial"/>
              <a:ea typeface="Calibri"/>
              <a:cs typeface="Arial"/>
            </a:endParaRPr>
          </a:p>
          <a:p>
            <a:pPr marL="285750" indent="-285750">
              <a:buFont typeface="Wingdings"/>
              <a:buChar char="q"/>
            </a:pPr>
            <a:r>
              <a:rPr lang="en-GB" dirty="0">
                <a:latin typeface="Arial"/>
                <a:cs typeface="Arial"/>
              </a:rPr>
              <a:t>Incident reporting</a:t>
            </a:r>
            <a:endParaRPr lang="en-GB" dirty="0">
              <a:latin typeface="Arial"/>
              <a:ea typeface="Calibri"/>
              <a:cs typeface="Arial"/>
            </a:endParaRPr>
          </a:p>
          <a:p>
            <a:pPr marL="285750" indent="-285750">
              <a:buFont typeface="Wingdings"/>
              <a:buChar char="q"/>
            </a:pPr>
            <a:r>
              <a:rPr lang="en-GB" dirty="0">
                <a:latin typeface="Arial"/>
                <a:cs typeface="Arial"/>
              </a:rPr>
              <a:t>Nurses upload care updates securely.</a:t>
            </a:r>
            <a:endParaRPr lang="en-GB" dirty="0">
              <a:latin typeface="Arial"/>
              <a:ea typeface="Calibri"/>
              <a:cs typeface="Arial"/>
            </a:endParaRPr>
          </a:p>
          <a:p>
            <a:pPr marL="285750" indent="-285750">
              <a:buFont typeface="Wingdings"/>
              <a:buChar char="q"/>
            </a:pPr>
            <a:r>
              <a:rPr lang="en-GB" dirty="0">
                <a:latin typeface="Arial"/>
                <a:cs typeface="Arial"/>
              </a:rPr>
              <a:t>Admin staff manage rotas and announcements centrally.</a:t>
            </a:r>
            <a:endParaRPr lang="en-GB" dirty="0">
              <a:latin typeface="Arial"/>
              <a:ea typeface="Calibri"/>
              <a:cs typeface="Arial"/>
            </a:endParaRPr>
          </a:p>
          <a:p>
            <a:r>
              <a:rPr lang="en-GB" dirty="0">
                <a:latin typeface="Arial"/>
                <a:cs typeface="Arial"/>
              </a:rPr>
              <a:t>(</a:t>
            </a:r>
            <a:r>
              <a:rPr lang="en-GB" err="1">
                <a:latin typeface="Arial"/>
                <a:cs typeface="Arial"/>
              </a:rPr>
              <a:t>Sylla,Ibrahim</a:t>
            </a:r>
            <a:r>
              <a:rPr lang="en-GB" dirty="0">
                <a:latin typeface="Arial"/>
                <a:cs typeface="Arial"/>
              </a:rPr>
              <a:t> &amp; Diallo, 2025)</a:t>
            </a:r>
          </a:p>
          <a:p>
            <a:pPr marL="285750" indent="-285750">
              <a:buFont typeface="Wingdings"/>
              <a:buChar char="q"/>
            </a:pPr>
            <a:r>
              <a:rPr lang="en-GB" dirty="0">
                <a:latin typeface="Arial"/>
                <a:cs typeface="Arial"/>
              </a:rPr>
              <a:t>Mobile-friendly for carers in the field</a:t>
            </a:r>
            <a:endParaRPr lang="en-GB" dirty="0">
              <a:latin typeface="Arial"/>
              <a:ea typeface="Calibri"/>
              <a:cs typeface="Arial"/>
            </a:endParaRPr>
          </a:p>
          <a:p>
            <a:pPr marL="285750" indent="-285750">
              <a:buFont typeface="Wingdings"/>
              <a:buChar char="q"/>
            </a:pPr>
            <a:r>
              <a:rPr lang="en-GB" dirty="0">
                <a:latin typeface="Arial"/>
                <a:cs typeface="Arial"/>
              </a:rPr>
              <a:t>Secure access controls (</a:t>
            </a:r>
            <a:r>
              <a:rPr lang="en-GB" b="1" dirty="0">
                <a:latin typeface="Arial"/>
                <a:cs typeface="Arial"/>
              </a:rPr>
              <a:t>NHS Digital, 2023).</a:t>
            </a:r>
            <a:endParaRPr lang="en-GB" b="1" dirty="0">
              <a:latin typeface="Arial"/>
              <a:ea typeface="Calibri"/>
              <a:cs typeface="Arial"/>
            </a:endParaRPr>
          </a:p>
          <a:p>
            <a:endParaRPr lang="en-GB">
              <a:latin typeface="Arial"/>
              <a:cs typeface="Arial"/>
            </a:endParaRPr>
          </a:p>
        </p:txBody>
      </p:sp>
      <p:pic>
        <p:nvPicPr>
          <p:cNvPr id="3" name="Picture 2" descr="A person talking to a group of doctors&#10;&#10;AI-generated content may be incorrect.">
            <a:extLst>
              <a:ext uri="{FF2B5EF4-FFF2-40B4-BE49-F238E27FC236}">
                <a16:creationId xmlns:a16="http://schemas.microsoft.com/office/drawing/2014/main" id="{7834AF61-B0D5-8E68-1824-1FD755C56943}"/>
              </a:ext>
            </a:extLst>
          </p:cNvPr>
          <p:cNvPicPr>
            <a:picLocks noChangeAspect="1"/>
          </p:cNvPicPr>
          <p:nvPr/>
        </p:nvPicPr>
        <p:blipFill>
          <a:blip r:embed="rId2"/>
          <a:stretch>
            <a:fillRect/>
          </a:stretch>
        </p:blipFill>
        <p:spPr>
          <a:xfrm>
            <a:off x="6585276" y="1121594"/>
            <a:ext cx="5610043" cy="5301250"/>
          </a:xfrm>
          <a:prstGeom prst="rect">
            <a:avLst/>
          </a:prstGeom>
        </p:spPr>
      </p:pic>
      <p:sp>
        <p:nvSpPr>
          <p:cNvPr id="4" name="TextBox 3">
            <a:extLst>
              <a:ext uri="{FF2B5EF4-FFF2-40B4-BE49-F238E27FC236}">
                <a16:creationId xmlns:a16="http://schemas.microsoft.com/office/drawing/2014/main" id="{96130508-4E3D-192A-233E-34ED47609E56}"/>
              </a:ext>
            </a:extLst>
          </p:cNvPr>
          <p:cNvSpPr txBox="1"/>
          <p:nvPr/>
        </p:nvSpPr>
        <p:spPr>
          <a:xfrm>
            <a:off x="9798950" y="752652"/>
            <a:ext cx="22442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Calibri"/>
                <a:cs typeface="Calibri"/>
              </a:rPr>
              <a:t>Figure 1</a:t>
            </a:r>
            <a:endParaRPr lang="en-GB" b="1"/>
          </a:p>
        </p:txBody>
      </p:sp>
    </p:spTree>
    <p:extLst>
      <p:ext uri="{BB962C8B-B14F-4D97-AF65-F5344CB8AC3E}">
        <p14:creationId xmlns:p14="http://schemas.microsoft.com/office/powerpoint/2010/main" val="31283080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2784E464-B64A-4614-9350-2C88DBD46AB5}"/>
              </a:ext>
            </a:extLst>
          </p:cNvPr>
          <p:cNvSpPr>
            <a:spLocks noGrp="1"/>
          </p:cNvSpPr>
          <p:nvPr>
            <p:ph type="title"/>
          </p:nvPr>
        </p:nvSpPr>
        <p:spPr/>
        <p:txBody>
          <a:bodyPr/>
          <a:lstStyle/>
          <a:p>
            <a:r>
              <a:rPr lang="en-US"/>
              <a:t>Human resources slide 5</a:t>
            </a:r>
          </a:p>
        </p:txBody>
      </p:sp>
      <p:sp>
        <p:nvSpPr>
          <p:cNvPr id="3" name="TextBox 2">
            <a:extLst>
              <a:ext uri="{FF2B5EF4-FFF2-40B4-BE49-F238E27FC236}">
                <a16:creationId xmlns:a16="http://schemas.microsoft.com/office/drawing/2014/main" id="{92D40604-5742-1AB9-1B65-C11D450C462A}"/>
              </a:ext>
            </a:extLst>
          </p:cNvPr>
          <p:cNvSpPr txBox="1"/>
          <p:nvPr/>
        </p:nvSpPr>
        <p:spPr>
          <a:xfrm>
            <a:off x="181060" y="3902571"/>
            <a:ext cx="894635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rgbClr val="555555"/>
                </a:solidFill>
                <a:highlight>
                  <a:srgbClr val="FFFFFF"/>
                </a:highlight>
                <a:ea typeface="+mn-lt"/>
                <a:cs typeface="+mn-lt"/>
              </a:rPr>
              <a:t>.</a:t>
            </a:r>
            <a:endParaRPr lang="en-US"/>
          </a:p>
        </p:txBody>
      </p:sp>
      <p:sp>
        <p:nvSpPr>
          <p:cNvPr id="5" name="TextBox 4">
            <a:extLst>
              <a:ext uri="{FF2B5EF4-FFF2-40B4-BE49-F238E27FC236}">
                <a16:creationId xmlns:a16="http://schemas.microsoft.com/office/drawing/2014/main" id="{907C6075-BB9D-161F-2B05-1BDC1E1E84C6}"/>
              </a:ext>
            </a:extLst>
          </p:cNvPr>
          <p:cNvSpPr txBox="1"/>
          <p:nvPr/>
        </p:nvSpPr>
        <p:spPr>
          <a:xfrm>
            <a:off x="477796" y="-119527"/>
            <a:ext cx="11560968" cy="71711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0000"/>
                </a:solidFill>
                <a:latin typeface="Candara"/>
              </a:rPr>
              <a:t>Benefits and Challenges of Microsoft Teams</a:t>
            </a:r>
          </a:p>
          <a:p>
            <a:r>
              <a:rPr lang="en-GB" sz="2000" b="1" dirty="0">
                <a:solidFill>
                  <a:schemeClr val="accent1"/>
                </a:solidFill>
                <a:latin typeface="Arial"/>
                <a:cs typeface="Arial"/>
              </a:rPr>
              <a:t>Advantages:</a:t>
            </a:r>
            <a:r>
              <a:rPr lang="en-GB" sz="1600" b="1" dirty="0">
                <a:solidFill>
                  <a:srgbClr val="073E87"/>
                </a:solidFill>
                <a:latin typeface="Arial"/>
                <a:cs typeface="Arial"/>
              </a:rPr>
              <a:t> </a:t>
            </a:r>
            <a:r>
              <a:rPr lang="en-GB" sz="1600" b="1" dirty="0">
                <a:solidFill>
                  <a:srgbClr val="073E87"/>
                </a:solidFill>
                <a:latin typeface="Candara"/>
              </a:rPr>
              <a:t>                                                                                               </a:t>
            </a:r>
            <a:endParaRPr lang="en-GB" sz="1600" dirty="0">
              <a:solidFill>
                <a:srgbClr val="000000"/>
              </a:solidFill>
              <a:latin typeface="Calibri" panose="020F0502020204030204"/>
              <a:ea typeface="Calibri" panose="020F0502020204030204"/>
              <a:cs typeface="Calibri" panose="020F0502020204030204"/>
            </a:endParaRPr>
          </a:p>
          <a:p>
            <a:pPr marL="285750" indent="-285750">
              <a:buFont typeface="Wingdings"/>
              <a:buChar char="q"/>
            </a:pPr>
            <a:r>
              <a:rPr lang="en-GB" sz="2000" dirty="0">
                <a:latin typeface="Arial"/>
                <a:cs typeface="Arial"/>
              </a:rPr>
              <a:t>Improved communication</a:t>
            </a:r>
            <a:endParaRPr lang="en-GB" sz="2000" dirty="0">
              <a:latin typeface="Arial"/>
              <a:ea typeface="Calibri"/>
              <a:cs typeface="Arial"/>
            </a:endParaRPr>
          </a:p>
          <a:p>
            <a:pPr marL="285750" indent="-285750">
              <a:buFont typeface="Wingdings"/>
              <a:buChar char="q"/>
            </a:pPr>
            <a:r>
              <a:rPr lang="en-GB" sz="2000" dirty="0">
                <a:latin typeface="Arial"/>
                <a:cs typeface="Arial"/>
              </a:rPr>
              <a:t>Instant messaging between carers and office staff.</a:t>
            </a:r>
            <a:endParaRPr lang="en-GB" sz="2000" dirty="0">
              <a:latin typeface="Arial"/>
              <a:ea typeface="Calibri"/>
              <a:cs typeface="Arial"/>
            </a:endParaRPr>
          </a:p>
          <a:p>
            <a:pPr marL="285750" indent="-285750">
              <a:buFont typeface="Wingdings"/>
              <a:buChar char="q"/>
            </a:pPr>
            <a:r>
              <a:rPr lang="en-GB" sz="2000" dirty="0">
                <a:latin typeface="Arial"/>
                <a:cs typeface="Arial"/>
              </a:rPr>
              <a:t>Efficiency</a:t>
            </a:r>
            <a:endParaRPr lang="en-GB" sz="2000" dirty="0">
              <a:latin typeface="Arial"/>
              <a:ea typeface="Calibri"/>
              <a:cs typeface="Arial"/>
            </a:endParaRPr>
          </a:p>
          <a:p>
            <a:pPr marL="285750" indent="-285750">
              <a:buFont typeface="Wingdings"/>
              <a:buChar char="q"/>
            </a:pPr>
            <a:r>
              <a:rPr lang="en-GB" sz="2000" dirty="0">
                <a:latin typeface="Arial"/>
                <a:cs typeface="Arial"/>
              </a:rPr>
              <a:t>Reduced phone calls and paperwork.</a:t>
            </a:r>
            <a:endParaRPr lang="en-GB" sz="2000" dirty="0">
              <a:latin typeface="Arial"/>
              <a:ea typeface="Calibri"/>
              <a:cs typeface="Arial"/>
            </a:endParaRPr>
          </a:p>
          <a:p>
            <a:pPr marL="285750" indent="-285750">
              <a:buFont typeface="Wingdings"/>
              <a:buChar char="q"/>
            </a:pPr>
            <a:r>
              <a:rPr lang="en-GB" sz="2000" dirty="0">
                <a:latin typeface="Arial"/>
                <a:cs typeface="Arial"/>
              </a:rPr>
              <a:t>Collaboration</a:t>
            </a:r>
            <a:endParaRPr lang="en-GB" sz="2000" dirty="0">
              <a:latin typeface="Arial"/>
              <a:ea typeface="Calibri"/>
              <a:cs typeface="Arial"/>
            </a:endParaRPr>
          </a:p>
          <a:p>
            <a:pPr marL="285750" indent="-285750">
              <a:buFont typeface="Wingdings"/>
              <a:buChar char="q"/>
            </a:pPr>
            <a:r>
              <a:rPr lang="en-GB" sz="2000" dirty="0">
                <a:latin typeface="Arial"/>
                <a:cs typeface="Arial"/>
              </a:rPr>
              <a:t>Shared documents updated in real time.</a:t>
            </a:r>
            <a:endParaRPr lang="en-GB" sz="2000" dirty="0">
              <a:latin typeface="Arial"/>
              <a:ea typeface="Calibri"/>
              <a:cs typeface="Arial"/>
            </a:endParaRPr>
          </a:p>
          <a:p>
            <a:pPr marL="285750" indent="-285750">
              <a:buFont typeface="Wingdings"/>
              <a:buChar char="q"/>
            </a:pPr>
            <a:r>
              <a:rPr lang="en-GB" sz="2000" dirty="0">
                <a:latin typeface="Arial"/>
                <a:cs typeface="Arial"/>
              </a:rPr>
              <a:t>Digital safety</a:t>
            </a:r>
            <a:endParaRPr lang="en-GB" sz="2000" dirty="0">
              <a:latin typeface="Arial"/>
              <a:ea typeface="Calibri"/>
              <a:cs typeface="Arial"/>
            </a:endParaRPr>
          </a:p>
          <a:p>
            <a:pPr marL="285750" indent="-285750">
              <a:buFont typeface="Wingdings"/>
              <a:buChar char="q"/>
            </a:pPr>
            <a:r>
              <a:rPr lang="en-GB" sz="2000" dirty="0">
                <a:latin typeface="Arial"/>
                <a:cs typeface="Arial"/>
              </a:rPr>
              <a:t> Encrypted communication</a:t>
            </a:r>
            <a:endParaRPr lang="en-GB" sz="2000" dirty="0">
              <a:latin typeface="Arial"/>
              <a:ea typeface="Calibri"/>
              <a:cs typeface="Arial"/>
            </a:endParaRPr>
          </a:p>
          <a:p>
            <a:pPr marL="285750" indent="-285750">
              <a:buFont typeface="Wingdings"/>
              <a:buChar char="q"/>
            </a:pPr>
            <a:r>
              <a:rPr lang="en-GB" sz="2000" dirty="0">
                <a:latin typeface="Arial"/>
                <a:cs typeface="Arial"/>
              </a:rPr>
              <a:t>Staff training is easier and faster</a:t>
            </a:r>
            <a:endParaRPr lang="en-GB" sz="2000" dirty="0">
              <a:latin typeface="Arial"/>
              <a:ea typeface="Calibri"/>
              <a:cs typeface="Arial"/>
            </a:endParaRPr>
          </a:p>
          <a:p>
            <a:pPr marL="285750" indent="-285750">
              <a:buFont typeface="Wingdings"/>
              <a:buChar char="q"/>
            </a:pPr>
            <a:r>
              <a:rPr lang="en-GB" sz="2000" dirty="0">
                <a:latin typeface="Arial"/>
                <a:cs typeface="Arial"/>
              </a:rPr>
              <a:t> Audit trails</a:t>
            </a:r>
          </a:p>
          <a:p>
            <a:r>
              <a:rPr lang="en-GB" sz="1600" dirty="0">
                <a:latin typeface="Arial"/>
                <a:cs typeface="Arial"/>
              </a:rPr>
              <a:t>     (</a:t>
            </a:r>
            <a:r>
              <a:rPr lang="en-GB" sz="1600" dirty="0" err="1">
                <a:latin typeface="Arial"/>
                <a:cs typeface="Arial"/>
              </a:rPr>
              <a:t>Okwor</a:t>
            </a:r>
            <a:r>
              <a:rPr lang="en-GB" sz="1600" dirty="0">
                <a:latin typeface="Arial"/>
                <a:cs typeface="Arial"/>
              </a:rPr>
              <a:t> et al., 2024)</a:t>
            </a:r>
          </a:p>
          <a:p>
            <a:r>
              <a:rPr lang="en-GB" sz="2000" b="1" dirty="0">
                <a:solidFill>
                  <a:schemeClr val="accent1"/>
                </a:solidFill>
                <a:latin typeface="Arial"/>
                <a:cs typeface="Arial"/>
              </a:rPr>
              <a:t>Challenges:</a:t>
            </a:r>
            <a:endParaRPr lang="en-GB" sz="2000" b="1" dirty="0">
              <a:solidFill>
                <a:schemeClr val="accent1"/>
              </a:solidFill>
              <a:latin typeface="Arial"/>
              <a:ea typeface="Calibri"/>
              <a:cs typeface="Arial"/>
            </a:endParaRPr>
          </a:p>
          <a:p>
            <a:pPr marL="285750" indent="-285750">
              <a:buFont typeface="Wingdings"/>
              <a:buChar char="q"/>
            </a:pPr>
            <a:r>
              <a:rPr lang="en-GB" sz="2000" dirty="0">
                <a:latin typeface="Arial"/>
                <a:cs typeface="Arial"/>
              </a:rPr>
              <a:t>Digital skill gaps among staff.</a:t>
            </a:r>
            <a:endParaRPr lang="en-GB" sz="2000" dirty="0">
              <a:latin typeface="Arial"/>
              <a:ea typeface="Calibri"/>
              <a:cs typeface="Arial"/>
            </a:endParaRPr>
          </a:p>
          <a:p>
            <a:pPr marL="285750" indent="-285750">
              <a:buFont typeface="Wingdings"/>
              <a:buChar char="q"/>
            </a:pPr>
            <a:r>
              <a:rPr lang="en-GB" sz="2000" dirty="0">
                <a:latin typeface="Arial"/>
                <a:cs typeface="Arial"/>
              </a:rPr>
              <a:t>Resistance to change from traditional communication methods.</a:t>
            </a:r>
            <a:endParaRPr lang="en-GB" sz="2000" dirty="0">
              <a:latin typeface="Arial"/>
              <a:ea typeface="Calibri"/>
              <a:cs typeface="Arial"/>
            </a:endParaRPr>
          </a:p>
          <a:p>
            <a:r>
              <a:rPr lang="en-GB" sz="2000" dirty="0">
                <a:latin typeface="Arial"/>
                <a:cs typeface="Arial"/>
              </a:rPr>
              <a:t>    </a:t>
            </a:r>
            <a:r>
              <a:rPr lang="en-GB" sz="1600" dirty="0">
                <a:latin typeface="Arial"/>
                <a:cs typeface="Arial"/>
              </a:rPr>
              <a:t>McGonigle &amp; Mastrian, 2022).</a:t>
            </a:r>
            <a:endParaRPr lang="en-GB" sz="1600" dirty="0">
              <a:latin typeface="Arial"/>
              <a:ea typeface="Calibri"/>
              <a:cs typeface="Arial"/>
            </a:endParaRPr>
          </a:p>
          <a:p>
            <a:pPr marL="285750" indent="-285750">
              <a:buFont typeface="Wingdings"/>
              <a:buChar char="q"/>
            </a:pPr>
            <a:r>
              <a:rPr lang="en-GB" sz="2000" dirty="0">
                <a:latin typeface="Arial"/>
                <a:cs typeface="Arial"/>
              </a:rPr>
              <a:t>Reporting or posting inappropriate content.</a:t>
            </a:r>
            <a:endParaRPr lang="en-GB" sz="2000">
              <a:latin typeface="Arial"/>
              <a:ea typeface="Calibri"/>
              <a:cs typeface="Arial"/>
            </a:endParaRPr>
          </a:p>
          <a:p>
            <a:pPr marL="285750" indent="-285750">
              <a:buFont typeface="Wingdings"/>
              <a:buChar char="q"/>
            </a:pPr>
            <a:r>
              <a:rPr lang="en-GB" sz="2000" dirty="0">
                <a:latin typeface="Arial"/>
                <a:cs typeface="Arial"/>
              </a:rPr>
              <a:t>Notification overload</a:t>
            </a:r>
            <a:endParaRPr lang="en-GB" sz="2000" dirty="0">
              <a:latin typeface="Arial"/>
              <a:ea typeface="Calibri"/>
              <a:cs typeface="Arial"/>
            </a:endParaRPr>
          </a:p>
          <a:p>
            <a:pPr marL="342900" indent="-342900">
              <a:buFont typeface="Wingdings"/>
              <a:buChar char="q"/>
            </a:pPr>
            <a:r>
              <a:rPr lang="en-GB" sz="2000" dirty="0">
                <a:latin typeface="Arial"/>
                <a:cs typeface="Arial"/>
              </a:rPr>
              <a:t>Poor information organisation without clear guidelines</a:t>
            </a:r>
            <a:endParaRPr lang="en-GB" sz="2000" dirty="0">
              <a:latin typeface="Arial"/>
              <a:ea typeface="Calibri"/>
              <a:cs typeface="Arial"/>
            </a:endParaRPr>
          </a:p>
          <a:p>
            <a:pPr marL="285750" indent="-285750">
              <a:buFont typeface="Wingdings"/>
              <a:buChar char="q"/>
            </a:pPr>
            <a:r>
              <a:rPr lang="en-GB" sz="2000" dirty="0">
                <a:latin typeface="Arial"/>
                <a:cs typeface="Arial"/>
              </a:rPr>
              <a:t>Ongoing digital training</a:t>
            </a:r>
            <a:endParaRPr lang="en-GB" sz="2000" dirty="0">
              <a:latin typeface="Arial"/>
              <a:ea typeface="Calibri"/>
              <a:cs typeface="Arial"/>
            </a:endParaRPr>
          </a:p>
          <a:p>
            <a:pPr marL="285750" indent="-285750">
              <a:buFont typeface="Wingdings"/>
              <a:buChar char="q"/>
            </a:pPr>
            <a:r>
              <a:rPr lang="en-GB" sz="2000" dirty="0">
                <a:latin typeface="Arial"/>
                <a:cs typeface="Arial"/>
              </a:rPr>
              <a:t>Clear policies on appropriate Teams usage </a:t>
            </a:r>
            <a:r>
              <a:rPr lang="en-GB" sz="2000" b="1" dirty="0">
                <a:latin typeface="Arial"/>
                <a:cs typeface="Arial"/>
              </a:rPr>
              <a:t>(Greenhalgh et al., 2020</a:t>
            </a:r>
            <a:r>
              <a:rPr lang="en-GB" sz="2000" dirty="0">
                <a:latin typeface="Arial"/>
                <a:cs typeface="Arial"/>
              </a:rPr>
              <a:t>).</a:t>
            </a:r>
            <a:endParaRPr lang="en-GB" sz="2000" dirty="0">
              <a:latin typeface="Arial"/>
              <a:ea typeface="Calibri"/>
              <a:cs typeface="Arial"/>
            </a:endParaRPr>
          </a:p>
          <a:p>
            <a:pPr marL="285750" indent="-285750">
              <a:buFont typeface="Wingdings"/>
              <a:buChar char="q"/>
            </a:pPr>
            <a:r>
              <a:rPr lang="en-GB" sz="2000" dirty="0">
                <a:latin typeface="Arial"/>
                <a:cs typeface="Arial"/>
              </a:rPr>
              <a:t> Slow network</a:t>
            </a:r>
          </a:p>
        </p:txBody>
      </p:sp>
    </p:spTree>
    <p:extLst>
      <p:ext uri="{BB962C8B-B14F-4D97-AF65-F5344CB8AC3E}">
        <p14:creationId xmlns:p14="http://schemas.microsoft.com/office/powerpoint/2010/main" val="3740025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AAAE4-FFC0-46C7-1CEB-2980639F7160}"/>
              </a:ext>
            </a:extLst>
          </p:cNvPr>
          <p:cNvSpPr>
            <a:spLocks noGrp="1"/>
          </p:cNvSpPr>
          <p:nvPr>
            <p:ph type="title"/>
          </p:nvPr>
        </p:nvSpPr>
        <p:spPr>
          <a:xfrm>
            <a:off x="360811" y="116987"/>
            <a:ext cx="9848317" cy="256057"/>
          </a:xfrm>
        </p:spPr>
        <p:txBody>
          <a:bodyPr vert="horz" lIns="0" tIns="0" rIns="0" bIns="0" rtlCol="0" anchor="ctr">
            <a:noAutofit/>
          </a:bodyPr>
          <a:lstStyle/>
          <a:p>
            <a:r>
              <a:rPr lang="en-GB" sz="2400" b="1">
                <a:ea typeface="Calibri Light"/>
                <a:cs typeface="Calibri Light"/>
              </a:rPr>
              <a:t>Data Safey Action Plan for Green field Care Agency</a:t>
            </a:r>
            <a:r>
              <a:rPr lang="en-GB" sz="2400">
                <a:ea typeface="Calibri Light"/>
                <a:cs typeface="Calibri Light"/>
              </a:rPr>
              <a:t>:</a:t>
            </a:r>
          </a:p>
        </p:txBody>
      </p:sp>
      <p:sp>
        <p:nvSpPr>
          <p:cNvPr id="7" name="TextBox 6">
            <a:extLst>
              <a:ext uri="{FF2B5EF4-FFF2-40B4-BE49-F238E27FC236}">
                <a16:creationId xmlns:a16="http://schemas.microsoft.com/office/drawing/2014/main" id="{5B9A2E18-F13C-5318-BFF2-5BD5BA4FF651}"/>
              </a:ext>
            </a:extLst>
          </p:cNvPr>
          <p:cNvSpPr txBox="1"/>
          <p:nvPr/>
        </p:nvSpPr>
        <p:spPr>
          <a:xfrm>
            <a:off x="909315" y="2535061"/>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Arrow: Right 8">
            <a:extLst>
              <a:ext uri="{FF2B5EF4-FFF2-40B4-BE49-F238E27FC236}">
                <a16:creationId xmlns:a16="http://schemas.microsoft.com/office/drawing/2014/main" id="{BA879642-EA93-3337-A67A-AFB672009C44}"/>
              </a:ext>
            </a:extLst>
          </p:cNvPr>
          <p:cNvSpPr/>
          <p:nvPr/>
        </p:nvSpPr>
        <p:spPr>
          <a:xfrm>
            <a:off x="206662" y="661320"/>
            <a:ext cx="264033" cy="246508"/>
          </a:xfrm>
          <a:prstGeom prst="rightArrow">
            <a:avLst/>
          </a:prstGeom>
          <a:solidFill>
            <a:srgbClr val="ED7D31"/>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DD657876-7E68-7F26-02D3-86359EC4811D}"/>
              </a:ext>
            </a:extLst>
          </p:cNvPr>
          <p:cNvSpPr txBox="1"/>
          <p:nvPr/>
        </p:nvSpPr>
        <p:spPr>
          <a:xfrm>
            <a:off x="483407" y="661834"/>
            <a:ext cx="10934695"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a:solidFill>
                  <a:schemeClr val="accent1"/>
                </a:solidFill>
                <a:latin typeface="Arial"/>
                <a:ea typeface="Calibri"/>
                <a:cs typeface="Calibri"/>
              </a:rPr>
              <a:t>I</a:t>
            </a:r>
            <a:r>
              <a:rPr lang="en-GB" sz="2000" b="1">
                <a:solidFill>
                  <a:schemeClr val="accent1"/>
                </a:solidFill>
                <a:latin typeface="Arial"/>
                <a:ea typeface="Calibri"/>
                <a:cs typeface="Calibri"/>
              </a:rPr>
              <a:t>ntroduction</a:t>
            </a:r>
            <a:r>
              <a:rPr lang="en-GB">
                <a:solidFill>
                  <a:schemeClr val="accent1"/>
                </a:solidFill>
                <a:latin typeface="Arial"/>
                <a:ea typeface="Calibri"/>
                <a:cs typeface="Calibri"/>
              </a:rPr>
              <a:t>:</a:t>
            </a:r>
          </a:p>
          <a:p>
            <a:r>
              <a:rPr lang="en-GB" sz="2000">
                <a:latin typeface="Arial"/>
                <a:ea typeface="Calibri"/>
                <a:cs typeface="Calibri"/>
              </a:rPr>
              <a:t>Due to the work loads of sensitive personal care agency Data and unlimited risk of Cyber-threats, hence the General Data Protection Regulation (GDPR) is in placed with system of digital safety action plan to protect valuable confidentiality, integrity and availability data(</a:t>
            </a:r>
            <a:r>
              <a:rPr lang="en-GB" sz="2000" b="1">
                <a:latin typeface="Arial"/>
                <a:ea typeface="Calibri"/>
                <a:cs typeface="Calibri"/>
              </a:rPr>
              <a:t>Von Solms &amp; Van Niekerk. 2013</a:t>
            </a:r>
            <a:r>
              <a:rPr lang="en-GB" sz="2000">
                <a:latin typeface="Arial"/>
                <a:ea typeface="Calibri"/>
                <a:cs typeface="Calibri"/>
              </a:rPr>
              <a:t>).   </a:t>
            </a:r>
          </a:p>
        </p:txBody>
      </p:sp>
      <p:sp>
        <p:nvSpPr>
          <p:cNvPr id="71" name="TextBox 70">
            <a:extLst>
              <a:ext uri="{FF2B5EF4-FFF2-40B4-BE49-F238E27FC236}">
                <a16:creationId xmlns:a16="http://schemas.microsoft.com/office/drawing/2014/main" id="{2BAA2D59-D40E-CFDE-5446-8511E6FC87E5}"/>
              </a:ext>
            </a:extLst>
          </p:cNvPr>
          <p:cNvSpPr txBox="1"/>
          <p:nvPr/>
        </p:nvSpPr>
        <p:spPr>
          <a:xfrm>
            <a:off x="530519" y="2093167"/>
            <a:ext cx="287172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solidFill>
                  <a:schemeClr val="accent1"/>
                </a:solidFill>
                <a:latin typeface="Arial"/>
                <a:ea typeface="Calibri"/>
                <a:cs typeface="Calibri"/>
              </a:rPr>
              <a:t>Objectives</a:t>
            </a:r>
            <a:r>
              <a:rPr lang="en-GB" b="1">
                <a:solidFill>
                  <a:schemeClr val="accent1"/>
                </a:solidFill>
                <a:latin typeface="Arial"/>
                <a:ea typeface="Calibri"/>
                <a:cs typeface="Calibri"/>
              </a:rPr>
              <a:t>:</a:t>
            </a:r>
          </a:p>
        </p:txBody>
      </p:sp>
      <p:sp>
        <p:nvSpPr>
          <p:cNvPr id="72" name="TextBox 71">
            <a:extLst>
              <a:ext uri="{FF2B5EF4-FFF2-40B4-BE49-F238E27FC236}">
                <a16:creationId xmlns:a16="http://schemas.microsoft.com/office/drawing/2014/main" id="{E2BCC3E0-0966-3606-103C-D549D736D22B}"/>
              </a:ext>
            </a:extLst>
          </p:cNvPr>
          <p:cNvSpPr txBox="1"/>
          <p:nvPr/>
        </p:nvSpPr>
        <p:spPr>
          <a:xfrm>
            <a:off x="908549" y="2327421"/>
            <a:ext cx="8391349"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panose="020B0604020202020204" pitchFamily="34" charset="0"/>
              <a:buChar char="q"/>
            </a:pPr>
            <a:r>
              <a:rPr lang="en-GB" sz="2000">
                <a:latin typeface="Arial"/>
                <a:ea typeface="Calibri"/>
                <a:cs typeface="Calibri"/>
              </a:rPr>
              <a:t>Strengthen access control.</a:t>
            </a:r>
            <a:endParaRPr lang="en-US">
              <a:latin typeface="Arial"/>
              <a:cs typeface="Arial"/>
            </a:endParaRPr>
          </a:p>
          <a:p>
            <a:pPr marL="342900" indent="-342900">
              <a:buFont typeface="Wingdings" panose="020B0604020202020204" pitchFamily="34" charset="0"/>
              <a:buChar char="q"/>
            </a:pPr>
            <a:r>
              <a:rPr lang="en-GB" sz="2000">
                <a:latin typeface="Arial"/>
                <a:ea typeface="Calibri"/>
                <a:cs typeface="Calibri"/>
              </a:rPr>
              <a:t>Enhance awareness of secure email practise.</a:t>
            </a:r>
          </a:p>
          <a:p>
            <a:pPr marL="342900" indent="-342900">
              <a:buFont typeface="Wingdings" panose="020B0604020202020204" pitchFamily="34" charset="0"/>
              <a:buChar char="q"/>
            </a:pPr>
            <a:r>
              <a:rPr lang="en-GB" sz="2000">
                <a:latin typeface="Arial"/>
                <a:ea typeface="Calibri"/>
                <a:cs typeface="Calibri"/>
              </a:rPr>
              <a:t>Promote robust data management and confidentiality.</a:t>
            </a:r>
          </a:p>
          <a:p>
            <a:pPr marL="342900" indent="-342900">
              <a:buFont typeface="Wingdings" panose="020B0604020202020204" pitchFamily="34" charset="0"/>
              <a:buChar char="q"/>
            </a:pPr>
            <a:r>
              <a:rPr lang="en-GB" sz="2000">
                <a:latin typeface="Arial"/>
                <a:ea typeface="Calibri"/>
                <a:cs typeface="Calibri"/>
              </a:rPr>
              <a:t>Ensure ongoing compliance with legal and ethical data protection standards (</a:t>
            </a:r>
            <a:r>
              <a:rPr lang="en-GB" sz="2000" b="1">
                <a:latin typeface="Arial"/>
                <a:ea typeface="Calibri"/>
                <a:cs typeface="Calibri"/>
              </a:rPr>
              <a:t>ISO/IEC 27001; Calder &amp; Watkin</a:t>
            </a:r>
            <a:r>
              <a:rPr lang="en-GB" b="1">
                <a:latin typeface="Arial"/>
                <a:ea typeface="Calibri" panose="020F0502020204030204"/>
                <a:cs typeface="Calibri" panose="020F0502020204030204"/>
              </a:rPr>
              <a:t>s, 2015).</a:t>
            </a:r>
          </a:p>
        </p:txBody>
      </p:sp>
      <p:sp>
        <p:nvSpPr>
          <p:cNvPr id="179" name="TextBox 178">
            <a:extLst>
              <a:ext uri="{FF2B5EF4-FFF2-40B4-BE49-F238E27FC236}">
                <a16:creationId xmlns:a16="http://schemas.microsoft.com/office/drawing/2014/main" id="{6EDE9A03-8A5B-8E94-9C34-5F714B5CB2F7}"/>
              </a:ext>
            </a:extLst>
          </p:cNvPr>
          <p:cNvSpPr txBox="1"/>
          <p:nvPr/>
        </p:nvSpPr>
        <p:spPr>
          <a:xfrm>
            <a:off x="585112" y="3849374"/>
            <a:ext cx="30884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1"/>
                </a:solidFill>
                <a:ea typeface="Calibri"/>
                <a:cs typeface="Calibri"/>
              </a:rPr>
              <a:t>Secure Access</a:t>
            </a:r>
          </a:p>
        </p:txBody>
      </p:sp>
      <p:sp>
        <p:nvSpPr>
          <p:cNvPr id="182" name="TextBox 181">
            <a:extLst>
              <a:ext uri="{FF2B5EF4-FFF2-40B4-BE49-F238E27FC236}">
                <a16:creationId xmlns:a16="http://schemas.microsoft.com/office/drawing/2014/main" id="{E2860F05-0BA0-A824-F9E4-98369D6FC5DA}"/>
              </a:ext>
            </a:extLst>
          </p:cNvPr>
          <p:cNvSpPr txBox="1"/>
          <p:nvPr/>
        </p:nvSpPr>
        <p:spPr>
          <a:xfrm>
            <a:off x="2940915" y="3857530"/>
            <a:ext cx="6773375"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q"/>
            </a:pPr>
            <a:r>
              <a:rPr lang="en-GB" sz="2000">
                <a:ea typeface="Calibri"/>
                <a:cs typeface="Calibri"/>
              </a:rPr>
              <a:t>1</a:t>
            </a:r>
            <a:r>
              <a:rPr lang="en-GB" sz="2000">
                <a:latin typeface="Arial"/>
                <a:ea typeface="Calibri"/>
                <a:cs typeface="Calibri"/>
              </a:rPr>
              <a:t>)Rationale</a:t>
            </a:r>
            <a:endParaRPr lang="en-US" sz="2000">
              <a:latin typeface="Arial"/>
              <a:ea typeface="Calibri"/>
              <a:cs typeface="Calibri"/>
            </a:endParaRPr>
          </a:p>
          <a:p>
            <a:pPr marL="342900" indent="-342900">
              <a:buFont typeface="Wingdings"/>
              <a:buChar char="q"/>
            </a:pPr>
            <a:r>
              <a:rPr lang="en-GB" sz="2000">
                <a:latin typeface="Arial"/>
                <a:ea typeface="Calibri"/>
                <a:cs typeface="Calibri"/>
              </a:rPr>
              <a:t>2) Action steps:</a:t>
            </a:r>
          </a:p>
          <a:p>
            <a:pPr marL="342900" indent="-342900">
              <a:buFont typeface="Wingdings"/>
              <a:buChar char="q"/>
            </a:pPr>
            <a:r>
              <a:rPr lang="en-GB" sz="2000">
                <a:latin typeface="Arial"/>
                <a:ea typeface="Calibri"/>
                <a:cs typeface="Calibri"/>
              </a:rPr>
              <a:t>3) Implement Role–based Access Control(RBAC):</a:t>
            </a:r>
            <a:endParaRPr lang="en-GB">
              <a:latin typeface="Arial"/>
              <a:ea typeface="Calibri"/>
              <a:cs typeface="Calibri"/>
            </a:endParaRPr>
          </a:p>
          <a:p>
            <a:pPr marL="342900" indent="-342900">
              <a:buFont typeface="Wingdings"/>
              <a:buChar char="q"/>
            </a:pPr>
            <a:r>
              <a:rPr lang="en-GB" sz="2000">
                <a:latin typeface="Arial"/>
                <a:ea typeface="Calibri"/>
                <a:cs typeface="Calibri"/>
              </a:rPr>
              <a:t>4) Regular Access Reviews:</a:t>
            </a:r>
          </a:p>
          <a:p>
            <a:pPr marL="342900" indent="-342900">
              <a:buFont typeface="Wingdings"/>
              <a:buChar char="q"/>
            </a:pPr>
            <a:r>
              <a:rPr lang="en-GB" sz="2000">
                <a:latin typeface="Arial"/>
                <a:ea typeface="Calibri"/>
                <a:cs typeface="Calibri"/>
              </a:rPr>
              <a:t>5) Secured password Polic</a:t>
            </a:r>
            <a:r>
              <a:rPr lang="en-GB">
                <a:latin typeface="Arial"/>
                <a:ea typeface="Calibri"/>
                <a:cs typeface="Calibri"/>
              </a:rPr>
              <a:t>y:</a:t>
            </a:r>
          </a:p>
        </p:txBody>
      </p:sp>
      <p:sp>
        <p:nvSpPr>
          <p:cNvPr id="219" name="TextBox 218">
            <a:extLst>
              <a:ext uri="{FF2B5EF4-FFF2-40B4-BE49-F238E27FC236}">
                <a16:creationId xmlns:a16="http://schemas.microsoft.com/office/drawing/2014/main" id="{F16747A1-F62B-F5CA-AAC5-801E0D46A612}"/>
              </a:ext>
            </a:extLst>
          </p:cNvPr>
          <p:cNvSpPr txBox="1"/>
          <p:nvPr/>
        </p:nvSpPr>
        <p:spPr>
          <a:xfrm>
            <a:off x="580301" y="5205876"/>
            <a:ext cx="278869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1"/>
                </a:solidFill>
                <a:ea typeface="Calibri"/>
                <a:cs typeface="Calibri"/>
              </a:rPr>
              <a:t>Expected Outcomes</a:t>
            </a:r>
          </a:p>
        </p:txBody>
      </p:sp>
      <p:sp>
        <p:nvSpPr>
          <p:cNvPr id="236" name="TextBox 235">
            <a:extLst>
              <a:ext uri="{FF2B5EF4-FFF2-40B4-BE49-F238E27FC236}">
                <a16:creationId xmlns:a16="http://schemas.microsoft.com/office/drawing/2014/main" id="{D4714A92-BC45-4674-B43A-96D4EAD04B48}"/>
              </a:ext>
            </a:extLst>
          </p:cNvPr>
          <p:cNvSpPr txBox="1"/>
          <p:nvPr/>
        </p:nvSpPr>
        <p:spPr>
          <a:xfrm>
            <a:off x="614483" y="5774642"/>
            <a:ext cx="278869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1"/>
                </a:solidFill>
                <a:ea typeface="Calibri"/>
                <a:cs typeface="Calibri"/>
              </a:rPr>
              <a:t>Email Awareness</a:t>
            </a:r>
          </a:p>
        </p:txBody>
      </p:sp>
      <p:sp>
        <p:nvSpPr>
          <p:cNvPr id="239" name="TextBox 238">
            <a:extLst>
              <a:ext uri="{FF2B5EF4-FFF2-40B4-BE49-F238E27FC236}">
                <a16:creationId xmlns:a16="http://schemas.microsoft.com/office/drawing/2014/main" id="{35388DF3-375B-9F90-BB29-75291D970B5A}"/>
              </a:ext>
            </a:extLst>
          </p:cNvPr>
          <p:cNvSpPr txBox="1"/>
          <p:nvPr/>
        </p:nvSpPr>
        <p:spPr>
          <a:xfrm>
            <a:off x="3409035" y="5518900"/>
            <a:ext cx="415347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q"/>
            </a:pPr>
            <a:r>
              <a:rPr lang="en-GB" sz="2000">
                <a:latin typeface="Arial"/>
                <a:ea typeface="Calibri"/>
                <a:cs typeface="Calibri"/>
              </a:rPr>
              <a:t> Mandatory  Training on Email Threats.</a:t>
            </a:r>
            <a:endParaRPr lang="en-US" sz="2000">
              <a:latin typeface="Arial"/>
              <a:ea typeface="Calibri" panose="020F0502020204030204"/>
              <a:cs typeface="Calibri" panose="020F0502020204030204"/>
            </a:endParaRPr>
          </a:p>
          <a:p>
            <a:pPr marL="342900" indent="-342900">
              <a:buFont typeface="Wingdings"/>
              <a:buChar char="q"/>
            </a:pPr>
            <a:r>
              <a:rPr lang="en-GB" sz="2000">
                <a:latin typeface="Arial"/>
                <a:ea typeface="Calibri"/>
                <a:cs typeface="Calibri"/>
              </a:rPr>
              <a:t> Simulated Phishing Campaigns</a:t>
            </a:r>
          </a:p>
        </p:txBody>
      </p:sp>
      <p:sp>
        <p:nvSpPr>
          <p:cNvPr id="241" name="TextBox 240">
            <a:extLst>
              <a:ext uri="{FF2B5EF4-FFF2-40B4-BE49-F238E27FC236}">
                <a16:creationId xmlns:a16="http://schemas.microsoft.com/office/drawing/2014/main" id="{34E1D932-364B-0A58-0A84-7967499716DC}"/>
              </a:ext>
            </a:extLst>
          </p:cNvPr>
          <p:cNvSpPr txBox="1"/>
          <p:nvPr/>
        </p:nvSpPr>
        <p:spPr>
          <a:xfrm>
            <a:off x="7908120" y="5785436"/>
            <a:ext cx="4278425" cy="10552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sz="2000">
                <a:latin typeface="Arial"/>
                <a:ea typeface="Calibri"/>
                <a:cs typeface="Calibri"/>
              </a:rPr>
              <a:t> Email Filtering and Malware Scanning.</a:t>
            </a:r>
            <a:endParaRPr lang="en-US"/>
          </a:p>
          <a:p>
            <a:pPr marL="342900" indent="-342900">
              <a:buFont typeface="Wingdings"/>
              <a:buChar char="q"/>
            </a:pPr>
            <a:r>
              <a:rPr lang="en-GB" sz="2000">
                <a:latin typeface="Arial"/>
                <a:ea typeface="Calibri"/>
                <a:cs typeface="Calibri"/>
              </a:rPr>
              <a:t> Clear Reporting Mechanism.</a:t>
            </a:r>
          </a:p>
        </p:txBody>
      </p:sp>
    </p:spTree>
    <p:extLst>
      <p:ext uri="{BB962C8B-B14F-4D97-AF65-F5344CB8AC3E}">
        <p14:creationId xmlns:p14="http://schemas.microsoft.com/office/powerpoint/2010/main" val="1973439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11F7BE2-FA7E-F270-CCA1-51750062FA0E}"/>
              </a:ext>
            </a:extLst>
          </p:cNvPr>
          <p:cNvSpPr>
            <a:spLocks noGrp="1"/>
          </p:cNvSpPr>
          <p:nvPr>
            <p:ph idx="1"/>
          </p:nvPr>
        </p:nvSpPr>
        <p:spPr>
          <a:xfrm>
            <a:off x="450088" y="420533"/>
            <a:ext cx="6074415" cy="920483"/>
          </a:xfrm>
        </p:spPr>
        <p:txBody>
          <a:bodyPr vert="horz" lIns="0" tIns="0" rIns="0" bIns="0" rtlCol="0" anchor="t">
            <a:normAutofit fontScale="70000" lnSpcReduction="20000"/>
          </a:bodyPr>
          <a:lstStyle/>
          <a:p>
            <a:pPr marL="457200" indent="-457200">
              <a:buFont typeface="Wingdings" panose="020B0604020202020204" pitchFamily="34" charset="0"/>
              <a:buChar char="q"/>
            </a:pPr>
            <a:r>
              <a:rPr lang="en-GB">
                <a:ea typeface="Calibri"/>
                <a:cs typeface="Calibri"/>
              </a:rPr>
              <a:t>      </a:t>
            </a:r>
            <a:r>
              <a:rPr lang="en-GB">
                <a:latin typeface="Arial"/>
                <a:ea typeface="Calibri"/>
                <a:cs typeface="Calibri"/>
              </a:rPr>
              <a:t>  Increase staff Vigilance.</a:t>
            </a:r>
            <a:endParaRPr lang="en-US">
              <a:latin typeface="Arial"/>
              <a:ea typeface="Calibri"/>
              <a:cs typeface="Calibri"/>
            </a:endParaRPr>
          </a:p>
          <a:p>
            <a:pPr marL="457200" indent="-457200">
              <a:buFont typeface="Wingdings" panose="020B0604020202020204" pitchFamily="34" charset="0"/>
              <a:buChar char="q"/>
            </a:pPr>
            <a:r>
              <a:rPr lang="en-GB">
                <a:latin typeface="Arial"/>
                <a:ea typeface="Calibri"/>
                <a:cs typeface="Calibri"/>
              </a:rPr>
              <a:t>       Reduce successful phishing incidents.</a:t>
            </a:r>
            <a:endParaRPr lang="en-US">
              <a:latin typeface="Arial"/>
              <a:ea typeface="Calibri" panose="020F0502020204030204"/>
              <a:cs typeface="Calibri" panose="020F0502020204030204"/>
            </a:endParaRPr>
          </a:p>
          <a:p>
            <a:pPr marL="457200" indent="-457200">
              <a:buFont typeface="Wingdings" panose="020B0604020202020204" pitchFamily="34" charset="0"/>
              <a:buChar char="q"/>
            </a:pPr>
            <a:r>
              <a:rPr lang="en-GB">
                <a:latin typeface="Arial"/>
                <a:ea typeface="Calibri"/>
                <a:cs typeface="Calibri"/>
              </a:rPr>
              <a:t>       Faster reporting and incident response.</a:t>
            </a:r>
          </a:p>
        </p:txBody>
      </p:sp>
      <p:sp>
        <p:nvSpPr>
          <p:cNvPr id="9" name="Title 8">
            <a:extLst>
              <a:ext uri="{FF2B5EF4-FFF2-40B4-BE49-F238E27FC236}">
                <a16:creationId xmlns:a16="http://schemas.microsoft.com/office/drawing/2014/main" id="{3D42EF57-BB32-A6CF-3BE7-FE681EACC122}"/>
              </a:ext>
            </a:extLst>
          </p:cNvPr>
          <p:cNvSpPr>
            <a:spLocks noGrp="1"/>
          </p:cNvSpPr>
          <p:nvPr>
            <p:ph type="title"/>
          </p:nvPr>
        </p:nvSpPr>
        <p:spPr>
          <a:xfrm>
            <a:off x="450396" y="-152410"/>
            <a:ext cx="4292497" cy="559079"/>
          </a:xfrm>
        </p:spPr>
        <p:txBody>
          <a:bodyPr>
            <a:normAutofit fontScale="90000"/>
          </a:bodyPr>
          <a:lstStyle/>
          <a:p>
            <a:r>
              <a:rPr lang="en-GB" sz="2000" b="1">
                <a:solidFill>
                  <a:schemeClr val="accent1"/>
                </a:solidFill>
                <a:latin typeface="Arial"/>
                <a:ea typeface="Calibri Light"/>
                <a:cs typeface="Calibri Light"/>
              </a:rPr>
              <a:t>E</a:t>
            </a:r>
            <a:r>
              <a:rPr lang="en-GB" sz="2400" b="1">
                <a:solidFill>
                  <a:schemeClr val="accent1"/>
                </a:solidFill>
                <a:latin typeface="Arial"/>
                <a:ea typeface="Calibri Light"/>
                <a:cs typeface="Calibri Light"/>
              </a:rPr>
              <a:t>xpected outcome</a:t>
            </a:r>
            <a:r>
              <a:rPr lang="en-GB">
                <a:solidFill>
                  <a:schemeClr val="accent1"/>
                </a:solidFill>
                <a:latin typeface="Arial"/>
                <a:ea typeface="Calibri Light"/>
                <a:cs typeface="Calibri Light"/>
              </a:rPr>
              <a:t>:</a:t>
            </a:r>
          </a:p>
        </p:txBody>
      </p:sp>
      <p:sp>
        <p:nvSpPr>
          <p:cNvPr id="11" name="TextBox 10">
            <a:extLst>
              <a:ext uri="{FF2B5EF4-FFF2-40B4-BE49-F238E27FC236}">
                <a16:creationId xmlns:a16="http://schemas.microsoft.com/office/drawing/2014/main" id="{187E7986-6101-CBC5-382D-AE1F34C15F86}"/>
              </a:ext>
            </a:extLst>
          </p:cNvPr>
          <p:cNvSpPr txBox="1"/>
          <p:nvPr/>
        </p:nvSpPr>
        <p:spPr>
          <a:xfrm>
            <a:off x="317113" y="1459197"/>
            <a:ext cx="6845443" cy="28524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1"/>
                </a:solidFill>
                <a:latin typeface="Arial"/>
                <a:ea typeface="Calibri"/>
                <a:cs typeface="Calibri"/>
              </a:rPr>
              <a:t>Data Management &amp;Confidentiality</a:t>
            </a:r>
            <a:endParaRPr lang="en-US">
              <a:solidFill>
                <a:schemeClr val="accent1"/>
              </a:solidFill>
              <a:latin typeface="Arial"/>
              <a:ea typeface="Calibri"/>
              <a:cs typeface="Calibri"/>
            </a:endParaRPr>
          </a:p>
          <a:p>
            <a:r>
              <a:rPr lang="en-GB" sz="2000" b="1">
                <a:solidFill>
                  <a:schemeClr val="accent1"/>
                </a:solidFill>
                <a:latin typeface="Arial"/>
                <a:ea typeface="Calibri"/>
                <a:cs typeface="Calibri"/>
              </a:rPr>
              <a:t>Rationale</a:t>
            </a:r>
            <a:r>
              <a:rPr lang="en-GB" sz="2000" b="1">
                <a:latin typeface="Arial"/>
                <a:ea typeface="Calibri"/>
                <a:cs typeface="Calibri"/>
              </a:rPr>
              <a:t>. </a:t>
            </a:r>
            <a:r>
              <a:rPr lang="en-GB" sz="2000">
                <a:latin typeface="Arial"/>
                <a:ea typeface="Calibri"/>
                <a:cs typeface="Calibri"/>
              </a:rPr>
              <a:t>Appropriate data control hinder unwanted data retention and enhance confidentialit</a:t>
            </a:r>
            <a:r>
              <a:rPr lang="en-GB" sz="2000">
                <a:latin typeface="Calibri Light"/>
                <a:ea typeface="Calibri"/>
                <a:cs typeface="Calibri"/>
              </a:rPr>
              <a:t>y</a:t>
            </a:r>
            <a:r>
              <a:rPr lang="en-GB" sz="2000" b="1">
                <a:latin typeface="Arial"/>
                <a:ea typeface="Calibri"/>
                <a:cs typeface="Calibri"/>
              </a:rPr>
              <a:t> </a:t>
            </a:r>
            <a:r>
              <a:rPr lang="en-GB" sz="2000" b="1">
                <a:ea typeface="Calibri"/>
                <a:cs typeface="Calibri"/>
              </a:rPr>
              <a:t>(Khari &amp; Brown, 2010)</a:t>
            </a:r>
          </a:p>
          <a:p>
            <a:r>
              <a:rPr lang="en-GB" sz="2000" b="1">
                <a:solidFill>
                  <a:schemeClr val="accent1"/>
                </a:solidFill>
                <a:latin typeface="Arial"/>
                <a:ea typeface="Calibri"/>
                <a:cs typeface="Calibri"/>
              </a:rPr>
              <a:t>Action Steps:-</a:t>
            </a:r>
          </a:p>
          <a:p>
            <a:pPr marL="342900" indent="-342900">
              <a:buFont typeface="Wingdings"/>
              <a:buChar char="q"/>
            </a:pPr>
            <a:r>
              <a:rPr lang="en-GB" sz="2000">
                <a:latin typeface="Arial"/>
                <a:ea typeface="Calibri"/>
                <a:cs typeface="Calibri"/>
              </a:rPr>
              <a:t>Data classification:</a:t>
            </a:r>
          </a:p>
          <a:p>
            <a:pPr marL="342900" indent="-342900">
              <a:buFont typeface="Wingdings"/>
              <a:buChar char="q"/>
            </a:pPr>
            <a:r>
              <a:rPr lang="en-GB" sz="2000">
                <a:latin typeface="Arial"/>
                <a:ea typeface="Calibri"/>
                <a:cs typeface="Calibri"/>
              </a:rPr>
              <a:t>Encrypted storage:</a:t>
            </a:r>
          </a:p>
          <a:p>
            <a:pPr marL="342900" indent="-342900">
              <a:buFont typeface="Wingdings"/>
              <a:buChar char="q"/>
            </a:pPr>
            <a:r>
              <a:rPr lang="en-GB" sz="2000">
                <a:latin typeface="Arial"/>
                <a:ea typeface="Calibri"/>
                <a:cs typeface="Calibri"/>
              </a:rPr>
              <a:t>Secure Deletion and Retention Schedule:</a:t>
            </a:r>
          </a:p>
          <a:p>
            <a:pPr marL="342900" indent="-342900">
              <a:buFont typeface="Wingdings"/>
              <a:buChar char="q"/>
            </a:pPr>
            <a:r>
              <a:rPr lang="en-GB" sz="2000">
                <a:latin typeface="Arial"/>
                <a:ea typeface="Calibri"/>
                <a:cs typeface="Calibri"/>
              </a:rPr>
              <a:t>Data Minimisation:</a:t>
            </a:r>
          </a:p>
          <a:p>
            <a:endParaRPr lang="en-GB" sz="2000">
              <a:latin typeface="Arial"/>
              <a:ea typeface="Calibri"/>
              <a:cs typeface="Calibri"/>
            </a:endParaRPr>
          </a:p>
        </p:txBody>
      </p:sp>
      <p:sp>
        <p:nvSpPr>
          <p:cNvPr id="12" name="TextBox 11">
            <a:extLst>
              <a:ext uri="{FF2B5EF4-FFF2-40B4-BE49-F238E27FC236}">
                <a16:creationId xmlns:a16="http://schemas.microsoft.com/office/drawing/2014/main" id="{ADF0F1F4-DA82-4C1A-6D7E-6D7CCBCC02E9}"/>
              </a:ext>
            </a:extLst>
          </p:cNvPr>
          <p:cNvSpPr txBox="1"/>
          <p:nvPr/>
        </p:nvSpPr>
        <p:spPr>
          <a:xfrm>
            <a:off x="315197" y="4317295"/>
            <a:ext cx="5791195"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1"/>
                </a:solidFill>
                <a:latin typeface="Arial"/>
                <a:ea typeface="Calibri"/>
                <a:cs typeface="Calibri"/>
              </a:rPr>
              <a:t>Expected outcomes:</a:t>
            </a:r>
          </a:p>
          <a:p>
            <a:r>
              <a:rPr lang="en-GB" sz="2000">
                <a:latin typeface="Arial"/>
                <a:ea typeface="Calibri"/>
                <a:cs typeface="Calibri"/>
              </a:rPr>
              <a:t>Improve control over sensitive data</a:t>
            </a:r>
          </a:p>
          <a:p>
            <a:r>
              <a:rPr lang="en-GB" sz="2000">
                <a:latin typeface="Arial"/>
                <a:ea typeface="Calibri"/>
                <a:cs typeface="Calibri"/>
              </a:rPr>
              <a:t>Reduce risk of inadvertent disclosure</a:t>
            </a:r>
          </a:p>
          <a:p>
            <a:r>
              <a:rPr lang="en-GB" sz="2000">
                <a:latin typeface="Arial"/>
                <a:ea typeface="Calibri"/>
                <a:cs typeface="Calibri"/>
              </a:rPr>
              <a:t>Adhere to data protection rules and regulations</a:t>
            </a:r>
          </a:p>
        </p:txBody>
      </p:sp>
      <p:sp>
        <p:nvSpPr>
          <p:cNvPr id="6" name="TextBox 5">
            <a:extLst>
              <a:ext uri="{FF2B5EF4-FFF2-40B4-BE49-F238E27FC236}">
                <a16:creationId xmlns:a16="http://schemas.microsoft.com/office/drawing/2014/main" id="{EB6860DA-B478-48A8-C67D-AFC37F3FFACB}"/>
              </a:ext>
            </a:extLst>
          </p:cNvPr>
          <p:cNvSpPr txBox="1"/>
          <p:nvPr/>
        </p:nvSpPr>
        <p:spPr>
          <a:xfrm>
            <a:off x="6511" y="6164969"/>
            <a:ext cx="216873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solidFill>
                  <a:schemeClr val="accent1"/>
                </a:solidFill>
                <a:latin typeface="Arial"/>
                <a:ea typeface="Calibri"/>
                <a:cs typeface="Calibri"/>
              </a:rPr>
              <a:t>Compliance:</a:t>
            </a:r>
            <a:endParaRPr lang="en-US" sz="2000">
              <a:solidFill>
                <a:schemeClr val="accent1"/>
              </a:solidFill>
              <a:latin typeface="Arial"/>
              <a:ea typeface="Calibri"/>
              <a:cs typeface="Calibri"/>
            </a:endParaRPr>
          </a:p>
        </p:txBody>
      </p:sp>
      <p:sp>
        <p:nvSpPr>
          <p:cNvPr id="14" name="TextBox 13">
            <a:extLst>
              <a:ext uri="{FF2B5EF4-FFF2-40B4-BE49-F238E27FC236}">
                <a16:creationId xmlns:a16="http://schemas.microsoft.com/office/drawing/2014/main" id="{45D227F6-5907-D229-6A6E-3B289CF902E1}"/>
              </a:ext>
            </a:extLst>
          </p:cNvPr>
          <p:cNvSpPr txBox="1"/>
          <p:nvPr/>
        </p:nvSpPr>
        <p:spPr>
          <a:xfrm>
            <a:off x="2069696" y="5847232"/>
            <a:ext cx="952624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ea typeface="Calibri"/>
                <a:cs typeface="Calibri"/>
              </a:rPr>
              <a:t>Compliance with regulatory frameworks (</a:t>
            </a:r>
            <a:r>
              <a:rPr lang="en-GB" sz="2000" b="1">
                <a:latin typeface="Arial"/>
                <a:ea typeface="Calibri"/>
                <a:cs typeface="Calibri"/>
              </a:rPr>
              <a:t>GDPR, DATA PROTECTION ACT 2018) </a:t>
            </a:r>
            <a:r>
              <a:rPr lang="en-GB" sz="2000">
                <a:latin typeface="Arial"/>
                <a:ea typeface="Calibri"/>
                <a:cs typeface="Calibri"/>
              </a:rPr>
              <a:t>establishes legal standard and protects rights of data subjects (Regulations (EU) 2016/6790).</a:t>
            </a:r>
          </a:p>
        </p:txBody>
      </p:sp>
      <p:pic>
        <p:nvPicPr>
          <p:cNvPr id="2" name="Picture 1" descr="A Guide to VDR Solutions, and How They Can Automate Art Shipping - Fine ...">
            <a:extLst>
              <a:ext uri="{FF2B5EF4-FFF2-40B4-BE49-F238E27FC236}">
                <a16:creationId xmlns:a16="http://schemas.microsoft.com/office/drawing/2014/main" id="{E5577103-F083-F094-82CF-BA275EB2F33B}"/>
              </a:ext>
            </a:extLst>
          </p:cNvPr>
          <p:cNvPicPr>
            <a:picLocks noChangeAspect="1"/>
          </p:cNvPicPr>
          <p:nvPr/>
        </p:nvPicPr>
        <p:blipFill>
          <a:blip r:embed="rId2"/>
          <a:stretch>
            <a:fillRect/>
          </a:stretch>
        </p:blipFill>
        <p:spPr>
          <a:xfrm flipH="1">
            <a:off x="7391643" y="419961"/>
            <a:ext cx="4614811" cy="4540634"/>
          </a:xfrm>
          <a:prstGeom prst="rect">
            <a:avLst/>
          </a:prstGeom>
        </p:spPr>
      </p:pic>
      <p:sp>
        <p:nvSpPr>
          <p:cNvPr id="3" name="TextBox 2">
            <a:extLst>
              <a:ext uri="{FF2B5EF4-FFF2-40B4-BE49-F238E27FC236}">
                <a16:creationId xmlns:a16="http://schemas.microsoft.com/office/drawing/2014/main" id="{8C0CF226-FD93-5D3A-6137-59EE78E29EC9}"/>
              </a:ext>
            </a:extLst>
          </p:cNvPr>
          <p:cNvSpPr txBox="1"/>
          <p:nvPr/>
        </p:nvSpPr>
        <p:spPr>
          <a:xfrm>
            <a:off x="7150194" y="43422"/>
            <a:ext cx="27211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Calibri"/>
                <a:cs typeface="Calibri"/>
              </a:rPr>
              <a:t>Figure 4</a:t>
            </a:r>
            <a:endParaRPr lang="en-GB" b="1"/>
          </a:p>
        </p:txBody>
      </p:sp>
    </p:spTree>
    <p:extLst>
      <p:ext uri="{BB962C8B-B14F-4D97-AF65-F5344CB8AC3E}">
        <p14:creationId xmlns:p14="http://schemas.microsoft.com/office/powerpoint/2010/main" val="1874379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EC907-357C-9794-B2E3-5317CCBE87DA}"/>
              </a:ext>
            </a:extLst>
          </p:cNvPr>
          <p:cNvSpPr>
            <a:spLocks noGrp="1"/>
          </p:cNvSpPr>
          <p:nvPr>
            <p:ph type="title"/>
          </p:nvPr>
        </p:nvSpPr>
        <p:spPr>
          <a:xfrm>
            <a:off x="313544" y="127781"/>
            <a:ext cx="11040256" cy="725957"/>
          </a:xfrm>
        </p:spPr>
        <p:txBody>
          <a:bodyPr>
            <a:normAutofit/>
          </a:bodyPr>
          <a:lstStyle/>
          <a:p>
            <a:r>
              <a:rPr lang="en-GB" sz="2000">
                <a:solidFill>
                  <a:schemeClr val="accent1"/>
                </a:solidFill>
                <a:latin typeface="Arial"/>
                <a:ea typeface="Calibri Light"/>
                <a:cs typeface="Calibri Light"/>
              </a:rPr>
              <a:t>Action steps</a:t>
            </a:r>
            <a:r>
              <a:rPr lang="en-GB" sz="2000">
                <a:latin typeface="Arial"/>
                <a:ea typeface="Calibri Light"/>
                <a:cs typeface="Calibri Light"/>
              </a:rPr>
              <a:t>:</a:t>
            </a:r>
          </a:p>
        </p:txBody>
      </p:sp>
      <p:sp>
        <p:nvSpPr>
          <p:cNvPr id="3" name="Content Placeholder 2">
            <a:extLst>
              <a:ext uri="{FF2B5EF4-FFF2-40B4-BE49-F238E27FC236}">
                <a16:creationId xmlns:a16="http://schemas.microsoft.com/office/drawing/2014/main" id="{7CFCBB00-653E-6DA2-C61F-B77674008E07}"/>
              </a:ext>
            </a:extLst>
          </p:cNvPr>
          <p:cNvSpPr>
            <a:spLocks noGrp="1"/>
          </p:cNvSpPr>
          <p:nvPr>
            <p:ph idx="1"/>
          </p:nvPr>
        </p:nvSpPr>
        <p:spPr>
          <a:xfrm>
            <a:off x="323440" y="3439663"/>
            <a:ext cx="11052746" cy="1218654"/>
          </a:xfrm>
        </p:spPr>
        <p:txBody>
          <a:bodyPr vert="horz" lIns="0" tIns="0" rIns="0" bIns="0" rtlCol="0" anchor="t">
            <a:normAutofit/>
          </a:bodyPr>
          <a:lstStyle/>
          <a:p>
            <a:pPr marL="0" indent="0">
              <a:buNone/>
            </a:pPr>
            <a:r>
              <a:rPr lang="en-GB" sz="2400">
                <a:solidFill>
                  <a:schemeClr val="accent5"/>
                </a:solidFill>
                <a:ea typeface="Calibri"/>
                <a:cs typeface="Calibri"/>
              </a:rPr>
              <a:t>Monitoring and Evaluation</a:t>
            </a:r>
            <a:r>
              <a:rPr lang="en-GB" sz="2400">
                <a:ea typeface="Calibri"/>
                <a:cs typeface="Calibri"/>
              </a:rPr>
              <a:t>:</a:t>
            </a:r>
            <a:endParaRPr lang="en-US" sz="2400">
              <a:ea typeface="Calibri" panose="020F0502020204030204"/>
              <a:cs typeface="Calibri" panose="020F0502020204030204"/>
            </a:endParaRPr>
          </a:p>
          <a:p>
            <a:pPr marL="285750" indent="-285750">
              <a:buFont typeface="Wingdings" panose="020B0604020202020204" pitchFamily="34" charset="0"/>
              <a:buChar char="q"/>
            </a:pPr>
            <a:r>
              <a:rPr lang="en-GB" sz="2000">
                <a:ea typeface="Calibri"/>
                <a:cs typeface="Calibri"/>
              </a:rPr>
              <a:t>   </a:t>
            </a:r>
            <a:r>
              <a:rPr lang="en-GB" sz="2000">
                <a:latin typeface="Arial"/>
                <a:ea typeface="Calibri"/>
                <a:cs typeface="Calibri"/>
              </a:rPr>
              <a:t>Monitoring Activities.</a:t>
            </a:r>
          </a:p>
          <a:p>
            <a:pPr marL="457200" indent="-457200">
              <a:buFont typeface="Wingdings" panose="020B0604020202020204" pitchFamily="34" charset="0"/>
              <a:buChar char="q"/>
            </a:pPr>
            <a:r>
              <a:rPr lang="en-GB" sz="2000">
                <a:latin typeface="Arial"/>
                <a:ea typeface="Calibri"/>
                <a:cs typeface="Calibri"/>
              </a:rPr>
              <a:t> Evaluation Mechanisms</a:t>
            </a:r>
            <a:r>
              <a:rPr lang="en-GB" sz="2000">
                <a:ea typeface="Calibri"/>
                <a:cs typeface="Calibri"/>
              </a:rPr>
              <a:t>.</a:t>
            </a:r>
          </a:p>
          <a:p>
            <a:pPr>
              <a:buFont typeface="Wingdings" panose="020B0604020202020204" pitchFamily="34" charset="0"/>
              <a:buChar char="q"/>
            </a:pPr>
            <a:endParaRPr lang="en-GB" sz="2000">
              <a:ea typeface="Calibri"/>
              <a:cs typeface="Calibri"/>
            </a:endParaRPr>
          </a:p>
        </p:txBody>
      </p:sp>
      <p:sp>
        <p:nvSpPr>
          <p:cNvPr id="5" name="TextBox 4">
            <a:extLst>
              <a:ext uri="{FF2B5EF4-FFF2-40B4-BE49-F238E27FC236}">
                <a16:creationId xmlns:a16="http://schemas.microsoft.com/office/drawing/2014/main" id="{6DB1BA3B-7A96-3310-5612-E8CD213D7C22}"/>
              </a:ext>
            </a:extLst>
          </p:cNvPr>
          <p:cNvSpPr txBox="1"/>
          <p:nvPr/>
        </p:nvSpPr>
        <p:spPr>
          <a:xfrm>
            <a:off x="349981" y="837372"/>
            <a:ext cx="11025265"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sz="2000">
                <a:latin typeface="Arial"/>
                <a:ea typeface="Calibri"/>
                <a:cs typeface="Calibri"/>
              </a:rPr>
              <a:t> Regular Policy Review:</a:t>
            </a:r>
            <a:endParaRPr lang="en-US" sz="2000">
              <a:latin typeface="Arial"/>
              <a:ea typeface="Calibri"/>
              <a:cs typeface="Calibri"/>
            </a:endParaRPr>
          </a:p>
          <a:p>
            <a:pPr marL="285750" indent="-285750">
              <a:buFont typeface="Wingdings"/>
              <a:buChar char="q"/>
            </a:pPr>
            <a:r>
              <a:rPr lang="en-GB" sz="2000">
                <a:latin typeface="Arial"/>
                <a:ea typeface="Calibri"/>
                <a:cs typeface="Calibri"/>
              </a:rPr>
              <a:t> Data Protection impact assessments (DPIAS):</a:t>
            </a:r>
          </a:p>
          <a:p>
            <a:pPr marL="285750" indent="-285750">
              <a:buFont typeface="Wingdings"/>
              <a:buChar char="q"/>
            </a:pPr>
            <a:r>
              <a:rPr lang="en-GB" sz="2000">
                <a:latin typeface="Arial"/>
                <a:ea typeface="Calibri"/>
                <a:cs typeface="Calibri"/>
              </a:rPr>
              <a:t> Incident Response and Breach Reporting:</a:t>
            </a:r>
          </a:p>
          <a:p>
            <a:pPr marL="285750" indent="-285750">
              <a:buFont typeface="Wingdings"/>
              <a:buChar char="q"/>
            </a:pPr>
            <a:r>
              <a:rPr lang="en-GB" sz="2000">
                <a:latin typeface="Arial"/>
                <a:ea typeface="Calibri"/>
                <a:cs typeface="Calibri"/>
              </a:rPr>
              <a:t> Documentation and Record Keeping:</a:t>
            </a:r>
          </a:p>
        </p:txBody>
      </p:sp>
      <p:sp>
        <p:nvSpPr>
          <p:cNvPr id="6" name="TextBox 5">
            <a:extLst>
              <a:ext uri="{FF2B5EF4-FFF2-40B4-BE49-F238E27FC236}">
                <a16:creationId xmlns:a16="http://schemas.microsoft.com/office/drawing/2014/main" id="{35AF64E9-98FC-1CD8-2B6E-750C85BC7285}"/>
              </a:ext>
            </a:extLst>
          </p:cNvPr>
          <p:cNvSpPr txBox="1"/>
          <p:nvPr/>
        </p:nvSpPr>
        <p:spPr>
          <a:xfrm>
            <a:off x="313013" y="2102853"/>
            <a:ext cx="7337586"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chemeClr val="accent1"/>
                </a:solidFill>
                <a:latin typeface="Arial"/>
                <a:ea typeface="Calibri"/>
                <a:cs typeface="Calibri"/>
              </a:rPr>
              <a:t>Expected Outcomes:  </a:t>
            </a:r>
            <a:endParaRPr lang="en-US">
              <a:solidFill>
                <a:schemeClr val="accent1"/>
              </a:solidFill>
              <a:latin typeface="Arial"/>
              <a:ea typeface="Calibri" panose="020F0502020204030204"/>
              <a:cs typeface="Calibri" panose="020F0502020204030204"/>
            </a:endParaRPr>
          </a:p>
          <a:p>
            <a:pPr marL="285750" indent="-285750">
              <a:buFont typeface="Wingdings"/>
              <a:buChar char="q"/>
            </a:pPr>
            <a:r>
              <a:rPr lang="en-GB" sz="2000">
                <a:latin typeface="Arial"/>
                <a:ea typeface="Calibri"/>
                <a:cs typeface="Calibri"/>
              </a:rPr>
              <a:t> Adhere to statutory obligations.</a:t>
            </a:r>
          </a:p>
          <a:p>
            <a:pPr marL="285750" indent="-285750">
              <a:buFont typeface="Wingdings"/>
              <a:buChar char="q"/>
            </a:pPr>
            <a:r>
              <a:rPr lang="en-GB" sz="2000">
                <a:latin typeface="Arial"/>
                <a:ea typeface="Calibri"/>
                <a:cs typeface="Calibri"/>
              </a:rPr>
              <a:t> Identify and control of compliance gap.</a:t>
            </a:r>
          </a:p>
          <a:p>
            <a:pPr marL="285750" indent="-285750">
              <a:buFont typeface="Wingdings"/>
              <a:buChar char="q"/>
            </a:pPr>
            <a:r>
              <a:rPr lang="en-GB" sz="2000">
                <a:latin typeface="Arial"/>
                <a:ea typeface="Calibri"/>
                <a:cs typeface="Calibri"/>
              </a:rPr>
              <a:t> Minimised exposure of Regulation</a:t>
            </a:r>
          </a:p>
        </p:txBody>
      </p:sp>
      <p:sp>
        <p:nvSpPr>
          <p:cNvPr id="8" name="TextBox 7">
            <a:extLst>
              <a:ext uri="{FF2B5EF4-FFF2-40B4-BE49-F238E27FC236}">
                <a16:creationId xmlns:a16="http://schemas.microsoft.com/office/drawing/2014/main" id="{7075466C-46E6-3E5B-2111-39CC8EE280E5}"/>
              </a:ext>
            </a:extLst>
          </p:cNvPr>
          <p:cNvSpPr txBox="1"/>
          <p:nvPr/>
        </p:nvSpPr>
        <p:spPr>
          <a:xfrm>
            <a:off x="350060" y="4660998"/>
            <a:ext cx="11674836"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accent1"/>
                </a:solidFill>
                <a:latin typeface="Arial"/>
                <a:ea typeface="Calibri"/>
                <a:cs typeface="Calibri"/>
              </a:rPr>
              <a:t>Conclusion</a:t>
            </a:r>
            <a:r>
              <a:rPr lang="en-GB">
                <a:latin typeface="Arial"/>
                <a:ea typeface="Calibri"/>
                <a:cs typeface="Calibri"/>
              </a:rPr>
              <a:t>:  </a:t>
            </a:r>
            <a:r>
              <a:rPr lang="en-GB" sz="2000">
                <a:latin typeface="Arial"/>
                <a:ea typeface="Calibri"/>
                <a:cs typeface="Calibri"/>
              </a:rPr>
              <a:t>This Digital safety Plan for Green field Care Agency show basic structured framework to provide digital security for the employees and Agency at large; by aiming on secure access, email awareness, data management &amp; confidentiality, and compliance , Green field Care Agency can submerge a resilient cyber culture while fulfilling legal and ethical obligations.   </a:t>
            </a:r>
          </a:p>
          <a:p>
            <a:endParaRPr lang="en-GB" sz="2000">
              <a:latin typeface="Arial"/>
              <a:ea typeface="Calibri"/>
              <a:cs typeface="Calibri"/>
            </a:endParaRPr>
          </a:p>
        </p:txBody>
      </p:sp>
    </p:spTree>
    <p:extLst>
      <p:ext uri="{BB962C8B-B14F-4D97-AF65-F5344CB8AC3E}">
        <p14:creationId xmlns:p14="http://schemas.microsoft.com/office/powerpoint/2010/main" val="19843251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75E68-59E6-C394-F019-3685ED9DB917}"/>
              </a:ext>
            </a:extLst>
          </p:cNvPr>
          <p:cNvSpPr>
            <a:spLocks noGrp="1"/>
          </p:cNvSpPr>
          <p:nvPr>
            <p:ph type="title"/>
          </p:nvPr>
        </p:nvSpPr>
        <p:spPr>
          <a:xfrm>
            <a:off x="333499" y="-1031"/>
            <a:ext cx="10515600" cy="694532"/>
          </a:xfrm>
        </p:spPr>
        <p:txBody>
          <a:bodyPr/>
          <a:lstStyle/>
          <a:p>
            <a:r>
              <a:rPr lang="en-GB">
                <a:ea typeface="Calibri Light"/>
                <a:cs typeface="Calibri Light"/>
              </a:rPr>
              <a:t>Reference</a:t>
            </a:r>
            <a:endParaRPr lang="en-GB"/>
          </a:p>
        </p:txBody>
      </p:sp>
      <p:sp>
        <p:nvSpPr>
          <p:cNvPr id="3" name="Content Placeholder 2">
            <a:extLst>
              <a:ext uri="{FF2B5EF4-FFF2-40B4-BE49-F238E27FC236}">
                <a16:creationId xmlns:a16="http://schemas.microsoft.com/office/drawing/2014/main" id="{9F255D47-720E-C309-FF8C-D471603ACA49}"/>
              </a:ext>
            </a:extLst>
          </p:cNvPr>
          <p:cNvSpPr>
            <a:spLocks noGrp="1"/>
          </p:cNvSpPr>
          <p:nvPr>
            <p:ph idx="1"/>
          </p:nvPr>
        </p:nvSpPr>
        <p:spPr>
          <a:xfrm>
            <a:off x="328553" y="86201"/>
            <a:ext cx="11193481" cy="6694425"/>
          </a:xfrm>
        </p:spPr>
        <p:txBody>
          <a:bodyPr vert="horz" lIns="0" tIns="0" rIns="0" bIns="0" rtlCol="0" anchor="t">
            <a:normAutofit fontScale="70000" lnSpcReduction="20000"/>
          </a:bodyPr>
          <a:lstStyle/>
          <a:p>
            <a:pPr marL="285750" indent="-285750">
              <a:lnSpc>
                <a:spcPct val="100000"/>
              </a:lnSpc>
              <a:spcBef>
                <a:spcPts val="0"/>
              </a:spcBef>
              <a:buFont typeface="Wingdings" panose="020B0604020202020204" pitchFamily="34" charset="0"/>
              <a:buChar char="q"/>
            </a:pPr>
            <a:endParaRPr lang="en-GB" sz="1300">
              <a:solidFill>
                <a:srgbClr val="000000"/>
              </a:solidFill>
              <a:latin typeface="Calibri"/>
              <a:ea typeface="Calibri"/>
              <a:cs typeface="Calibri"/>
            </a:endParaRPr>
          </a:p>
          <a:p>
            <a:pPr marL="285750" indent="-285750">
              <a:lnSpc>
                <a:spcPct val="100000"/>
              </a:lnSpc>
              <a:spcBef>
                <a:spcPts val="0"/>
              </a:spcBef>
              <a:buFont typeface="Wingdings" panose="020B0604020202020204" pitchFamily="34" charset="0"/>
              <a:buChar char="q"/>
            </a:pPr>
            <a:endParaRPr lang="en-GB" sz="1300">
              <a:solidFill>
                <a:srgbClr val="000000"/>
              </a:solidFill>
              <a:latin typeface="Calibri"/>
              <a:ea typeface="Calibri"/>
              <a:cs typeface="Calibri"/>
            </a:endParaRPr>
          </a:p>
          <a:p>
            <a:pPr marL="285750" indent="-285750">
              <a:lnSpc>
                <a:spcPct val="100000"/>
              </a:lnSpc>
              <a:spcBef>
                <a:spcPts val="0"/>
              </a:spcBef>
              <a:buFont typeface="Wingdings" panose="020B0604020202020204" pitchFamily="34" charset="0"/>
              <a:buChar char="q"/>
            </a:pPr>
            <a:endParaRPr lang="en-GB" sz="1300">
              <a:solidFill>
                <a:srgbClr val="000000"/>
              </a:solidFill>
              <a:latin typeface="Calibri"/>
              <a:ea typeface="Calibri"/>
              <a:cs typeface="Calibri"/>
            </a:endParaRPr>
          </a:p>
          <a:p>
            <a:pPr marL="0" indent="0">
              <a:lnSpc>
                <a:spcPct val="100000"/>
              </a:lnSpc>
              <a:spcBef>
                <a:spcPts val="0"/>
              </a:spcBef>
              <a:buNone/>
            </a:pPr>
            <a:r>
              <a:rPr lang="en-GB" sz="1300" dirty="0">
                <a:solidFill>
                  <a:srgbClr val="000000"/>
                </a:solidFill>
                <a:latin typeface="Calibri"/>
                <a:ea typeface="Calibri"/>
                <a:cs typeface="Calibri"/>
              </a:rPr>
              <a:t>  </a:t>
            </a:r>
          </a:p>
          <a:p>
            <a:pPr marL="0" indent="0">
              <a:lnSpc>
                <a:spcPct val="100000"/>
              </a:lnSpc>
              <a:spcBef>
                <a:spcPts val="0"/>
              </a:spcBef>
              <a:buNone/>
            </a:pPr>
            <a:r>
              <a:rPr lang="en-GB" sz="1300" dirty="0">
                <a:solidFill>
                  <a:srgbClr val="000000"/>
                </a:solidFill>
                <a:ea typeface="+mn-lt"/>
                <a:cs typeface="+mn-lt"/>
              </a:rPr>
              <a:t> </a:t>
            </a:r>
          </a:p>
          <a:p>
            <a:pPr marL="342900" indent="-342900">
              <a:buFont typeface="Wingdings,Sans-Serif"/>
              <a:buChar char="q"/>
            </a:pPr>
            <a:r>
              <a:rPr lang="en-GB" sz="2000" i="1" dirty="0">
                <a:solidFill>
                  <a:srgbClr val="000000"/>
                </a:solidFill>
                <a:latin typeface="Arial"/>
                <a:ea typeface="+mn-lt"/>
                <a:cs typeface="+mn-lt"/>
              </a:rPr>
              <a:t>Skills for Care (2023) The state of the adult social care sector and workforce in England. Skills for Care.</a:t>
            </a:r>
            <a:endParaRPr lang="en-GB" sz="2000" dirty="0">
              <a:solidFill>
                <a:srgbClr val="000000"/>
              </a:solidFill>
              <a:latin typeface="Arial"/>
              <a:ea typeface="+mn-lt"/>
              <a:cs typeface="+mn-lt"/>
            </a:endParaRPr>
          </a:p>
          <a:p>
            <a:pPr marL="0" indent="0">
              <a:lnSpc>
                <a:spcPct val="100000"/>
              </a:lnSpc>
              <a:spcBef>
                <a:spcPts val="0"/>
              </a:spcBef>
              <a:buNone/>
            </a:pPr>
            <a:r>
              <a:rPr lang="en-GB" sz="2000" i="1" dirty="0">
                <a:solidFill>
                  <a:srgbClr val="000000"/>
                </a:solidFill>
                <a:latin typeface="Arial"/>
                <a:ea typeface="+mn-lt"/>
                <a:cs typeface="+mn-lt"/>
              </a:rPr>
              <a:t>Available at:  (skillsforcare.org.uk in Bing)</a:t>
            </a:r>
            <a:endParaRPr lang="en-GB" sz="2000" dirty="0">
              <a:solidFill>
                <a:srgbClr val="000000"/>
              </a:solidFill>
              <a:latin typeface="Arial"/>
              <a:ea typeface="+mn-lt"/>
              <a:cs typeface="+mn-lt"/>
            </a:endParaRPr>
          </a:p>
          <a:p>
            <a:pPr marL="342900" indent="-342900">
              <a:buFont typeface="Wingdings,Sans-Serif"/>
              <a:buChar char="q"/>
            </a:pPr>
            <a:r>
              <a:rPr lang="en-GB" sz="2000" i="1" dirty="0">
                <a:solidFill>
                  <a:srgbClr val="000000"/>
                </a:solidFill>
                <a:latin typeface="Arial"/>
                <a:ea typeface="+mn-lt"/>
                <a:cs typeface="+mn-lt"/>
              </a:rPr>
              <a:t>NHS Digital (2021) Digital tools in health and social care. NHS Digital.</a:t>
            </a:r>
            <a:endParaRPr lang="en-GB" sz="2000" dirty="0">
              <a:solidFill>
                <a:srgbClr val="000000"/>
              </a:solidFill>
              <a:latin typeface="Arial"/>
              <a:ea typeface="+mn-lt"/>
              <a:cs typeface="+mn-lt"/>
            </a:endParaRPr>
          </a:p>
          <a:p>
            <a:pPr marL="0" indent="0">
              <a:buNone/>
            </a:pPr>
            <a:r>
              <a:rPr lang="en-GB" sz="2000" i="1" dirty="0">
                <a:solidFill>
                  <a:srgbClr val="000000"/>
                </a:solidFill>
                <a:latin typeface="Arial"/>
                <a:ea typeface="+mn-lt"/>
                <a:cs typeface="+mn-lt"/>
              </a:rPr>
              <a:t>Available at: </a:t>
            </a:r>
            <a:r>
              <a:rPr lang="en-GB" sz="2000" i="1" dirty="0">
                <a:solidFill>
                  <a:srgbClr val="000000"/>
                </a:solidFill>
                <a:latin typeface="Arial"/>
                <a:ea typeface="+mn-lt"/>
                <a:cs typeface="+mn-lt"/>
                <a:hlinkClick r:id="rId2"/>
              </a:rPr>
              <a:t>https://digital.nhs.uk/services</a:t>
            </a:r>
            <a:endParaRPr lang="en-GB" sz="2000" dirty="0">
              <a:solidFill>
                <a:srgbClr val="000000"/>
              </a:solidFill>
              <a:latin typeface="Arial"/>
              <a:ea typeface="+mn-lt"/>
              <a:cs typeface="+mn-lt"/>
            </a:endParaRPr>
          </a:p>
          <a:p>
            <a:pPr marL="342900" indent="-342900">
              <a:buFont typeface="Wingdings" panose="020B0604020202020204" pitchFamily="34" charset="0"/>
              <a:buChar char="q"/>
            </a:pPr>
            <a:r>
              <a:rPr lang="en-GB" sz="2000" i="1" dirty="0">
                <a:solidFill>
                  <a:srgbClr val="000000"/>
                </a:solidFill>
                <a:latin typeface="Arial"/>
                <a:ea typeface="+mn-lt"/>
                <a:cs typeface="+mn-lt"/>
              </a:rPr>
              <a:t>ICO (2018) Guide to the UK GDPR. Information Commissioner’s Office.</a:t>
            </a:r>
            <a:endParaRPr lang="en-GB" sz="2000" i="1" dirty="0">
              <a:solidFill>
                <a:srgbClr val="000000"/>
              </a:solidFill>
              <a:latin typeface="Arial"/>
              <a:ea typeface="Calibri"/>
              <a:cs typeface="Calibri"/>
            </a:endParaRPr>
          </a:p>
          <a:p>
            <a:pPr marL="0" indent="0">
              <a:buNone/>
            </a:pPr>
            <a:r>
              <a:rPr lang="en-GB" sz="2000" i="1" dirty="0">
                <a:solidFill>
                  <a:srgbClr val="000000"/>
                </a:solidFill>
                <a:latin typeface="Arial"/>
                <a:ea typeface="+mn-lt"/>
                <a:cs typeface="+mn-lt"/>
              </a:rPr>
              <a:t> Available at: </a:t>
            </a:r>
            <a:r>
              <a:rPr lang="en-GB" sz="2000" i="1" dirty="0">
                <a:solidFill>
                  <a:srgbClr val="000000"/>
                </a:solidFill>
                <a:latin typeface="Arial"/>
                <a:ea typeface="Calibri"/>
                <a:cs typeface="Calibri"/>
                <a:hlinkClick r:id="rId3"/>
              </a:rPr>
              <a:t>https://ico.org.uk/for-organisations/guide-to-data-protection</a:t>
            </a:r>
            <a:r>
              <a:rPr lang="en-GB" sz="2000" i="1" dirty="0">
                <a:solidFill>
                  <a:srgbClr val="000000"/>
                </a:solidFill>
                <a:latin typeface="Arial"/>
                <a:ea typeface="+mn-lt"/>
                <a:cs typeface="+mn-lt"/>
              </a:rPr>
              <a:t> (ico.org.uk in Bing)</a:t>
            </a:r>
            <a:endParaRPr lang="en-GB" sz="2000" i="1" dirty="0">
              <a:latin typeface="Arial"/>
              <a:ea typeface="Calibri"/>
              <a:cs typeface="Calibri"/>
            </a:endParaRPr>
          </a:p>
          <a:p>
            <a:pPr marL="342900" indent="-342900">
              <a:buFont typeface="Wingdings" panose="020B0604020202020204" pitchFamily="34" charset="0"/>
              <a:buChar char="q"/>
            </a:pPr>
            <a:r>
              <a:rPr lang="en-GB" sz="2000" i="1" dirty="0">
                <a:solidFill>
                  <a:srgbClr val="000000"/>
                </a:solidFill>
                <a:latin typeface="Arial"/>
                <a:ea typeface="+mn-lt"/>
                <a:cs typeface="+mn-lt"/>
              </a:rPr>
              <a:t>CQC (2022) Driving improvement in adult social care. Care Quality Commission.</a:t>
            </a:r>
            <a:endParaRPr lang="en-GB" sz="2000" i="1" dirty="0">
              <a:solidFill>
                <a:srgbClr val="000000"/>
              </a:solidFill>
              <a:latin typeface="Arial"/>
              <a:ea typeface="Calibri"/>
              <a:cs typeface="Calibri"/>
            </a:endParaRPr>
          </a:p>
          <a:p>
            <a:pPr marL="0" indent="0">
              <a:buNone/>
            </a:pPr>
            <a:r>
              <a:rPr lang="en-GB" sz="2000" i="1" dirty="0">
                <a:solidFill>
                  <a:srgbClr val="000000"/>
                </a:solidFill>
                <a:latin typeface="Arial"/>
                <a:ea typeface="+mn-lt"/>
                <a:cs typeface="+mn-lt"/>
              </a:rPr>
              <a:t>Available at: </a:t>
            </a:r>
            <a:r>
              <a:rPr lang="en-GB" sz="2000" i="1" dirty="0">
                <a:solidFill>
                  <a:srgbClr val="000000"/>
                </a:solidFill>
                <a:latin typeface="Arial"/>
                <a:ea typeface="+mn-lt"/>
                <a:cs typeface="+mn-lt"/>
                <a:hlinkClick r:id="rId4"/>
              </a:rPr>
              <a:t>https://www.cqc.org.uk</a:t>
            </a:r>
            <a:endParaRPr lang="en-GB" sz="2000" i="1" dirty="0">
              <a:latin typeface="Arial"/>
              <a:ea typeface="Calibri"/>
              <a:cs typeface="Calibri"/>
            </a:endParaRPr>
          </a:p>
          <a:p>
            <a:pPr>
              <a:buFont typeface="Wingdings" panose="020B0604020202020204" pitchFamily="34" charset="0"/>
              <a:buChar char="q"/>
            </a:pPr>
            <a:r>
              <a:rPr lang="en-GB" sz="2000" i="1" dirty="0">
                <a:solidFill>
                  <a:srgbClr val="000000"/>
                </a:solidFill>
                <a:latin typeface="Arial"/>
                <a:ea typeface="Calibri"/>
                <a:cs typeface="Calibri"/>
              </a:rPr>
              <a:t>The King`s Fund (2022) The role of nurses in healthcare. </a:t>
            </a:r>
          </a:p>
          <a:p>
            <a:pPr marL="0" indent="0">
              <a:lnSpc>
                <a:spcPct val="100000"/>
              </a:lnSpc>
              <a:spcBef>
                <a:spcPts val="0"/>
              </a:spcBef>
              <a:buNone/>
            </a:pPr>
            <a:r>
              <a:rPr lang="en-GB" sz="2000" dirty="0">
                <a:solidFill>
                  <a:srgbClr val="000000"/>
                </a:solidFill>
                <a:latin typeface="Arial"/>
                <a:ea typeface="+mn-lt"/>
                <a:cs typeface="+mn-lt"/>
              </a:rPr>
              <a:t>Available at: </a:t>
            </a:r>
            <a:r>
              <a:rPr lang="en-GB" sz="2000" dirty="0">
                <a:solidFill>
                  <a:srgbClr val="000000"/>
                </a:solidFill>
                <a:latin typeface="Arial"/>
                <a:ea typeface="+mn-lt"/>
                <a:cs typeface="+mn-lt"/>
                <a:hlinkClick r:id="rId5"/>
              </a:rPr>
              <a:t>https://www.kingsfund.org.uk/topics/workforce</a:t>
            </a:r>
            <a:r>
              <a:rPr lang="en-GB" sz="2000" dirty="0">
                <a:solidFill>
                  <a:srgbClr val="000000"/>
                </a:solidFill>
                <a:latin typeface="Arial"/>
                <a:ea typeface="+mn-lt"/>
                <a:cs typeface="+mn-lt"/>
              </a:rPr>
              <a:t> </a:t>
            </a:r>
          </a:p>
          <a:p>
            <a:pPr marL="0" indent="0">
              <a:lnSpc>
                <a:spcPct val="100000"/>
              </a:lnSpc>
              <a:spcBef>
                <a:spcPts val="0"/>
              </a:spcBef>
              <a:buNone/>
            </a:pPr>
            <a:endParaRPr lang="en-GB" sz="2000">
              <a:solidFill>
                <a:srgbClr val="000000"/>
              </a:solidFill>
              <a:latin typeface="Arial"/>
              <a:ea typeface="Calibri"/>
              <a:cs typeface="Calibri"/>
            </a:endParaRPr>
          </a:p>
          <a:p>
            <a:pPr marL="285750" indent="-285750">
              <a:lnSpc>
                <a:spcPct val="100000"/>
              </a:lnSpc>
              <a:spcBef>
                <a:spcPts val="0"/>
              </a:spcBef>
              <a:buFont typeface="Wingdings" panose="020B0604020202020204" pitchFamily="34" charset="0"/>
              <a:buChar char="q"/>
            </a:pPr>
            <a:endParaRPr lang="en-GB" sz="2000">
              <a:solidFill>
                <a:srgbClr val="000000"/>
              </a:solidFill>
              <a:latin typeface="Arial"/>
              <a:ea typeface="Calibri"/>
              <a:cs typeface="Calibri"/>
            </a:endParaRPr>
          </a:p>
          <a:p>
            <a:pPr marL="0" indent="0">
              <a:lnSpc>
                <a:spcPct val="100000"/>
              </a:lnSpc>
              <a:spcBef>
                <a:spcPts val="0"/>
              </a:spcBef>
              <a:buNone/>
            </a:pPr>
            <a:endParaRPr lang="en-GB" sz="2000">
              <a:solidFill>
                <a:srgbClr val="000000"/>
              </a:solidFill>
              <a:latin typeface="Arial"/>
              <a:ea typeface="Calibri"/>
              <a:cs typeface="Calibri"/>
            </a:endParaRPr>
          </a:p>
          <a:p>
            <a:pPr marL="0" indent="0">
              <a:lnSpc>
                <a:spcPct val="100000"/>
              </a:lnSpc>
              <a:spcBef>
                <a:spcPts val="0"/>
              </a:spcBef>
              <a:buNone/>
            </a:pPr>
            <a:endParaRPr lang="en-GB" sz="2000">
              <a:solidFill>
                <a:srgbClr val="000000"/>
              </a:solidFill>
              <a:latin typeface="Arial"/>
              <a:ea typeface="Calibri"/>
              <a:cs typeface="Calibri"/>
            </a:endParaRPr>
          </a:p>
          <a:p>
            <a:pPr marL="285750" indent="-285750">
              <a:lnSpc>
                <a:spcPct val="100000"/>
              </a:lnSpc>
              <a:spcBef>
                <a:spcPts val="0"/>
              </a:spcBef>
              <a:buFont typeface="Wingdings" panose="020B0604020202020204" pitchFamily="34" charset="0"/>
              <a:buChar char="q"/>
            </a:pPr>
            <a:endParaRPr lang="en-GB" sz="2000">
              <a:solidFill>
                <a:srgbClr val="000000"/>
              </a:solidFill>
              <a:latin typeface="Arial"/>
              <a:ea typeface="Calibri"/>
              <a:cs typeface="Calibri"/>
            </a:endParaRPr>
          </a:p>
          <a:p>
            <a:pPr marL="285750" indent="-285750">
              <a:lnSpc>
                <a:spcPct val="100000"/>
              </a:lnSpc>
              <a:spcBef>
                <a:spcPts val="0"/>
              </a:spcBef>
              <a:buFont typeface="Wingdings" panose="020B0604020202020204" pitchFamily="34" charset="0"/>
              <a:buChar char="q"/>
            </a:pPr>
            <a:endParaRPr lang="en-GB" sz="2000">
              <a:solidFill>
                <a:srgbClr val="000000"/>
              </a:solidFill>
              <a:latin typeface="Arial"/>
              <a:ea typeface="Calibri"/>
              <a:cs typeface="Calibri"/>
            </a:endParaRPr>
          </a:p>
          <a:p>
            <a:pPr marL="342900" indent="-342900">
              <a:buFont typeface="Wingdings" panose="020B0604020202020204" pitchFamily="34" charset="0"/>
              <a:buChar char="q"/>
            </a:pPr>
            <a:r>
              <a:rPr lang="en-GB" sz="2000" i="1" dirty="0">
                <a:latin typeface="Arial"/>
                <a:cs typeface="Arial"/>
              </a:rPr>
              <a:t>Department of Health and Social Care (2022) Data Security and Protection Toolkit.</a:t>
            </a:r>
            <a:endParaRPr lang="en-GB" sz="2000" dirty="0">
              <a:latin typeface="Arial"/>
              <a:cs typeface="Arial"/>
            </a:endParaRPr>
          </a:p>
          <a:p>
            <a:pPr marL="342900" indent="-342900">
              <a:buFont typeface="Wingdings" panose="020B0604020202020204" pitchFamily="34" charset="0"/>
              <a:buChar char="q"/>
            </a:pPr>
            <a:r>
              <a:rPr lang="en-GB" sz="2000" i="1" dirty="0">
                <a:latin typeface="Arial"/>
                <a:cs typeface="Arial"/>
              </a:rPr>
              <a:t>Greenhalgh, T., Wharton, J., Papoutsi, C., Lynch, J., Hughes, G., A’Court, C., Hinder, S., Fahy, N., Procter, R. and Shaw, S. (2020)</a:t>
            </a:r>
            <a:endParaRPr lang="en-GB" sz="2000" dirty="0">
              <a:latin typeface="Arial"/>
              <a:cs typeface="Arial"/>
            </a:endParaRPr>
          </a:p>
          <a:p>
            <a:pPr marL="342900" indent="-342900">
              <a:buFont typeface="Wingdings" panose="020B0604020202020204" pitchFamily="34" charset="0"/>
              <a:buChar char="q"/>
            </a:pPr>
            <a:r>
              <a:rPr lang="en-GB" sz="2000" i="1" dirty="0">
                <a:latin typeface="Arial"/>
                <a:cs typeface="Arial"/>
              </a:rPr>
              <a:t> Digital technology in health and social care. BMJ, 368, m998.</a:t>
            </a:r>
            <a:endParaRPr lang="en-GB" sz="2000" dirty="0">
              <a:latin typeface="Arial"/>
              <a:cs typeface="Arial"/>
            </a:endParaRPr>
          </a:p>
          <a:p>
            <a:pPr marL="285750" indent="-285750">
              <a:buFont typeface="Wingdings" panose="020B0604020202020204" pitchFamily="34" charset="0"/>
              <a:buChar char="q"/>
            </a:pPr>
            <a:r>
              <a:rPr lang="en-GB" sz="2000" i="1" dirty="0">
                <a:latin typeface="Arial"/>
                <a:cs typeface="Arial"/>
              </a:rPr>
              <a:t> McGonigle, D. &amp; Mastrian, K. (2022) Nursing Informatics and the Foundation of Knowledge. Jones &amp; Bartlett.</a:t>
            </a:r>
            <a:endParaRPr lang="en-GB" sz="2000" dirty="0">
              <a:latin typeface="Arial"/>
              <a:cs typeface="Arial"/>
            </a:endParaRPr>
          </a:p>
          <a:p>
            <a:pPr marL="285750" indent="-285750">
              <a:buFont typeface="Wingdings" panose="020B0604020202020204" pitchFamily="34" charset="0"/>
              <a:buChar char="q"/>
            </a:pPr>
            <a:r>
              <a:rPr lang="en-GB" sz="2000" i="1" dirty="0">
                <a:latin typeface="Arial"/>
                <a:cs typeface="Arial"/>
              </a:rPr>
              <a:t>Microsoft (2024) Microsoft Teams Security and Compliance Overview.</a:t>
            </a:r>
            <a:endParaRPr lang="en-GB" sz="2000" dirty="0">
              <a:latin typeface="Arial"/>
              <a:cs typeface="Arial"/>
            </a:endParaRPr>
          </a:p>
          <a:p>
            <a:pPr marL="285750" indent="-285750">
              <a:buFont typeface="Wingdings" panose="020B0604020202020204" pitchFamily="34" charset="0"/>
              <a:buChar char="q"/>
            </a:pPr>
            <a:r>
              <a:rPr lang="en-GB" sz="2000" i="1" dirty="0">
                <a:latin typeface="Arial"/>
                <a:cs typeface="Arial"/>
              </a:rPr>
              <a:t>NHS Digital (2023) Digital Skills Framework for the Adult Social Care Workforce.</a:t>
            </a:r>
            <a:endParaRPr lang="en-GB" sz="2000" dirty="0">
              <a:latin typeface="Arial"/>
              <a:cs typeface="Arial"/>
            </a:endParaRPr>
          </a:p>
          <a:p>
            <a:pPr>
              <a:buFont typeface="Wingdings" panose="020B0604020202020204" pitchFamily="34" charset="0"/>
              <a:buChar char="q"/>
            </a:pPr>
            <a:r>
              <a:rPr lang="en-GB" sz="2000" i="1" dirty="0" err="1">
                <a:latin typeface="Arial"/>
                <a:ea typeface="Calibri"/>
                <a:cs typeface="Calibri"/>
              </a:rPr>
              <a:t>Okwor</a:t>
            </a:r>
            <a:r>
              <a:rPr lang="en-GB" sz="2000" i="1" dirty="0">
                <a:latin typeface="Arial"/>
                <a:ea typeface="Calibri"/>
                <a:cs typeface="Calibri"/>
              </a:rPr>
              <a:t>, I. A., Hitch, G., </a:t>
            </a:r>
            <a:r>
              <a:rPr lang="en-GB" sz="2000" i="1" dirty="0" err="1">
                <a:latin typeface="Arial"/>
                <a:ea typeface="Calibri"/>
                <a:cs typeface="Calibri"/>
              </a:rPr>
              <a:t>Hakkim</a:t>
            </a:r>
            <a:r>
              <a:rPr lang="en-GB" sz="2000" i="1" dirty="0">
                <a:latin typeface="Arial"/>
                <a:ea typeface="Calibri"/>
                <a:cs typeface="Calibri"/>
              </a:rPr>
              <a:t>, </a:t>
            </a:r>
            <a:r>
              <a:rPr lang="en-GB" sz="2000" i="1" dirty="0" err="1">
                <a:latin typeface="Arial"/>
                <a:ea typeface="Calibri"/>
                <a:cs typeface="Calibri"/>
              </a:rPr>
              <a:t>S.,Akbar</a:t>
            </a:r>
            <a:r>
              <a:rPr lang="en-GB" sz="2000" i="1" dirty="0">
                <a:latin typeface="Arial"/>
                <a:ea typeface="Calibri"/>
                <a:cs typeface="Calibri"/>
              </a:rPr>
              <a:t>, S., Sookhoo, D. &amp; </a:t>
            </a:r>
            <a:r>
              <a:rPr lang="en-GB" sz="2000" i="1" dirty="0" err="1">
                <a:latin typeface="Arial"/>
                <a:ea typeface="Calibri"/>
                <a:cs typeface="Calibri"/>
              </a:rPr>
              <a:t>Kainesie</a:t>
            </a:r>
            <a:r>
              <a:rPr lang="en-GB" sz="2000" i="1" dirty="0">
                <a:latin typeface="Arial"/>
                <a:ea typeface="Calibri"/>
                <a:cs typeface="Calibri"/>
              </a:rPr>
              <a:t>, J. (2024) Digital technologies impact on healthcare.</a:t>
            </a:r>
          </a:p>
        </p:txBody>
      </p:sp>
    </p:spTree>
    <p:extLst>
      <p:ext uri="{BB962C8B-B14F-4D97-AF65-F5344CB8AC3E}">
        <p14:creationId xmlns:p14="http://schemas.microsoft.com/office/powerpoint/2010/main" val="28953626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C19FF5-3859-E4C8-915A-FFE32F019C4C}"/>
              </a:ext>
            </a:extLst>
          </p:cNvPr>
          <p:cNvSpPr>
            <a:spLocks noGrp="1"/>
          </p:cNvSpPr>
          <p:nvPr>
            <p:ph idx="1"/>
          </p:nvPr>
        </p:nvSpPr>
        <p:spPr>
          <a:xfrm>
            <a:off x="308760" y="160111"/>
            <a:ext cx="11045040" cy="6698693"/>
          </a:xfrm>
        </p:spPr>
        <p:txBody>
          <a:bodyPr vert="horz" lIns="0" tIns="0" rIns="0" bIns="0" rtlCol="0" anchor="t">
            <a:noAutofit/>
          </a:bodyPr>
          <a:lstStyle/>
          <a:p>
            <a:pPr marL="285750" indent="-285750">
              <a:buFont typeface="Wingdings" panose="020B0604020202020204" pitchFamily="34" charset="0"/>
              <a:buChar char="q"/>
            </a:pPr>
            <a:r>
              <a:rPr lang="en-GB" sz="1800" b="1" i="1">
                <a:highlight>
                  <a:srgbClr val="FFFFFF"/>
                </a:highlight>
                <a:latin typeface="Candara"/>
                <a:ea typeface="+mn-lt"/>
                <a:cs typeface="+mn-lt"/>
              </a:rPr>
              <a:t>Bonneau, J., Herley, C., Van Oorschot, P.C. and Stajan, F. (2012) ‘The quest to replace passwords: A framework for comparative evaluation of web authentication schemes’, Proceedings of the IEEE Symposium on Security and Privacy, pp. 553–567.</a:t>
            </a:r>
            <a:endParaRPr lang="en-GB" sz="1800" b="1" i="1">
              <a:latin typeface="Candara"/>
              <a:ea typeface="Calibri" panose="020F0502020204030204"/>
              <a:cs typeface="Calibri" panose="020F0502020204030204"/>
            </a:endParaRPr>
          </a:p>
          <a:p>
            <a:pPr>
              <a:buFont typeface="Wingdings" panose="020B0604020202020204" pitchFamily="34" charset="0"/>
              <a:buChar char="q"/>
            </a:pPr>
            <a:r>
              <a:rPr lang="en-GB" sz="1800" b="1" i="1">
                <a:highlight>
                  <a:srgbClr val="FFFFFF"/>
                </a:highlight>
                <a:latin typeface="Candara"/>
                <a:ea typeface="+mn-lt"/>
                <a:cs typeface="+mn-lt"/>
              </a:rPr>
              <a:t>Calder, A. and Watkins, S. (2015) Information Security Risk Management for ISO27001/ISO27002. Ely: IT Governance Publishing.</a:t>
            </a:r>
            <a:endParaRPr lang="en-GB" sz="1800" b="1" i="1">
              <a:latin typeface="Candara"/>
              <a:ea typeface="Calibri"/>
              <a:cs typeface="Calibri"/>
            </a:endParaRPr>
          </a:p>
          <a:p>
            <a:pPr>
              <a:buFont typeface="Wingdings" panose="020B0604020202020204" pitchFamily="34" charset="0"/>
              <a:buChar char="q"/>
            </a:pPr>
            <a:r>
              <a:rPr lang="en-GB" sz="1800" b="1" i="1">
                <a:highlight>
                  <a:srgbClr val="FFFFFF"/>
                </a:highlight>
                <a:latin typeface="Candara"/>
                <a:ea typeface="+mn-lt"/>
                <a:cs typeface="+mn-lt"/>
              </a:rPr>
              <a:t>Hadnagy, C. (2018) Social Engineering: The Science of Human Hacking. 2nd edn. Hoboken, NJ: Wiley.</a:t>
            </a:r>
            <a:endParaRPr lang="en-GB" sz="1800" b="1" i="1">
              <a:latin typeface="Candara"/>
              <a:ea typeface="Calibri"/>
              <a:cs typeface="Calibri"/>
            </a:endParaRPr>
          </a:p>
          <a:p>
            <a:pPr>
              <a:buFont typeface="Wingdings" panose="020B0604020202020204" pitchFamily="34" charset="0"/>
              <a:buChar char="q"/>
            </a:pPr>
            <a:r>
              <a:rPr lang="en-GB" sz="1800" b="1" i="1">
                <a:highlight>
                  <a:srgbClr val="FFFFFF"/>
                </a:highlight>
                <a:latin typeface="Candara"/>
                <a:ea typeface="+mn-lt"/>
                <a:cs typeface="+mn-lt"/>
              </a:rPr>
              <a:t>Information Commissioner’s Office (ICO) (2018) Guide to Data Protection Impact Assessments (DPIAs). Wilmslow: ICO. Available at: ICO website (Accessed: 7 February 2026).</a:t>
            </a:r>
            <a:endParaRPr lang="en-GB" sz="1800" b="1" i="1">
              <a:latin typeface="Candara"/>
              <a:ea typeface="Calibri"/>
              <a:cs typeface="Calibri"/>
            </a:endParaRPr>
          </a:p>
          <a:p>
            <a:pPr>
              <a:buFont typeface="Wingdings" panose="020B0604020202020204" pitchFamily="34" charset="0"/>
              <a:buChar char="q"/>
            </a:pPr>
            <a:r>
              <a:rPr lang="en-GB" sz="1800" b="1" i="1">
                <a:highlight>
                  <a:srgbClr val="FFFFFF"/>
                </a:highlight>
                <a:latin typeface="Candara"/>
                <a:ea typeface="+mn-lt"/>
                <a:cs typeface="+mn-lt"/>
              </a:rPr>
              <a:t>Khatri, V. and Brown, C.V. (2010) ‘Designing data governance’, Communications of the ACM, 53(1), pp. 148–152.</a:t>
            </a:r>
            <a:endParaRPr lang="en-GB" sz="1800" b="1" i="1">
              <a:latin typeface="Candara"/>
              <a:ea typeface="Calibri"/>
              <a:cs typeface="Calibri"/>
            </a:endParaRPr>
          </a:p>
          <a:p>
            <a:pPr>
              <a:buFont typeface="Wingdings" panose="020B0604020202020204" pitchFamily="34" charset="0"/>
              <a:buChar char="q"/>
            </a:pPr>
            <a:r>
              <a:rPr lang="en-GB" sz="1800" b="1" i="1">
                <a:highlight>
                  <a:srgbClr val="FFFFFF"/>
                </a:highlight>
                <a:latin typeface="Candara"/>
                <a:ea typeface="+mn-lt"/>
                <a:cs typeface="+mn-lt"/>
              </a:rPr>
              <a:t>Kowalski, S.A., Jain, A. and Karthikeyan, S. (2021) ‘The human factor in email security: Phishing and countermeasures’, Information Systems Journal, 31(4), pp. 623–645.</a:t>
            </a:r>
            <a:endParaRPr lang="en-GB" sz="1800" b="1" i="1">
              <a:latin typeface="Candara"/>
              <a:ea typeface="Calibri"/>
              <a:cs typeface="Calibri"/>
            </a:endParaRPr>
          </a:p>
          <a:p>
            <a:pPr>
              <a:buFont typeface="Wingdings" panose="020B0604020202020204" pitchFamily="34" charset="0"/>
              <a:buChar char="q"/>
            </a:pPr>
            <a:r>
              <a:rPr lang="en-GB" sz="1800" b="1" i="1">
                <a:highlight>
                  <a:srgbClr val="FFFFFF"/>
                </a:highlight>
                <a:latin typeface="Candara"/>
                <a:ea typeface="+mn-lt"/>
                <a:cs typeface="+mn-lt"/>
              </a:rPr>
              <a:t>Regulation (EU) 2016/679 of the European Parliament and of the Council (2016) General Data Protection Regulation (GDPR). Official Journal of the European Union, L119, pp. 1–88.</a:t>
            </a:r>
            <a:endParaRPr lang="en-GB" sz="1800" b="1" i="1">
              <a:latin typeface="Candara"/>
              <a:ea typeface="Calibri"/>
              <a:cs typeface="Calibri"/>
            </a:endParaRPr>
          </a:p>
          <a:p>
            <a:pPr>
              <a:buFont typeface="Wingdings" panose="020B0604020202020204" pitchFamily="34" charset="0"/>
              <a:buChar char="q"/>
            </a:pPr>
            <a:r>
              <a:rPr lang="en-GB" sz="1800" b="1" i="1">
                <a:highlight>
                  <a:srgbClr val="FFFFFF"/>
                </a:highlight>
                <a:latin typeface="Candara"/>
                <a:ea typeface="+mn-lt"/>
                <a:cs typeface="+mn-lt"/>
              </a:rPr>
              <a:t>Sandhu, R.S., Coyne, E.J., Feinstein, H.L. and Youman, C.E. (1996) ‘Role-based access control models’, IEEE Computer, 29(2), pp. 38–47.</a:t>
            </a:r>
            <a:endParaRPr lang="en-GB" sz="1800" b="1" i="1">
              <a:latin typeface="Candara"/>
              <a:ea typeface="Calibri"/>
              <a:cs typeface="Calibri"/>
            </a:endParaRPr>
          </a:p>
          <a:p>
            <a:pPr>
              <a:buFont typeface="Wingdings" panose="020B0604020202020204" pitchFamily="34" charset="0"/>
              <a:buChar char="q"/>
            </a:pPr>
            <a:r>
              <a:rPr lang="en-GB" sz="1800" b="1" i="1">
                <a:highlight>
                  <a:srgbClr val="FFFFFF"/>
                </a:highlight>
                <a:latin typeface="Candara"/>
                <a:ea typeface="+mn-lt"/>
                <a:cs typeface="+mn-lt"/>
              </a:rPr>
              <a:t>Ur, B., Kelley, P.G., Komanduri, S., Lee, J., Maass, M., Mazurek, M.L., Passaro, T., Shay, R., Vidas, T., Bauer, L., Christin, N. and Cranor, L.F. (2015) ‘Measuring real-world accuracies and biases in modelling password strength’, Proceedings of the 24th USENIX Security Symposium, pp. 463–481.</a:t>
            </a:r>
            <a:endParaRPr lang="en-GB" sz="1800" b="1" i="1">
              <a:latin typeface="Candara"/>
              <a:ea typeface="Calibri"/>
              <a:cs typeface="Calibri"/>
            </a:endParaRPr>
          </a:p>
          <a:p>
            <a:pPr>
              <a:buFont typeface="Wingdings" panose="020B0604020202020204" pitchFamily="34" charset="0"/>
              <a:buChar char="q"/>
            </a:pPr>
            <a:r>
              <a:rPr lang="en-GB" sz="1800" b="1" i="1">
                <a:highlight>
                  <a:srgbClr val="FFFFFF"/>
                </a:highlight>
                <a:latin typeface="Candara"/>
                <a:ea typeface="+mn-lt"/>
                <a:cs typeface="+mn-lt"/>
              </a:rPr>
              <a:t>Von Solms, R. and Van Niekerk, J. (2013) ‘From information security to cyber security’, Computers &amp; Security, 38, pp. 97–102.</a:t>
            </a:r>
            <a:endParaRPr lang="en-GB" sz="1800" b="1" i="1">
              <a:latin typeface="Candara"/>
              <a:ea typeface="Calibri"/>
              <a:cs typeface="Calibri"/>
            </a:endParaRPr>
          </a:p>
          <a:p>
            <a:pPr>
              <a:buFont typeface="Wingdings" panose="020B0604020202020204" pitchFamily="34" charset="0"/>
              <a:buChar char="q"/>
            </a:pPr>
            <a:r>
              <a:rPr lang="en-GB" sz="1800" b="1" i="1">
                <a:highlight>
                  <a:srgbClr val="FFFFFF"/>
                </a:highlight>
                <a:latin typeface="Candara"/>
                <a:ea typeface="+mn-lt"/>
                <a:cs typeface="+mn-lt"/>
              </a:rPr>
              <a:t>Whitman, M.E. and Mattord, H.J. (2021) Principles of Information Security. 7th </a:t>
            </a:r>
            <a:r>
              <a:rPr lang="en-GB" sz="1800" b="1" i="1" err="1">
                <a:highlight>
                  <a:srgbClr val="FFFFFF"/>
                </a:highlight>
                <a:latin typeface="Candara"/>
                <a:ea typeface="+mn-lt"/>
                <a:cs typeface="+mn-lt"/>
              </a:rPr>
              <a:t>edn</a:t>
            </a:r>
            <a:r>
              <a:rPr lang="en-GB" sz="1800" b="1" i="1">
                <a:highlight>
                  <a:srgbClr val="FFFFFF"/>
                </a:highlight>
                <a:latin typeface="Candara"/>
                <a:ea typeface="+mn-lt"/>
                <a:cs typeface="+mn-lt"/>
              </a:rPr>
              <a:t>. Boston, MA: Cengage Learning.</a:t>
            </a:r>
            <a:endParaRPr lang="en-GB" sz="1800" b="1" i="1">
              <a:latin typeface="Candara"/>
              <a:ea typeface="Calibri" panose="020F0502020204030204"/>
              <a:cs typeface="Calibri" panose="020F0502020204030204"/>
            </a:endParaRPr>
          </a:p>
          <a:p>
            <a:pPr>
              <a:buFont typeface="Wingdings" panose="020B0604020202020204" pitchFamily="34" charset="0"/>
              <a:buChar char="q"/>
            </a:pPr>
            <a:endParaRPr lang="en-GB" sz="1800">
              <a:ea typeface="Calibri"/>
              <a:cs typeface="Calibri"/>
            </a:endParaRPr>
          </a:p>
        </p:txBody>
      </p:sp>
    </p:spTree>
    <p:extLst>
      <p:ext uri="{BB962C8B-B14F-4D97-AF65-F5344CB8AC3E}">
        <p14:creationId xmlns:p14="http://schemas.microsoft.com/office/powerpoint/2010/main" val="3418207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33668227_win32_fixed" id="{17DD1A52-D3DE-4BC7-AB4E-5ED952CBB3F4}" vid="{D8C85220-06A0-4E3D-954C-BC12E2647B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9900F64-9193-44F8-BD63-E681103777C8}">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10CA4BDF-ECBC-4F8E-8F31-E58428FA4B7B}">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71421E6-0B73-4301-8D1C-0131DB42FA7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12</Slides>
  <Notes>4</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Human resources slide 1</vt:lpstr>
      <vt:lpstr>Introduction</vt:lpstr>
      <vt:lpstr>Human resources slide 3</vt:lpstr>
      <vt:lpstr>Limitations of digital healthcare         Microsoft Word</vt:lpstr>
      <vt:lpstr>Human resources slide 4</vt:lpstr>
      <vt:lpstr>PowerPoint Presentation</vt:lpstr>
      <vt:lpstr>Human resources slide 5</vt:lpstr>
      <vt:lpstr>Data Safey Action Plan for Green field Care Agency:</vt:lpstr>
      <vt:lpstr>Expected outcome:</vt:lpstr>
      <vt:lpstr>Action steps:</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120</cp:revision>
  <dcterms:created xsi:type="dcterms:W3CDTF">2026-01-29T23:27:13Z</dcterms:created>
  <dcterms:modified xsi:type="dcterms:W3CDTF">2026-02-13T20:29:44Z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