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74" r:id="rId6"/>
    <p:sldId id="261" r:id="rId7"/>
    <p:sldId id="262" r:id="rId8"/>
    <p:sldId id="263" r:id="rId9"/>
    <p:sldId id="264" r:id="rId10"/>
    <p:sldId id="265" r:id="rId11"/>
    <p:sldId id="266" r:id="rId12"/>
    <p:sldId id="267" r:id="rId13"/>
    <p:sldId id="268" r:id="rId14"/>
    <p:sldId id="269" r:id="rId15"/>
    <p:sldId id="270" r:id="rId16"/>
    <p:sldId id="271" r:id="rId17"/>
    <p:sldId id="273" r:id="rId18"/>
    <p:sldId id="275" r:id="rId19"/>
    <p:sldId id="272"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8F480F00-B0AD-4FCC-A487-A48BA63AECA7}">
          <p14:sldIdLst>
            <p14:sldId id="256"/>
            <p14:sldId id="257"/>
            <p14:sldId id="258"/>
            <p14:sldId id="259"/>
          </p14:sldIdLst>
        </p14:section>
        <p14:section name="Untitled Section" id="{360F7EA2-11CD-40C7-AFDF-9A2BA73DECD9}">
          <p14:sldIdLst>
            <p14:sldId id="274"/>
            <p14:sldId id="261"/>
            <p14:sldId id="262"/>
            <p14:sldId id="263"/>
            <p14:sldId id="264"/>
            <p14:sldId id="265"/>
            <p14:sldId id="266"/>
            <p14:sldId id="267"/>
            <p14:sldId id="268"/>
            <p14:sldId id="269"/>
            <p14:sldId id="270"/>
            <p14:sldId id="271"/>
            <p14:sldId id="273"/>
            <p14:sldId id="275"/>
            <p14:sldId id="272"/>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217" autoAdjust="0"/>
    <p:restoredTop sz="94660"/>
  </p:normalViewPr>
  <p:slideViewPr>
    <p:cSldViewPr snapToGrid="0">
      <p:cViewPr varScale="1">
        <p:scale>
          <a:sx n="105" d="100"/>
          <a:sy n="105" d="100"/>
        </p:scale>
        <p:origin x="822"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slide" Target="slides/slide12.xml" /><Relationship Id="rId18" Type="http://schemas.openxmlformats.org/officeDocument/2006/relationships/slide" Target="slides/slide17.xml" /><Relationship Id="rId3" Type="http://schemas.openxmlformats.org/officeDocument/2006/relationships/slide" Target="slides/slide2.xml" /><Relationship Id="rId21" Type="http://schemas.openxmlformats.org/officeDocument/2006/relationships/presProps" Target="presProps.xml" /><Relationship Id="rId7" Type="http://schemas.openxmlformats.org/officeDocument/2006/relationships/slide" Target="slides/slide6.xml" /><Relationship Id="rId12" Type="http://schemas.openxmlformats.org/officeDocument/2006/relationships/slide" Target="slides/slide11.xml" /><Relationship Id="rId17" Type="http://schemas.openxmlformats.org/officeDocument/2006/relationships/slide" Target="slides/slide16.xml" /><Relationship Id="rId2" Type="http://schemas.openxmlformats.org/officeDocument/2006/relationships/slide" Target="slides/slide1.xml" /><Relationship Id="rId16" Type="http://schemas.openxmlformats.org/officeDocument/2006/relationships/slide" Target="slides/slide15.xml" /><Relationship Id="rId20" Type="http://schemas.openxmlformats.org/officeDocument/2006/relationships/slide" Target="slides/slide19.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24" Type="http://schemas.openxmlformats.org/officeDocument/2006/relationships/tableStyles" Target="tableStyles.xml" /><Relationship Id="rId5" Type="http://schemas.openxmlformats.org/officeDocument/2006/relationships/slide" Target="slides/slide4.xml" /><Relationship Id="rId15" Type="http://schemas.openxmlformats.org/officeDocument/2006/relationships/slide" Target="slides/slide14.xml" /><Relationship Id="rId23" Type="http://schemas.openxmlformats.org/officeDocument/2006/relationships/theme" Target="theme/theme1.xml" /><Relationship Id="rId10" Type="http://schemas.openxmlformats.org/officeDocument/2006/relationships/slide" Target="slides/slide9.xml" /><Relationship Id="rId19" Type="http://schemas.openxmlformats.org/officeDocument/2006/relationships/slide" Target="slides/slide18.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slide" Target="slides/slide13.xml" /><Relationship Id="rId22" Type="http://schemas.openxmlformats.org/officeDocument/2006/relationships/viewProps" Target="viewProps.xml" /></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6F5E39-5373-F588-5743-B26A3300323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5D867409-15FB-AB40-F8F1-9F3F223F32C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6FB767F-1C3C-FBA3-5E07-AF39828FB300}"/>
              </a:ext>
            </a:extLst>
          </p:cNvPr>
          <p:cNvSpPr>
            <a:spLocks noGrp="1"/>
          </p:cNvSpPr>
          <p:nvPr>
            <p:ph type="dt" sz="half" idx="10"/>
          </p:nvPr>
        </p:nvSpPr>
        <p:spPr/>
        <p:txBody>
          <a:bodyPr/>
          <a:lstStyle/>
          <a:p>
            <a:fld id="{F5421E79-4F27-44E7-B8B9-3DA2E1B8F691}" type="datetimeFigureOut">
              <a:rPr lang="en-GB" smtClean="0"/>
              <a:t>15/02/2026</a:t>
            </a:fld>
            <a:endParaRPr lang="en-GB"/>
          </a:p>
        </p:txBody>
      </p:sp>
      <p:sp>
        <p:nvSpPr>
          <p:cNvPr id="5" name="Footer Placeholder 4">
            <a:extLst>
              <a:ext uri="{FF2B5EF4-FFF2-40B4-BE49-F238E27FC236}">
                <a16:creationId xmlns:a16="http://schemas.microsoft.com/office/drawing/2014/main" id="{CA010AFA-C76A-EA74-9888-96C5943E221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9A53244-DB69-8748-FC24-C7292A43676D}"/>
              </a:ext>
            </a:extLst>
          </p:cNvPr>
          <p:cNvSpPr>
            <a:spLocks noGrp="1"/>
          </p:cNvSpPr>
          <p:nvPr>
            <p:ph type="sldNum" sz="quarter" idx="12"/>
          </p:nvPr>
        </p:nvSpPr>
        <p:spPr/>
        <p:txBody>
          <a:bodyPr/>
          <a:lstStyle/>
          <a:p>
            <a:fld id="{DD210F6E-A635-412F-B5B2-F67820810F4D}" type="slidenum">
              <a:rPr lang="en-GB" smtClean="0"/>
              <a:t>‹#›</a:t>
            </a:fld>
            <a:endParaRPr lang="en-GB"/>
          </a:p>
        </p:txBody>
      </p:sp>
    </p:spTree>
    <p:extLst>
      <p:ext uri="{BB962C8B-B14F-4D97-AF65-F5344CB8AC3E}">
        <p14:creationId xmlns:p14="http://schemas.microsoft.com/office/powerpoint/2010/main" val="23871301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E08F93-E3DB-10D5-6A1C-515182F5CF7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F1366F4-0B5F-D476-C80F-B7D4A780393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B598E47-2EDC-63D2-5A17-651A37F350AD}"/>
              </a:ext>
            </a:extLst>
          </p:cNvPr>
          <p:cNvSpPr>
            <a:spLocks noGrp="1"/>
          </p:cNvSpPr>
          <p:nvPr>
            <p:ph type="dt" sz="half" idx="10"/>
          </p:nvPr>
        </p:nvSpPr>
        <p:spPr/>
        <p:txBody>
          <a:bodyPr/>
          <a:lstStyle/>
          <a:p>
            <a:fld id="{F5421E79-4F27-44E7-B8B9-3DA2E1B8F691}" type="datetimeFigureOut">
              <a:rPr lang="en-GB" smtClean="0"/>
              <a:t>15/02/2026</a:t>
            </a:fld>
            <a:endParaRPr lang="en-GB"/>
          </a:p>
        </p:txBody>
      </p:sp>
      <p:sp>
        <p:nvSpPr>
          <p:cNvPr id="5" name="Footer Placeholder 4">
            <a:extLst>
              <a:ext uri="{FF2B5EF4-FFF2-40B4-BE49-F238E27FC236}">
                <a16:creationId xmlns:a16="http://schemas.microsoft.com/office/drawing/2014/main" id="{8773C54B-F030-F565-0394-3D7DB9F8F25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446FCED-AB28-BC58-C450-0189DDCA9CAE}"/>
              </a:ext>
            </a:extLst>
          </p:cNvPr>
          <p:cNvSpPr>
            <a:spLocks noGrp="1"/>
          </p:cNvSpPr>
          <p:nvPr>
            <p:ph type="sldNum" sz="quarter" idx="12"/>
          </p:nvPr>
        </p:nvSpPr>
        <p:spPr/>
        <p:txBody>
          <a:bodyPr/>
          <a:lstStyle/>
          <a:p>
            <a:fld id="{DD210F6E-A635-412F-B5B2-F67820810F4D}" type="slidenum">
              <a:rPr lang="en-GB" smtClean="0"/>
              <a:t>‹#›</a:t>
            </a:fld>
            <a:endParaRPr lang="en-GB"/>
          </a:p>
        </p:txBody>
      </p:sp>
    </p:spTree>
    <p:extLst>
      <p:ext uri="{BB962C8B-B14F-4D97-AF65-F5344CB8AC3E}">
        <p14:creationId xmlns:p14="http://schemas.microsoft.com/office/powerpoint/2010/main" val="32500526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84A027-59C4-03EC-8747-08847A8B790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5B0B3B9C-0A06-1726-FC0D-210399EC1866}"/>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019BC85-D654-D58E-9CD6-4A8383171E7A}"/>
              </a:ext>
            </a:extLst>
          </p:cNvPr>
          <p:cNvSpPr>
            <a:spLocks noGrp="1"/>
          </p:cNvSpPr>
          <p:nvPr>
            <p:ph type="dt" sz="half" idx="10"/>
          </p:nvPr>
        </p:nvSpPr>
        <p:spPr/>
        <p:txBody>
          <a:bodyPr/>
          <a:lstStyle/>
          <a:p>
            <a:fld id="{F5421E79-4F27-44E7-B8B9-3DA2E1B8F691}" type="datetimeFigureOut">
              <a:rPr lang="en-GB" smtClean="0"/>
              <a:t>15/02/2026</a:t>
            </a:fld>
            <a:endParaRPr lang="en-GB"/>
          </a:p>
        </p:txBody>
      </p:sp>
      <p:sp>
        <p:nvSpPr>
          <p:cNvPr id="5" name="Footer Placeholder 4">
            <a:extLst>
              <a:ext uri="{FF2B5EF4-FFF2-40B4-BE49-F238E27FC236}">
                <a16:creationId xmlns:a16="http://schemas.microsoft.com/office/drawing/2014/main" id="{55BBF4FA-81D3-443D-8483-5BC5D2559D3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834B016-D098-43F0-F5CD-56D5BE354F31}"/>
              </a:ext>
            </a:extLst>
          </p:cNvPr>
          <p:cNvSpPr>
            <a:spLocks noGrp="1"/>
          </p:cNvSpPr>
          <p:nvPr>
            <p:ph type="sldNum" sz="quarter" idx="12"/>
          </p:nvPr>
        </p:nvSpPr>
        <p:spPr/>
        <p:txBody>
          <a:bodyPr/>
          <a:lstStyle/>
          <a:p>
            <a:fld id="{DD210F6E-A635-412F-B5B2-F67820810F4D}" type="slidenum">
              <a:rPr lang="en-GB" smtClean="0"/>
              <a:t>‹#›</a:t>
            </a:fld>
            <a:endParaRPr lang="en-GB"/>
          </a:p>
        </p:txBody>
      </p:sp>
    </p:spTree>
    <p:extLst>
      <p:ext uri="{BB962C8B-B14F-4D97-AF65-F5344CB8AC3E}">
        <p14:creationId xmlns:p14="http://schemas.microsoft.com/office/powerpoint/2010/main" val="4346103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0B7DEC-8EEC-F3A4-B6FE-A217A42C42E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B9C50A4-3490-99DB-4B30-71D6A2BA9CC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A90D396-13BA-536A-CAF1-59F56F7F35A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B692F95-9F19-FFD9-7219-5DE1FBD4E52E}"/>
              </a:ext>
            </a:extLst>
          </p:cNvPr>
          <p:cNvSpPr>
            <a:spLocks noGrp="1"/>
          </p:cNvSpPr>
          <p:nvPr>
            <p:ph type="dt" sz="half" idx="10"/>
          </p:nvPr>
        </p:nvSpPr>
        <p:spPr/>
        <p:txBody>
          <a:bodyPr/>
          <a:lstStyle/>
          <a:p>
            <a:fld id="{F5421E79-4F27-44E7-B8B9-3DA2E1B8F691}" type="datetimeFigureOut">
              <a:rPr lang="en-GB" smtClean="0"/>
              <a:t>15/02/2026</a:t>
            </a:fld>
            <a:endParaRPr lang="en-GB"/>
          </a:p>
        </p:txBody>
      </p:sp>
      <p:sp>
        <p:nvSpPr>
          <p:cNvPr id="6" name="Footer Placeholder 5">
            <a:extLst>
              <a:ext uri="{FF2B5EF4-FFF2-40B4-BE49-F238E27FC236}">
                <a16:creationId xmlns:a16="http://schemas.microsoft.com/office/drawing/2014/main" id="{2C4B0786-09A7-9BAE-6131-C122968F1EE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387C963-FCA6-DCB0-ED42-D5F0C94A2EB9}"/>
              </a:ext>
            </a:extLst>
          </p:cNvPr>
          <p:cNvSpPr>
            <a:spLocks noGrp="1"/>
          </p:cNvSpPr>
          <p:nvPr>
            <p:ph type="sldNum" sz="quarter" idx="12"/>
          </p:nvPr>
        </p:nvSpPr>
        <p:spPr/>
        <p:txBody>
          <a:bodyPr/>
          <a:lstStyle/>
          <a:p>
            <a:fld id="{DD210F6E-A635-412F-B5B2-F67820810F4D}" type="slidenum">
              <a:rPr lang="en-GB" smtClean="0"/>
              <a:t>‹#›</a:t>
            </a:fld>
            <a:endParaRPr lang="en-GB"/>
          </a:p>
        </p:txBody>
      </p:sp>
    </p:spTree>
    <p:extLst>
      <p:ext uri="{BB962C8B-B14F-4D97-AF65-F5344CB8AC3E}">
        <p14:creationId xmlns:p14="http://schemas.microsoft.com/office/powerpoint/2010/main" val="38351851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AA037A-4EE3-3F9F-5A04-DF883209681E}"/>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852B8FF-560D-58A1-2B51-3645EAE6799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22D281C-A24D-3A42-28ED-F2092AE96EF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3090C43-81A5-F279-75DA-D8658EBF18D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2FF64FA-8246-25B5-7CD7-27928F4EB685}"/>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B3346BE0-F54E-6059-0C01-08B6D713BA2C}"/>
              </a:ext>
            </a:extLst>
          </p:cNvPr>
          <p:cNvSpPr>
            <a:spLocks noGrp="1"/>
          </p:cNvSpPr>
          <p:nvPr>
            <p:ph type="dt" sz="half" idx="10"/>
          </p:nvPr>
        </p:nvSpPr>
        <p:spPr/>
        <p:txBody>
          <a:bodyPr/>
          <a:lstStyle/>
          <a:p>
            <a:fld id="{F5421E79-4F27-44E7-B8B9-3DA2E1B8F691}" type="datetimeFigureOut">
              <a:rPr lang="en-GB" smtClean="0"/>
              <a:t>15/02/2026</a:t>
            </a:fld>
            <a:endParaRPr lang="en-GB"/>
          </a:p>
        </p:txBody>
      </p:sp>
      <p:sp>
        <p:nvSpPr>
          <p:cNvPr id="8" name="Footer Placeholder 7">
            <a:extLst>
              <a:ext uri="{FF2B5EF4-FFF2-40B4-BE49-F238E27FC236}">
                <a16:creationId xmlns:a16="http://schemas.microsoft.com/office/drawing/2014/main" id="{65DF7496-2F2C-2223-5B81-CCE089CB295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EDC9F1A-EE0D-7375-6076-C05B58B2EF16}"/>
              </a:ext>
            </a:extLst>
          </p:cNvPr>
          <p:cNvSpPr>
            <a:spLocks noGrp="1"/>
          </p:cNvSpPr>
          <p:nvPr>
            <p:ph type="sldNum" sz="quarter" idx="12"/>
          </p:nvPr>
        </p:nvSpPr>
        <p:spPr/>
        <p:txBody>
          <a:bodyPr/>
          <a:lstStyle/>
          <a:p>
            <a:fld id="{DD210F6E-A635-412F-B5B2-F67820810F4D}" type="slidenum">
              <a:rPr lang="en-GB" smtClean="0"/>
              <a:t>‹#›</a:t>
            </a:fld>
            <a:endParaRPr lang="en-GB"/>
          </a:p>
        </p:txBody>
      </p:sp>
    </p:spTree>
    <p:extLst>
      <p:ext uri="{BB962C8B-B14F-4D97-AF65-F5344CB8AC3E}">
        <p14:creationId xmlns:p14="http://schemas.microsoft.com/office/powerpoint/2010/main" val="88610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CF7563-4413-314C-18D1-B094B71202A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8C5547B-ECA2-8D65-79A1-D0F549ECD5F5}"/>
              </a:ext>
            </a:extLst>
          </p:cNvPr>
          <p:cNvSpPr>
            <a:spLocks noGrp="1"/>
          </p:cNvSpPr>
          <p:nvPr>
            <p:ph type="dt" sz="half" idx="10"/>
          </p:nvPr>
        </p:nvSpPr>
        <p:spPr/>
        <p:txBody>
          <a:bodyPr/>
          <a:lstStyle/>
          <a:p>
            <a:fld id="{F5421E79-4F27-44E7-B8B9-3DA2E1B8F691}" type="datetimeFigureOut">
              <a:rPr lang="en-GB" smtClean="0"/>
              <a:t>15/02/2026</a:t>
            </a:fld>
            <a:endParaRPr lang="en-GB"/>
          </a:p>
        </p:txBody>
      </p:sp>
      <p:sp>
        <p:nvSpPr>
          <p:cNvPr id="4" name="Footer Placeholder 3">
            <a:extLst>
              <a:ext uri="{FF2B5EF4-FFF2-40B4-BE49-F238E27FC236}">
                <a16:creationId xmlns:a16="http://schemas.microsoft.com/office/drawing/2014/main" id="{BA9C17C0-2B37-1E76-F521-F37C0E56C33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E9AD2F3-FD01-E337-CF3B-C67A08376CB5}"/>
              </a:ext>
            </a:extLst>
          </p:cNvPr>
          <p:cNvSpPr>
            <a:spLocks noGrp="1"/>
          </p:cNvSpPr>
          <p:nvPr>
            <p:ph type="sldNum" sz="quarter" idx="12"/>
          </p:nvPr>
        </p:nvSpPr>
        <p:spPr/>
        <p:txBody>
          <a:bodyPr/>
          <a:lstStyle/>
          <a:p>
            <a:fld id="{DD210F6E-A635-412F-B5B2-F67820810F4D}" type="slidenum">
              <a:rPr lang="en-GB" smtClean="0"/>
              <a:t>‹#›</a:t>
            </a:fld>
            <a:endParaRPr lang="en-GB"/>
          </a:p>
        </p:txBody>
      </p:sp>
    </p:spTree>
    <p:extLst>
      <p:ext uri="{BB962C8B-B14F-4D97-AF65-F5344CB8AC3E}">
        <p14:creationId xmlns:p14="http://schemas.microsoft.com/office/powerpoint/2010/main" val="3809016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5136F73-7B68-B4D8-C92B-188DC7AFA63A}"/>
              </a:ext>
            </a:extLst>
          </p:cNvPr>
          <p:cNvSpPr>
            <a:spLocks noGrp="1"/>
          </p:cNvSpPr>
          <p:nvPr>
            <p:ph type="dt" sz="half" idx="10"/>
          </p:nvPr>
        </p:nvSpPr>
        <p:spPr/>
        <p:txBody>
          <a:bodyPr/>
          <a:lstStyle/>
          <a:p>
            <a:fld id="{F5421E79-4F27-44E7-B8B9-3DA2E1B8F691}" type="datetimeFigureOut">
              <a:rPr lang="en-GB" smtClean="0"/>
              <a:t>15/02/2026</a:t>
            </a:fld>
            <a:endParaRPr lang="en-GB"/>
          </a:p>
        </p:txBody>
      </p:sp>
      <p:sp>
        <p:nvSpPr>
          <p:cNvPr id="3" name="Footer Placeholder 2">
            <a:extLst>
              <a:ext uri="{FF2B5EF4-FFF2-40B4-BE49-F238E27FC236}">
                <a16:creationId xmlns:a16="http://schemas.microsoft.com/office/drawing/2014/main" id="{A75525D8-72B2-9AAC-6AE8-6B74550D00EE}"/>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98503A9-F5E5-E72A-B23F-112D6EB9128E}"/>
              </a:ext>
            </a:extLst>
          </p:cNvPr>
          <p:cNvSpPr>
            <a:spLocks noGrp="1"/>
          </p:cNvSpPr>
          <p:nvPr>
            <p:ph type="sldNum" sz="quarter" idx="12"/>
          </p:nvPr>
        </p:nvSpPr>
        <p:spPr/>
        <p:txBody>
          <a:bodyPr/>
          <a:lstStyle/>
          <a:p>
            <a:fld id="{DD210F6E-A635-412F-B5B2-F67820810F4D}" type="slidenum">
              <a:rPr lang="en-GB" smtClean="0"/>
              <a:t>‹#›</a:t>
            </a:fld>
            <a:endParaRPr lang="en-GB"/>
          </a:p>
        </p:txBody>
      </p:sp>
    </p:spTree>
    <p:extLst>
      <p:ext uri="{BB962C8B-B14F-4D97-AF65-F5344CB8AC3E}">
        <p14:creationId xmlns:p14="http://schemas.microsoft.com/office/powerpoint/2010/main" val="21711149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71BBBD-9C74-ABFC-9472-1E805F55559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53B6B26-63FC-F9F2-69E7-AE0DEEF002A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71FE435-549D-494B-4BFA-ECC5CA4F5DF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B660E88-A334-707C-D4CD-981A2398C0AB}"/>
              </a:ext>
            </a:extLst>
          </p:cNvPr>
          <p:cNvSpPr>
            <a:spLocks noGrp="1"/>
          </p:cNvSpPr>
          <p:nvPr>
            <p:ph type="dt" sz="half" idx="10"/>
          </p:nvPr>
        </p:nvSpPr>
        <p:spPr/>
        <p:txBody>
          <a:bodyPr/>
          <a:lstStyle/>
          <a:p>
            <a:fld id="{F5421E79-4F27-44E7-B8B9-3DA2E1B8F691}" type="datetimeFigureOut">
              <a:rPr lang="en-GB" smtClean="0"/>
              <a:t>15/02/2026</a:t>
            </a:fld>
            <a:endParaRPr lang="en-GB"/>
          </a:p>
        </p:txBody>
      </p:sp>
      <p:sp>
        <p:nvSpPr>
          <p:cNvPr id="6" name="Footer Placeholder 5">
            <a:extLst>
              <a:ext uri="{FF2B5EF4-FFF2-40B4-BE49-F238E27FC236}">
                <a16:creationId xmlns:a16="http://schemas.microsoft.com/office/drawing/2014/main" id="{A4B2EE1A-54BD-081B-3FBA-DE7C4286DCD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A29D976-23ED-BD9A-049B-765514147B6A}"/>
              </a:ext>
            </a:extLst>
          </p:cNvPr>
          <p:cNvSpPr>
            <a:spLocks noGrp="1"/>
          </p:cNvSpPr>
          <p:nvPr>
            <p:ph type="sldNum" sz="quarter" idx="12"/>
          </p:nvPr>
        </p:nvSpPr>
        <p:spPr/>
        <p:txBody>
          <a:bodyPr/>
          <a:lstStyle/>
          <a:p>
            <a:fld id="{DD210F6E-A635-412F-B5B2-F67820810F4D}" type="slidenum">
              <a:rPr lang="en-GB" smtClean="0"/>
              <a:t>‹#›</a:t>
            </a:fld>
            <a:endParaRPr lang="en-GB"/>
          </a:p>
        </p:txBody>
      </p:sp>
    </p:spTree>
    <p:extLst>
      <p:ext uri="{BB962C8B-B14F-4D97-AF65-F5344CB8AC3E}">
        <p14:creationId xmlns:p14="http://schemas.microsoft.com/office/powerpoint/2010/main" val="37502523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9ADCE4-FEFE-6A75-9A33-B81C09D1E5E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451D1A3C-15B7-64DD-8B70-5DC332005A7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58CAA18-C368-B173-A54E-166A4CC19DC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3DA6D93-2B1B-B9B2-AD9A-3378994181D8}"/>
              </a:ext>
            </a:extLst>
          </p:cNvPr>
          <p:cNvSpPr>
            <a:spLocks noGrp="1"/>
          </p:cNvSpPr>
          <p:nvPr>
            <p:ph type="dt" sz="half" idx="10"/>
          </p:nvPr>
        </p:nvSpPr>
        <p:spPr/>
        <p:txBody>
          <a:bodyPr/>
          <a:lstStyle/>
          <a:p>
            <a:fld id="{F5421E79-4F27-44E7-B8B9-3DA2E1B8F691}" type="datetimeFigureOut">
              <a:rPr lang="en-GB" smtClean="0"/>
              <a:t>15/02/2026</a:t>
            </a:fld>
            <a:endParaRPr lang="en-GB"/>
          </a:p>
        </p:txBody>
      </p:sp>
      <p:sp>
        <p:nvSpPr>
          <p:cNvPr id="6" name="Footer Placeholder 5">
            <a:extLst>
              <a:ext uri="{FF2B5EF4-FFF2-40B4-BE49-F238E27FC236}">
                <a16:creationId xmlns:a16="http://schemas.microsoft.com/office/drawing/2014/main" id="{9040785D-76EE-C912-13C7-C2511DB6AC4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1231E54-C858-B4FB-997D-2BD097B663FC}"/>
              </a:ext>
            </a:extLst>
          </p:cNvPr>
          <p:cNvSpPr>
            <a:spLocks noGrp="1"/>
          </p:cNvSpPr>
          <p:nvPr>
            <p:ph type="sldNum" sz="quarter" idx="12"/>
          </p:nvPr>
        </p:nvSpPr>
        <p:spPr/>
        <p:txBody>
          <a:bodyPr/>
          <a:lstStyle/>
          <a:p>
            <a:fld id="{DD210F6E-A635-412F-B5B2-F67820810F4D}" type="slidenum">
              <a:rPr lang="en-GB" smtClean="0"/>
              <a:t>‹#›</a:t>
            </a:fld>
            <a:endParaRPr lang="en-GB"/>
          </a:p>
        </p:txBody>
      </p:sp>
    </p:spTree>
    <p:extLst>
      <p:ext uri="{BB962C8B-B14F-4D97-AF65-F5344CB8AC3E}">
        <p14:creationId xmlns:p14="http://schemas.microsoft.com/office/powerpoint/2010/main" val="42003258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A694D8-D333-CADD-E136-1EADC5578E1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25D81F5-2C4E-DDFD-31D2-86CAC99EE68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7AA5FB9-FE98-A28C-5B77-C86EDB9E62B8}"/>
              </a:ext>
            </a:extLst>
          </p:cNvPr>
          <p:cNvSpPr>
            <a:spLocks noGrp="1"/>
          </p:cNvSpPr>
          <p:nvPr>
            <p:ph type="dt" sz="half" idx="10"/>
          </p:nvPr>
        </p:nvSpPr>
        <p:spPr/>
        <p:txBody>
          <a:bodyPr/>
          <a:lstStyle/>
          <a:p>
            <a:fld id="{F5421E79-4F27-44E7-B8B9-3DA2E1B8F691}" type="datetimeFigureOut">
              <a:rPr lang="en-GB" smtClean="0"/>
              <a:t>15/02/2026</a:t>
            </a:fld>
            <a:endParaRPr lang="en-GB"/>
          </a:p>
        </p:txBody>
      </p:sp>
      <p:sp>
        <p:nvSpPr>
          <p:cNvPr id="5" name="Footer Placeholder 4">
            <a:extLst>
              <a:ext uri="{FF2B5EF4-FFF2-40B4-BE49-F238E27FC236}">
                <a16:creationId xmlns:a16="http://schemas.microsoft.com/office/drawing/2014/main" id="{BECE6E1F-AA01-4852-148D-177F4438594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2793307-4FB6-A181-92B2-64A87348CE7A}"/>
              </a:ext>
            </a:extLst>
          </p:cNvPr>
          <p:cNvSpPr>
            <a:spLocks noGrp="1"/>
          </p:cNvSpPr>
          <p:nvPr>
            <p:ph type="sldNum" sz="quarter" idx="12"/>
          </p:nvPr>
        </p:nvSpPr>
        <p:spPr/>
        <p:txBody>
          <a:bodyPr/>
          <a:lstStyle/>
          <a:p>
            <a:fld id="{DD210F6E-A635-412F-B5B2-F67820810F4D}" type="slidenum">
              <a:rPr lang="en-GB" smtClean="0"/>
              <a:t>‹#›</a:t>
            </a:fld>
            <a:endParaRPr lang="en-GB"/>
          </a:p>
        </p:txBody>
      </p:sp>
    </p:spTree>
    <p:extLst>
      <p:ext uri="{BB962C8B-B14F-4D97-AF65-F5344CB8AC3E}">
        <p14:creationId xmlns:p14="http://schemas.microsoft.com/office/powerpoint/2010/main" val="2350090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32484C6-E3DE-C248-666A-7EAEC67DF2CA}"/>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0E57EC3-E249-230F-71F7-8A1EB049DC8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1FAB04F-B7FC-0541-A59B-6CEC37148888}"/>
              </a:ext>
            </a:extLst>
          </p:cNvPr>
          <p:cNvSpPr>
            <a:spLocks noGrp="1"/>
          </p:cNvSpPr>
          <p:nvPr>
            <p:ph type="dt" sz="half" idx="10"/>
          </p:nvPr>
        </p:nvSpPr>
        <p:spPr/>
        <p:txBody>
          <a:bodyPr/>
          <a:lstStyle/>
          <a:p>
            <a:fld id="{F5421E79-4F27-44E7-B8B9-3DA2E1B8F691}" type="datetimeFigureOut">
              <a:rPr lang="en-GB" smtClean="0"/>
              <a:t>15/02/2026</a:t>
            </a:fld>
            <a:endParaRPr lang="en-GB"/>
          </a:p>
        </p:txBody>
      </p:sp>
      <p:sp>
        <p:nvSpPr>
          <p:cNvPr id="5" name="Footer Placeholder 4">
            <a:extLst>
              <a:ext uri="{FF2B5EF4-FFF2-40B4-BE49-F238E27FC236}">
                <a16:creationId xmlns:a16="http://schemas.microsoft.com/office/drawing/2014/main" id="{5990A0D5-CC5D-58A7-A140-1BDEE9A8902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92E4B0B-7F01-46F8-550F-862E5538F4E5}"/>
              </a:ext>
            </a:extLst>
          </p:cNvPr>
          <p:cNvSpPr>
            <a:spLocks noGrp="1"/>
          </p:cNvSpPr>
          <p:nvPr>
            <p:ph type="sldNum" sz="quarter" idx="12"/>
          </p:nvPr>
        </p:nvSpPr>
        <p:spPr/>
        <p:txBody>
          <a:bodyPr/>
          <a:lstStyle/>
          <a:p>
            <a:fld id="{DD210F6E-A635-412F-B5B2-F67820810F4D}" type="slidenum">
              <a:rPr lang="en-GB" smtClean="0"/>
              <a:t>‹#›</a:t>
            </a:fld>
            <a:endParaRPr lang="en-GB"/>
          </a:p>
        </p:txBody>
      </p:sp>
    </p:spTree>
    <p:extLst>
      <p:ext uri="{BB962C8B-B14F-4D97-AF65-F5344CB8AC3E}">
        <p14:creationId xmlns:p14="http://schemas.microsoft.com/office/powerpoint/2010/main" val="5632112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theme" Target="../theme/theme1.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BA28BE0-0822-25D5-9FEB-296BA624130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082A31E-3D36-C700-1B22-ACB73F05F40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AC66665-C796-C55B-8C01-65CD57AEA72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F5421E79-4F27-44E7-B8B9-3DA2E1B8F691}" type="datetimeFigureOut">
              <a:rPr lang="en-GB" smtClean="0"/>
              <a:t>15/02/2026</a:t>
            </a:fld>
            <a:endParaRPr lang="en-GB"/>
          </a:p>
        </p:txBody>
      </p:sp>
      <p:sp>
        <p:nvSpPr>
          <p:cNvPr id="5" name="Footer Placeholder 4">
            <a:extLst>
              <a:ext uri="{FF2B5EF4-FFF2-40B4-BE49-F238E27FC236}">
                <a16:creationId xmlns:a16="http://schemas.microsoft.com/office/drawing/2014/main" id="{99B7364F-4177-0EE8-2DB6-752886A36EF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5C42E9B4-823D-A181-4208-FCE0E6514A1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DD210F6E-A635-412F-B5B2-F67820810F4D}" type="slidenum">
              <a:rPr lang="en-GB" smtClean="0"/>
              <a:t>‹#›</a:t>
            </a:fld>
            <a:endParaRPr lang="en-GB"/>
          </a:p>
        </p:txBody>
      </p:sp>
    </p:spTree>
    <p:extLst>
      <p:ext uri="{BB962C8B-B14F-4D97-AF65-F5344CB8AC3E}">
        <p14:creationId xmlns:p14="http://schemas.microsoft.com/office/powerpoint/2010/main" val="14613156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 /><Relationship Id="rId1" Type="http://schemas.openxmlformats.org/officeDocument/2006/relationships/slideLayout" Target="../slideLayouts/slideLayout7.xml" /></Relationships>
</file>

<file path=ppt/slides/_rels/slide2.xml.rels><?xml version="1.0" encoding="UTF-8" standalone="yes"?>
<Relationships xmlns="http://schemas.openxmlformats.org/package/2006/relationships"><Relationship Id="rId2" Type="http://schemas.openxmlformats.org/officeDocument/2006/relationships/image" Target="../media/image1.png" /><Relationship Id="rId1" Type="http://schemas.openxmlformats.org/officeDocument/2006/relationships/slideLayout" Target="../slideLayouts/slideLayout7.xml" /></Relationships>
</file>

<file path=ppt/slides/_rels/slide3.xml.rels><?xml version="1.0" encoding="UTF-8" standalone="yes"?>
<Relationships xmlns="http://schemas.openxmlformats.org/package/2006/relationships"><Relationship Id="rId2" Type="http://schemas.openxmlformats.org/officeDocument/2006/relationships/image" Target="../media/image1.png" /><Relationship Id="rId1" Type="http://schemas.openxmlformats.org/officeDocument/2006/relationships/slideLayout" Target="../slideLayouts/slideLayout7.xml" /></Relationships>
</file>

<file path=ppt/slides/_rels/slide4.xml.rels><?xml version="1.0" encoding="UTF-8" standalone="yes"?>
<Relationships xmlns="http://schemas.openxmlformats.org/package/2006/relationships"><Relationship Id="rId2" Type="http://schemas.openxmlformats.org/officeDocument/2006/relationships/image" Target="../media/image1.png" /><Relationship Id="rId1" Type="http://schemas.openxmlformats.org/officeDocument/2006/relationships/slideLayout" Target="../slideLayouts/slideLayout7.xml" /></Relationships>
</file>

<file path=ppt/slides/_rels/slide5.xml.rels><?xml version="1.0" encoding="UTF-8" standalone="yes"?>
<Relationships xmlns="http://schemas.openxmlformats.org/package/2006/relationships"><Relationship Id="rId2" Type="http://schemas.openxmlformats.org/officeDocument/2006/relationships/image" Target="../media/image1.png" /><Relationship Id="rId1" Type="http://schemas.openxmlformats.org/officeDocument/2006/relationships/slideLayout" Target="../slideLayouts/slideLayout7.xml" /></Relationships>
</file>

<file path=ppt/slides/_rels/slide6.xml.rels><?xml version="1.0" encoding="UTF-8" standalone="yes"?>
<Relationships xmlns="http://schemas.openxmlformats.org/package/2006/relationships"><Relationship Id="rId2" Type="http://schemas.openxmlformats.org/officeDocument/2006/relationships/image" Target="../media/image1.png" /><Relationship Id="rId1" Type="http://schemas.openxmlformats.org/officeDocument/2006/relationships/slideLayout" Target="../slideLayouts/slideLayout7.xml" /></Relationships>
</file>

<file path=ppt/slides/_rels/slide7.xml.rels><?xml version="1.0" encoding="UTF-8" standalone="yes"?>
<Relationships xmlns="http://schemas.openxmlformats.org/package/2006/relationships"><Relationship Id="rId2" Type="http://schemas.openxmlformats.org/officeDocument/2006/relationships/image" Target="../media/image1.png" /><Relationship Id="rId1" Type="http://schemas.openxmlformats.org/officeDocument/2006/relationships/slideLayout" Target="../slideLayouts/slideLayout7.xml" /></Relationships>
</file>

<file path=ppt/slides/_rels/slide8.xml.rels><?xml version="1.0" encoding="UTF-8" standalone="yes"?>
<Relationships xmlns="http://schemas.openxmlformats.org/package/2006/relationships"><Relationship Id="rId2" Type="http://schemas.openxmlformats.org/officeDocument/2006/relationships/image" Target="../media/image1.png" /><Relationship Id="rId1" Type="http://schemas.openxmlformats.org/officeDocument/2006/relationships/slideLayout" Target="../slideLayouts/slideLayout7.xml" /></Relationships>
</file>

<file path=ppt/slides/_rels/slide9.xml.rels><?xml version="1.0" encoding="UTF-8" standalone="yes"?>
<Relationships xmlns="http://schemas.openxmlformats.org/package/2006/relationships"><Relationship Id="rId2" Type="http://schemas.openxmlformats.org/officeDocument/2006/relationships/image" Target="../media/image1.png" /><Relationship Id="rId1" Type="http://schemas.openxmlformats.org/officeDocument/2006/relationships/slideLayout" Target="../slideLayouts/slideLayout7.xml" /></Relationships>
</file>

<file path=ppt/slides/_rels/slide10.xml.rels><?xml version="1.0" encoding="UTF-8" standalone="yes"?>
<Relationships xmlns="http://schemas.openxmlformats.org/package/2006/relationships"><Relationship Id="rId2" Type="http://schemas.openxmlformats.org/officeDocument/2006/relationships/image" Target="../media/image1.png" /><Relationship Id="rId1" Type="http://schemas.openxmlformats.org/officeDocument/2006/relationships/slideLayout" Target="../slideLayouts/slideLayout7.xml" /></Relationships>
</file>

<file path=ppt/slides/_rels/slide11.xml.rels><?xml version="1.0" encoding="UTF-8" standalone="yes"?>
<Relationships xmlns="http://schemas.openxmlformats.org/package/2006/relationships"><Relationship Id="rId2" Type="http://schemas.openxmlformats.org/officeDocument/2006/relationships/image" Target="../media/image1.png" /><Relationship Id="rId1" Type="http://schemas.openxmlformats.org/officeDocument/2006/relationships/slideLayout" Target="../slideLayouts/slideLayout7.xml" /></Relationships>
</file>

<file path=ppt/slides/_rels/slide12.xml.rels><?xml version="1.0" encoding="UTF-8" standalone="yes"?>
<Relationships xmlns="http://schemas.openxmlformats.org/package/2006/relationships"><Relationship Id="rId2" Type="http://schemas.openxmlformats.org/officeDocument/2006/relationships/image" Target="../media/image1.png" /><Relationship Id="rId1" Type="http://schemas.openxmlformats.org/officeDocument/2006/relationships/slideLayout" Target="../slideLayouts/slideLayout7.xml" /></Relationships>
</file>

<file path=ppt/slides/_rels/slide13.xml.rels><?xml version="1.0" encoding="UTF-8" standalone="yes"?>
<Relationships xmlns="http://schemas.openxmlformats.org/package/2006/relationships"><Relationship Id="rId2" Type="http://schemas.openxmlformats.org/officeDocument/2006/relationships/image" Target="../media/image1.png" /><Relationship Id="rId1" Type="http://schemas.openxmlformats.org/officeDocument/2006/relationships/slideLayout" Target="../slideLayouts/slideLayout7.xml" /></Relationships>
</file>

<file path=ppt/slides/_rels/slide14.xml.rels><?xml version="1.0" encoding="UTF-8" standalone="yes"?>
<Relationships xmlns="http://schemas.openxmlformats.org/package/2006/relationships"><Relationship Id="rId2" Type="http://schemas.openxmlformats.org/officeDocument/2006/relationships/image" Target="../media/image1.png" /><Relationship Id="rId1" Type="http://schemas.openxmlformats.org/officeDocument/2006/relationships/slideLayout" Target="../slideLayouts/slideLayout7.xml" /></Relationships>
</file>

<file path=ppt/slides/_rels/slide15.xml.rels><?xml version="1.0" encoding="UTF-8" standalone="yes"?>
<Relationships xmlns="http://schemas.openxmlformats.org/package/2006/relationships"><Relationship Id="rId2" Type="http://schemas.openxmlformats.org/officeDocument/2006/relationships/image" Target="../media/image1.png" /><Relationship Id="rId1" Type="http://schemas.openxmlformats.org/officeDocument/2006/relationships/slideLayout" Target="../slideLayouts/slideLayout7.xml" /></Relationships>
</file>

<file path=ppt/slides/_rels/slide16.xml.rels><?xml version="1.0" encoding="UTF-8" standalone="yes"?>
<Relationships xmlns="http://schemas.openxmlformats.org/package/2006/relationships"><Relationship Id="rId2" Type="http://schemas.openxmlformats.org/officeDocument/2006/relationships/image" Target="../media/image1.png" /><Relationship Id="rId1" Type="http://schemas.openxmlformats.org/officeDocument/2006/relationships/slideLayout" Target="../slideLayouts/slideLayout7.xml" /></Relationships>
</file>

<file path=ppt/slides/_rels/slide17.xml.rels><?xml version="1.0" encoding="UTF-8" standalone="yes"?>
<Relationships xmlns="http://schemas.openxmlformats.org/package/2006/relationships"><Relationship Id="rId2" Type="http://schemas.openxmlformats.org/officeDocument/2006/relationships/image" Target="../media/image1.png" /><Relationship Id="rId1" Type="http://schemas.openxmlformats.org/officeDocument/2006/relationships/slideLayout" Target="../slideLayouts/slideLayout7.xml" /></Relationships>
</file>

<file path=ppt/slides/_rels/slide18.xml.rels><?xml version="1.0" encoding="UTF-8" standalone="yes"?>
<Relationships xmlns="http://schemas.openxmlformats.org/package/2006/relationships"><Relationship Id="rId2" Type="http://schemas.openxmlformats.org/officeDocument/2006/relationships/image" Target="../media/image1.png" /><Relationship Id="rId1" Type="http://schemas.openxmlformats.org/officeDocument/2006/relationships/slideLayout" Target="../slideLayouts/slideLayout7.xml" /></Relationships>
</file>

<file path=ppt/slides/_rels/slide19.xml.rels><?xml version="1.0" encoding="UTF-8" standalone="yes"?>
<Relationships xmlns="http://schemas.openxmlformats.org/package/2006/relationships"><Relationship Id="rId2" Type="http://schemas.openxmlformats.org/officeDocument/2006/relationships/image" Target="../media/image1.png" /><Relationship Id="rId1" Type="http://schemas.openxmlformats.org/officeDocument/2006/relationships/slideLayout" Target="../slideLayouts/slideLayout7.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29521C68-EBD8-8135-3832-2A70C9CA491D}"/>
              </a:ext>
            </a:extLst>
          </p:cNvPr>
          <p:cNvSpPr txBox="1"/>
          <p:nvPr/>
        </p:nvSpPr>
        <p:spPr>
          <a:xfrm>
            <a:off x="630936" y="484632"/>
            <a:ext cx="11311128" cy="5468100"/>
          </a:xfrm>
          <a:prstGeom prst="rect">
            <a:avLst/>
          </a:prstGeom>
          <a:noFill/>
        </p:spPr>
        <p:txBody>
          <a:bodyPr wrap="square">
            <a:spAutoFit/>
          </a:bodyPr>
          <a:lstStyle/>
          <a:p>
            <a:pPr algn="ctr">
              <a:lnSpc>
                <a:spcPct val="115000"/>
              </a:lnSpc>
              <a:spcAft>
                <a:spcPts val="800"/>
              </a:spcAft>
              <a:buNone/>
            </a:pPr>
            <a:r>
              <a:rPr lang="en-GB" sz="1400" b="1" kern="100" dirty="0">
                <a:effectLst/>
                <a:latin typeface="Arial" panose="020B0604020202020204" pitchFamily="34" charset="0"/>
                <a:ea typeface="Aptos" panose="020B0004020202020204" pitchFamily="34" charset="0"/>
                <a:cs typeface="Arial" panose="020B0604020202020204" pitchFamily="34" charset="0"/>
              </a:rPr>
              <a:t>GROUP PRESENTATION</a:t>
            </a:r>
            <a:endParaRPr lang="en-GB" sz="1400" kern="100" dirty="0">
              <a:effectLst/>
              <a:latin typeface="Arial" panose="020B0604020202020204" pitchFamily="34" charset="0"/>
              <a:ea typeface="Aptos" panose="020B0004020202020204" pitchFamily="34" charset="0"/>
              <a:cs typeface="Arial" panose="020B0604020202020204" pitchFamily="34" charset="0"/>
            </a:endParaRPr>
          </a:p>
          <a:p>
            <a:pPr>
              <a:lnSpc>
                <a:spcPct val="115000"/>
              </a:lnSpc>
              <a:spcAft>
                <a:spcPts val="800"/>
              </a:spcAft>
              <a:buNone/>
            </a:pPr>
            <a:endParaRPr lang="en-GB" sz="1400" b="1" kern="100" dirty="0">
              <a:latin typeface="Arial" panose="020B0604020202020204" pitchFamily="34" charset="0"/>
              <a:ea typeface="Aptos" panose="020B0004020202020204" pitchFamily="34" charset="0"/>
              <a:cs typeface="Arial" panose="020B0604020202020204" pitchFamily="34" charset="0"/>
            </a:endParaRPr>
          </a:p>
          <a:p>
            <a:pPr>
              <a:lnSpc>
                <a:spcPct val="115000"/>
              </a:lnSpc>
              <a:spcAft>
                <a:spcPts val="800"/>
              </a:spcAft>
              <a:buNone/>
            </a:pPr>
            <a:r>
              <a:rPr lang="en-GB" sz="1400" kern="100" dirty="0">
                <a:latin typeface="Arial" panose="020B0604020202020204" pitchFamily="34" charset="0"/>
                <a:ea typeface="Aptos" panose="020B0004020202020204" pitchFamily="34" charset="0"/>
                <a:cs typeface="Arial" panose="020B0604020202020204" pitchFamily="34" charset="0"/>
              </a:rPr>
              <a:t>Tile: </a:t>
            </a:r>
            <a:r>
              <a:rPr lang="en-GB" sz="1400" b="1" kern="100" dirty="0">
                <a:latin typeface="Arial" panose="020B0604020202020204" pitchFamily="34" charset="0"/>
                <a:ea typeface="Aptos" panose="020B0004020202020204" pitchFamily="34" charset="0"/>
                <a:cs typeface="Arial" panose="020B0604020202020204" pitchFamily="34" charset="0"/>
              </a:rPr>
              <a:t>	</a:t>
            </a:r>
            <a:r>
              <a:rPr lang="en-GB" sz="1400" b="1" dirty="0">
                <a:latin typeface="Arial" panose="020B0604020202020204" pitchFamily="34" charset="0"/>
                <a:cs typeface="Arial" panose="020B0604020202020204" pitchFamily="34" charset="0"/>
              </a:rPr>
              <a:t>Modernising Business Operations Through Information Systems: </a:t>
            </a:r>
          </a:p>
          <a:p>
            <a:pPr>
              <a:lnSpc>
                <a:spcPct val="115000"/>
              </a:lnSpc>
              <a:spcAft>
                <a:spcPts val="800"/>
              </a:spcAft>
              <a:buNone/>
            </a:pPr>
            <a:r>
              <a:rPr lang="en-GB" sz="1400" b="1" dirty="0">
                <a:latin typeface="Arial" panose="020B0604020202020204" pitchFamily="34" charset="0"/>
                <a:cs typeface="Arial" panose="020B0604020202020204" pitchFamily="34" charset="0"/>
              </a:rPr>
              <a:t>	A Strategic Framework for Efficiency, Insight, and Customer Experience</a:t>
            </a:r>
            <a:r>
              <a:rPr lang="en-GB" sz="1400" kern="100" dirty="0">
                <a:effectLst/>
                <a:latin typeface="Arial" panose="020B0604020202020204" pitchFamily="34" charset="0"/>
                <a:ea typeface="Aptos" panose="020B0004020202020204" pitchFamily="34" charset="0"/>
                <a:cs typeface="Arial" panose="020B0604020202020204" pitchFamily="34" charset="0"/>
              </a:rPr>
              <a:t>	</a:t>
            </a:r>
            <a:endParaRPr lang="en-GB" sz="1400" b="1" kern="100" dirty="0">
              <a:effectLst/>
              <a:latin typeface="Arial" panose="020B0604020202020204" pitchFamily="34" charset="0"/>
              <a:ea typeface="Aptos" panose="020B0004020202020204" pitchFamily="34" charset="0"/>
              <a:cs typeface="Arial" panose="020B0604020202020204" pitchFamily="34" charset="0"/>
            </a:endParaRPr>
          </a:p>
          <a:p>
            <a:pPr>
              <a:lnSpc>
                <a:spcPct val="115000"/>
              </a:lnSpc>
              <a:spcAft>
                <a:spcPts val="800"/>
              </a:spcAft>
              <a:buNone/>
            </a:pPr>
            <a:endParaRPr lang="en-GB" sz="1400" b="1" kern="100" dirty="0">
              <a:effectLst/>
              <a:latin typeface="Arial" panose="020B0604020202020204" pitchFamily="34" charset="0"/>
              <a:ea typeface="Aptos" panose="020B0004020202020204" pitchFamily="34" charset="0"/>
              <a:cs typeface="Arial" panose="020B0604020202020204" pitchFamily="34" charset="0"/>
            </a:endParaRPr>
          </a:p>
          <a:p>
            <a:pPr>
              <a:lnSpc>
                <a:spcPct val="115000"/>
              </a:lnSpc>
              <a:spcAft>
                <a:spcPts val="800"/>
              </a:spcAft>
              <a:buNone/>
            </a:pPr>
            <a:endParaRPr lang="en-GB" sz="1400" b="1" kern="100" dirty="0">
              <a:latin typeface="Arial" panose="020B0604020202020204" pitchFamily="34" charset="0"/>
              <a:ea typeface="Aptos" panose="020B0004020202020204" pitchFamily="34" charset="0"/>
              <a:cs typeface="Arial" panose="020B0604020202020204" pitchFamily="34" charset="0"/>
            </a:endParaRPr>
          </a:p>
          <a:p>
            <a:pPr>
              <a:lnSpc>
                <a:spcPct val="115000"/>
              </a:lnSpc>
              <a:spcAft>
                <a:spcPts val="800"/>
              </a:spcAft>
              <a:buNone/>
            </a:pPr>
            <a:r>
              <a:rPr lang="en-GB" sz="1200" b="1" kern="100" dirty="0">
                <a:effectLst/>
                <a:latin typeface="Arial" panose="020B0604020202020204" pitchFamily="34" charset="0"/>
                <a:ea typeface="Aptos" panose="020B0004020202020204" pitchFamily="34" charset="0"/>
                <a:cs typeface="Arial" panose="020B0604020202020204" pitchFamily="34" charset="0"/>
              </a:rPr>
              <a:t>Group Presentation Consultants:</a:t>
            </a:r>
          </a:p>
          <a:p>
            <a:pPr>
              <a:lnSpc>
                <a:spcPct val="115000"/>
              </a:lnSpc>
              <a:spcAft>
                <a:spcPts val="800"/>
              </a:spcAft>
              <a:buNone/>
            </a:pPr>
            <a:br>
              <a:rPr lang="en-GB" sz="1200" b="1" kern="100" dirty="0">
                <a:effectLst/>
                <a:latin typeface="Arial" panose="020B0604020202020204" pitchFamily="34" charset="0"/>
                <a:ea typeface="Aptos" panose="020B0004020202020204" pitchFamily="34" charset="0"/>
                <a:cs typeface="Arial" panose="020B0604020202020204" pitchFamily="34" charset="0"/>
              </a:rPr>
            </a:br>
            <a:r>
              <a:rPr lang="en-GB" sz="1200" kern="100" dirty="0">
                <a:effectLst/>
                <a:latin typeface="Arial" panose="020B0604020202020204" pitchFamily="34" charset="0"/>
                <a:ea typeface="Aptos" panose="020B0004020202020204" pitchFamily="34" charset="0"/>
                <a:cs typeface="Arial" panose="020B0604020202020204" pitchFamily="34" charset="0"/>
              </a:rPr>
              <a:t>Abdul Bashar | 2407308</a:t>
            </a:r>
          </a:p>
          <a:p>
            <a:pPr>
              <a:lnSpc>
                <a:spcPct val="115000"/>
              </a:lnSpc>
              <a:spcAft>
                <a:spcPts val="800"/>
              </a:spcAft>
              <a:buNone/>
            </a:pPr>
            <a:r>
              <a:rPr lang="en-GB" sz="1200" kern="100" dirty="0">
                <a:effectLst/>
                <a:latin typeface="Arial" panose="020B0604020202020204" pitchFamily="34" charset="0"/>
                <a:ea typeface="Aptos" panose="020B0004020202020204" pitchFamily="34" charset="0"/>
                <a:cs typeface="Arial" panose="020B0604020202020204" pitchFamily="34" charset="0"/>
              </a:rPr>
              <a:t>Muhammad Asim Majeed | 2319372</a:t>
            </a:r>
          </a:p>
          <a:p>
            <a:pPr>
              <a:lnSpc>
                <a:spcPct val="115000"/>
              </a:lnSpc>
              <a:spcAft>
                <a:spcPts val="800"/>
              </a:spcAft>
              <a:buNone/>
            </a:pPr>
            <a:r>
              <a:rPr lang="en-GB" sz="1200" kern="100" dirty="0">
                <a:latin typeface="Arial" panose="020B0604020202020204" pitchFamily="34" charset="0"/>
                <a:ea typeface="Aptos" panose="020B0004020202020204" pitchFamily="34" charset="0"/>
                <a:cs typeface="Arial" panose="020B0604020202020204" pitchFamily="34" charset="0"/>
              </a:rPr>
              <a:t>M</a:t>
            </a:r>
            <a:r>
              <a:rPr lang="en-GB" sz="1200" kern="100" dirty="0">
                <a:effectLst/>
                <a:latin typeface="Arial" panose="020B0604020202020204" pitchFamily="34" charset="0"/>
                <a:ea typeface="Aptos" panose="020B0004020202020204" pitchFamily="34" charset="0"/>
                <a:cs typeface="Arial" panose="020B0604020202020204" pitchFamily="34" charset="0"/>
              </a:rPr>
              <a:t>ohammad Dean Yousif | 240665</a:t>
            </a:r>
          </a:p>
          <a:p>
            <a:pPr>
              <a:lnSpc>
                <a:spcPct val="115000"/>
              </a:lnSpc>
              <a:spcAft>
                <a:spcPts val="800"/>
              </a:spcAft>
              <a:buNone/>
            </a:pPr>
            <a:r>
              <a:rPr lang="en-GB" sz="1200" kern="100" dirty="0">
                <a:effectLst/>
                <a:latin typeface="Arial" panose="020B0604020202020204" pitchFamily="34" charset="0"/>
                <a:ea typeface="Aptos" panose="020B0004020202020204" pitchFamily="34" charset="0"/>
                <a:cs typeface="Arial" panose="020B0604020202020204" pitchFamily="34" charset="0"/>
              </a:rPr>
              <a:t>Sarmad Munir | 2412873</a:t>
            </a:r>
          </a:p>
          <a:p>
            <a:pPr>
              <a:lnSpc>
                <a:spcPct val="115000"/>
              </a:lnSpc>
              <a:spcAft>
                <a:spcPts val="800"/>
              </a:spcAft>
            </a:pPr>
            <a:r>
              <a:rPr lang="en-GB" sz="1200" kern="100" dirty="0">
                <a:effectLst/>
                <a:latin typeface="Arial" panose="020B0604020202020204" pitchFamily="34" charset="0"/>
                <a:ea typeface="Aptos" panose="020B0004020202020204" pitchFamily="34" charset="0"/>
                <a:cs typeface="Arial" panose="020B0604020202020204" pitchFamily="34" charset="0"/>
              </a:rPr>
              <a:t>Xec Sikander </a:t>
            </a:r>
            <a:r>
              <a:rPr lang="en-GB" sz="1200" kern="100" dirty="0" err="1">
                <a:effectLst/>
                <a:latin typeface="Arial" panose="020B0604020202020204" pitchFamily="34" charset="0"/>
                <a:ea typeface="Aptos" panose="020B0004020202020204" pitchFamily="34" charset="0"/>
                <a:cs typeface="Arial" panose="020B0604020202020204" pitchFamily="34" charset="0"/>
              </a:rPr>
              <a:t>Xeculi</a:t>
            </a:r>
            <a:r>
              <a:rPr lang="en-GB" sz="1200" kern="100" dirty="0">
                <a:effectLst/>
                <a:latin typeface="Arial" panose="020B0604020202020204" pitchFamily="34" charset="0"/>
                <a:ea typeface="Aptos" panose="020B0004020202020204" pitchFamily="34" charset="0"/>
                <a:cs typeface="Arial" panose="020B0604020202020204" pitchFamily="34" charset="0"/>
              </a:rPr>
              <a:t> </a:t>
            </a:r>
            <a:r>
              <a:rPr lang="en-GB" sz="1200" kern="100">
                <a:effectLst/>
                <a:latin typeface="Arial" panose="020B0604020202020204" pitchFamily="34" charset="0"/>
                <a:ea typeface="Aptos" panose="020B0004020202020204" pitchFamily="34" charset="0"/>
                <a:cs typeface="Arial" panose="020B0604020202020204" pitchFamily="34" charset="0"/>
              </a:rPr>
              <a:t>| 2413387 </a:t>
            </a:r>
            <a:endParaRPr lang="en-GB" sz="1200" kern="100" dirty="0">
              <a:effectLst/>
              <a:latin typeface="Arial" panose="020B0604020202020204" pitchFamily="34" charset="0"/>
              <a:ea typeface="Aptos" panose="020B0004020202020204" pitchFamily="34" charset="0"/>
              <a:cs typeface="Arial" panose="020B0604020202020204" pitchFamily="34" charset="0"/>
            </a:endParaRPr>
          </a:p>
          <a:p>
            <a:pPr>
              <a:lnSpc>
                <a:spcPct val="115000"/>
              </a:lnSpc>
              <a:spcAft>
                <a:spcPts val="800"/>
              </a:spcAft>
            </a:pPr>
            <a:endParaRPr lang="en-GB" sz="1200" kern="100" dirty="0">
              <a:latin typeface="Arial" panose="020B0604020202020204" pitchFamily="34" charset="0"/>
              <a:ea typeface="Aptos" panose="020B0004020202020204" pitchFamily="34" charset="0"/>
              <a:cs typeface="Arial" panose="020B0604020202020204" pitchFamily="34" charset="0"/>
            </a:endParaRPr>
          </a:p>
          <a:p>
            <a:pPr>
              <a:lnSpc>
                <a:spcPct val="115000"/>
              </a:lnSpc>
              <a:spcAft>
                <a:spcPts val="800"/>
              </a:spcAft>
            </a:pPr>
            <a:r>
              <a:rPr lang="en-GB" sz="1200" kern="100" dirty="0">
                <a:effectLst/>
                <a:latin typeface="Arial" panose="020B0604020202020204" pitchFamily="34" charset="0"/>
                <a:ea typeface="Aptos" panose="020B0004020202020204" pitchFamily="34" charset="0"/>
                <a:cs typeface="Arial" panose="020B0604020202020204" pitchFamily="34" charset="0"/>
              </a:rPr>
              <a:t>Module:</a:t>
            </a:r>
          </a:p>
          <a:p>
            <a:pPr>
              <a:lnSpc>
                <a:spcPct val="115000"/>
              </a:lnSpc>
              <a:spcAft>
                <a:spcPts val="800"/>
              </a:spcAft>
            </a:pPr>
            <a:r>
              <a:rPr lang="en-GB" sz="1200" kern="100" dirty="0">
                <a:effectLst/>
                <a:latin typeface="Arial" panose="020B0604020202020204" pitchFamily="34" charset="0"/>
                <a:ea typeface="Aptos" panose="020B0004020202020204" pitchFamily="34" charset="0"/>
                <a:cs typeface="Arial" panose="020B0604020202020204" pitchFamily="34" charset="0"/>
              </a:rPr>
              <a:t>LCLM5004 – C1</a:t>
            </a:r>
          </a:p>
          <a:p>
            <a:pPr>
              <a:lnSpc>
                <a:spcPct val="115000"/>
              </a:lnSpc>
              <a:spcAft>
                <a:spcPts val="800"/>
              </a:spcAft>
              <a:buNone/>
            </a:pPr>
            <a:endParaRPr lang="en-GB" sz="1400" kern="100" dirty="0">
              <a:effectLst/>
              <a:latin typeface="Arial" panose="020B0604020202020204" pitchFamily="34" charset="0"/>
              <a:ea typeface="Aptos" panose="020B00040202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AA0816B7-8E41-6985-8526-E0C5D400D445}"/>
              </a:ext>
            </a:extLst>
          </p:cNvPr>
          <p:cNvPicPr>
            <a:picLocks noChangeAspect="1"/>
          </p:cNvPicPr>
          <p:nvPr/>
        </p:nvPicPr>
        <p:blipFill>
          <a:blip r:embed="rId2"/>
          <a:stretch>
            <a:fillRect/>
          </a:stretch>
        </p:blipFill>
        <p:spPr>
          <a:xfrm>
            <a:off x="10204703" y="6022447"/>
            <a:ext cx="1987297" cy="484813"/>
          </a:xfrm>
          <a:prstGeom prst="rect">
            <a:avLst/>
          </a:prstGeom>
        </p:spPr>
      </p:pic>
    </p:spTree>
    <p:extLst>
      <p:ext uri="{BB962C8B-B14F-4D97-AF65-F5344CB8AC3E}">
        <p14:creationId xmlns:p14="http://schemas.microsoft.com/office/powerpoint/2010/main" val="20061173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A35BD43-C4E5-342B-89CA-BC807E703EBC}"/>
              </a:ext>
            </a:extLst>
          </p:cNvPr>
          <p:cNvSpPr txBox="1"/>
          <p:nvPr/>
        </p:nvSpPr>
        <p:spPr>
          <a:xfrm>
            <a:off x="502920" y="274320"/>
            <a:ext cx="8638794" cy="3758401"/>
          </a:xfrm>
          <a:prstGeom prst="rect">
            <a:avLst/>
          </a:prstGeom>
          <a:noFill/>
        </p:spPr>
        <p:txBody>
          <a:bodyPr wrap="square">
            <a:spAutoFit/>
          </a:bodyPr>
          <a:lstStyle/>
          <a:p>
            <a:pPr>
              <a:lnSpc>
                <a:spcPct val="115000"/>
              </a:lnSpc>
              <a:spcAft>
                <a:spcPts val="800"/>
              </a:spcAft>
              <a:buNone/>
            </a:pPr>
            <a:r>
              <a:rPr lang="en-GB" sz="1200" kern="100" dirty="0">
                <a:effectLst/>
                <a:latin typeface="Arial" panose="020B0604020202020204" pitchFamily="34" charset="0"/>
                <a:ea typeface="Aptos" panose="020B0004020202020204" pitchFamily="34" charset="0"/>
                <a:cs typeface="Arial" panose="020B0604020202020204" pitchFamily="34" charset="0"/>
              </a:rPr>
              <a:t>ABDUL</a:t>
            </a:r>
          </a:p>
          <a:p>
            <a:pPr>
              <a:lnSpc>
                <a:spcPct val="115000"/>
              </a:lnSpc>
              <a:spcAft>
                <a:spcPts val="800"/>
              </a:spcAft>
              <a:buNone/>
            </a:pPr>
            <a:endParaRPr lang="en-GB" sz="1200" b="1" kern="100" dirty="0">
              <a:latin typeface="Arial" panose="020B0604020202020204" pitchFamily="34" charset="0"/>
              <a:ea typeface="Aptos" panose="020B0004020202020204" pitchFamily="34" charset="0"/>
              <a:cs typeface="Arial" panose="020B0604020202020204" pitchFamily="34" charset="0"/>
            </a:endParaRPr>
          </a:p>
          <a:p>
            <a:pPr>
              <a:lnSpc>
                <a:spcPct val="115000"/>
              </a:lnSpc>
              <a:spcAft>
                <a:spcPts val="800"/>
              </a:spcAft>
              <a:buNone/>
            </a:pPr>
            <a:r>
              <a:rPr lang="en-GB" sz="1200" b="1" kern="100" dirty="0">
                <a:effectLst/>
                <a:latin typeface="Arial" panose="020B0604020202020204" pitchFamily="34" charset="0"/>
                <a:ea typeface="Aptos" panose="020B0004020202020204" pitchFamily="34" charset="0"/>
                <a:cs typeface="Arial" panose="020B0604020202020204" pitchFamily="34" charset="0"/>
              </a:rPr>
              <a:t>Modernising Business Operations Through Information Systems</a:t>
            </a:r>
            <a:br>
              <a:rPr lang="en-GB" sz="1200" kern="100" dirty="0">
                <a:effectLst/>
                <a:latin typeface="Arial" panose="020B0604020202020204" pitchFamily="34" charset="0"/>
                <a:ea typeface="Aptos" panose="020B0004020202020204" pitchFamily="34" charset="0"/>
                <a:cs typeface="Arial" panose="020B0604020202020204" pitchFamily="34" charset="0"/>
              </a:rPr>
            </a:br>
            <a:endParaRPr lang="en-GB" sz="1200" kern="100" dirty="0">
              <a:effectLst/>
              <a:latin typeface="Arial" panose="020B0604020202020204" pitchFamily="34" charset="0"/>
              <a:ea typeface="Aptos" panose="020B0004020202020204" pitchFamily="34" charset="0"/>
              <a:cs typeface="Arial" panose="020B0604020202020204" pitchFamily="34" charset="0"/>
            </a:endParaRPr>
          </a:p>
          <a:p>
            <a:pPr>
              <a:lnSpc>
                <a:spcPct val="115000"/>
              </a:lnSpc>
              <a:spcAft>
                <a:spcPts val="800"/>
              </a:spcAft>
              <a:buNone/>
            </a:pPr>
            <a:r>
              <a:rPr lang="en-GB" sz="1200" kern="100" dirty="0">
                <a:effectLst/>
                <a:latin typeface="Arial" panose="020B0604020202020204" pitchFamily="34" charset="0"/>
                <a:ea typeface="Aptos" panose="020B0004020202020204" pitchFamily="34" charset="0"/>
                <a:cs typeface="Arial" panose="020B0604020202020204" pitchFamily="34" charset="0"/>
              </a:rPr>
              <a:t>Case Company: Growing Business (Mitchells &amp; Butlers plc)</a:t>
            </a:r>
          </a:p>
          <a:p>
            <a:pPr>
              <a:lnSpc>
                <a:spcPct val="115000"/>
              </a:lnSpc>
              <a:spcAft>
                <a:spcPts val="800"/>
              </a:spcAft>
              <a:buNone/>
            </a:pPr>
            <a:endParaRPr lang="en-GB" sz="1200" kern="100" dirty="0">
              <a:latin typeface="Arial" panose="020B0604020202020204" pitchFamily="34" charset="0"/>
              <a:ea typeface="Aptos" panose="020B0004020202020204" pitchFamily="34" charset="0"/>
              <a:cs typeface="Arial" panose="020B0604020202020204" pitchFamily="34" charset="0"/>
            </a:endParaRPr>
          </a:p>
          <a:p>
            <a:pPr>
              <a:lnSpc>
                <a:spcPct val="115000"/>
              </a:lnSpc>
              <a:spcAft>
                <a:spcPts val="800"/>
              </a:spcAft>
              <a:buNone/>
            </a:pPr>
            <a:r>
              <a:rPr lang="en-GB" sz="1200" kern="100" dirty="0">
                <a:effectLst/>
                <a:latin typeface="Arial" panose="020B0604020202020204" pitchFamily="34" charset="0"/>
                <a:ea typeface="Aptos" panose="020B0004020202020204" pitchFamily="34" charset="0"/>
                <a:cs typeface="Arial" panose="020B0604020202020204" pitchFamily="34" charset="0"/>
              </a:rPr>
              <a:t>Mitchells &amp; Butlers plc is one of the UK’s largest hospitality operators, running well-known pubs, bars and restaurants across the country. With its head office situated close to the historic Jewellery Quarter in Birmingham, the company serves millions of customers each year through brands like Harvester, All Bar One, Toby Carvery, and Miller &amp; Carter.</a:t>
            </a:r>
          </a:p>
          <a:p>
            <a:pPr>
              <a:lnSpc>
                <a:spcPct val="115000"/>
              </a:lnSpc>
              <a:spcAft>
                <a:spcPts val="800"/>
              </a:spcAft>
              <a:buNone/>
            </a:pPr>
            <a:endParaRPr lang="en-GB" sz="1200" kern="100" dirty="0">
              <a:effectLst/>
              <a:latin typeface="Arial" panose="020B0604020202020204" pitchFamily="34" charset="0"/>
              <a:ea typeface="Aptos" panose="020B0004020202020204" pitchFamily="34" charset="0"/>
              <a:cs typeface="Arial" panose="020B0604020202020204" pitchFamily="34" charset="0"/>
            </a:endParaRPr>
          </a:p>
          <a:p>
            <a:pPr>
              <a:lnSpc>
                <a:spcPct val="115000"/>
              </a:lnSpc>
              <a:spcAft>
                <a:spcPts val="800"/>
              </a:spcAft>
              <a:buNone/>
            </a:pPr>
            <a:r>
              <a:rPr lang="en-GB" sz="1200" kern="100" dirty="0">
                <a:effectLst/>
                <a:latin typeface="Arial" panose="020B0604020202020204" pitchFamily="34" charset="0"/>
                <a:ea typeface="Aptos" panose="020B0004020202020204" pitchFamily="34" charset="0"/>
                <a:cs typeface="Arial" panose="020B0604020202020204" pitchFamily="34" charset="0"/>
              </a:rPr>
              <a:t>Today we’ll explain how information systems help businesses improve efficiency, decision-making, and customer experience.</a:t>
            </a:r>
          </a:p>
          <a:p>
            <a:pPr>
              <a:lnSpc>
                <a:spcPct val="115000"/>
              </a:lnSpc>
              <a:spcAft>
                <a:spcPts val="800"/>
              </a:spcAft>
              <a:buNone/>
            </a:pPr>
            <a:r>
              <a:rPr lang="en-GB" sz="1200" kern="100" dirty="0">
                <a:effectLst/>
                <a:latin typeface="Arial" panose="020B0604020202020204" pitchFamily="34" charset="0"/>
                <a:ea typeface="Aptos" panose="020B0004020202020204" pitchFamily="34" charset="0"/>
                <a:cs typeface="Arial" panose="020B0604020202020204" pitchFamily="34" charset="0"/>
              </a:rPr>
              <a:t> </a:t>
            </a:r>
          </a:p>
          <a:p>
            <a:pPr>
              <a:lnSpc>
                <a:spcPct val="115000"/>
              </a:lnSpc>
              <a:spcAft>
                <a:spcPts val="800"/>
              </a:spcAft>
              <a:buNone/>
            </a:pPr>
            <a:r>
              <a:rPr lang="en-GB" sz="1200" kern="100" dirty="0">
                <a:effectLst/>
                <a:latin typeface="Arial" panose="020B0604020202020204" pitchFamily="34" charset="0"/>
                <a:ea typeface="Aptos" panose="020B0004020202020204" pitchFamily="34" charset="0"/>
                <a:cs typeface="Arial" panose="020B0604020202020204" pitchFamily="34" charset="0"/>
              </a:rPr>
              <a:t>We’ll compare key systems, discuss ethical risks, and give practical recommendations.</a:t>
            </a:r>
          </a:p>
        </p:txBody>
      </p:sp>
      <p:pic>
        <p:nvPicPr>
          <p:cNvPr id="5" name="Picture 4">
            <a:extLst>
              <a:ext uri="{FF2B5EF4-FFF2-40B4-BE49-F238E27FC236}">
                <a16:creationId xmlns:a16="http://schemas.microsoft.com/office/drawing/2014/main" id="{4D59B559-88BC-C025-4AA4-128BC0B26952}"/>
              </a:ext>
            </a:extLst>
          </p:cNvPr>
          <p:cNvPicPr>
            <a:picLocks noChangeAspect="1"/>
          </p:cNvPicPr>
          <p:nvPr/>
        </p:nvPicPr>
        <p:blipFill>
          <a:blip r:embed="rId2"/>
          <a:stretch>
            <a:fillRect/>
          </a:stretch>
        </p:blipFill>
        <p:spPr>
          <a:xfrm>
            <a:off x="10204703" y="6022447"/>
            <a:ext cx="1987297" cy="484813"/>
          </a:xfrm>
          <a:prstGeom prst="rect">
            <a:avLst/>
          </a:prstGeom>
        </p:spPr>
      </p:pic>
    </p:spTree>
    <p:extLst>
      <p:ext uri="{BB962C8B-B14F-4D97-AF65-F5344CB8AC3E}">
        <p14:creationId xmlns:p14="http://schemas.microsoft.com/office/powerpoint/2010/main" val="8908142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B75E915-370F-7824-65B5-62AE02AFD102}"/>
              </a:ext>
            </a:extLst>
          </p:cNvPr>
          <p:cNvSpPr txBox="1"/>
          <p:nvPr/>
        </p:nvSpPr>
        <p:spPr>
          <a:xfrm>
            <a:off x="273177" y="301752"/>
            <a:ext cx="11292840" cy="5860515"/>
          </a:xfrm>
          <a:prstGeom prst="rect">
            <a:avLst/>
          </a:prstGeom>
          <a:noFill/>
        </p:spPr>
        <p:txBody>
          <a:bodyPr wrap="square">
            <a:spAutoFit/>
          </a:bodyPr>
          <a:lstStyle/>
          <a:p>
            <a:pPr>
              <a:lnSpc>
                <a:spcPct val="115000"/>
              </a:lnSpc>
              <a:spcAft>
                <a:spcPts val="800"/>
              </a:spcAft>
              <a:buNone/>
            </a:pPr>
            <a:r>
              <a:rPr lang="en-GB" sz="1200" b="1" kern="100" dirty="0">
                <a:effectLst/>
                <a:latin typeface="Arial" panose="020B0604020202020204" pitchFamily="34" charset="0"/>
                <a:ea typeface="Aptos" panose="020B0004020202020204" pitchFamily="34" charset="0"/>
                <a:cs typeface="Arial" panose="020B0604020202020204" pitchFamily="34" charset="0"/>
              </a:rPr>
              <a:t>Slide </a:t>
            </a:r>
            <a:r>
              <a:rPr lang="en-GB" sz="1200" b="1" kern="100" dirty="0">
                <a:latin typeface="Arial" panose="020B0604020202020204" pitchFamily="34" charset="0"/>
                <a:ea typeface="Aptos" panose="020B0004020202020204" pitchFamily="34" charset="0"/>
                <a:cs typeface="Arial" panose="020B0604020202020204" pitchFamily="34" charset="0"/>
              </a:rPr>
              <a:t>1</a:t>
            </a:r>
            <a:endParaRPr lang="en-GB" sz="1200" b="1" kern="100" dirty="0">
              <a:effectLst/>
              <a:latin typeface="Arial" panose="020B0604020202020204" pitchFamily="34" charset="0"/>
              <a:ea typeface="Aptos" panose="020B0004020202020204" pitchFamily="34" charset="0"/>
              <a:cs typeface="Arial" panose="020B0604020202020204" pitchFamily="34" charset="0"/>
            </a:endParaRPr>
          </a:p>
          <a:p>
            <a:pPr>
              <a:lnSpc>
                <a:spcPct val="115000"/>
              </a:lnSpc>
              <a:spcAft>
                <a:spcPts val="800"/>
              </a:spcAft>
              <a:buNone/>
            </a:pPr>
            <a:r>
              <a:rPr lang="en-GB" sz="1200" b="1" kern="100" dirty="0">
                <a:effectLst/>
                <a:latin typeface="Arial" panose="020B0604020202020204" pitchFamily="34" charset="0"/>
                <a:ea typeface="Aptos" panose="020B0004020202020204" pitchFamily="34" charset="0"/>
                <a:cs typeface="Arial" panose="020B0604020202020204" pitchFamily="34" charset="0"/>
              </a:rPr>
              <a:t>Introduction</a:t>
            </a:r>
            <a:endParaRPr lang="en-GB" sz="1200" kern="100" dirty="0">
              <a:effectLst/>
              <a:latin typeface="Arial" panose="020B0604020202020204" pitchFamily="34" charset="0"/>
              <a:ea typeface="Aptos" panose="020B0004020202020204" pitchFamily="34" charset="0"/>
              <a:cs typeface="Arial" panose="020B0604020202020204" pitchFamily="34" charset="0"/>
            </a:endParaRPr>
          </a:p>
          <a:p>
            <a:pPr>
              <a:lnSpc>
                <a:spcPct val="115000"/>
              </a:lnSpc>
              <a:spcAft>
                <a:spcPts val="800"/>
              </a:spcAft>
              <a:buNone/>
            </a:pPr>
            <a:r>
              <a:rPr lang="en-GB" sz="1200" kern="100" dirty="0">
                <a:effectLst/>
                <a:latin typeface="Arial" panose="020B0604020202020204" pitchFamily="34" charset="0"/>
                <a:ea typeface="Aptos" panose="020B0004020202020204" pitchFamily="34" charset="0"/>
                <a:cs typeface="Arial" panose="020B0604020202020204" pitchFamily="34" charset="0"/>
              </a:rPr>
              <a:t>Businesses of today now function within a digital economy in which data is considered a strategic resource that supports organisational performance and competitive </a:t>
            </a:r>
          </a:p>
          <a:p>
            <a:pPr>
              <a:lnSpc>
                <a:spcPct val="115000"/>
              </a:lnSpc>
              <a:spcAft>
                <a:spcPts val="800"/>
              </a:spcAft>
              <a:buNone/>
            </a:pPr>
            <a:r>
              <a:rPr lang="en-GB" sz="1200" kern="100" dirty="0">
                <a:effectLst/>
                <a:latin typeface="Arial" panose="020B0604020202020204" pitchFamily="34" charset="0"/>
                <a:ea typeface="Aptos" panose="020B0004020202020204" pitchFamily="34" charset="0"/>
                <a:cs typeface="Arial" panose="020B0604020202020204" pitchFamily="34" charset="0"/>
              </a:rPr>
              <a:t>Today’s organisations operate in a digital economy where data is one of their most valuable assets. Companies that collect and use data effectively can improve efficiency, make better decisions, and outperform competitors</a:t>
            </a:r>
          </a:p>
          <a:p>
            <a:pPr>
              <a:lnSpc>
                <a:spcPct val="115000"/>
              </a:lnSpc>
              <a:spcAft>
                <a:spcPts val="800"/>
              </a:spcAft>
              <a:buNone/>
            </a:pPr>
            <a:r>
              <a:rPr lang="en-GB" sz="1200" b="1" kern="100" dirty="0">
                <a:effectLst/>
                <a:latin typeface="Arial" panose="020B0604020202020204" pitchFamily="34" charset="0"/>
                <a:ea typeface="Aptos" panose="020B0004020202020204" pitchFamily="34" charset="0"/>
                <a:cs typeface="Arial" panose="020B0604020202020204" pitchFamily="34" charset="0"/>
              </a:rPr>
              <a:t>Data</a:t>
            </a:r>
            <a:r>
              <a:rPr lang="en-GB" sz="1200" kern="100" dirty="0">
                <a:effectLst/>
                <a:latin typeface="Arial" panose="020B0604020202020204" pitchFamily="34" charset="0"/>
                <a:ea typeface="Aptos" panose="020B0004020202020204" pitchFamily="34" charset="0"/>
                <a:cs typeface="Arial" panose="020B0604020202020204" pitchFamily="34" charset="0"/>
              </a:rPr>
              <a:t> is raw facts and figures that can be analysed to produce information. On its own doesn’t mean much until it is organised or analysed. When data is processed and given context, it becomes </a:t>
            </a:r>
            <a:r>
              <a:rPr lang="en-GB" sz="1200" b="1" kern="100" dirty="0">
                <a:effectLst/>
                <a:latin typeface="Arial" panose="020B0604020202020204" pitchFamily="34" charset="0"/>
                <a:ea typeface="Aptos" panose="020B0004020202020204" pitchFamily="34" charset="0"/>
                <a:cs typeface="Arial" panose="020B0604020202020204" pitchFamily="34" charset="0"/>
              </a:rPr>
              <a:t>information</a:t>
            </a:r>
            <a:r>
              <a:rPr lang="en-GB" sz="1200" kern="100" dirty="0">
                <a:effectLst/>
                <a:latin typeface="Arial" panose="020B0604020202020204" pitchFamily="34" charset="0"/>
                <a:ea typeface="Aptos" panose="020B0004020202020204" pitchFamily="34" charset="0"/>
                <a:cs typeface="Arial" panose="020B0604020202020204" pitchFamily="34" charset="0"/>
              </a:rPr>
              <a:t> that helps people understand something or make decisions.</a:t>
            </a:r>
          </a:p>
          <a:p>
            <a:pPr>
              <a:lnSpc>
                <a:spcPct val="115000"/>
              </a:lnSpc>
              <a:spcAft>
                <a:spcPts val="800"/>
              </a:spcAft>
              <a:buNone/>
            </a:pPr>
            <a:endParaRPr lang="en-GB" sz="1200" b="1" kern="100" dirty="0">
              <a:latin typeface="Arial" panose="020B0604020202020204" pitchFamily="34" charset="0"/>
              <a:ea typeface="Aptos" panose="020B0004020202020204" pitchFamily="34" charset="0"/>
              <a:cs typeface="Arial" panose="020B0604020202020204" pitchFamily="34" charset="0"/>
            </a:endParaRPr>
          </a:p>
          <a:p>
            <a:pPr>
              <a:lnSpc>
                <a:spcPct val="115000"/>
              </a:lnSpc>
              <a:spcAft>
                <a:spcPts val="800"/>
              </a:spcAft>
              <a:buNone/>
            </a:pPr>
            <a:r>
              <a:rPr lang="en-GB" sz="1200" b="1" kern="100" dirty="0">
                <a:effectLst/>
                <a:latin typeface="Arial" panose="020B0604020202020204" pitchFamily="34" charset="0"/>
                <a:ea typeface="Aptos" panose="020B0004020202020204" pitchFamily="34" charset="0"/>
                <a:cs typeface="Arial" panose="020B0604020202020204" pitchFamily="34" charset="0"/>
              </a:rPr>
              <a:t>Information systems help organisations:</a:t>
            </a:r>
            <a:endParaRPr lang="en-GB" sz="1200" kern="100" dirty="0">
              <a:effectLst/>
              <a:latin typeface="Arial" panose="020B0604020202020204" pitchFamily="34" charset="0"/>
              <a:ea typeface="Aptos" panose="020B0004020202020204" pitchFamily="34" charset="0"/>
              <a:cs typeface="Arial" panose="020B0604020202020204" pitchFamily="34" charset="0"/>
            </a:endParaRPr>
          </a:p>
          <a:p>
            <a:pPr>
              <a:lnSpc>
                <a:spcPct val="115000"/>
              </a:lnSpc>
              <a:spcAft>
                <a:spcPts val="800"/>
              </a:spcAft>
              <a:buNone/>
            </a:pPr>
            <a:r>
              <a:rPr lang="en-GB" sz="1200" kern="100" dirty="0">
                <a:effectLst/>
                <a:latin typeface="Arial" panose="020B0604020202020204" pitchFamily="34" charset="0"/>
                <a:ea typeface="Aptos" panose="020B0004020202020204" pitchFamily="34" charset="0"/>
                <a:cs typeface="Arial" panose="020B0604020202020204" pitchFamily="34" charset="0"/>
              </a:rPr>
              <a:t>Improve efficiency</a:t>
            </a:r>
          </a:p>
          <a:p>
            <a:pPr>
              <a:lnSpc>
                <a:spcPct val="115000"/>
              </a:lnSpc>
              <a:spcAft>
                <a:spcPts val="800"/>
              </a:spcAft>
              <a:buNone/>
            </a:pPr>
            <a:r>
              <a:rPr lang="en-GB" sz="1200" kern="100" dirty="0">
                <a:effectLst/>
                <a:latin typeface="Arial" panose="020B0604020202020204" pitchFamily="34" charset="0"/>
                <a:ea typeface="Aptos" panose="020B0004020202020204" pitchFamily="34" charset="0"/>
                <a:cs typeface="Arial" panose="020B0604020202020204" pitchFamily="34" charset="0"/>
              </a:rPr>
              <a:t>Support decision-making</a:t>
            </a:r>
          </a:p>
          <a:p>
            <a:pPr>
              <a:lnSpc>
                <a:spcPct val="115000"/>
              </a:lnSpc>
              <a:spcAft>
                <a:spcPts val="800"/>
              </a:spcAft>
              <a:buNone/>
            </a:pPr>
            <a:r>
              <a:rPr lang="en-GB" sz="1200" kern="100" dirty="0">
                <a:effectLst/>
                <a:latin typeface="Arial" panose="020B0604020202020204" pitchFamily="34" charset="0"/>
                <a:ea typeface="Aptos" panose="020B0004020202020204" pitchFamily="34" charset="0"/>
                <a:cs typeface="Arial" panose="020B0604020202020204" pitchFamily="34" charset="0"/>
              </a:rPr>
              <a:t>Reduce costs</a:t>
            </a:r>
          </a:p>
          <a:p>
            <a:pPr>
              <a:lnSpc>
                <a:spcPct val="115000"/>
              </a:lnSpc>
              <a:spcAft>
                <a:spcPts val="800"/>
              </a:spcAft>
              <a:buNone/>
            </a:pPr>
            <a:r>
              <a:rPr lang="en-GB" sz="1200" kern="100" dirty="0">
                <a:effectLst/>
                <a:latin typeface="Arial" panose="020B0604020202020204" pitchFamily="34" charset="0"/>
                <a:ea typeface="Aptos" panose="020B0004020202020204" pitchFamily="34" charset="0"/>
                <a:cs typeface="Arial" panose="020B0604020202020204" pitchFamily="34" charset="0"/>
              </a:rPr>
              <a:t>Increase productivity</a:t>
            </a:r>
          </a:p>
          <a:p>
            <a:pPr>
              <a:lnSpc>
                <a:spcPct val="115000"/>
              </a:lnSpc>
              <a:spcAft>
                <a:spcPts val="800"/>
              </a:spcAft>
              <a:buNone/>
            </a:pPr>
            <a:r>
              <a:rPr lang="en-GB" sz="1200" kern="100" dirty="0">
                <a:effectLst/>
                <a:latin typeface="Arial" panose="020B0604020202020204" pitchFamily="34" charset="0"/>
                <a:ea typeface="Aptos" panose="020B0004020202020204" pitchFamily="34" charset="0"/>
                <a:cs typeface="Arial" panose="020B0604020202020204" pitchFamily="34" charset="0"/>
              </a:rPr>
              <a:t>Enhance customer experience</a:t>
            </a:r>
          </a:p>
          <a:p>
            <a:pPr>
              <a:lnSpc>
                <a:spcPct val="115000"/>
              </a:lnSpc>
              <a:spcAft>
                <a:spcPts val="800"/>
              </a:spcAft>
              <a:buNone/>
            </a:pPr>
            <a:r>
              <a:rPr lang="en-GB" sz="1200" kern="100" dirty="0">
                <a:effectLst/>
                <a:latin typeface="Arial" panose="020B0604020202020204" pitchFamily="34" charset="0"/>
                <a:ea typeface="Aptos" panose="020B0004020202020204" pitchFamily="34" charset="0"/>
                <a:cs typeface="Arial" panose="020B0604020202020204" pitchFamily="34" charset="0"/>
              </a:rPr>
              <a:t>Gain competitive advantage</a:t>
            </a:r>
          </a:p>
          <a:p>
            <a:pPr>
              <a:lnSpc>
                <a:spcPct val="115000"/>
              </a:lnSpc>
              <a:spcAft>
                <a:spcPts val="800"/>
              </a:spcAft>
              <a:buNone/>
            </a:pPr>
            <a:br>
              <a:rPr lang="en-GB" sz="1200" kern="100" dirty="0">
                <a:effectLst/>
                <a:latin typeface="Arial" panose="020B0604020202020204" pitchFamily="34" charset="0"/>
                <a:ea typeface="Aptos" panose="020B0004020202020204" pitchFamily="34" charset="0"/>
                <a:cs typeface="Arial" panose="020B0604020202020204" pitchFamily="34" charset="0"/>
              </a:rPr>
            </a:br>
            <a:r>
              <a:rPr lang="en-GB" sz="1200" kern="100" dirty="0">
                <a:effectLst/>
                <a:latin typeface="Arial" panose="020B0604020202020204" pitchFamily="34" charset="0"/>
                <a:ea typeface="Aptos" panose="020B0004020202020204" pitchFamily="34" charset="0"/>
                <a:cs typeface="Arial" panose="020B0604020202020204" pitchFamily="34" charset="0"/>
              </a:rPr>
              <a:t>Information systems help organisations work faster, make better decisions, reduce costs, and improve customer service. Ultimately, they provide a competitive advantage by turning data into useful insights.</a:t>
            </a:r>
          </a:p>
          <a:p>
            <a:pPr>
              <a:lnSpc>
                <a:spcPct val="115000"/>
              </a:lnSpc>
              <a:spcAft>
                <a:spcPts val="800"/>
              </a:spcAft>
              <a:buNone/>
            </a:pPr>
            <a:endParaRPr lang="en-GB" sz="1200" kern="100" dirty="0">
              <a:effectLst/>
              <a:latin typeface="Arial" panose="020B0604020202020204" pitchFamily="34" charset="0"/>
              <a:ea typeface="Aptos" panose="020B0004020202020204" pitchFamily="34" charset="0"/>
              <a:cs typeface="Arial" panose="020B0604020202020204" pitchFamily="34" charset="0"/>
            </a:endParaRPr>
          </a:p>
          <a:p>
            <a:pPr>
              <a:lnSpc>
                <a:spcPct val="115000"/>
              </a:lnSpc>
              <a:spcAft>
                <a:spcPts val="800"/>
              </a:spcAft>
              <a:buNone/>
            </a:pPr>
            <a:r>
              <a:rPr lang="en-GB" sz="1200" i="1" kern="100" dirty="0">
                <a:effectLst/>
                <a:latin typeface="Arial" panose="020B0604020202020204" pitchFamily="34" charset="0"/>
                <a:ea typeface="Aptos" panose="020B0004020202020204" pitchFamily="34" charset="0"/>
                <a:cs typeface="Arial" panose="020B0604020202020204" pitchFamily="34" charset="0"/>
              </a:rPr>
              <a:t>(Reference: Laudon &amp; Laudon, 2020)</a:t>
            </a:r>
            <a:endParaRPr lang="en-GB" sz="1200" kern="100" dirty="0">
              <a:effectLst/>
              <a:latin typeface="Arial" panose="020B0604020202020204" pitchFamily="34" charset="0"/>
              <a:ea typeface="Aptos" panose="020B00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FE62EE2F-9C3D-897A-4779-CC0A2D7EBC3D}"/>
              </a:ext>
            </a:extLst>
          </p:cNvPr>
          <p:cNvPicPr>
            <a:picLocks noChangeAspect="1"/>
          </p:cNvPicPr>
          <p:nvPr/>
        </p:nvPicPr>
        <p:blipFill>
          <a:blip r:embed="rId2"/>
          <a:stretch>
            <a:fillRect/>
          </a:stretch>
        </p:blipFill>
        <p:spPr>
          <a:xfrm>
            <a:off x="10204703" y="6022447"/>
            <a:ext cx="1987297" cy="484813"/>
          </a:xfrm>
          <a:prstGeom prst="rect">
            <a:avLst/>
          </a:prstGeom>
        </p:spPr>
      </p:pic>
    </p:spTree>
    <p:extLst>
      <p:ext uri="{BB962C8B-B14F-4D97-AF65-F5344CB8AC3E}">
        <p14:creationId xmlns:p14="http://schemas.microsoft.com/office/powerpoint/2010/main" val="26118092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3959E34-2EB7-51BA-14D1-E6ABAB7148E4}"/>
              </a:ext>
            </a:extLst>
          </p:cNvPr>
          <p:cNvSpPr txBox="1"/>
          <p:nvPr/>
        </p:nvSpPr>
        <p:spPr>
          <a:xfrm>
            <a:off x="466344" y="301752"/>
            <a:ext cx="11201400" cy="5364802"/>
          </a:xfrm>
          <a:prstGeom prst="rect">
            <a:avLst/>
          </a:prstGeom>
          <a:noFill/>
        </p:spPr>
        <p:txBody>
          <a:bodyPr wrap="square">
            <a:spAutoFit/>
          </a:bodyPr>
          <a:lstStyle/>
          <a:p>
            <a:pPr>
              <a:lnSpc>
                <a:spcPct val="115000"/>
              </a:lnSpc>
              <a:spcAft>
                <a:spcPts val="800"/>
              </a:spcAft>
              <a:buNone/>
            </a:pPr>
            <a:r>
              <a:rPr lang="en-GB" sz="1200" b="1" kern="100" dirty="0">
                <a:effectLst/>
                <a:latin typeface="Arial" panose="020B0604020202020204" pitchFamily="34" charset="0"/>
                <a:ea typeface="Aptos" panose="020B0004020202020204" pitchFamily="34" charset="0"/>
                <a:cs typeface="Arial" panose="020B0604020202020204" pitchFamily="34" charset="0"/>
              </a:rPr>
              <a:t>Slide </a:t>
            </a:r>
            <a:r>
              <a:rPr lang="en-GB" sz="1200" b="1" kern="100" dirty="0">
                <a:latin typeface="Arial" panose="020B0604020202020204" pitchFamily="34" charset="0"/>
                <a:ea typeface="Aptos" panose="020B0004020202020204" pitchFamily="34" charset="0"/>
                <a:cs typeface="Arial" panose="020B0604020202020204" pitchFamily="34" charset="0"/>
              </a:rPr>
              <a:t>2</a:t>
            </a:r>
            <a:endParaRPr lang="en-GB" sz="1200" b="1" kern="100" dirty="0">
              <a:effectLst/>
              <a:latin typeface="Arial" panose="020B0604020202020204" pitchFamily="34" charset="0"/>
              <a:ea typeface="Aptos" panose="020B0004020202020204" pitchFamily="34" charset="0"/>
              <a:cs typeface="Arial" panose="020B0604020202020204" pitchFamily="34" charset="0"/>
            </a:endParaRPr>
          </a:p>
          <a:p>
            <a:pPr>
              <a:lnSpc>
                <a:spcPct val="115000"/>
              </a:lnSpc>
              <a:spcAft>
                <a:spcPts val="800"/>
              </a:spcAft>
              <a:buNone/>
            </a:pPr>
            <a:endParaRPr lang="en-GB" sz="1200" b="1" kern="100" dirty="0">
              <a:effectLst/>
              <a:latin typeface="Arial" panose="020B0604020202020204" pitchFamily="34" charset="0"/>
              <a:ea typeface="Aptos" panose="020B0004020202020204" pitchFamily="34" charset="0"/>
              <a:cs typeface="Arial" panose="020B0604020202020204" pitchFamily="34" charset="0"/>
            </a:endParaRPr>
          </a:p>
          <a:p>
            <a:pPr>
              <a:lnSpc>
                <a:spcPct val="115000"/>
              </a:lnSpc>
              <a:spcAft>
                <a:spcPts val="800"/>
              </a:spcAft>
              <a:buNone/>
            </a:pPr>
            <a:r>
              <a:rPr lang="en-GB" sz="1200" b="1" kern="100" dirty="0">
                <a:effectLst/>
                <a:latin typeface="Arial" panose="020B0604020202020204" pitchFamily="34" charset="0"/>
                <a:ea typeface="Aptos" panose="020B0004020202020204" pitchFamily="34" charset="0"/>
                <a:cs typeface="Arial" panose="020B0604020202020204" pitchFamily="34" charset="0"/>
              </a:rPr>
              <a:t>What is an Information System?</a:t>
            </a:r>
            <a:endParaRPr lang="en-GB" sz="1200" kern="100" dirty="0">
              <a:effectLst/>
              <a:latin typeface="Arial" panose="020B0604020202020204" pitchFamily="34" charset="0"/>
              <a:ea typeface="Aptos" panose="020B0004020202020204" pitchFamily="34" charset="0"/>
              <a:cs typeface="Arial" panose="020B0604020202020204" pitchFamily="34" charset="0"/>
            </a:endParaRPr>
          </a:p>
          <a:p>
            <a:pPr>
              <a:lnSpc>
                <a:spcPct val="115000"/>
              </a:lnSpc>
              <a:spcAft>
                <a:spcPts val="800"/>
              </a:spcAft>
              <a:buNone/>
            </a:pPr>
            <a:r>
              <a:rPr lang="en-GB" sz="1200" b="1" kern="100" dirty="0">
                <a:effectLst/>
                <a:latin typeface="Arial" panose="020B0604020202020204" pitchFamily="34" charset="0"/>
                <a:ea typeface="Aptos" panose="020B0004020202020204" pitchFamily="34" charset="0"/>
                <a:cs typeface="Arial" panose="020B0604020202020204" pitchFamily="34" charset="0"/>
              </a:rPr>
              <a:t>Definition:</a:t>
            </a:r>
          </a:p>
          <a:p>
            <a:pPr>
              <a:lnSpc>
                <a:spcPct val="115000"/>
              </a:lnSpc>
              <a:spcAft>
                <a:spcPts val="800"/>
              </a:spcAft>
              <a:buNone/>
            </a:pPr>
            <a:r>
              <a:rPr lang="en-GB" sz="1200" kern="100" dirty="0">
                <a:effectLst/>
                <a:latin typeface="Arial" panose="020B0604020202020204" pitchFamily="34" charset="0"/>
                <a:ea typeface="Aptos" panose="020B0004020202020204" pitchFamily="34" charset="0"/>
                <a:cs typeface="Arial" panose="020B0604020202020204" pitchFamily="34" charset="0"/>
              </a:rPr>
              <a:t>An Information System is a combination of people, processes, data, and technology that collects, processes, stores, and distributes information to support business operations and decision-making.</a:t>
            </a:r>
          </a:p>
          <a:p>
            <a:pPr>
              <a:lnSpc>
                <a:spcPct val="115000"/>
              </a:lnSpc>
              <a:spcAft>
                <a:spcPts val="800"/>
              </a:spcAft>
              <a:buNone/>
            </a:pPr>
            <a:endParaRPr lang="en-GB" sz="1200" b="1" kern="100" dirty="0">
              <a:effectLst/>
              <a:latin typeface="Arial" panose="020B0604020202020204" pitchFamily="34" charset="0"/>
              <a:ea typeface="Aptos" panose="020B0004020202020204" pitchFamily="34" charset="0"/>
              <a:cs typeface="Arial" panose="020B0604020202020204" pitchFamily="34" charset="0"/>
            </a:endParaRPr>
          </a:p>
          <a:p>
            <a:pPr>
              <a:lnSpc>
                <a:spcPct val="115000"/>
              </a:lnSpc>
              <a:spcAft>
                <a:spcPts val="800"/>
              </a:spcAft>
              <a:buNone/>
            </a:pPr>
            <a:r>
              <a:rPr lang="en-GB" sz="1200" b="1" kern="100" dirty="0">
                <a:effectLst/>
                <a:latin typeface="Arial" panose="020B0604020202020204" pitchFamily="34" charset="0"/>
                <a:ea typeface="Aptos" panose="020B0004020202020204" pitchFamily="34" charset="0"/>
                <a:cs typeface="Arial" panose="020B0604020202020204" pitchFamily="34" charset="0"/>
              </a:rPr>
              <a:t>Key Components</a:t>
            </a:r>
            <a:endParaRPr lang="en-GB" sz="1200" kern="100" dirty="0">
              <a:effectLst/>
              <a:latin typeface="Arial" panose="020B0604020202020204" pitchFamily="34" charset="0"/>
              <a:ea typeface="Aptos" panose="020B0004020202020204" pitchFamily="34" charset="0"/>
              <a:cs typeface="Arial" panose="020B0604020202020204" pitchFamily="34" charset="0"/>
            </a:endParaRPr>
          </a:p>
          <a:p>
            <a:pPr marL="342900" lvl="0" indent="-342900">
              <a:lnSpc>
                <a:spcPct val="115000"/>
              </a:lnSpc>
              <a:spcAft>
                <a:spcPts val="800"/>
              </a:spcAft>
              <a:buSzPts val="1000"/>
              <a:buFont typeface="Symbol" panose="05050102010706020507" pitchFamily="18" charset="2"/>
              <a:buChar char=""/>
              <a:tabLst>
                <a:tab pos="457200" algn="l"/>
              </a:tabLst>
            </a:pPr>
            <a:r>
              <a:rPr lang="en-GB" sz="1200" b="1" kern="100" dirty="0">
                <a:effectLst/>
                <a:latin typeface="Arial" panose="020B0604020202020204" pitchFamily="34" charset="0"/>
                <a:ea typeface="Aptos" panose="020B0004020202020204" pitchFamily="34" charset="0"/>
                <a:cs typeface="Arial" panose="020B0604020202020204" pitchFamily="34" charset="0"/>
              </a:rPr>
              <a:t>Hardware</a:t>
            </a:r>
            <a:r>
              <a:rPr lang="en-GB" sz="1200" kern="100" dirty="0">
                <a:effectLst/>
                <a:latin typeface="Arial" panose="020B0604020202020204" pitchFamily="34" charset="0"/>
                <a:ea typeface="Aptos" panose="020B0004020202020204" pitchFamily="34" charset="0"/>
                <a:cs typeface="Arial" panose="020B0604020202020204" pitchFamily="34" charset="0"/>
              </a:rPr>
              <a:t> — computers, servers, devices</a:t>
            </a:r>
          </a:p>
          <a:p>
            <a:pPr marL="342900" lvl="0" indent="-342900">
              <a:lnSpc>
                <a:spcPct val="115000"/>
              </a:lnSpc>
              <a:spcAft>
                <a:spcPts val="800"/>
              </a:spcAft>
              <a:buSzPts val="1000"/>
              <a:buFont typeface="Symbol" panose="05050102010706020507" pitchFamily="18" charset="2"/>
              <a:buChar char=""/>
              <a:tabLst>
                <a:tab pos="457200" algn="l"/>
              </a:tabLst>
            </a:pPr>
            <a:r>
              <a:rPr lang="en-GB" sz="1200" b="1" kern="100" dirty="0">
                <a:effectLst/>
                <a:latin typeface="Arial" panose="020B0604020202020204" pitchFamily="34" charset="0"/>
                <a:ea typeface="Aptos" panose="020B0004020202020204" pitchFamily="34" charset="0"/>
                <a:cs typeface="Arial" panose="020B0604020202020204" pitchFamily="34" charset="0"/>
              </a:rPr>
              <a:t>Software</a:t>
            </a:r>
            <a:r>
              <a:rPr lang="en-GB" sz="1200" kern="100" dirty="0">
                <a:effectLst/>
                <a:latin typeface="Arial" panose="020B0604020202020204" pitchFamily="34" charset="0"/>
                <a:ea typeface="Aptos" panose="020B0004020202020204" pitchFamily="34" charset="0"/>
                <a:cs typeface="Arial" panose="020B0604020202020204" pitchFamily="34" charset="0"/>
              </a:rPr>
              <a:t> — programs and applications</a:t>
            </a:r>
          </a:p>
          <a:p>
            <a:pPr marL="342900" lvl="0" indent="-342900">
              <a:lnSpc>
                <a:spcPct val="115000"/>
              </a:lnSpc>
              <a:spcAft>
                <a:spcPts val="800"/>
              </a:spcAft>
              <a:buSzPts val="1000"/>
              <a:buFont typeface="Symbol" panose="05050102010706020507" pitchFamily="18" charset="2"/>
              <a:buChar char=""/>
              <a:tabLst>
                <a:tab pos="457200" algn="l"/>
              </a:tabLst>
            </a:pPr>
            <a:r>
              <a:rPr lang="en-GB" sz="1200" b="1" kern="100" dirty="0">
                <a:effectLst/>
                <a:latin typeface="Arial" panose="020B0604020202020204" pitchFamily="34" charset="0"/>
                <a:ea typeface="Aptos" panose="020B0004020202020204" pitchFamily="34" charset="0"/>
                <a:cs typeface="Arial" panose="020B0604020202020204" pitchFamily="34" charset="0"/>
              </a:rPr>
              <a:t>Data</a:t>
            </a:r>
            <a:r>
              <a:rPr lang="en-GB" sz="1200" kern="100" dirty="0">
                <a:effectLst/>
                <a:latin typeface="Arial" panose="020B0604020202020204" pitchFamily="34" charset="0"/>
                <a:ea typeface="Aptos" panose="020B0004020202020204" pitchFamily="34" charset="0"/>
                <a:cs typeface="Arial" panose="020B0604020202020204" pitchFamily="34" charset="0"/>
              </a:rPr>
              <a:t> — raw facts and figures</a:t>
            </a:r>
          </a:p>
          <a:p>
            <a:pPr marL="342900" lvl="0" indent="-342900">
              <a:lnSpc>
                <a:spcPct val="115000"/>
              </a:lnSpc>
              <a:spcAft>
                <a:spcPts val="800"/>
              </a:spcAft>
              <a:buSzPts val="1000"/>
              <a:buFont typeface="Symbol" panose="05050102010706020507" pitchFamily="18" charset="2"/>
              <a:buChar char=""/>
              <a:tabLst>
                <a:tab pos="457200" algn="l"/>
              </a:tabLst>
            </a:pPr>
            <a:r>
              <a:rPr lang="en-GB" sz="1200" b="1" kern="100" dirty="0">
                <a:effectLst/>
                <a:latin typeface="Arial" panose="020B0604020202020204" pitchFamily="34" charset="0"/>
                <a:ea typeface="Aptos" panose="020B0004020202020204" pitchFamily="34" charset="0"/>
                <a:cs typeface="Arial" panose="020B0604020202020204" pitchFamily="34" charset="0"/>
              </a:rPr>
              <a:t>Procedures</a:t>
            </a:r>
            <a:r>
              <a:rPr lang="en-GB" sz="1200" kern="100" dirty="0">
                <a:effectLst/>
                <a:latin typeface="Arial" panose="020B0604020202020204" pitchFamily="34" charset="0"/>
                <a:ea typeface="Aptos" panose="020B0004020202020204" pitchFamily="34" charset="0"/>
                <a:cs typeface="Arial" panose="020B0604020202020204" pitchFamily="34" charset="0"/>
              </a:rPr>
              <a:t> — rules and processes</a:t>
            </a:r>
          </a:p>
          <a:p>
            <a:pPr marL="342900" lvl="0" indent="-342900">
              <a:lnSpc>
                <a:spcPct val="115000"/>
              </a:lnSpc>
              <a:spcAft>
                <a:spcPts val="800"/>
              </a:spcAft>
              <a:buSzPts val="1000"/>
              <a:buFont typeface="Symbol" panose="05050102010706020507" pitchFamily="18" charset="2"/>
              <a:buChar char=""/>
              <a:tabLst>
                <a:tab pos="457200" algn="l"/>
              </a:tabLst>
            </a:pPr>
            <a:r>
              <a:rPr lang="en-GB" sz="1200" b="1" kern="100" dirty="0">
                <a:effectLst/>
                <a:latin typeface="Arial" panose="020B0604020202020204" pitchFamily="34" charset="0"/>
                <a:ea typeface="Aptos" panose="020B0004020202020204" pitchFamily="34" charset="0"/>
                <a:cs typeface="Arial" panose="020B0604020202020204" pitchFamily="34" charset="0"/>
              </a:rPr>
              <a:t>People</a:t>
            </a:r>
            <a:r>
              <a:rPr lang="en-GB" sz="1200" kern="100" dirty="0">
                <a:effectLst/>
                <a:latin typeface="Arial" panose="020B0604020202020204" pitchFamily="34" charset="0"/>
                <a:ea typeface="Aptos" panose="020B0004020202020204" pitchFamily="34" charset="0"/>
                <a:cs typeface="Arial" panose="020B0604020202020204" pitchFamily="34" charset="0"/>
              </a:rPr>
              <a:t> — users and IT specialists</a:t>
            </a:r>
          </a:p>
          <a:p>
            <a:pPr>
              <a:lnSpc>
                <a:spcPct val="115000"/>
              </a:lnSpc>
              <a:spcAft>
                <a:spcPts val="800"/>
              </a:spcAft>
              <a:buNone/>
            </a:pPr>
            <a:endParaRPr lang="en-GB" sz="1400" kern="100" dirty="0">
              <a:effectLst/>
              <a:latin typeface="Arial" panose="020B0604020202020204" pitchFamily="34" charset="0"/>
              <a:ea typeface="Aptos" panose="020B0004020202020204" pitchFamily="34" charset="0"/>
              <a:cs typeface="Arial" panose="020B0604020202020204" pitchFamily="34" charset="0"/>
            </a:endParaRPr>
          </a:p>
          <a:p>
            <a:pPr>
              <a:lnSpc>
                <a:spcPct val="115000"/>
              </a:lnSpc>
              <a:spcAft>
                <a:spcPts val="800"/>
              </a:spcAft>
              <a:buNone/>
            </a:pPr>
            <a:r>
              <a:rPr lang="en-GB" sz="1200" kern="100" dirty="0">
                <a:effectLst/>
                <a:latin typeface="Arial" panose="020B0604020202020204" pitchFamily="34" charset="0"/>
                <a:ea typeface="Aptos" panose="020B0004020202020204" pitchFamily="34" charset="0"/>
                <a:cs typeface="Arial" panose="020B0604020202020204" pitchFamily="34" charset="0"/>
              </a:rPr>
              <a:t>An information system isn’t just technology. It includes people using processes and tools to turn raw data into useful information for business decisions.</a:t>
            </a:r>
          </a:p>
          <a:p>
            <a:pPr>
              <a:lnSpc>
                <a:spcPct val="115000"/>
              </a:lnSpc>
              <a:spcAft>
                <a:spcPts val="800"/>
              </a:spcAft>
              <a:buNone/>
            </a:pPr>
            <a:endParaRPr lang="en-GB" sz="1200" kern="100" dirty="0">
              <a:latin typeface="Arial" panose="020B0604020202020204" pitchFamily="34" charset="0"/>
              <a:ea typeface="Aptos" panose="020B0004020202020204" pitchFamily="34" charset="0"/>
              <a:cs typeface="Arial" panose="020B0604020202020204" pitchFamily="34" charset="0"/>
            </a:endParaRPr>
          </a:p>
          <a:p>
            <a:pPr>
              <a:lnSpc>
                <a:spcPct val="115000"/>
              </a:lnSpc>
              <a:spcAft>
                <a:spcPts val="800"/>
              </a:spcAft>
              <a:buNone/>
            </a:pPr>
            <a:r>
              <a:rPr lang="en-GB" sz="1200" dirty="0">
                <a:latin typeface="Arial" panose="020B0604020202020204" pitchFamily="34" charset="0"/>
                <a:cs typeface="Arial" panose="020B0604020202020204" pitchFamily="34" charset="0"/>
              </a:rPr>
              <a:t>“Now that we understand what information systems are, Asim will explain the different types businesses use.”</a:t>
            </a:r>
            <a:endParaRPr lang="en-GB" sz="1200" kern="100" dirty="0">
              <a:effectLst/>
              <a:latin typeface="Arial" panose="020B0604020202020204" pitchFamily="34" charset="0"/>
              <a:ea typeface="Aptos" panose="020B00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021A6CC7-EA82-E462-D4FE-2F3758B6D7A3}"/>
              </a:ext>
            </a:extLst>
          </p:cNvPr>
          <p:cNvPicPr>
            <a:picLocks noChangeAspect="1"/>
          </p:cNvPicPr>
          <p:nvPr/>
        </p:nvPicPr>
        <p:blipFill>
          <a:blip r:embed="rId2"/>
          <a:stretch>
            <a:fillRect/>
          </a:stretch>
        </p:blipFill>
        <p:spPr>
          <a:xfrm>
            <a:off x="10204703" y="6022447"/>
            <a:ext cx="1987297" cy="484813"/>
          </a:xfrm>
          <a:prstGeom prst="rect">
            <a:avLst/>
          </a:prstGeom>
        </p:spPr>
      </p:pic>
    </p:spTree>
    <p:extLst>
      <p:ext uri="{BB962C8B-B14F-4D97-AF65-F5344CB8AC3E}">
        <p14:creationId xmlns:p14="http://schemas.microsoft.com/office/powerpoint/2010/main" val="16814009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567495C-2170-BBCE-B527-B2C79974FB37}"/>
              </a:ext>
            </a:extLst>
          </p:cNvPr>
          <p:cNvSpPr txBox="1"/>
          <p:nvPr/>
        </p:nvSpPr>
        <p:spPr>
          <a:xfrm>
            <a:off x="178981" y="176323"/>
            <a:ext cx="11555819" cy="6340197"/>
          </a:xfrm>
          <a:prstGeom prst="rect">
            <a:avLst/>
          </a:prstGeom>
          <a:noFill/>
        </p:spPr>
        <p:txBody>
          <a:bodyPr wrap="square">
            <a:spAutoFit/>
          </a:bodyPr>
          <a:lstStyle/>
          <a:p>
            <a:r>
              <a:rPr lang="en-GB" sz="1200" dirty="0">
                <a:latin typeface="Arial" panose="020B0604020202020204" pitchFamily="34" charset="0"/>
                <a:cs typeface="Arial" panose="020B0604020202020204" pitchFamily="34" charset="0"/>
              </a:rPr>
              <a:t>ASIM</a:t>
            </a:r>
            <a:br>
              <a:rPr lang="en-GB" sz="1200" dirty="0">
                <a:latin typeface="Arial" panose="020B0604020202020204" pitchFamily="34" charset="0"/>
                <a:cs typeface="Arial" panose="020B0604020202020204" pitchFamily="34" charset="0"/>
              </a:rPr>
            </a:br>
            <a:br>
              <a:rPr lang="en-GB" sz="1200" dirty="0">
                <a:latin typeface="Arial" panose="020B0604020202020204" pitchFamily="34" charset="0"/>
                <a:cs typeface="Arial" panose="020B0604020202020204" pitchFamily="34" charset="0"/>
              </a:rPr>
            </a:br>
            <a:r>
              <a:rPr lang="en-GB" sz="1200" b="1" dirty="0">
                <a:latin typeface="Arial" panose="020B0604020202020204" pitchFamily="34" charset="0"/>
                <a:cs typeface="Arial" panose="020B0604020202020204" pitchFamily="34" charset="0"/>
              </a:rPr>
              <a:t>Slide 3 </a:t>
            </a:r>
          </a:p>
          <a:p>
            <a:endParaRPr lang="en-GB" sz="1200" b="1" dirty="0">
              <a:latin typeface="Arial" panose="020B0604020202020204" pitchFamily="34" charset="0"/>
              <a:cs typeface="Arial" panose="020B0604020202020204" pitchFamily="34" charset="0"/>
            </a:endParaRPr>
          </a:p>
          <a:p>
            <a:r>
              <a:rPr lang="en-GB" sz="1200" b="1" dirty="0">
                <a:latin typeface="Arial" panose="020B0604020202020204" pitchFamily="34" charset="0"/>
                <a:cs typeface="Arial" panose="020B0604020202020204" pitchFamily="34" charset="0"/>
              </a:rPr>
              <a:t>Types of Information Systems</a:t>
            </a:r>
          </a:p>
          <a:p>
            <a:br>
              <a:rPr lang="en-GB" sz="1200" dirty="0">
                <a:latin typeface="Arial" panose="020B0604020202020204" pitchFamily="34" charset="0"/>
                <a:cs typeface="Arial" panose="020B0604020202020204" pitchFamily="34" charset="0"/>
              </a:rPr>
            </a:br>
            <a:r>
              <a:rPr lang="en-GB" sz="1200" dirty="0">
                <a:latin typeface="Arial" panose="020B0604020202020204" pitchFamily="34" charset="0"/>
                <a:cs typeface="Arial" panose="020B0604020202020204" pitchFamily="34" charset="0"/>
              </a:rPr>
              <a:t>Information systems are designed to support different levels of an organisation from daily operations to long-term strategic decisions.</a:t>
            </a:r>
            <a:br>
              <a:rPr lang="en-GB" sz="1200" dirty="0">
                <a:latin typeface="Arial" panose="020B0604020202020204" pitchFamily="34" charset="0"/>
                <a:cs typeface="Arial" panose="020B0604020202020204" pitchFamily="34" charset="0"/>
              </a:rPr>
            </a:br>
            <a:r>
              <a:rPr lang="en-GB" sz="1200" dirty="0">
                <a:latin typeface="Arial" panose="020B0604020202020204" pitchFamily="34" charset="0"/>
                <a:cs typeface="Arial" panose="020B0604020202020204" pitchFamily="34" charset="0"/>
              </a:rPr>
              <a:t>Common systems used in organisations:</a:t>
            </a:r>
          </a:p>
          <a:p>
            <a:endParaRPr lang="en-GB" sz="1200" dirty="0">
              <a:latin typeface="Arial" panose="020B0604020202020204" pitchFamily="34" charset="0"/>
              <a:cs typeface="Arial" panose="020B0604020202020204" pitchFamily="34" charset="0"/>
            </a:endParaRPr>
          </a:p>
          <a:p>
            <a:r>
              <a:rPr lang="en-GB" sz="1200" b="1" dirty="0">
                <a:latin typeface="Arial" panose="020B0604020202020204" pitchFamily="34" charset="0"/>
                <a:cs typeface="Arial" panose="020B0604020202020204" pitchFamily="34" charset="0"/>
              </a:rPr>
              <a:t>Transaction Processing Systems (TPS) </a:t>
            </a:r>
            <a:r>
              <a:rPr lang="en-GB" sz="1200" dirty="0">
                <a:latin typeface="Arial" panose="020B0604020202020204" pitchFamily="34" charset="0"/>
                <a:cs typeface="Arial" panose="020B0604020202020204" pitchFamily="34" charset="0"/>
              </a:rPr>
              <a:t>Purpose: Handle routine, day-to-day transactions.</a:t>
            </a:r>
            <a:br>
              <a:rPr lang="en-GB" sz="1200" dirty="0">
                <a:latin typeface="Arial" panose="020B0604020202020204" pitchFamily="34" charset="0"/>
                <a:cs typeface="Arial" panose="020B0604020202020204" pitchFamily="34" charset="0"/>
              </a:rPr>
            </a:br>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Used by: Frontline staff and operations teams.</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Key benefit: Speed and accuracy in daily operations.</a:t>
            </a:r>
          </a:p>
          <a:p>
            <a:br>
              <a:rPr lang="en-GB" sz="1200" dirty="0">
                <a:latin typeface="Arial" panose="020B0604020202020204" pitchFamily="34" charset="0"/>
                <a:cs typeface="Arial" panose="020B0604020202020204" pitchFamily="34" charset="0"/>
              </a:rPr>
            </a:br>
            <a:r>
              <a:rPr lang="en-GB" sz="1200" b="1" dirty="0">
                <a:latin typeface="Arial" panose="020B0604020202020204" pitchFamily="34" charset="0"/>
                <a:cs typeface="Arial" panose="020B0604020202020204" pitchFamily="34" charset="0"/>
              </a:rPr>
              <a:t>Management Information Systems (MIS) </a:t>
            </a:r>
            <a:r>
              <a:rPr lang="en-GB" sz="1200" dirty="0">
                <a:latin typeface="Arial" panose="020B0604020202020204" pitchFamily="34" charset="0"/>
                <a:cs typeface="Arial" panose="020B0604020202020204" pitchFamily="34" charset="0"/>
              </a:rPr>
              <a:t>Purpose: Provide structured reports for monitoring performance.</a:t>
            </a:r>
          </a:p>
          <a:p>
            <a:br>
              <a:rPr lang="en-GB" sz="1200" dirty="0">
                <a:latin typeface="Arial" panose="020B0604020202020204" pitchFamily="34" charset="0"/>
                <a:cs typeface="Arial" panose="020B0604020202020204" pitchFamily="34" charset="0"/>
              </a:rPr>
            </a:br>
            <a:r>
              <a:rPr lang="en-GB" sz="1200" dirty="0">
                <a:latin typeface="Arial" panose="020B0604020202020204" pitchFamily="34" charset="0"/>
                <a:cs typeface="Arial" panose="020B0604020202020204" pitchFamily="34" charset="0"/>
              </a:rPr>
              <a:t>Used by: Middle managers.</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Key benefit: Supports planning, monitoring, and control.</a:t>
            </a:r>
          </a:p>
          <a:p>
            <a:endParaRPr lang="en-GB" sz="1200" b="1" dirty="0">
              <a:latin typeface="Arial" panose="020B0604020202020204" pitchFamily="34" charset="0"/>
              <a:cs typeface="Arial" panose="020B0604020202020204" pitchFamily="34" charset="0"/>
            </a:endParaRPr>
          </a:p>
          <a:p>
            <a:r>
              <a:rPr lang="en-GB" sz="1200" b="1" dirty="0">
                <a:latin typeface="Arial" panose="020B0604020202020204" pitchFamily="34" charset="0"/>
                <a:cs typeface="Arial" panose="020B0604020202020204" pitchFamily="34" charset="0"/>
              </a:rPr>
              <a:t>Decision Support Systems (DSS) </a:t>
            </a:r>
            <a:r>
              <a:rPr lang="en-GB" sz="1200" dirty="0">
                <a:latin typeface="Arial" panose="020B0604020202020204" pitchFamily="34" charset="0"/>
                <a:cs typeface="Arial" panose="020B0604020202020204" pitchFamily="34" charset="0"/>
              </a:rPr>
              <a:t>Purpose: Help managers make complex decisions using data analysis and models.</a:t>
            </a:r>
            <a:br>
              <a:rPr lang="en-GB" sz="1200" dirty="0">
                <a:latin typeface="Arial" panose="020B0604020202020204" pitchFamily="34" charset="0"/>
                <a:cs typeface="Arial" panose="020B0604020202020204" pitchFamily="34" charset="0"/>
              </a:rPr>
            </a:br>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Used by: Senior managers and analysts.</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Key benefit: Improves quality of strategic decisions.</a:t>
            </a:r>
          </a:p>
          <a:p>
            <a:endParaRPr lang="en-GB" sz="1200" b="1" dirty="0">
              <a:latin typeface="Arial" panose="020B0604020202020204" pitchFamily="34" charset="0"/>
              <a:cs typeface="Arial" panose="020B0604020202020204" pitchFamily="34" charset="0"/>
            </a:endParaRPr>
          </a:p>
          <a:p>
            <a:r>
              <a:rPr lang="en-GB" sz="1200" b="1" dirty="0">
                <a:latin typeface="Arial" panose="020B0604020202020204" pitchFamily="34" charset="0"/>
                <a:cs typeface="Arial" panose="020B0604020202020204" pitchFamily="34" charset="0"/>
              </a:rPr>
              <a:t>Enterprise Resource Planning (ERP) </a:t>
            </a:r>
            <a:r>
              <a:rPr lang="en-GB" sz="1200" dirty="0">
                <a:latin typeface="Arial" panose="020B0604020202020204" pitchFamily="34" charset="0"/>
                <a:cs typeface="Arial" panose="020B0604020202020204" pitchFamily="34" charset="0"/>
              </a:rPr>
              <a:t>Purpose: Integrates core business processes into one unified system.</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Functions integrated – Finance, HR, Procurement, Supply chain</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Key benefit: Single source of truth across departments.</a:t>
            </a:r>
          </a:p>
          <a:p>
            <a:endParaRPr lang="en-GB" sz="1100" dirty="0">
              <a:latin typeface="Arial" panose="020B0604020202020204" pitchFamily="34" charset="0"/>
              <a:cs typeface="Arial" panose="020B0604020202020204" pitchFamily="34" charset="0"/>
            </a:endParaRPr>
          </a:p>
          <a:p>
            <a:endParaRPr lang="en-GB" sz="1100" dirty="0"/>
          </a:p>
        </p:txBody>
      </p:sp>
      <p:pic>
        <p:nvPicPr>
          <p:cNvPr id="5" name="Picture 4">
            <a:extLst>
              <a:ext uri="{FF2B5EF4-FFF2-40B4-BE49-F238E27FC236}">
                <a16:creationId xmlns:a16="http://schemas.microsoft.com/office/drawing/2014/main" id="{57F82595-0A85-CF09-CB09-6180509AB133}"/>
              </a:ext>
            </a:extLst>
          </p:cNvPr>
          <p:cNvPicPr>
            <a:picLocks noChangeAspect="1"/>
          </p:cNvPicPr>
          <p:nvPr/>
        </p:nvPicPr>
        <p:blipFill>
          <a:blip r:embed="rId2"/>
          <a:stretch>
            <a:fillRect/>
          </a:stretch>
        </p:blipFill>
        <p:spPr>
          <a:xfrm>
            <a:off x="10204703" y="6022447"/>
            <a:ext cx="1987297" cy="484813"/>
          </a:xfrm>
          <a:prstGeom prst="rect">
            <a:avLst/>
          </a:prstGeom>
        </p:spPr>
      </p:pic>
    </p:spTree>
    <p:extLst>
      <p:ext uri="{BB962C8B-B14F-4D97-AF65-F5344CB8AC3E}">
        <p14:creationId xmlns:p14="http://schemas.microsoft.com/office/powerpoint/2010/main" val="35876902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BA7EBEB-E1C0-CB8A-1E8E-38AD9ABDFC85}"/>
              </a:ext>
            </a:extLst>
          </p:cNvPr>
          <p:cNvSpPr txBox="1"/>
          <p:nvPr/>
        </p:nvSpPr>
        <p:spPr>
          <a:xfrm>
            <a:off x="240029" y="18114"/>
            <a:ext cx="11551477" cy="5923801"/>
          </a:xfrm>
          <a:prstGeom prst="rect">
            <a:avLst/>
          </a:prstGeom>
          <a:noFill/>
        </p:spPr>
        <p:txBody>
          <a:bodyPr wrap="square">
            <a:spAutoFit/>
          </a:bodyPr>
          <a:lstStyle/>
          <a:p>
            <a:endParaRPr lang="en-GB" sz="1200" b="1" dirty="0">
              <a:latin typeface="Arial" panose="020B0604020202020204" pitchFamily="34" charset="0"/>
              <a:cs typeface="Arial" panose="020B0604020202020204" pitchFamily="34" charset="0"/>
            </a:endParaRPr>
          </a:p>
          <a:p>
            <a:r>
              <a:rPr lang="en-GB" sz="1200" b="1" dirty="0">
                <a:latin typeface="Arial" panose="020B0604020202020204" pitchFamily="34" charset="0"/>
                <a:cs typeface="Arial" panose="020B0604020202020204" pitchFamily="34" charset="0"/>
              </a:rPr>
              <a:t>Decision Support Systems (DSS)</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Purpose: Help managers make complex decisions using data analysis and models.</a:t>
            </a:r>
            <a:br>
              <a:rPr lang="en-GB" sz="1200" dirty="0">
                <a:latin typeface="Arial" panose="020B0604020202020204" pitchFamily="34" charset="0"/>
                <a:cs typeface="Arial" panose="020B0604020202020204" pitchFamily="34" charset="0"/>
              </a:rPr>
            </a:br>
            <a:r>
              <a:rPr lang="en-GB" sz="1200" dirty="0">
                <a:latin typeface="Arial" panose="020B0604020202020204" pitchFamily="34" charset="0"/>
                <a:cs typeface="Arial" panose="020B0604020202020204" pitchFamily="34" charset="0"/>
              </a:rPr>
              <a:t>Used by: Senior managers and analysts.</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Key benefit: Improves quality of strategic decisions.</a:t>
            </a:r>
          </a:p>
          <a:p>
            <a:br>
              <a:rPr lang="en-GB" sz="1200" dirty="0">
                <a:latin typeface="Arial" panose="020B0604020202020204" pitchFamily="34" charset="0"/>
                <a:cs typeface="Arial" panose="020B0604020202020204" pitchFamily="34" charset="0"/>
              </a:rPr>
            </a:br>
            <a:endParaRPr lang="en-GB" sz="1200" dirty="0">
              <a:latin typeface="Arial" panose="020B0604020202020204" pitchFamily="34" charset="0"/>
              <a:cs typeface="Arial" panose="020B0604020202020204" pitchFamily="34" charset="0"/>
            </a:endParaRPr>
          </a:p>
          <a:p>
            <a:r>
              <a:rPr lang="en-GB" sz="1200" b="1" dirty="0">
                <a:latin typeface="Arial" panose="020B0604020202020204" pitchFamily="34" charset="0"/>
                <a:cs typeface="Arial" panose="020B0604020202020204" pitchFamily="34" charset="0"/>
              </a:rPr>
              <a:t>Enterprise Resource Planning (ERP) </a:t>
            </a:r>
            <a:r>
              <a:rPr lang="en-GB" sz="1200" dirty="0">
                <a:latin typeface="Arial" panose="020B0604020202020204" pitchFamily="34" charset="0"/>
                <a:cs typeface="Arial" panose="020B0604020202020204" pitchFamily="34" charset="0"/>
              </a:rPr>
              <a:t>Purpose: Integrates core business processes into one unified system.</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Functions integrated- Finance,HR,Procurement,Supply chain</a:t>
            </a:r>
          </a:p>
          <a:p>
            <a:r>
              <a:rPr lang="en-GB" sz="1200" dirty="0">
                <a:latin typeface="Arial" panose="020B0604020202020204" pitchFamily="34" charset="0"/>
                <a:cs typeface="Arial" panose="020B0604020202020204" pitchFamily="34" charset="0"/>
              </a:rPr>
              <a:t>Key benefit: Single source of truth across departments.</a:t>
            </a:r>
          </a:p>
          <a:p>
            <a:br>
              <a:rPr lang="en-GB" sz="1200" dirty="0">
                <a:latin typeface="Arial" panose="020B0604020202020204" pitchFamily="34" charset="0"/>
                <a:cs typeface="Arial" panose="020B0604020202020204" pitchFamily="34" charset="0"/>
              </a:rPr>
            </a:br>
            <a:endParaRPr lang="en-GB" sz="1200" dirty="0">
              <a:latin typeface="Arial" panose="020B0604020202020204" pitchFamily="34" charset="0"/>
              <a:cs typeface="Arial" panose="020B0604020202020204" pitchFamily="34" charset="0"/>
            </a:endParaRPr>
          </a:p>
          <a:p>
            <a:r>
              <a:rPr lang="en-GB" sz="1200" b="1" dirty="0">
                <a:latin typeface="Arial" panose="020B0604020202020204" pitchFamily="34" charset="0"/>
                <a:cs typeface="Arial" panose="020B0604020202020204" pitchFamily="34" charset="0"/>
              </a:rPr>
              <a:t>Customer Relationship Management (CRM) </a:t>
            </a:r>
            <a:r>
              <a:rPr lang="en-GB" sz="1200" dirty="0">
                <a:latin typeface="Arial" panose="020B0604020202020204" pitchFamily="34" charset="0"/>
                <a:cs typeface="Arial" panose="020B0604020202020204" pitchFamily="34" charset="0"/>
              </a:rPr>
              <a:t>Purpose: Manages customer data and interactions.</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Functions - Customer profiles, Sales tracking, Marketing campaigns</a:t>
            </a:r>
          </a:p>
          <a:p>
            <a:r>
              <a:rPr lang="en-GB" sz="1200" dirty="0">
                <a:latin typeface="Arial" panose="020B0604020202020204" pitchFamily="34" charset="0"/>
                <a:cs typeface="Arial" panose="020B0604020202020204" pitchFamily="34" charset="0"/>
              </a:rPr>
              <a:t>Key benefit: Improves customer satisfaction and loyalty.</a:t>
            </a:r>
          </a:p>
          <a:p>
            <a:br>
              <a:rPr lang="en-GB" sz="1200" dirty="0">
                <a:latin typeface="Arial" panose="020B0604020202020204" pitchFamily="34" charset="0"/>
                <a:cs typeface="Arial" panose="020B0604020202020204" pitchFamily="34" charset="0"/>
              </a:rPr>
            </a:br>
            <a:endParaRPr lang="en-GB" sz="1200" dirty="0">
              <a:latin typeface="Arial" panose="020B0604020202020204" pitchFamily="34" charset="0"/>
              <a:cs typeface="Arial" panose="020B0604020202020204" pitchFamily="34" charset="0"/>
            </a:endParaRPr>
          </a:p>
          <a:p>
            <a:r>
              <a:rPr lang="en-GB" sz="1200" b="1" dirty="0">
                <a:latin typeface="Arial" panose="020B0604020202020204" pitchFamily="34" charset="0"/>
                <a:cs typeface="Arial" panose="020B0604020202020204" pitchFamily="34" charset="0"/>
              </a:rPr>
              <a:t>Business Intelligence (BI) Systems </a:t>
            </a:r>
            <a:r>
              <a:rPr lang="en-GB" sz="1200" dirty="0">
                <a:latin typeface="Arial" panose="020B0604020202020204" pitchFamily="34" charset="0"/>
                <a:cs typeface="Arial" panose="020B0604020202020204" pitchFamily="34" charset="0"/>
              </a:rPr>
              <a:t>Purpose: Analyse large datasets to identify trends and insights.</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Examples - Interactive dashboards, Data visualisations, KPI tracking</a:t>
            </a:r>
          </a:p>
          <a:p>
            <a:r>
              <a:rPr lang="en-GB" sz="1200" dirty="0">
                <a:latin typeface="Arial" panose="020B0604020202020204" pitchFamily="34" charset="0"/>
                <a:cs typeface="Arial" panose="020B0604020202020204" pitchFamily="34" charset="0"/>
              </a:rPr>
              <a:t>Key benefit: Enables data-driven decision-making.</a:t>
            </a:r>
          </a:p>
          <a:p>
            <a:br>
              <a:rPr lang="en-GB" sz="1200" dirty="0">
                <a:latin typeface="Arial" panose="020B0604020202020204" pitchFamily="34" charset="0"/>
                <a:cs typeface="Arial" panose="020B0604020202020204" pitchFamily="34" charset="0"/>
              </a:rPr>
            </a:br>
            <a:r>
              <a:rPr lang="en-GB" sz="1200" dirty="0">
                <a:latin typeface="Arial" panose="020B0604020202020204" pitchFamily="34" charset="0"/>
                <a:cs typeface="Arial" panose="020B0604020202020204" pitchFamily="34" charset="0"/>
              </a:rPr>
              <a:t>Each system supports different business levels — operational, managerial, and strategic. Companies often combine several systems rather than relying on just one,</a:t>
            </a:r>
          </a:p>
          <a:p>
            <a:endParaRPr lang="en-GB" sz="1200" i="1" dirty="0">
              <a:latin typeface="Arial" panose="020B0604020202020204" pitchFamily="34" charset="0"/>
              <a:cs typeface="Arial" panose="020B0604020202020204" pitchFamily="34" charset="0"/>
            </a:endParaRPr>
          </a:p>
          <a:p>
            <a:endParaRPr lang="en-GB" sz="1200" i="1" dirty="0">
              <a:latin typeface="Arial" panose="020B0604020202020204" pitchFamily="34" charset="0"/>
              <a:cs typeface="Arial" panose="020B0604020202020204" pitchFamily="34" charset="0"/>
            </a:endParaRPr>
          </a:p>
          <a:p>
            <a:r>
              <a:rPr lang="en-GB" sz="1200" i="1" dirty="0">
                <a:latin typeface="Arial" panose="020B0604020202020204" pitchFamily="34" charset="0"/>
                <a:cs typeface="Arial" panose="020B0604020202020204" pitchFamily="34" charset="0"/>
              </a:rPr>
              <a:t>(Reference: O’Brien &amp; </a:t>
            </a:r>
            <a:r>
              <a:rPr lang="en-GB" sz="1200" i="1" dirty="0" err="1">
                <a:latin typeface="Arial" panose="020B0604020202020204" pitchFamily="34" charset="0"/>
                <a:cs typeface="Arial" panose="020B0604020202020204" pitchFamily="34" charset="0"/>
              </a:rPr>
              <a:t>Marakas</a:t>
            </a:r>
            <a:r>
              <a:rPr lang="en-GB" sz="1200" i="1" dirty="0">
                <a:latin typeface="Arial" panose="020B0604020202020204" pitchFamily="34" charset="0"/>
                <a:cs typeface="Arial" panose="020B0604020202020204" pitchFamily="34" charset="0"/>
              </a:rPr>
              <a:t>, 2011)</a:t>
            </a:r>
            <a:endParaRPr lang="en-GB" sz="1200" dirty="0">
              <a:latin typeface="Arial" panose="020B0604020202020204" pitchFamily="34" charset="0"/>
              <a:cs typeface="Arial" panose="020B0604020202020204" pitchFamily="34" charset="0"/>
            </a:endParaRPr>
          </a:p>
          <a:p>
            <a:pPr>
              <a:lnSpc>
                <a:spcPct val="115000"/>
              </a:lnSpc>
              <a:spcAft>
                <a:spcPts val="800"/>
              </a:spcAft>
              <a:buNone/>
            </a:pPr>
            <a:endParaRPr lang="en-GB" sz="1800" kern="100" dirty="0">
              <a:effectLst/>
              <a:latin typeface="Arial" panose="020B0604020202020204" pitchFamily="34" charset="0"/>
              <a:ea typeface="Aptos" panose="020B00040202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3C3AD289-A78F-0F7E-AD1D-3BA82C49AF2F}"/>
              </a:ext>
            </a:extLst>
          </p:cNvPr>
          <p:cNvPicPr>
            <a:picLocks noChangeAspect="1"/>
          </p:cNvPicPr>
          <p:nvPr/>
        </p:nvPicPr>
        <p:blipFill>
          <a:blip r:embed="rId2"/>
          <a:stretch>
            <a:fillRect/>
          </a:stretch>
        </p:blipFill>
        <p:spPr>
          <a:xfrm>
            <a:off x="10204703" y="6022447"/>
            <a:ext cx="1987297" cy="484813"/>
          </a:xfrm>
          <a:prstGeom prst="rect">
            <a:avLst/>
          </a:prstGeom>
        </p:spPr>
      </p:pic>
    </p:spTree>
    <p:extLst>
      <p:ext uri="{BB962C8B-B14F-4D97-AF65-F5344CB8AC3E}">
        <p14:creationId xmlns:p14="http://schemas.microsoft.com/office/powerpoint/2010/main" val="24924815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FC38ECB-DFEA-2DEB-5F1D-90BDE25BC658}"/>
              </a:ext>
            </a:extLst>
          </p:cNvPr>
          <p:cNvSpPr txBox="1"/>
          <p:nvPr/>
        </p:nvSpPr>
        <p:spPr>
          <a:xfrm>
            <a:off x="292608" y="219457"/>
            <a:ext cx="11548872" cy="5321072"/>
          </a:xfrm>
          <a:prstGeom prst="rect">
            <a:avLst/>
          </a:prstGeom>
          <a:noFill/>
        </p:spPr>
        <p:txBody>
          <a:bodyPr wrap="square">
            <a:spAutoFit/>
          </a:bodyPr>
          <a:lstStyle/>
          <a:p>
            <a:pPr>
              <a:lnSpc>
                <a:spcPct val="115000"/>
              </a:lnSpc>
              <a:spcAft>
                <a:spcPts val="800"/>
              </a:spcAft>
              <a:buNone/>
            </a:pPr>
            <a:r>
              <a:rPr lang="en-GB" sz="1200" b="1" kern="100" dirty="0">
                <a:effectLst/>
                <a:latin typeface="Arial" panose="020B0604020202020204" pitchFamily="34" charset="0"/>
                <a:ea typeface="Aptos" panose="020B0004020202020204" pitchFamily="34" charset="0"/>
                <a:cs typeface="Arial" panose="020B0604020202020204" pitchFamily="34" charset="0"/>
              </a:rPr>
              <a:t>Slide 4</a:t>
            </a:r>
          </a:p>
          <a:p>
            <a:pPr>
              <a:lnSpc>
                <a:spcPct val="115000"/>
              </a:lnSpc>
              <a:spcAft>
                <a:spcPts val="800"/>
              </a:spcAft>
              <a:buNone/>
            </a:pPr>
            <a:endParaRPr lang="en-GB" sz="1200" b="1" kern="100" dirty="0">
              <a:effectLst/>
              <a:latin typeface="Arial" panose="020B0604020202020204" pitchFamily="34" charset="0"/>
              <a:ea typeface="Aptos" panose="020B0004020202020204" pitchFamily="34" charset="0"/>
              <a:cs typeface="Arial" panose="020B0604020202020204" pitchFamily="34" charset="0"/>
            </a:endParaRPr>
          </a:p>
          <a:p>
            <a:pPr>
              <a:lnSpc>
                <a:spcPct val="115000"/>
              </a:lnSpc>
              <a:spcAft>
                <a:spcPts val="800"/>
              </a:spcAft>
              <a:buNone/>
            </a:pPr>
            <a:r>
              <a:rPr lang="en-GB" sz="1200" b="1" kern="100" dirty="0">
                <a:effectLst/>
                <a:latin typeface="Arial" panose="020B0604020202020204" pitchFamily="34" charset="0"/>
                <a:ea typeface="Aptos" panose="020B0004020202020204" pitchFamily="34" charset="0"/>
                <a:cs typeface="Arial" panose="020B0604020202020204" pitchFamily="34" charset="0"/>
              </a:rPr>
              <a:t>Operational vs Strategic Systems</a:t>
            </a:r>
            <a:endParaRPr lang="en-GB" sz="1200" kern="100" dirty="0">
              <a:effectLst/>
              <a:latin typeface="Arial" panose="020B0604020202020204" pitchFamily="34" charset="0"/>
              <a:ea typeface="Aptos" panose="020B0004020202020204" pitchFamily="34" charset="0"/>
              <a:cs typeface="Arial" panose="020B0604020202020204" pitchFamily="34" charset="0"/>
            </a:endParaRPr>
          </a:p>
          <a:p>
            <a:pPr>
              <a:lnSpc>
                <a:spcPct val="115000"/>
              </a:lnSpc>
              <a:spcAft>
                <a:spcPts val="800"/>
              </a:spcAft>
              <a:buNone/>
            </a:pPr>
            <a:r>
              <a:rPr lang="en-GB" sz="1200" kern="100" dirty="0">
                <a:effectLst/>
                <a:latin typeface="Arial" panose="020B0604020202020204" pitchFamily="34" charset="0"/>
                <a:ea typeface="Aptos" panose="020B0004020202020204" pitchFamily="34" charset="0"/>
                <a:cs typeface="Arial" panose="020B0604020202020204" pitchFamily="34" charset="0"/>
              </a:rPr>
              <a:t>Businesses use different information systems depending on whether they need to </a:t>
            </a:r>
            <a:r>
              <a:rPr lang="en-GB" sz="1200" b="1" kern="100" dirty="0">
                <a:effectLst/>
                <a:latin typeface="Arial" panose="020B0604020202020204" pitchFamily="34" charset="0"/>
                <a:ea typeface="Aptos" panose="020B0004020202020204" pitchFamily="34" charset="0"/>
                <a:cs typeface="Arial" panose="020B0604020202020204" pitchFamily="34" charset="0"/>
              </a:rPr>
              <a:t>run daily operations</a:t>
            </a:r>
            <a:r>
              <a:rPr lang="en-GB" sz="1200" kern="100" dirty="0">
                <a:effectLst/>
                <a:latin typeface="Arial" panose="020B0604020202020204" pitchFamily="34" charset="0"/>
                <a:ea typeface="Aptos" panose="020B0004020202020204" pitchFamily="34" charset="0"/>
                <a:cs typeface="Arial" panose="020B0604020202020204" pitchFamily="34" charset="0"/>
              </a:rPr>
              <a:t> or </a:t>
            </a:r>
            <a:r>
              <a:rPr lang="en-GB" sz="1200" b="1" kern="100" dirty="0">
                <a:effectLst/>
                <a:latin typeface="Arial" panose="020B0604020202020204" pitchFamily="34" charset="0"/>
                <a:ea typeface="Aptos" panose="020B0004020202020204" pitchFamily="34" charset="0"/>
                <a:cs typeface="Arial" panose="020B0604020202020204" pitchFamily="34" charset="0"/>
              </a:rPr>
              <a:t>plan long-term strategy</a:t>
            </a:r>
            <a:r>
              <a:rPr lang="en-GB" sz="1200" kern="100" dirty="0">
                <a:effectLst/>
                <a:latin typeface="Arial" panose="020B0604020202020204" pitchFamily="34" charset="0"/>
                <a:ea typeface="Aptos" panose="020B0004020202020204" pitchFamily="34" charset="0"/>
                <a:cs typeface="Arial" panose="020B0604020202020204" pitchFamily="34" charset="0"/>
              </a:rPr>
              <a:t>. Understanding this distinction helps organisations choose the right technology for the right purpose.</a:t>
            </a:r>
          </a:p>
          <a:p>
            <a:pPr>
              <a:lnSpc>
                <a:spcPct val="115000"/>
              </a:lnSpc>
              <a:spcAft>
                <a:spcPts val="800"/>
              </a:spcAft>
              <a:buNone/>
            </a:pPr>
            <a:r>
              <a:rPr lang="en-GB" sz="1200" b="1" kern="100" dirty="0">
                <a:effectLst/>
                <a:latin typeface="Arial" panose="020B0604020202020204" pitchFamily="34" charset="0"/>
                <a:ea typeface="Aptos" panose="020B0004020202020204" pitchFamily="34" charset="0"/>
                <a:cs typeface="Arial" panose="020B0604020202020204" pitchFamily="34" charset="0"/>
              </a:rPr>
              <a:t>Operational Systems</a:t>
            </a:r>
            <a:endParaRPr lang="en-GB" sz="1200" kern="100" dirty="0">
              <a:effectLst/>
              <a:latin typeface="Arial" panose="020B0604020202020204" pitchFamily="34" charset="0"/>
              <a:ea typeface="Aptos" panose="020B0004020202020204" pitchFamily="34" charset="0"/>
              <a:cs typeface="Arial" panose="020B0604020202020204" pitchFamily="34" charset="0"/>
            </a:endParaRPr>
          </a:p>
          <a:p>
            <a:pPr>
              <a:lnSpc>
                <a:spcPct val="115000"/>
              </a:lnSpc>
              <a:spcAft>
                <a:spcPts val="800"/>
              </a:spcAft>
              <a:buNone/>
            </a:pPr>
            <a:r>
              <a:rPr lang="en-GB" sz="1200" kern="100" dirty="0">
                <a:effectLst/>
                <a:latin typeface="Arial" panose="020B0604020202020204" pitchFamily="34" charset="0"/>
                <a:ea typeface="Aptos" panose="020B0004020202020204" pitchFamily="34" charset="0"/>
                <a:cs typeface="Arial" panose="020B0604020202020204" pitchFamily="34" charset="0"/>
              </a:rPr>
              <a:t>Purpose: Support routine, day-to-day business activities.</a:t>
            </a:r>
            <a:br>
              <a:rPr lang="en-GB" sz="1200" kern="100" dirty="0">
                <a:effectLst/>
                <a:latin typeface="Arial" panose="020B0604020202020204" pitchFamily="34" charset="0"/>
                <a:ea typeface="Aptos" panose="020B0004020202020204" pitchFamily="34" charset="0"/>
                <a:cs typeface="Arial" panose="020B0604020202020204" pitchFamily="34" charset="0"/>
              </a:rPr>
            </a:br>
            <a:r>
              <a:rPr lang="en-GB" sz="1200" kern="100" dirty="0">
                <a:effectLst/>
                <a:latin typeface="Arial" panose="020B0604020202020204" pitchFamily="34" charset="0"/>
                <a:ea typeface="Aptos" panose="020B0004020202020204" pitchFamily="34" charset="0"/>
                <a:cs typeface="Arial" panose="020B0604020202020204" pitchFamily="34" charset="0"/>
              </a:rPr>
              <a:t>Users: Frontline staff and operational managers.</a:t>
            </a:r>
            <a:br>
              <a:rPr lang="en-GB" sz="1200" kern="100" dirty="0">
                <a:effectLst/>
                <a:latin typeface="Arial" panose="020B0604020202020204" pitchFamily="34" charset="0"/>
                <a:ea typeface="Aptos" panose="020B0004020202020204" pitchFamily="34" charset="0"/>
                <a:cs typeface="Arial" panose="020B0604020202020204" pitchFamily="34" charset="0"/>
              </a:rPr>
            </a:br>
            <a:r>
              <a:rPr lang="en-GB" sz="1200" kern="100" dirty="0">
                <a:effectLst/>
                <a:latin typeface="Arial" panose="020B0604020202020204" pitchFamily="34" charset="0"/>
                <a:ea typeface="Aptos" panose="020B0004020202020204" pitchFamily="34" charset="0"/>
                <a:cs typeface="Arial" panose="020B0604020202020204" pitchFamily="34" charset="0"/>
              </a:rPr>
              <a:t>Focus: Efficiency, speed, accuracy.</a:t>
            </a:r>
          </a:p>
          <a:p>
            <a:r>
              <a:rPr lang="en-GB" sz="1200" dirty="0">
                <a:latin typeface="Arial" panose="020B0604020202020204" pitchFamily="34" charset="0"/>
                <a:cs typeface="Arial" panose="020B0604020202020204" pitchFamily="34" charset="0"/>
              </a:rPr>
              <a:t>Examples -Transaction Processing Systems (TPS), ERP operational modules, Point-of-sale systems, Inventory systems</a:t>
            </a:r>
          </a:p>
          <a:p>
            <a:endParaRPr lang="en-GB" sz="2000" dirty="0"/>
          </a:p>
          <a:p>
            <a:r>
              <a:rPr lang="en-GB" sz="1200" b="1" dirty="0">
                <a:latin typeface="Arial" panose="020B0604020202020204" pitchFamily="34" charset="0"/>
                <a:cs typeface="Arial" panose="020B0604020202020204" pitchFamily="34" charset="0"/>
              </a:rPr>
              <a:t>Strategic Systems</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Purpose: Support long-term planning and complex decision-making.</a:t>
            </a:r>
            <a:br>
              <a:rPr lang="en-GB" sz="1200" dirty="0">
                <a:latin typeface="Arial" panose="020B0604020202020204" pitchFamily="34" charset="0"/>
                <a:cs typeface="Arial" panose="020B0604020202020204" pitchFamily="34" charset="0"/>
              </a:rPr>
            </a:br>
            <a:r>
              <a:rPr lang="en-GB" sz="1200" dirty="0">
                <a:latin typeface="Arial" panose="020B0604020202020204" pitchFamily="34" charset="0"/>
                <a:cs typeface="Arial" panose="020B0604020202020204" pitchFamily="34" charset="0"/>
              </a:rPr>
              <a:t>Users: Senior managers and executives.</a:t>
            </a:r>
            <a:br>
              <a:rPr lang="en-GB" sz="1200" dirty="0">
                <a:latin typeface="Arial" panose="020B0604020202020204" pitchFamily="34" charset="0"/>
                <a:cs typeface="Arial" panose="020B0604020202020204" pitchFamily="34" charset="0"/>
              </a:rPr>
            </a:br>
            <a:r>
              <a:rPr lang="en-GB" sz="1200" dirty="0">
                <a:latin typeface="Arial" panose="020B0604020202020204" pitchFamily="34" charset="0"/>
                <a:cs typeface="Arial" panose="020B0604020202020204" pitchFamily="34" charset="0"/>
              </a:rPr>
              <a:t>Focus: Insight, forecasting, competitive advantage.</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Examples - Decision Support Systems (DSS), Business Intelligence (BI), Predictive analytics platforms</a:t>
            </a:r>
          </a:p>
          <a:p>
            <a:endParaRPr lang="en-GB" sz="1200" b="1" dirty="0">
              <a:latin typeface="Arial" panose="020B0604020202020204" pitchFamily="34"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Operational systems keep the business running day-to-day. Management systems help track performance. Strategic systems help leaders plan the future.</a:t>
            </a:r>
          </a:p>
          <a:p>
            <a:endParaRPr lang="en-GB" sz="1200" dirty="0">
              <a:latin typeface="Arial" panose="020B0604020202020204" pitchFamily="34" charset="0"/>
              <a:cs typeface="Arial" panose="020B0604020202020204" pitchFamily="34" charset="0"/>
            </a:endParaRPr>
          </a:p>
          <a:p>
            <a:pPr>
              <a:lnSpc>
                <a:spcPct val="115000"/>
              </a:lnSpc>
              <a:spcAft>
                <a:spcPts val="800"/>
              </a:spcAft>
              <a:buNone/>
            </a:pPr>
            <a:endParaRPr lang="en-GB" sz="1100" kern="100" dirty="0">
              <a:effectLst/>
              <a:latin typeface="Arial" panose="020B0604020202020204" pitchFamily="34" charset="0"/>
              <a:ea typeface="Aptos" panose="020B00040202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EE2B321E-3422-226D-7CFF-F6C5CC063660}"/>
              </a:ext>
            </a:extLst>
          </p:cNvPr>
          <p:cNvPicPr>
            <a:picLocks noChangeAspect="1"/>
          </p:cNvPicPr>
          <p:nvPr/>
        </p:nvPicPr>
        <p:blipFill>
          <a:blip r:embed="rId2"/>
          <a:stretch>
            <a:fillRect/>
          </a:stretch>
        </p:blipFill>
        <p:spPr>
          <a:xfrm>
            <a:off x="10204703" y="6022447"/>
            <a:ext cx="1987297" cy="484813"/>
          </a:xfrm>
          <a:prstGeom prst="rect">
            <a:avLst/>
          </a:prstGeom>
        </p:spPr>
      </p:pic>
    </p:spTree>
    <p:extLst>
      <p:ext uri="{BB962C8B-B14F-4D97-AF65-F5344CB8AC3E}">
        <p14:creationId xmlns:p14="http://schemas.microsoft.com/office/powerpoint/2010/main" val="33710712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F003A3A-4135-003C-5005-6FE5F3D94AC2}"/>
              </a:ext>
            </a:extLst>
          </p:cNvPr>
          <p:cNvSpPr txBox="1"/>
          <p:nvPr/>
        </p:nvSpPr>
        <p:spPr>
          <a:xfrm>
            <a:off x="301752" y="201168"/>
            <a:ext cx="11430000" cy="5595891"/>
          </a:xfrm>
          <a:prstGeom prst="rect">
            <a:avLst/>
          </a:prstGeom>
          <a:noFill/>
        </p:spPr>
        <p:txBody>
          <a:bodyPr wrap="square">
            <a:spAutoFit/>
          </a:bodyPr>
          <a:lstStyle/>
          <a:p>
            <a:pPr>
              <a:lnSpc>
                <a:spcPct val="115000"/>
              </a:lnSpc>
              <a:spcAft>
                <a:spcPts val="800"/>
              </a:spcAft>
              <a:buNone/>
            </a:pPr>
            <a:r>
              <a:rPr lang="en-GB" sz="1100" b="1" kern="100" dirty="0">
                <a:effectLst/>
                <a:latin typeface="Arial" panose="020B0604020202020204" pitchFamily="34" charset="0"/>
                <a:ea typeface="Aptos" panose="020B0004020202020204" pitchFamily="34" charset="0"/>
                <a:cs typeface="Arial" panose="020B0604020202020204" pitchFamily="34" charset="0"/>
              </a:rPr>
              <a:t>Slide 5</a:t>
            </a:r>
          </a:p>
          <a:p>
            <a:pPr>
              <a:lnSpc>
                <a:spcPct val="115000"/>
              </a:lnSpc>
              <a:spcAft>
                <a:spcPts val="800"/>
              </a:spcAft>
              <a:buNone/>
            </a:pPr>
            <a:r>
              <a:rPr lang="en-GB" sz="1100" b="1" kern="100" dirty="0">
                <a:effectLst/>
                <a:latin typeface="Arial" panose="020B0604020202020204" pitchFamily="34" charset="0"/>
                <a:ea typeface="Aptos" panose="020B0004020202020204" pitchFamily="34" charset="0"/>
                <a:cs typeface="Arial" panose="020B0604020202020204" pitchFamily="34" charset="0"/>
              </a:rPr>
              <a:t>Business Impact</a:t>
            </a:r>
            <a:endParaRPr lang="en-GB" sz="1100" kern="100" dirty="0">
              <a:effectLst/>
              <a:latin typeface="Arial" panose="020B0604020202020204" pitchFamily="34" charset="0"/>
              <a:ea typeface="Aptos" panose="020B00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Organisations that use integrated information systems gain several important advantages.</a:t>
            </a:r>
          </a:p>
          <a:p>
            <a:endParaRPr lang="en-GB"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First, they can respond faster to customers and market changes because information is available instantly across departments.</a:t>
            </a:r>
          </a:p>
          <a:p>
            <a:endParaRPr lang="en-GB"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Second, coordination improves. When systems share data, teams no longer work in isolation — they collaborate using the same information.</a:t>
            </a:r>
          </a:p>
          <a:p>
            <a:endParaRPr lang="en-GB"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This reduces duplication of work, prevents errors, and helps managers make better decisions.</a:t>
            </a:r>
          </a:p>
          <a:p>
            <a:endParaRPr lang="en-GB"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As a result, businesses often see higher customer satisfaction and increased profitability.</a:t>
            </a:r>
          </a:p>
          <a:p>
            <a:endParaRPr lang="en-GB"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Ultimately, integrated systems don’t just support operations — they improve overall organisational performance.</a:t>
            </a: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Organisations using integrated systems can achieve:</a:t>
            </a:r>
          </a:p>
          <a:p>
            <a:endParaRPr lang="en-GB" sz="1100" dirty="0">
              <a:latin typeface="Arial" panose="020B0604020202020204" pitchFamily="34" charset="0"/>
              <a:cs typeface="Arial" panose="020B0604020202020204" pitchFamily="34" charset="0"/>
            </a:endParaRPr>
          </a:p>
          <a:p>
            <a:pPr lvl="0"/>
            <a:r>
              <a:rPr lang="en-GB" sz="1100" dirty="0">
                <a:latin typeface="Arial" panose="020B0604020202020204" pitchFamily="34" charset="0"/>
                <a:cs typeface="Arial" panose="020B0604020202020204" pitchFamily="34" charset="0"/>
              </a:rPr>
              <a:t>Faster response times</a:t>
            </a:r>
          </a:p>
          <a:p>
            <a:pPr lvl="0"/>
            <a:endParaRPr lang="en-GB" sz="1100" dirty="0">
              <a:latin typeface="Arial" panose="020B0604020202020204" pitchFamily="34" charset="0"/>
              <a:cs typeface="Arial" panose="020B0604020202020204" pitchFamily="34" charset="0"/>
            </a:endParaRPr>
          </a:p>
          <a:p>
            <a:pPr lvl="0"/>
            <a:r>
              <a:rPr lang="en-GB" sz="1100" dirty="0">
                <a:latin typeface="Arial" panose="020B0604020202020204" pitchFamily="34" charset="0"/>
                <a:cs typeface="Arial" panose="020B0604020202020204" pitchFamily="34" charset="0"/>
              </a:rPr>
              <a:t>Better coordination</a:t>
            </a:r>
          </a:p>
          <a:p>
            <a:pPr lvl="0"/>
            <a:endParaRPr lang="en-GB" sz="1100" dirty="0">
              <a:latin typeface="Arial" panose="020B0604020202020204" pitchFamily="34" charset="0"/>
              <a:cs typeface="Arial" panose="020B0604020202020204" pitchFamily="34" charset="0"/>
            </a:endParaRPr>
          </a:p>
          <a:p>
            <a:pPr lvl="0"/>
            <a:r>
              <a:rPr lang="en-GB" sz="1100" dirty="0">
                <a:latin typeface="Arial" panose="020B0604020202020204" pitchFamily="34" charset="0"/>
                <a:cs typeface="Arial" panose="020B0604020202020204" pitchFamily="34" charset="0"/>
              </a:rPr>
              <a:t>Improved customer satisfaction</a:t>
            </a:r>
          </a:p>
          <a:p>
            <a:pPr lvl="0"/>
            <a:endParaRPr lang="en-GB" sz="1100" dirty="0">
              <a:latin typeface="Arial" panose="020B0604020202020204" pitchFamily="34" charset="0"/>
              <a:cs typeface="Arial" panose="020B0604020202020204" pitchFamily="34" charset="0"/>
            </a:endParaRPr>
          </a:p>
          <a:p>
            <a:pPr lvl="0"/>
            <a:r>
              <a:rPr lang="en-GB" sz="1100" dirty="0">
                <a:latin typeface="Arial" panose="020B0604020202020204" pitchFamily="34" charset="0"/>
                <a:cs typeface="Arial" panose="020B0604020202020204" pitchFamily="34" charset="0"/>
              </a:rPr>
              <a:t>Higher profitability</a:t>
            </a:r>
          </a:p>
          <a:p>
            <a:pPr lvl="0"/>
            <a:endParaRPr lang="en-GB" sz="1100" dirty="0">
              <a:latin typeface="Arial" panose="020B0604020202020204" pitchFamily="34" charset="0"/>
              <a:cs typeface="Arial" panose="020B0604020202020204" pitchFamily="34" charset="0"/>
            </a:endParaRPr>
          </a:p>
          <a:p>
            <a:br>
              <a:rPr lang="en-GB" sz="1100" dirty="0">
                <a:latin typeface="Arial" panose="020B0604020202020204" pitchFamily="34" charset="0"/>
                <a:cs typeface="Arial" panose="020B0604020202020204" pitchFamily="34" charset="0"/>
              </a:rPr>
            </a:br>
            <a:r>
              <a:rPr lang="en-GB" sz="1100" dirty="0">
                <a:latin typeface="Arial" panose="020B0604020202020204" pitchFamily="34" charset="0"/>
                <a:cs typeface="Arial" panose="020B0604020202020204" pitchFamily="34" charset="0"/>
              </a:rPr>
              <a:t>When systems share data, departments collaborate more effectively. This reduces duplication and improves decision quality.</a:t>
            </a:r>
            <a:r>
              <a:rPr lang="en-GB" sz="1100" i="1" dirty="0">
                <a:latin typeface="Arial" panose="020B0604020202020204" pitchFamily="34" charset="0"/>
                <a:cs typeface="Arial" panose="020B0604020202020204" pitchFamily="34" charset="0"/>
              </a:rPr>
              <a:t> (Reference: Porter, 1985; SAP, 2023)</a:t>
            </a: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“We’ve seen the main system types. Dean will now explore three of the most important ones in more detail.”</a:t>
            </a:r>
          </a:p>
        </p:txBody>
      </p:sp>
      <p:pic>
        <p:nvPicPr>
          <p:cNvPr id="4" name="Picture 3">
            <a:extLst>
              <a:ext uri="{FF2B5EF4-FFF2-40B4-BE49-F238E27FC236}">
                <a16:creationId xmlns:a16="http://schemas.microsoft.com/office/drawing/2014/main" id="{693518EC-9AF1-2774-4989-B403E584242F}"/>
              </a:ext>
            </a:extLst>
          </p:cNvPr>
          <p:cNvPicPr>
            <a:picLocks noChangeAspect="1"/>
          </p:cNvPicPr>
          <p:nvPr/>
        </p:nvPicPr>
        <p:blipFill>
          <a:blip r:embed="rId2"/>
          <a:stretch>
            <a:fillRect/>
          </a:stretch>
        </p:blipFill>
        <p:spPr>
          <a:xfrm>
            <a:off x="10204703" y="6022447"/>
            <a:ext cx="1987297" cy="484813"/>
          </a:xfrm>
          <a:prstGeom prst="rect">
            <a:avLst/>
          </a:prstGeom>
        </p:spPr>
      </p:pic>
    </p:spTree>
    <p:extLst>
      <p:ext uri="{BB962C8B-B14F-4D97-AF65-F5344CB8AC3E}">
        <p14:creationId xmlns:p14="http://schemas.microsoft.com/office/powerpoint/2010/main" val="16587901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F053729-8C42-9C87-1868-A966A9FCF547}"/>
              </a:ext>
            </a:extLst>
          </p:cNvPr>
          <p:cNvSpPr txBox="1"/>
          <p:nvPr/>
        </p:nvSpPr>
        <p:spPr>
          <a:xfrm>
            <a:off x="350874" y="382772"/>
            <a:ext cx="11472531" cy="6010492"/>
          </a:xfrm>
          <a:prstGeom prst="rect">
            <a:avLst/>
          </a:prstGeom>
          <a:noFill/>
        </p:spPr>
        <p:txBody>
          <a:bodyPr wrap="square">
            <a:spAutoFit/>
          </a:bodyPr>
          <a:lstStyle/>
          <a:p>
            <a:pPr>
              <a:lnSpc>
                <a:spcPct val="115000"/>
              </a:lnSpc>
              <a:spcAft>
                <a:spcPts val="800"/>
              </a:spcAft>
              <a:buNone/>
            </a:pPr>
            <a:r>
              <a:rPr lang="en-GB" sz="1100" kern="100" dirty="0">
                <a:effectLst/>
                <a:latin typeface="Arial" panose="020B0604020202020204" pitchFamily="34" charset="0"/>
                <a:ea typeface="Aptos" panose="020B0004020202020204" pitchFamily="34" charset="0"/>
                <a:cs typeface="Arial" panose="020B0604020202020204" pitchFamily="34" charset="0"/>
              </a:rPr>
              <a:t>DEAN</a:t>
            </a:r>
          </a:p>
          <a:p>
            <a:pPr>
              <a:lnSpc>
                <a:spcPct val="115000"/>
              </a:lnSpc>
              <a:spcAft>
                <a:spcPts val="800"/>
              </a:spcAft>
              <a:buNone/>
            </a:pPr>
            <a:r>
              <a:rPr lang="en-GB" sz="1100" b="1" kern="100" dirty="0">
                <a:effectLst/>
                <a:latin typeface="Arial" panose="020B0604020202020204" pitchFamily="34" charset="0"/>
                <a:ea typeface="Aptos" panose="020B0004020202020204" pitchFamily="34" charset="0"/>
                <a:cs typeface="Arial" panose="020B0604020202020204" pitchFamily="34" charset="0"/>
              </a:rPr>
              <a:t>Slide </a:t>
            </a:r>
            <a:r>
              <a:rPr lang="en-GB" sz="1100" b="1" kern="100" dirty="0">
                <a:latin typeface="Arial" panose="020B0604020202020204" pitchFamily="34" charset="0"/>
                <a:ea typeface="Aptos" panose="020B0004020202020204" pitchFamily="34" charset="0"/>
                <a:cs typeface="Arial" panose="020B0604020202020204" pitchFamily="34" charset="0"/>
              </a:rPr>
              <a:t>6</a:t>
            </a:r>
          </a:p>
          <a:p>
            <a:pPr>
              <a:lnSpc>
                <a:spcPct val="115000"/>
              </a:lnSpc>
              <a:spcAft>
                <a:spcPts val="800"/>
              </a:spcAft>
              <a:buNone/>
            </a:pPr>
            <a:r>
              <a:rPr lang="en-GB" sz="1100" b="1" kern="100" dirty="0">
                <a:effectLst/>
                <a:latin typeface="Arial" panose="020B0604020202020204" pitchFamily="34" charset="0"/>
                <a:ea typeface="Aptos" panose="020B0004020202020204" pitchFamily="34" charset="0"/>
                <a:cs typeface="Arial" panose="020B0604020202020204" pitchFamily="34" charset="0"/>
              </a:rPr>
              <a:t>ERP Systems</a:t>
            </a:r>
            <a:endParaRPr lang="en-GB" sz="1100" kern="100" dirty="0">
              <a:effectLst/>
              <a:latin typeface="Arial" panose="020B0604020202020204" pitchFamily="34" charset="0"/>
              <a:ea typeface="Aptos" panose="020B0004020202020204" pitchFamily="34" charset="0"/>
              <a:cs typeface="Arial" panose="020B0604020202020204" pitchFamily="34" charset="0"/>
            </a:endParaRPr>
          </a:p>
          <a:p>
            <a:pPr>
              <a:lnSpc>
                <a:spcPct val="115000"/>
              </a:lnSpc>
              <a:spcAft>
                <a:spcPts val="800"/>
              </a:spcAft>
              <a:buNone/>
            </a:pPr>
            <a:r>
              <a:rPr lang="en-GB" sz="1100" kern="100" dirty="0">
                <a:effectLst/>
                <a:latin typeface="Arial" panose="020B0604020202020204" pitchFamily="34" charset="0"/>
                <a:ea typeface="Aptos" panose="020B0004020202020204" pitchFamily="34" charset="0"/>
                <a:cs typeface="Arial" panose="020B0604020202020204" pitchFamily="34" charset="0"/>
              </a:rPr>
              <a:t>Enterprise Resource Planning</a:t>
            </a:r>
            <a:r>
              <a:rPr lang="en-GB" sz="1100" b="1" kern="100" dirty="0">
                <a:effectLst/>
                <a:latin typeface="Arial" panose="020B0604020202020204" pitchFamily="34" charset="0"/>
                <a:ea typeface="Aptos" panose="020B0004020202020204" pitchFamily="34" charset="0"/>
                <a:cs typeface="Arial" panose="020B0604020202020204" pitchFamily="34" charset="0"/>
              </a:rPr>
              <a:t> (ERP) </a:t>
            </a:r>
            <a:r>
              <a:rPr lang="en-GB" sz="1100" kern="100" dirty="0">
                <a:effectLst/>
                <a:latin typeface="Arial" panose="020B0604020202020204" pitchFamily="34" charset="0"/>
                <a:ea typeface="Aptos" panose="020B0004020202020204" pitchFamily="34" charset="0"/>
                <a:cs typeface="Arial" panose="020B0604020202020204" pitchFamily="34" charset="0"/>
              </a:rPr>
              <a:t>is an integrated information system that connects and manages an organisation’s core business processes in one unified platform.                  ERP systems combine data from different departments into one central database, allowing real-time access to information across the organisation.</a:t>
            </a:r>
          </a:p>
          <a:p>
            <a:pPr>
              <a:lnSpc>
                <a:spcPct val="115000"/>
              </a:lnSpc>
              <a:spcAft>
                <a:spcPts val="800"/>
              </a:spcAft>
              <a:buNone/>
            </a:pPr>
            <a:endParaRPr lang="en-GB" sz="1100" kern="100" dirty="0">
              <a:effectLst/>
              <a:latin typeface="Arial" panose="020B0604020202020204" pitchFamily="34" charset="0"/>
              <a:ea typeface="Aptos" panose="020B0004020202020204" pitchFamily="34" charset="0"/>
              <a:cs typeface="Arial" panose="020B0604020202020204" pitchFamily="34" charset="0"/>
            </a:endParaRPr>
          </a:p>
          <a:p>
            <a:pPr>
              <a:lnSpc>
                <a:spcPct val="115000"/>
              </a:lnSpc>
              <a:spcAft>
                <a:spcPts val="800"/>
              </a:spcAft>
            </a:pPr>
            <a:r>
              <a:rPr lang="en-GB" sz="1100" b="1" kern="100" dirty="0">
                <a:effectLst/>
                <a:latin typeface="Arial" panose="020B0604020202020204" pitchFamily="34" charset="0"/>
                <a:ea typeface="Aptos" panose="020B0004020202020204" pitchFamily="34" charset="0"/>
                <a:cs typeface="Arial" panose="020B0604020202020204" pitchFamily="34" charset="0"/>
              </a:rPr>
              <a:t>Typical modules				Purpose:</a:t>
            </a:r>
            <a:r>
              <a:rPr lang="en-GB" sz="1100" kern="100" dirty="0">
                <a:effectLst/>
                <a:latin typeface="Arial" panose="020B0604020202020204" pitchFamily="34" charset="0"/>
                <a:ea typeface="Aptos" panose="020B0004020202020204" pitchFamily="34" charset="0"/>
                <a:cs typeface="Arial" panose="020B0604020202020204" pitchFamily="34" charset="0"/>
              </a:rPr>
              <a:t> 	Integrate core business processes.</a:t>
            </a:r>
          </a:p>
          <a:p>
            <a:pPr marL="342900" indent="-342900">
              <a:lnSpc>
                <a:spcPct val="115000"/>
              </a:lnSpc>
              <a:spcAft>
                <a:spcPts val="800"/>
              </a:spcAft>
              <a:buSzPts val="1000"/>
              <a:buFont typeface="Symbol" panose="05050102010706020507" pitchFamily="18" charset="2"/>
              <a:buChar char=""/>
              <a:tabLst>
                <a:tab pos="457200" algn="l"/>
              </a:tabLst>
            </a:pPr>
            <a:r>
              <a:rPr lang="en-GB" sz="1100" kern="100" dirty="0">
                <a:effectLst/>
                <a:latin typeface="Arial" panose="020B0604020202020204" pitchFamily="34" charset="0"/>
                <a:ea typeface="Aptos" panose="020B0004020202020204" pitchFamily="34" charset="0"/>
                <a:cs typeface="Arial" panose="020B0604020202020204" pitchFamily="34" charset="0"/>
              </a:rPr>
              <a:t>Finance &amp; Accounting</a:t>
            </a:r>
            <a:r>
              <a:rPr lang="en-GB" sz="1100" kern="100" dirty="0">
                <a:latin typeface="Arial" panose="020B0604020202020204" pitchFamily="34" charset="0"/>
                <a:ea typeface="Aptos" panose="020B0004020202020204" pitchFamily="34" charset="0"/>
                <a:cs typeface="Arial" panose="020B0604020202020204" pitchFamily="34" charset="0"/>
              </a:rPr>
              <a:t>					ERP acts as the backbone of a business, linking departments such as finance, HR, and operations into one unified system.</a:t>
            </a:r>
            <a:endParaRPr lang="en-GB" sz="1100" kern="100" dirty="0">
              <a:effectLst/>
              <a:latin typeface="Arial" panose="020B0604020202020204" pitchFamily="34" charset="0"/>
              <a:ea typeface="Aptos" panose="020B0004020202020204" pitchFamily="34" charset="0"/>
              <a:cs typeface="Arial" panose="020B0604020202020204" pitchFamily="34" charset="0"/>
            </a:endParaRPr>
          </a:p>
          <a:p>
            <a:pPr marL="342900" lvl="0" indent="-342900">
              <a:lnSpc>
                <a:spcPct val="115000"/>
              </a:lnSpc>
              <a:spcAft>
                <a:spcPts val="800"/>
              </a:spcAft>
              <a:buSzPts val="1000"/>
              <a:buFont typeface="Symbol" panose="05050102010706020507" pitchFamily="18" charset="2"/>
              <a:buChar char=""/>
              <a:tabLst>
                <a:tab pos="457200" algn="l"/>
              </a:tabLst>
            </a:pPr>
            <a:r>
              <a:rPr lang="en-GB" sz="1100" kern="100" dirty="0">
                <a:effectLst/>
                <a:latin typeface="Arial" panose="020B0604020202020204" pitchFamily="34" charset="0"/>
                <a:ea typeface="Aptos" panose="020B0004020202020204" pitchFamily="34" charset="0"/>
                <a:cs typeface="Arial" panose="020B0604020202020204" pitchFamily="34" charset="0"/>
              </a:rPr>
              <a:t>Human Resources</a:t>
            </a:r>
          </a:p>
          <a:p>
            <a:pPr marL="342900" lvl="0" indent="-342900">
              <a:lnSpc>
                <a:spcPct val="115000"/>
              </a:lnSpc>
              <a:spcAft>
                <a:spcPts val="800"/>
              </a:spcAft>
              <a:buSzPts val="1000"/>
              <a:buFont typeface="Symbol" panose="05050102010706020507" pitchFamily="18" charset="2"/>
              <a:buChar char=""/>
              <a:tabLst>
                <a:tab pos="457200" algn="l"/>
              </a:tabLst>
            </a:pPr>
            <a:r>
              <a:rPr lang="en-GB" sz="1100" kern="100" dirty="0">
                <a:effectLst/>
                <a:latin typeface="Arial" panose="020B0604020202020204" pitchFamily="34" charset="0"/>
                <a:ea typeface="Aptos" panose="020B0004020202020204" pitchFamily="34" charset="0"/>
                <a:cs typeface="Arial" panose="020B0604020202020204" pitchFamily="34" charset="0"/>
              </a:rPr>
              <a:t>Procurement</a:t>
            </a:r>
          </a:p>
          <a:p>
            <a:pPr marL="342900" lvl="0" indent="-342900">
              <a:lnSpc>
                <a:spcPct val="115000"/>
              </a:lnSpc>
              <a:spcAft>
                <a:spcPts val="800"/>
              </a:spcAft>
              <a:buSzPts val="1000"/>
              <a:buFont typeface="Symbol" panose="05050102010706020507" pitchFamily="18" charset="2"/>
              <a:buChar char=""/>
              <a:tabLst>
                <a:tab pos="457200" algn="l"/>
              </a:tabLst>
            </a:pPr>
            <a:r>
              <a:rPr lang="en-GB" sz="1100" kern="100" dirty="0">
                <a:effectLst/>
                <a:latin typeface="Arial" panose="020B0604020202020204" pitchFamily="34" charset="0"/>
                <a:ea typeface="Aptos" panose="020B0004020202020204" pitchFamily="34" charset="0"/>
                <a:cs typeface="Arial" panose="020B0604020202020204" pitchFamily="34" charset="0"/>
              </a:rPr>
              <a:t>Inventory Management</a:t>
            </a:r>
          </a:p>
          <a:p>
            <a:pPr marL="342900" lvl="0" indent="-342900">
              <a:lnSpc>
                <a:spcPct val="115000"/>
              </a:lnSpc>
              <a:spcAft>
                <a:spcPts val="800"/>
              </a:spcAft>
              <a:buSzPts val="1000"/>
              <a:buFont typeface="Symbol" panose="05050102010706020507" pitchFamily="18" charset="2"/>
              <a:buChar char=""/>
              <a:tabLst>
                <a:tab pos="457200" algn="l"/>
              </a:tabLst>
            </a:pPr>
            <a:r>
              <a:rPr lang="en-GB" sz="1100" kern="100" dirty="0">
                <a:effectLst/>
                <a:latin typeface="Arial" panose="020B0604020202020204" pitchFamily="34" charset="0"/>
                <a:ea typeface="Aptos" panose="020B0004020202020204" pitchFamily="34" charset="0"/>
                <a:cs typeface="Arial" panose="020B0604020202020204" pitchFamily="34" charset="0"/>
              </a:rPr>
              <a:t>Supply Chain</a:t>
            </a:r>
          </a:p>
          <a:p>
            <a:pPr marL="342900" lvl="0" indent="-342900">
              <a:lnSpc>
                <a:spcPct val="115000"/>
              </a:lnSpc>
              <a:spcAft>
                <a:spcPts val="800"/>
              </a:spcAft>
              <a:buSzPts val="1000"/>
              <a:buFont typeface="Symbol" panose="05050102010706020507" pitchFamily="18" charset="2"/>
              <a:buChar char=""/>
              <a:tabLst>
                <a:tab pos="457200" algn="l"/>
              </a:tabLst>
            </a:pPr>
            <a:r>
              <a:rPr lang="en-GB" sz="1100" kern="100" dirty="0">
                <a:effectLst/>
                <a:latin typeface="Arial" panose="020B0604020202020204" pitchFamily="34" charset="0"/>
                <a:ea typeface="Aptos" panose="020B0004020202020204" pitchFamily="34" charset="0"/>
                <a:cs typeface="Arial" panose="020B0604020202020204" pitchFamily="34" charset="0"/>
              </a:rPr>
              <a:t>Sales &amp; Reporting</a:t>
            </a:r>
            <a:endParaRPr lang="en-GB" sz="1100" kern="100" dirty="0">
              <a:latin typeface="Arial" panose="020B0604020202020204" pitchFamily="34" charset="0"/>
              <a:ea typeface="Aptos" panose="020B0004020202020204" pitchFamily="34" charset="0"/>
              <a:cs typeface="Arial" panose="020B0604020202020204" pitchFamily="34" charset="0"/>
            </a:endParaRPr>
          </a:p>
          <a:p>
            <a:pPr lvl="0">
              <a:lnSpc>
                <a:spcPct val="115000"/>
              </a:lnSpc>
              <a:spcAft>
                <a:spcPts val="800"/>
              </a:spcAft>
              <a:buSzPts val="1000"/>
              <a:tabLst>
                <a:tab pos="457200" algn="l"/>
              </a:tabLst>
            </a:pPr>
            <a:endParaRPr lang="en-GB" sz="1100" b="1" kern="100" dirty="0">
              <a:effectLst/>
              <a:latin typeface="Arial" panose="020B0604020202020204" pitchFamily="34" charset="0"/>
              <a:ea typeface="Aptos" panose="020B0004020202020204" pitchFamily="34" charset="0"/>
              <a:cs typeface="Arial" panose="020B0604020202020204" pitchFamily="34" charset="0"/>
            </a:endParaRPr>
          </a:p>
          <a:p>
            <a:pPr>
              <a:lnSpc>
                <a:spcPct val="115000"/>
              </a:lnSpc>
              <a:spcAft>
                <a:spcPts val="800"/>
              </a:spcAft>
            </a:pPr>
            <a:r>
              <a:rPr lang="en-GB" sz="1100" b="1" kern="100" dirty="0">
                <a:effectLst/>
                <a:latin typeface="Arial" panose="020B0604020202020204" pitchFamily="34" charset="0"/>
                <a:ea typeface="Aptos" panose="020B0004020202020204" pitchFamily="34" charset="0"/>
                <a:cs typeface="Arial" panose="020B0604020202020204" pitchFamily="34" charset="0"/>
              </a:rPr>
              <a:t>Key Benefits						Limitations</a:t>
            </a:r>
            <a:endParaRPr lang="en-GB" sz="1100" kern="100" dirty="0">
              <a:effectLst/>
              <a:latin typeface="Arial" panose="020B0604020202020204" pitchFamily="34" charset="0"/>
              <a:ea typeface="Aptos" panose="020B0004020202020204" pitchFamily="34" charset="0"/>
              <a:cs typeface="Arial" panose="020B0604020202020204" pitchFamily="34" charset="0"/>
            </a:endParaRPr>
          </a:p>
          <a:p>
            <a:pPr marL="342900" indent="-342900">
              <a:lnSpc>
                <a:spcPct val="115000"/>
              </a:lnSpc>
              <a:spcAft>
                <a:spcPts val="800"/>
              </a:spcAft>
              <a:buSzPts val="1000"/>
              <a:buFont typeface="Symbol" panose="05050102010706020507" pitchFamily="18" charset="2"/>
              <a:buChar char=""/>
              <a:tabLst>
                <a:tab pos="457200" algn="l"/>
              </a:tabLst>
            </a:pPr>
            <a:r>
              <a:rPr lang="en-GB" sz="1100" b="1" kern="100" dirty="0">
                <a:effectLst/>
                <a:latin typeface="Arial" panose="020B0604020202020204" pitchFamily="34" charset="0"/>
                <a:ea typeface="Aptos" panose="020B0004020202020204" pitchFamily="34" charset="0"/>
                <a:cs typeface="Arial" panose="020B0604020202020204" pitchFamily="34" charset="0"/>
              </a:rPr>
              <a:t>Single source of truth</a:t>
            </a:r>
            <a:r>
              <a:rPr lang="en-GB" sz="1100" kern="100" dirty="0">
                <a:effectLst/>
                <a:latin typeface="Arial" panose="020B0604020202020204" pitchFamily="34" charset="0"/>
                <a:ea typeface="Aptos" panose="020B0004020202020204" pitchFamily="34" charset="0"/>
                <a:cs typeface="Arial" panose="020B0604020202020204" pitchFamily="34" charset="0"/>
              </a:rPr>
              <a:t> — eliminates duplicate data			High implementation cost</a:t>
            </a:r>
          </a:p>
          <a:p>
            <a:pPr marL="342900" indent="-342900">
              <a:lnSpc>
                <a:spcPct val="115000"/>
              </a:lnSpc>
              <a:spcAft>
                <a:spcPts val="800"/>
              </a:spcAft>
              <a:buSzPts val="1000"/>
              <a:buFont typeface="Symbol" panose="05050102010706020507" pitchFamily="18" charset="2"/>
              <a:buChar char=""/>
              <a:tabLst>
                <a:tab pos="457200" algn="l"/>
              </a:tabLst>
            </a:pPr>
            <a:r>
              <a:rPr lang="en-GB" sz="1100" b="1" kern="100" dirty="0">
                <a:effectLst/>
                <a:latin typeface="Arial" panose="020B0604020202020204" pitchFamily="34" charset="0"/>
                <a:ea typeface="Aptos" panose="020B0004020202020204" pitchFamily="34" charset="0"/>
                <a:cs typeface="Arial" panose="020B0604020202020204" pitchFamily="34" charset="0"/>
              </a:rPr>
              <a:t>Improved efficiency</a:t>
            </a:r>
            <a:r>
              <a:rPr lang="en-GB" sz="1100" kern="100" dirty="0">
                <a:effectLst/>
                <a:latin typeface="Arial" panose="020B0604020202020204" pitchFamily="34" charset="0"/>
                <a:ea typeface="Aptos" panose="020B0004020202020204" pitchFamily="34" charset="0"/>
                <a:cs typeface="Arial" panose="020B0604020202020204" pitchFamily="34" charset="0"/>
              </a:rPr>
              <a:t> — automates manual tasks			Complex setup and configuration</a:t>
            </a:r>
          </a:p>
          <a:p>
            <a:pPr marL="342900" indent="-342900">
              <a:lnSpc>
                <a:spcPct val="115000"/>
              </a:lnSpc>
              <a:spcAft>
                <a:spcPts val="800"/>
              </a:spcAft>
              <a:buSzPts val="1000"/>
              <a:buFont typeface="Symbol" panose="05050102010706020507" pitchFamily="18" charset="2"/>
              <a:buChar char=""/>
              <a:tabLst>
                <a:tab pos="457200" algn="l"/>
              </a:tabLst>
            </a:pPr>
            <a:r>
              <a:rPr lang="en-GB" sz="1100" b="1" kern="100" dirty="0">
                <a:effectLst/>
                <a:latin typeface="Arial" panose="020B0604020202020204" pitchFamily="34" charset="0"/>
                <a:ea typeface="Aptos" panose="020B0004020202020204" pitchFamily="34" charset="0"/>
                <a:cs typeface="Arial" panose="020B0604020202020204" pitchFamily="34" charset="0"/>
              </a:rPr>
              <a:t>Better decision-making</a:t>
            </a:r>
            <a:r>
              <a:rPr lang="en-GB" sz="1100" kern="100" dirty="0">
                <a:effectLst/>
                <a:latin typeface="Arial" panose="020B0604020202020204" pitchFamily="34" charset="0"/>
                <a:ea typeface="Aptos" panose="020B0004020202020204" pitchFamily="34" charset="0"/>
                <a:cs typeface="Arial" panose="020B0604020202020204" pitchFamily="34" charset="0"/>
              </a:rPr>
              <a:t> — real-time reporting			Requires staff training</a:t>
            </a:r>
          </a:p>
          <a:p>
            <a:pPr marL="342900" indent="-342900">
              <a:lnSpc>
                <a:spcPct val="115000"/>
              </a:lnSpc>
              <a:spcAft>
                <a:spcPts val="800"/>
              </a:spcAft>
              <a:buSzPts val="1000"/>
              <a:buFont typeface="Symbol" panose="05050102010706020507" pitchFamily="18" charset="2"/>
              <a:buChar char=""/>
              <a:tabLst>
                <a:tab pos="457200" algn="l"/>
              </a:tabLst>
            </a:pPr>
            <a:r>
              <a:rPr lang="en-GB" sz="1100" b="1" kern="100" dirty="0">
                <a:effectLst/>
                <a:latin typeface="Arial" panose="020B0604020202020204" pitchFamily="34" charset="0"/>
                <a:ea typeface="Aptos" panose="020B0004020202020204" pitchFamily="34" charset="0"/>
                <a:cs typeface="Arial" panose="020B0604020202020204" pitchFamily="34" charset="0"/>
              </a:rPr>
              <a:t>Improved compliance</a:t>
            </a:r>
            <a:r>
              <a:rPr lang="en-GB" sz="1100" kern="100" dirty="0">
                <a:effectLst/>
                <a:latin typeface="Arial" panose="020B0604020202020204" pitchFamily="34" charset="0"/>
                <a:ea typeface="Aptos" panose="020B0004020202020204" pitchFamily="34" charset="0"/>
                <a:cs typeface="Arial" panose="020B0604020202020204" pitchFamily="34" charset="0"/>
              </a:rPr>
              <a:t> — standardised processes			Resistance to organisational change</a:t>
            </a:r>
          </a:p>
          <a:p>
            <a:pPr marL="342900" lvl="0" indent="-342900">
              <a:lnSpc>
                <a:spcPct val="115000"/>
              </a:lnSpc>
              <a:spcAft>
                <a:spcPts val="800"/>
              </a:spcAft>
              <a:buSzPts val="1000"/>
              <a:buFont typeface="Symbol" panose="05050102010706020507" pitchFamily="18" charset="2"/>
              <a:buChar char=""/>
              <a:tabLst>
                <a:tab pos="457200" algn="l"/>
              </a:tabLst>
            </a:pPr>
            <a:r>
              <a:rPr lang="en-GB" sz="1100" b="1" kern="100" dirty="0">
                <a:effectLst/>
                <a:latin typeface="Arial" panose="020B0604020202020204" pitchFamily="34" charset="0"/>
                <a:ea typeface="Aptos" panose="020B0004020202020204" pitchFamily="34" charset="0"/>
                <a:cs typeface="Arial" panose="020B0604020202020204" pitchFamily="34" charset="0"/>
              </a:rPr>
              <a:t>Better collaboration</a:t>
            </a:r>
            <a:r>
              <a:rPr lang="en-GB" sz="1100" kern="100" dirty="0">
                <a:effectLst/>
                <a:latin typeface="Arial" panose="020B0604020202020204" pitchFamily="34" charset="0"/>
                <a:ea typeface="Aptos" panose="020B0004020202020204" pitchFamily="34" charset="0"/>
                <a:cs typeface="Arial" panose="020B0604020202020204" pitchFamily="34" charset="0"/>
              </a:rPr>
              <a:t> — departments share information		</a:t>
            </a:r>
            <a:endParaRPr lang="en-GB" sz="1200" kern="100" dirty="0">
              <a:effectLst/>
              <a:latin typeface="Arial" panose="020B0604020202020204" pitchFamily="34" charset="0"/>
              <a:ea typeface="Aptos" panose="020B00040202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B40638E4-B272-C776-F599-795EA8E5DA48}"/>
              </a:ext>
            </a:extLst>
          </p:cNvPr>
          <p:cNvPicPr>
            <a:picLocks noChangeAspect="1"/>
          </p:cNvPicPr>
          <p:nvPr/>
        </p:nvPicPr>
        <p:blipFill>
          <a:blip r:embed="rId2"/>
          <a:stretch>
            <a:fillRect/>
          </a:stretch>
        </p:blipFill>
        <p:spPr>
          <a:xfrm>
            <a:off x="10204703" y="6022447"/>
            <a:ext cx="1987297" cy="484813"/>
          </a:xfrm>
          <a:prstGeom prst="rect">
            <a:avLst/>
          </a:prstGeom>
        </p:spPr>
      </p:pic>
    </p:spTree>
    <p:extLst>
      <p:ext uri="{BB962C8B-B14F-4D97-AF65-F5344CB8AC3E}">
        <p14:creationId xmlns:p14="http://schemas.microsoft.com/office/powerpoint/2010/main" val="116917318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D75483E-5C66-1A5D-58F5-81060A53917A}"/>
              </a:ext>
            </a:extLst>
          </p:cNvPr>
          <p:cNvSpPr txBox="1"/>
          <p:nvPr/>
        </p:nvSpPr>
        <p:spPr>
          <a:xfrm>
            <a:off x="255181" y="202019"/>
            <a:ext cx="11642652" cy="6410345"/>
          </a:xfrm>
          <a:prstGeom prst="rect">
            <a:avLst/>
          </a:prstGeom>
          <a:noFill/>
        </p:spPr>
        <p:txBody>
          <a:bodyPr wrap="square">
            <a:spAutoFit/>
          </a:bodyPr>
          <a:lstStyle/>
          <a:p>
            <a:pPr>
              <a:lnSpc>
                <a:spcPct val="115000"/>
              </a:lnSpc>
              <a:spcAft>
                <a:spcPts val="800"/>
              </a:spcAft>
              <a:buNone/>
            </a:pPr>
            <a:r>
              <a:rPr lang="en-GB" sz="1100" b="1" kern="100" dirty="0">
                <a:effectLst/>
                <a:latin typeface="Arial" panose="020B0604020202020204" pitchFamily="34" charset="0"/>
                <a:ea typeface="Aptos" panose="020B0004020202020204" pitchFamily="34" charset="0"/>
                <a:cs typeface="Arial" panose="020B0604020202020204" pitchFamily="34" charset="0"/>
              </a:rPr>
              <a:t>Slide 7</a:t>
            </a:r>
            <a:endParaRPr lang="en-GB" sz="1100" b="1" kern="100" dirty="0">
              <a:latin typeface="Arial" panose="020B0604020202020204" pitchFamily="34" charset="0"/>
              <a:ea typeface="Aptos" panose="020B0004020202020204" pitchFamily="34" charset="0"/>
              <a:cs typeface="Arial" panose="020B0604020202020204" pitchFamily="34" charset="0"/>
            </a:endParaRPr>
          </a:p>
          <a:p>
            <a:pPr>
              <a:lnSpc>
                <a:spcPct val="115000"/>
              </a:lnSpc>
              <a:spcAft>
                <a:spcPts val="800"/>
              </a:spcAft>
              <a:buNone/>
            </a:pPr>
            <a:r>
              <a:rPr lang="en-GB" sz="1100" b="1" kern="100" dirty="0">
                <a:effectLst/>
                <a:latin typeface="Arial" panose="020B0604020202020204" pitchFamily="34" charset="0"/>
                <a:ea typeface="Aptos" panose="020B0004020202020204" pitchFamily="34" charset="0"/>
                <a:cs typeface="Arial" panose="020B0604020202020204" pitchFamily="34" charset="0"/>
              </a:rPr>
              <a:t>CRM Systems</a:t>
            </a:r>
            <a:endParaRPr lang="en-GB" sz="1100" kern="100" dirty="0">
              <a:effectLst/>
              <a:latin typeface="Arial" panose="020B0604020202020204" pitchFamily="34" charset="0"/>
              <a:ea typeface="Aptos" panose="020B0004020202020204" pitchFamily="34" charset="0"/>
              <a:cs typeface="Arial" panose="020B0604020202020204" pitchFamily="34" charset="0"/>
            </a:endParaRPr>
          </a:p>
          <a:p>
            <a:pPr>
              <a:lnSpc>
                <a:spcPct val="115000"/>
              </a:lnSpc>
              <a:spcAft>
                <a:spcPts val="800"/>
              </a:spcAft>
              <a:buNone/>
            </a:pPr>
            <a:r>
              <a:rPr lang="en-GB" sz="1100" kern="100" dirty="0">
                <a:effectLst/>
                <a:latin typeface="Arial" panose="020B0604020202020204" pitchFamily="34" charset="0"/>
                <a:ea typeface="Aptos" panose="020B0004020202020204" pitchFamily="34" charset="0"/>
                <a:cs typeface="Arial" panose="020B0604020202020204" pitchFamily="34" charset="0"/>
              </a:rPr>
              <a:t>A Customer Relationship Management</a:t>
            </a:r>
            <a:r>
              <a:rPr lang="en-GB" sz="1100" b="1" kern="100" dirty="0">
                <a:effectLst/>
                <a:latin typeface="Arial" panose="020B0604020202020204" pitchFamily="34" charset="0"/>
                <a:ea typeface="Aptos" panose="020B0004020202020204" pitchFamily="34" charset="0"/>
                <a:cs typeface="Arial" panose="020B0604020202020204" pitchFamily="34" charset="0"/>
              </a:rPr>
              <a:t> (CRM) </a:t>
            </a:r>
            <a:r>
              <a:rPr lang="en-GB" sz="1100" kern="100" dirty="0">
                <a:effectLst/>
                <a:latin typeface="Arial" panose="020B0604020202020204" pitchFamily="34" charset="0"/>
                <a:ea typeface="Aptos" panose="020B0004020202020204" pitchFamily="34" charset="0"/>
                <a:cs typeface="Arial" panose="020B0604020202020204" pitchFamily="34" charset="0"/>
              </a:rPr>
              <a:t>system is an information system that helps businesses manage interactions with customers, store customer data, and improve relationships to increase satisfaction, loyalty, and sales. </a:t>
            </a:r>
          </a:p>
          <a:p>
            <a:pPr>
              <a:lnSpc>
                <a:spcPct val="115000"/>
              </a:lnSpc>
              <a:spcAft>
                <a:spcPts val="800"/>
              </a:spcAft>
              <a:buNone/>
            </a:pPr>
            <a:r>
              <a:rPr lang="en-GB" sz="1100" kern="100" dirty="0">
                <a:effectLst/>
                <a:latin typeface="Arial" panose="020B0604020202020204" pitchFamily="34" charset="0"/>
                <a:ea typeface="Aptos" panose="020B0004020202020204" pitchFamily="34" charset="0"/>
                <a:cs typeface="Arial" panose="020B0604020202020204" pitchFamily="34" charset="0"/>
              </a:rPr>
              <a:t>CRM systems collect and organise customer information from multiple touchpoints so businesses can understand customer behaviour and preferences.</a:t>
            </a:r>
            <a:endParaRPr lang="en-GB" sz="1100" kern="100" dirty="0">
              <a:latin typeface="Arial" panose="020B0604020202020204" pitchFamily="34" charset="0"/>
              <a:ea typeface="Aptos" panose="020B0004020202020204" pitchFamily="34" charset="0"/>
              <a:cs typeface="Arial" panose="020B0604020202020204" pitchFamily="34" charset="0"/>
            </a:endParaRPr>
          </a:p>
          <a:p>
            <a:pPr>
              <a:lnSpc>
                <a:spcPct val="115000"/>
              </a:lnSpc>
              <a:spcAft>
                <a:spcPts val="800"/>
              </a:spcAft>
              <a:buNone/>
            </a:pPr>
            <a:endParaRPr lang="en-GB" sz="1100" kern="100" dirty="0">
              <a:effectLst/>
              <a:latin typeface="Arial" panose="020B0604020202020204" pitchFamily="34" charset="0"/>
              <a:ea typeface="Aptos" panose="020B0004020202020204" pitchFamily="34" charset="0"/>
              <a:cs typeface="Arial" panose="020B0604020202020204" pitchFamily="34" charset="0"/>
            </a:endParaRPr>
          </a:p>
          <a:p>
            <a:pPr>
              <a:lnSpc>
                <a:spcPct val="115000"/>
              </a:lnSpc>
              <a:spcAft>
                <a:spcPts val="800"/>
              </a:spcAft>
              <a:buNone/>
            </a:pPr>
            <a:r>
              <a:rPr lang="en-GB" sz="1100" b="1" kern="100" dirty="0">
                <a:effectLst/>
                <a:latin typeface="Arial" panose="020B0604020202020204" pitchFamily="34" charset="0"/>
                <a:ea typeface="Aptos" panose="020B0004020202020204" pitchFamily="34" charset="0"/>
                <a:cs typeface="Arial" panose="020B0604020202020204" pitchFamily="34" charset="0"/>
              </a:rPr>
              <a:t>Core Functions</a:t>
            </a:r>
            <a:r>
              <a:rPr lang="en-GB" sz="1100" b="1" kern="100" dirty="0">
                <a:latin typeface="Arial" panose="020B0604020202020204" pitchFamily="34" charset="0"/>
                <a:ea typeface="Aptos" panose="020B0004020202020204" pitchFamily="34" charset="0"/>
                <a:cs typeface="Arial" panose="020B0604020202020204" pitchFamily="34" charset="0"/>
              </a:rPr>
              <a:t>			 	Purpose:</a:t>
            </a:r>
            <a:r>
              <a:rPr lang="en-GB" sz="1100" kern="100" dirty="0">
                <a:latin typeface="Arial" panose="020B0604020202020204" pitchFamily="34" charset="0"/>
                <a:ea typeface="Aptos" panose="020B0004020202020204" pitchFamily="34" charset="0"/>
                <a:cs typeface="Arial" panose="020B0604020202020204" pitchFamily="34" charset="0"/>
              </a:rPr>
              <a:t> Manage customer interactions and relationships</a:t>
            </a:r>
            <a:endParaRPr lang="en-GB" sz="1100" kern="100" dirty="0">
              <a:effectLst/>
              <a:latin typeface="Arial" panose="020B0604020202020204" pitchFamily="34" charset="0"/>
              <a:ea typeface="Aptos" panose="020B0004020202020204" pitchFamily="34" charset="0"/>
              <a:cs typeface="Arial" panose="020B0604020202020204" pitchFamily="34" charset="0"/>
            </a:endParaRPr>
          </a:p>
          <a:p>
            <a:pPr marL="342900" lvl="0" indent="-342900">
              <a:lnSpc>
                <a:spcPct val="115000"/>
              </a:lnSpc>
              <a:spcAft>
                <a:spcPts val="800"/>
              </a:spcAft>
              <a:buSzPts val="1000"/>
              <a:buFont typeface="Symbol" panose="05050102010706020507" pitchFamily="18" charset="2"/>
              <a:buChar char=""/>
              <a:tabLst>
                <a:tab pos="457200" algn="l"/>
              </a:tabLst>
            </a:pPr>
            <a:r>
              <a:rPr lang="en-GB" sz="1100" kern="100" dirty="0">
                <a:effectLst/>
                <a:latin typeface="Arial" panose="020B0604020202020204" pitchFamily="34" charset="0"/>
                <a:ea typeface="Aptos" panose="020B0004020202020204" pitchFamily="34" charset="0"/>
                <a:cs typeface="Arial" panose="020B0604020202020204" pitchFamily="34" charset="0"/>
              </a:rPr>
              <a:t>Customer profiles and contact history</a:t>
            </a:r>
          </a:p>
          <a:p>
            <a:pPr marL="342900" lvl="0" indent="-342900">
              <a:lnSpc>
                <a:spcPct val="115000"/>
              </a:lnSpc>
              <a:spcAft>
                <a:spcPts val="800"/>
              </a:spcAft>
              <a:buSzPts val="1000"/>
              <a:buFont typeface="Symbol" panose="05050102010706020507" pitchFamily="18" charset="2"/>
              <a:buChar char=""/>
              <a:tabLst>
                <a:tab pos="457200" algn="l"/>
              </a:tabLst>
            </a:pPr>
            <a:r>
              <a:rPr lang="en-GB" sz="1100" kern="100" dirty="0">
                <a:effectLst/>
                <a:latin typeface="Arial" panose="020B0604020202020204" pitchFamily="34" charset="0"/>
                <a:ea typeface="Aptos" panose="020B0004020202020204" pitchFamily="34" charset="0"/>
                <a:cs typeface="Arial" panose="020B0604020202020204" pitchFamily="34" charset="0"/>
              </a:rPr>
              <a:t>Sales tracking and pipeline management</a:t>
            </a:r>
          </a:p>
          <a:p>
            <a:pPr marL="342900" lvl="0" indent="-342900">
              <a:lnSpc>
                <a:spcPct val="115000"/>
              </a:lnSpc>
              <a:spcAft>
                <a:spcPts val="800"/>
              </a:spcAft>
              <a:buSzPts val="1000"/>
              <a:buFont typeface="Symbol" panose="05050102010706020507" pitchFamily="18" charset="2"/>
              <a:buChar char=""/>
              <a:tabLst>
                <a:tab pos="457200" algn="l"/>
              </a:tabLst>
            </a:pPr>
            <a:r>
              <a:rPr lang="en-GB" sz="1100" kern="100" dirty="0">
                <a:effectLst/>
                <a:latin typeface="Arial" panose="020B0604020202020204" pitchFamily="34" charset="0"/>
                <a:ea typeface="Aptos" panose="020B0004020202020204" pitchFamily="34" charset="0"/>
                <a:cs typeface="Arial" panose="020B0604020202020204" pitchFamily="34" charset="0"/>
              </a:rPr>
              <a:t>Marketing campaign management</a:t>
            </a:r>
          </a:p>
          <a:p>
            <a:pPr marL="342900" lvl="0" indent="-342900">
              <a:lnSpc>
                <a:spcPct val="115000"/>
              </a:lnSpc>
              <a:spcAft>
                <a:spcPts val="800"/>
              </a:spcAft>
              <a:buSzPts val="1000"/>
              <a:buFont typeface="Symbol" panose="05050102010706020507" pitchFamily="18" charset="2"/>
              <a:buChar char=""/>
              <a:tabLst>
                <a:tab pos="457200" algn="l"/>
              </a:tabLst>
            </a:pPr>
            <a:r>
              <a:rPr lang="en-GB" sz="1100" kern="100" dirty="0">
                <a:effectLst/>
                <a:latin typeface="Arial" panose="020B0604020202020204" pitchFamily="34" charset="0"/>
                <a:ea typeface="Aptos" panose="020B0004020202020204" pitchFamily="34" charset="0"/>
                <a:cs typeface="Arial" panose="020B0604020202020204" pitchFamily="34" charset="0"/>
              </a:rPr>
              <a:t>Customer support records</a:t>
            </a:r>
          </a:p>
          <a:p>
            <a:pPr marL="342900" lvl="0" indent="-342900">
              <a:lnSpc>
                <a:spcPct val="115000"/>
              </a:lnSpc>
              <a:spcAft>
                <a:spcPts val="800"/>
              </a:spcAft>
              <a:buSzPts val="1000"/>
              <a:buFont typeface="Symbol" panose="05050102010706020507" pitchFamily="18" charset="2"/>
              <a:buChar char=""/>
              <a:tabLst>
                <a:tab pos="457200" algn="l"/>
              </a:tabLst>
            </a:pPr>
            <a:r>
              <a:rPr lang="en-GB" sz="1100" kern="100" dirty="0">
                <a:effectLst/>
                <a:latin typeface="Arial" panose="020B0604020202020204" pitchFamily="34" charset="0"/>
                <a:ea typeface="Aptos" panose="020B0004020202020204" pitchFamily="34" charset="0"/>
                <a:cs typeface="Arial" panose="020B0604020202020204" pitchFamily="34" charset="0"/>
              </a:rPr>
              <a:t>Communication tracking</a:t>
            </a:r>
          </a:p>
          <a:p>
            <a:pPr lvl="0">
              <a:lnSpc>
                <a:spcPct val="115000"/>
              </a:lnSpc>
              <a:spcAft>
                <a:spcPts val="800"/>
              </a:spcAft>
              <a:buSzPts val="1000"/>
              <a:tabLst>
                <a:tab pos="457200" algn="l"/>
              </a:tabLst>
            </a:pPr>
            <a:endParaRPr lang="en-GB" sz="1100" kern="100" dirty="0">
              <a:effectLst/>
              <a:latin typeface="Arial" panose="020B0604020202020204" pitchFamily="34" charset="0"/>
              <a:ea typeface="Aptos" panose="020B0004020202020204" pitchFamily="34" charset="0"/>
              <a:cs typeface="Arial" panose="020B0604020202020204" pitchFamily="34" charset="0"/>
            </a:endParaRPr>
          </a:p>
          <a:p>
            <a:pPr>
              <a:lnSpc>
                <a:spcPct val="115000"/>
              </a:lnSpc>
              <a:spcAft>
                <a:spcPts val="800"/>
              </a:spcAft>
            </a:pPr>
            <a:r>
              <a:rPr lang="en-GB" sz="1100" b="1" kern="100" dirty="0">
                <a:effectLst/>
                <a:latin typeface="Arial" panose="020B0604020202020204" pitchFamily="34" charset="0"/>
                <a:ea typeface="Aptos" panose="020B0004020202020204" pitchFamily="34" charset="0"/>
                <a:cs typeface="Arial" panose="020B0604020202020204" pitchFamily="34" charset="0"/>
              </a:rPr>
              <a:t>Benefits					Limitations</a:t>
            </a:r>
            <a:endParaRPr lang="en-GB" sz="1100" kern="100" dirty="0">
              <a:effectLst/>
              <a:latin typeface="Arial" panose="020B0604020202020204" pitchFamily="34" charset="0"/>
              <a:ea typeface="Aptos" panose="020B0004020202020204" pitchFamily="34" charset="0"/>
              <a:cs typeface="Arial" panose="020B0604020202020204" pitchFamily="34" charset="0"/>
            </a:endParaRPr>
          </a:p>
          <a:p>
            <a:pPr>
              <a:lnSpc>
                <a:spcPct val="115000"/>
              </a:lnSpc>
              <a:spcAft>
                <a:spcPts val="800"/>
              </a:spcAft>
            </a:pPr>
            <a:r>
              <a:rPr lang="en-GB" sz="1100" kern="100" dirty="0">
                <a:effectLst/>
                <a:latin typeface="Arial" panose="020B0604020202020204" pitchFamily="34" charset="0"/>
                <a:ea typeface="Aptos" panose="020B0004020202020204" pitchFamily="34" charset="0"/>
                <a:cs typeface="Arial" panose="020B0604020202020204" pitchFamily="34" charset="0"/>
              </a:rPr>
              <a:t>Personalised customer experiences			Requires accurate and updated data</a:t>
            </a:r>
          </a:p>
          <a:p>
            <a:pPr>
              <a:lnSpc>
                <a:spcPct val="115000"/>
              </a:lnSpc>
              <a:spcAft>
                <a:spcPts val="800"/>
              </a:spcAft>
            </a:pPr>
            <a:r>
              <a:rPr lang="en-GB" sz="1100" kern="100" dirty="0">
                <a:effectLst/>
                <a:latin typeface="Arial" panose="020B0604020202020204" pitchFamily="34" charset="0"/>
                <a:ea typeface="Aptos" panose="020B0004020202020204" pitchFamily="34" charset="0"/>
                <a:cs typeface="Arial" panose="020B0604020202020204" pitchFamily="34" charset="0"/>
              </a:rPr>
              <a:t>Improved customer retention				Privacy and data protection concerns</a:t>
            </a:r>
          </a:p>
          <a:p>
            <a:pPr>
              <a:lnSpc>
                <a:spcPct val="115000"/>
              </a:lnSpc>
              <a:spcAft>
                <a:spcPts val="800"/>
              </a:spcAft>
            </a:pPr>
            <a:r>
              <a:rPr lang="en-GB" sz="1100" kern="100" dirty="0">
                <a:effectLst/>
                <a:latin typeface="Arial" panose="020B0604020202020204" pitchFamily="34" charset="0"/>
                <a:ea typeface="Aptos" panose="020B0004020202020204" pitchFamily="34" charset="0"/>
                <a:cs typeface="Arial" panose="020B0604020202020204" pitchFamily="34" charset="0"/>
              </a:rPr>
              <a:t>Better sales forecasting				Can be expensive to implement</a:t>
            </a:r>
          </a:p>
          <a:p>
            <a:pPr>
              <a:lnSpc>
                <a:spcPct val="115000"/>
              </a:lnSpc>
              <a:spcAft>
                <a:spcPts val="800"/>
              </a:spcAft>
            </a:pPr>
            <a:r>
              <a:rPr lang="en-GB" sz="1100" kern="100" dirty="0">
                <a:effectLst/>
                <a:latin typeface="Arial" panose="020B0604020202020204" pitchFamily="34" charset="0"/>
                <a:ea typeface="Aptos" panose="020B0004020202020204" pitchFamily="34" charset="0"/>
                <a:cs typeface="Arial" panose="020B0604020202020204" pitchFamily="34" charset="0"/>
              </a:rPr>
              <a:t>Faster response to enquiries				Staff training and adoption needed</a:t>
            </a:r>
          </a:p>
          <a:p>
            <a:pPr>
              <a:lnSpc>
                <a:spcPct val="115000"/>
              </a:lnSpc>
              <a:spcAft>
                <a:spcPts val="800"/>
              </a:spcAft>
              <a:buNone/>
            </a:pPr>
            <a:r>
              <a:rPr lang="en-GB" sz="1100" kern="100" dirty="0">
                <a:effectLst/>
                <a:latin typeface="Arial" panose="020B0604020202020204" pitchFamily="34" charset="0"/>
                <a:ea typeface="Aptos" panose="020B0004020202020204" pitchFamily="34" charset="0"/>
                <a:cs typeface="Arial" panose="020B0604020202020204" pitchFamily="34" charset="0"/>
              </a:rPr>
              <a:t>Stronger customer loyalty</a:t>
            </a:r>
          </a:p>
          <a:p>
            <a:pPr>
              <a:lnSpc>
                <a:spcPct val="115000"/>
              </a:lnSpc>
              <a:spcAft>
                <a:spcPts val="800"/>
              </a:spcAft>
              <a:buNone/>
            </a:pPr>
            <a:endParaRPr lang="en-GB" sz="1100" kern="100" dirty="0">
              <a:effectLst/>
              <a:latin typeface="Arial" panose="020B0604020202020204" pitchFamily="34" charset="0"/>
              <a:ea typeface="Aptos" panose="020B0004020202020204" pitchFamily="34" charset="0"/>
              <a:cs typeface="Arial" panose="020B0604020202020204" pitchFamily="34" charset="0"/>
            </a:endParaRPr>
          </a:p>
          <a:p>
            <a:pPr>
              <a:lnSpc>
                <a:spcPct val="115000"/>
              </a:lnSpc>
              <a:spcAft>
                <a:spcPts val="800"/>
              </a:spcAft>
              <a:buNone/>
            </a:pPr>
            <a:r>
              <a:rPr lang="en-GB" sz="1100" kern="100" dirty="0">
                <a:effectLst/>
                <a:latin typeface="Arial" panose="020B0604020202020204" pitchFamily="34" charset="0"/>
                <a:ea typeface="Aptos" panose="020B0004020202020204" pitchFamily="34" charset="0"/>
                <a:cs typeface="Arial" panose="020B0604020202020204" pitchFamily="34" charset="0"/>
              </a:rPr>
              <a:t>CRM systems help companies understand customers better, which leads to loyalty and increased revenue when used responsibly.</a:t>
            </a:r>
          </a:p>
          <a:p>
            <a:pPr>
              <a:lnSpc>
                <a:spcPct val="115000"/>
              </a:lnSpc>
              <a:spcAft>
                <a:spcPts val="800"/>
              </a:spcAft>
              <a:buNone/>
            </a:pPr>
            <a:r>
              <a:rPr lang="en-GB" sz="1100" i="1" kern="100" dirty="0">
                <a:effectLst/>
                <a:latin typeface="Arial" panose="020B0604020202020204" pitchFamily="34" charset="0"/>
                <a:ea typeface="Aptos" panose="020B0004020202020204" pitchFamily="34" charset="0"/>
                <a:cs typeface="Arial" panose="020B0604020202020204" pitchFamily="34" charset="0"/>
              </a:rPr>
              <a:t>(Reference: Salesforce, 2024)</a:t>
            </a:r>
            <a:endParaRPr lang="en-GB" sz="1100" kern="100" dirty="0">
              <a:effectLst/>
              <a:latin typeface="Arial" panose="020B0604020202020204" pitchFamily="34" charset="0"/>
              <a:ea typeface="Aptos" panose="020B00040202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A4E952F0-0774-A79B-F5FF-526BD47F2229}"/>
              </a:ext>
            </a:extLst>
          </p:cNvPr>
          <p:cNvPicPr>
            <a:picLocks noChangeAspect="1"/>
          </p:cNvPicPr>
          <p:nvPr/>
        </p:nvPicPr>
        <p:blipFill>
          <a:blip r:embed="rId2"/>
          <a:stretch>
            <a:fillRect/>
          </a:stretch>
        </p:blipFill>
        <p:spPr>
          <a:xfrm>
            <a:off x="10204703" y="6022447"/>
            <a:ext cx="1987297" cy="484813"/>
          </a:xfrm>
          <a:prstGeom prst="rect">
            <a:avLst/>
          </a:prstGeom>
        </p:spPr>
      </p:pic>
    </p:spTree>
    <p:extLst>
      <p:ext uri="{BB962C8B-B14F-4D97-AF65-F5344CB8AC3E}">
        <p14:creationId xmlns:p14="http://schemas.microsoft.com/office/powerpoint/2010/main" val="6742566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7811FFEE-CCB7-95B7-3759-5B3572CD760B}"/>
              </a:ext>
            </a:extLst>
          </p:cNvPr>
          <p:cNvSpPr txBox="1"/>
          <p:nvPr/>
        </p:nvSpPr>
        <p:spPr>
          <a:xfrm>
            <a:off x="202019" y="170120"/>
            <a:ext cx="11823404" cy="6376746"/>
          </a:xfrm>
          <a:prstGeom prst="rect">
            <a:avLst/>
          </a:prstGeom>
          <a:noFill/>
        </p:spPr>
        <p:txBody>
          <a:bodyPr wrap="square">
            <a:spAutoFit/>
          </a:bodyPr>
          <a:lstStyle/>
          <a:p>
            <a:pPr>
              <a:lnSpc>
                <a:spcPct val="115000"/>
              </a:lnSpc>
              <a:spcAft>
                <a:spcPts val="800"/>
              </a:spcAft>
              <a:buNone/>
            </a:pPr>
            <a:r>
              <a:rPr lang="en-GB" sz="1100" b="1" kern="100" dirty="0">
                <a:effectLst/>
                <a:latin typeface="Arial" panose="020B0604020202020204" pitchFamily="34" charset="0"/>
                <a:ea typeface="Aptos" panose="020B0004020202020204" pitchFamily="34" charset="0"/>
                <a:cs typeface="Arial" panose="020B0604020202020204" pitchFamily="34" charset="0"/>
              </a:rPr>
              <a:t>Slide 8</a:t>
            </a:r>
            <a:endParaRPr lang="en-GB" sz="1100" b="1" kern="100" dirty="0">
              <a:latin typeface="Arial" panose="020B0604020202020204" pitchFamily="34" charset="0"/>
              <a:ea typeface="Aptos" panose="020B0004020202020204" pitchFamily="34" charset="0"/>
              <a:cs typeface="Arial" panose="020B0604020202020204" pitchFamily="34" charset="0"/>
            </a:endParaRPr>
          </a:p>
          <a:p>
            <a:pPr>
              <a:lnSpc>
                <a:spcPct val="115000"/>
              </a:lnSpc>
              <a:spcAft>
                <a:spcPts val="800"/>
              </a:spcAft>
              <a:buNone/>
            </a:pPr>
            <a:r>
              <a:rPr lang="en-GB" sz="1100" b="1" kern="100" dirty="0">
                <a:effectLst/>
                <a:latin typeface="Arial" panose="020B0604020202020204" pitchFamily="34" charset="0"/>
                <a:ea typeface="Aptos" panose="020B0004020202020204" pitchFamily="34" charset="0"/>
                <a:cs typeface="Arial" panose="020B0604020202020204" pitchFamily="34" charset="0"/>
              </a:rPr>
              <a:t>BI / DSS Systems</a:t>
            </a:r>
            <a:endParaRPr lang="en-GB" sz="1100" kern="100" dirty="0">
              <a:effectLst/>
              <a:latin typeface="Arial" panose="020B0604020202020204" pitchFamily="34" charset="0"/>
              <a:ea typeface="Aptos" panose="020B0004020202020204" pitchFamily="34" charset="0"/>
              <a:cs typeface="Arial" panose="020B0604020202020204" pitchFamily="34" charset="0"/>
            </a:endParaRPr>
          </a:p>
          <a:p>
            <a:pPr>
              <a:lnSpc>
                <a:spcPct val="115000"/>
              </a:lnSpc>
              <a:spcAft>
                <a:spcPts val="800"/>
              </a:spcAft>
              <a:buNone/>
            </a:pPr>
            <a:r>
              <a:rPr lang="en-GB" sz="1100" kern="100" dirty="0">
                <a:effectLst/>
                <a:latin typeface="Arial" panose="020B0604020202020204" pitchFamily="34" charset="0"/>
                <a:ea typeface="Aptos" panose="020B0004020202020204" pitchFamily="34" charset="0"/>
                <a:cs typeface="Arial" panose="020B0604020202020204" pitchFamily="34" charset="0"/>
              </a:rPr>
              <a:t>Business Intelligence </a:t>
            </a:r>
            <a:r>
              <a:rPr lang="en-GB" sz="1100" b="1" kern="100" dirty="0">
                <a:effectLst/>
                <a:latin typeface="Arial" panose="020B0604020202020204" pitchFamily="34" charset="0"/>
                <a:ea typeface="Aptos" panose="020B0004020202020204" pitchFamily="34" charset="0"/>
                <a:cs typeface="Arial" panose="020B0604020202020204" pitchFamily="34" charset="0"/>
              </a:rPr>
              <a:t>(BI)</a:t>
            </a:r>
            <a:r>
              <a:rPr lang="en-GB" sz="1100" kern="100" dirty="0">
                <a:effectLst/>
                <a:latin typeface="Arial" panose="020B0604020202020204" pitchFamily="34" charset="0"/>
                <a:ea typeface="Aptos" panose="020B0004020202020204" pitchFamily="34" charset="0"/>
                <a:cs typeface="Arial" panose="020B0604020202020204" pitchFamily="34" charset="0"/>
              </a:rPr>
              <a:t> and Decision Support Systems </a:t>
            </a:r>
            <a:r>
              <a:rPr lang="en-GB" sz="1100" b="1" kern="100" dirty="0">
                <a:effectLst/>
                <a:latin typeface="Arial" panose="020B0604020202020204" pitchFamily="34" charset="0"/>
                <a:ea typeface="Aptos" panose="020B0004020202020204" pitchFamily="34" charset="0"/>
                <a:cs typeface="Arial" panose="020B0604020202020204" pitchFamily="34" charset="0"/>
              </a:rPr>
              <a:t>(DSS)</a:t>
            </a:r>
            <a:r>
              <a:rPr lang="en-GB" sz="1100" kern="100" dirty="0">
                <a:effectLst/>
                <a:latin typeface="Arial" panose="020B0604020202020204" pitchFamily="34" charset="0"/>
                <a:ea typeface="Aptos" panose="020B0004020202020204" pitchFamily="34" charset="0"/>
                <a:cs typeface="Arial" panose="020B0604020202020204" pitchFamily="34" charset="0"/>
              </a:rPr>
              <a:t> are information systems that analyse data and present insights to help managers make informed decisions.</a:t>
            </a:r>
          </a:p>
          <a:p>
            <a:pPr>
              <a:lnSpc>
                <a:spcPct val="115000"/>
              </a:lnSpc>
              <a:spcAft>
                <a:spcPts val="800"/>
              </a:spcAft>
              <a:buNone/>
            </a:pPr>
            <a:r>
              <a:rPr lang="en-GB" sz="1100" b="1" kern="100" dirty="0">
                <a:effectLst/>
                <a:latin typeface="Arial" panose="020B0604020202020204" pitchFamily="34" charset="0"/>
                <a:ea typeface="Aptos" panose="020B0004020202020204" pitchFamily="34" charset="0"/>
                <a:cs typeface="Arial" panose="020B0604020202020204" pitchFamily="34" charset="0"/>
              </a:rPr>
              <a:t>Purpose:</a:t>
            </a:r>
            <a:r>
              <a:rPr lang="en-GB" sz="1100" kern="100" dirty="0">
                <a:effectLst/>
                <a:latin typeface="Arial" panose="020B0604020202020204" pitchFamily="34" charset="0"/>
                <a:ea typeface="Aptos" panose="020B0004020202020204" pitchFamily="34" charset="0"/>
                <a:cs typeface="Arial" panose="020B0604020202020204" pitchFamily="34" charset="0"/>
              </a:rPr>
              <a:t> Analyse data for insights and forecasting.</a:t>
            </a:r>
          </a:p>
          <a:p>
            <a:pPr>
              <a:lnSpc>
                <a:spcPct val="115000"/>
              </a:lnSpc>
              <a:spcAft>
                <a:spcPts val="800"/>
              </a:spcAft>
              <a:buNone/>
            </a:pPr>
            <a:r>
              <a:rPr lang="en-GB" sz="1100" kern="100" dirty="0">
                <a:effectLst/>
                <a:latin typeface="Arial" panose="020B0604020202020204" pitchFamily="34" charset="0"/>
                <a:ea typeface="Aptos" panose="020B0004020202020204" pitchFamily="34" charset="0"/>
                <a:cs typeface="Arial" panose="020B0604020202020204" pitchFamily="34" charset="0"/>
              </a:rPr>
              <a:t>These systems collect data from multiple sources (ERP, CRM, sales systems, external data) and turn it into meaningful analysis.</a:t>
            </a:r>
          </a:p>
          <a:p>
            <a:pPr>
              <a:lnSpc>
                <a:spcPct val="115000"/>
              </a:lnSpc>
              <a:spcAft>
                <a:spcPts val="800"/>
              </a:spcAft>
              <a:buNone/>
            </a:pPr>
            <a:r>
              <a:rPr lang="en-GB" sz="1100" b="1" kern="100" dirty="0">
                <a:effectLst/>
                <a:latin typeface="Arial" panose="020B0604020202020204" pitchFamily="34" charset="0"/>
                <a:ea typeface="Aptos" panose="020B0004020202020204" pitchFamily="34" charset="0"/>
                <a:cs typeface="Arial" panose="020B0604020202020204" pitchFamily="34" charset="0"/>
              </a:rPr>
              <a:t>Typical Functions</a:t>
            </a:r>
            <a:endParaRPr lang="en-GB" sz="1100" kern="100" dirty="0">
              <a:effectLst/>
              <a:latin typeface="Arial" panose="020B0604020202020204" pitchFamily="34" charset="0"/>
              <a:ea typeface="Aptos" panose="020B0004020202020204" pitchFamily="34" charset="0"/>
              <a:cs typeface="Arial" panose="020B0604020202020204" pitchFamily="34" charset="0"/>
            </a:endParaRPr>
          </a:p>
          <a:p>
            <a:pPr marL="342900" lvl="0" indent="-342900">
              <a:lnSpc>
                <a:spcPct val="115000"/>
              </a:lnSpc>
              <a:spcAft>
                <a:spcPts val="800"/>
              </a:spcAft>
              <a:buSzPts val="1000"/>
              <a:buFont typeface="Symbol" panose="05050102010706020507" pitchFamily="18" charset="2"/>
              <a:buChar char=""/>
              <a:tabLst>
                <a:tab pos="457200" algn="l"/>
              </a:tabLst>
            </a:pPr>
            <a:r>
              <a:rPr lang="en-GB" sz="1100" kern="100" dirty="0">
                <a:effectLst/>
                <a:latin typeface="Arial" panose="020B0604020202020204" pitchFamily="34" charset="0"/>
                <a:ea typeface="Aptos" panose="020B0004020202020204" pitchFamily="34" charset="0"/>
                <a:cs typeface="Arial" panose="020B0604020202020204" pitchFamily="34" charset="0"/>
              </a:rPr>
              <a:t>Data analysis and reporting</a:t>
            </a:r>
          </a:p>
          <a:p>
            <a:pPr marL="342900" lvl="0" indent="-342900">
              <a:lnSpc>
                <a:spcPct val="115000"/>
              </a:lnSpc>
              <a:spcAft>
                <a:spcPts val="800"/>
              </a:spcAft>
              <a:buSzPts val="1000"/>
              <a:buFont typeface="Symbol" panose="05050102010706020507" pitchFamily="18" charset="2"/>
              <a:buChar char=""/>
              <a:tabLst>
                <a:tab pos="457200" algn="l"/>
              </a:tabLst>
            </a:pPr>
            <a:r>
              <a:rPr lang="en-GB" sz="1100" kern="100" dirty="0">
                <a:effectLst/>
                <a:latin typeface="Arial" panose="020B0604020202020204" pitchFamily="34" charset="0"/>
                <a:ea typeface="Aptos" panose="020B0004020202020204" pitchFamily="34" charset="0"/>
                <a:cs typeface="Arial" panose="020B0604020202020204" pitchFamily="34" charset="0"/>
              </a:rPr>
              <a:t>Trend identification</a:t>
            </a:r>
          </a:p>
          <a:p>
            <a:pPr marL="342900" lvl="0" indent="-342900">
              <a:lnSpc>
                <a:spcPct val="115000"/>
              </a:lnSpc>
              <a:spcAft>
                <a:spcPts val="800"/>
              </a:spcAft>
              <a:buSzPts val="1000"/>
              <a:buFont typeface="Symbol" panose="05050102010706020507" pitchFamily="18" charset="2"/>
              <a:buChar char=""/>
              <a:tabLst>
                <a:tab pos="457200" algn="l"/>
              </a:tabLst>
            </a:pPr>
            <a:r>
              <a:rPr lang="en-GB" sz="1100" kern="100" dirty="0">
                <a:effectLst/>
                <a:latin typeface="Arial" panose="020B0604020202020204" pitchFamily="34" charset="0"/>
                <a:ea typeface="Aptos" panose="020B0004020202020204" pitchFamily="34" charset="0"/>
                <a:cs typeface="Arial" panose="020B0604020202020204" pitchFamily="34" charset="0"/>
              </a:rPr>
              <a:t>Forecasting and predictions</a:t>
            </a:r>
          </a:p>
          <a:p>
            <a:pPr marL="342900" lvl="0" indent="-342900">
              <a:lnSpc>
                <a:spcPct val="115000"/>
              </a:lnSpc>
              <a:spcAft>
                <a:spcPts val="800"/>
              </a:spcAft>
              <a:buSzPts val="1000"/>
              <a:buFont typeface="Symbol" panose="05050102010706020507" pitchFamily="18" charset="2"/>
              <a:buChar char=""/>
              <a:tabLst>
                <a:tab pos="457200" algn="l"/>
              </a:tabLst>
            </a:pPr>
            <a:r>
              <a:rPr lang="en-GB" sz="1100" kern="100" dirty="0">
                <a:effectLst/>
                <a:latin typeface="Arial" panose="020B0604020202020204" pitchFamily="34" charset="0"/>
                <a:ea typeface="Aptos" panose="020B0004020202020204" pitchFamily="34" charset="0"/>
                <a:cs typeface="Arial" panose="020B0604020202020204" pitchFamily="34" charset="0"/>
              </a:rPr>
              <a:t>Scenario modelling</a:t>
            </a:r>
          </a:p>
          <a:p>
            <a:pPr marL="342900" lvl="0" indent="-342900">
              <a:lnSpc>
                <a:spcPct val="115000"/>
              </a:lnSpc>
              <a:spcAft>
                <a:spcPts val="800"/>
              </a:spcAft>
              <a:buSzPts val="1000"/>
              <a:buFont typeface="Symbol" panose="05050102010706020507" pitchFamily="18" charset="2"/>
              <a:buChar char=""/>
              <a:tabLst>
                <a:tab pos="457200" algn="l"/>
              </a:tabLst>
            </a:pPr>
            <a:r>
              <a:rPr lang="en-GB" sz="1100" kern="100" dirty="0">
                <a:effectLst/>
                <a:latin typeface="Arial" panose="020B0604020202020204" pitchFamily="34" charset="0"/>
                <a:ea typeface="Aptos" panose="020B0004020202020204" pitchFamily="34" charset="0"/>
                <a:cs typeface="Arial" panose="020B0604020202020204" pitchFamily="34" charset="0"/>
              </a:rPr>
              <a:t>Interactive dashboards</a:t>
            </a:r>
          </a:p>
          <a:p>
            <a:endParaRPr lang="en-GB" sz="1100" b="1" dirty="0">
              <a:latin typeface="Arial" panose="020B0604020202020204" pitchFamily="34" charset="0"/>
              <a:cs typeface="Arial" panose="020B0604020202020204" pitchFamily="34" charset="0"/>
            </a:endParaRPr>
          </a:p>
          <a:p>
            <a:r>
              <a:rPr lang="en-GB" sz="1100" b="1" dirty="0">
                <a:latin typeface="Arial" panose="020B0604020202020204" pitchFamily="34" charset="0"/>
                <a:cs typeface="Arial" panose="020B0604020202020204" pitchFamily="34" charset="0"/>
              </a:rPr>
              <a:t>Benefits				Limitations</a:t>
            </a:r>
          </a:p>
          <a:p>
            <a:endParaRPr lang="en-GB"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Evidence-based decision-making 		High setup cost			</a:t>
            </a:r>
          </a:p>
          <a:p>
            <a:r>
              <a:rPr lang="en-GB" sz="1100" dirty="0">
                <a:latin typeface="Arial" panose="020B0604020202020204" pitchFamily="34" charset="0"/>
                <a:cs typeface="Arial" panose="020B0604020202020204" pitchFamily="34" charset="0"/>
              </a:rPr>
              <a:t>Improved forecasting accuracy		Requires skilled users</a:t>
            </a:r>
          </a:p>
          <a:p>
            <a:r>
              <a:rPr lang="en-GB" sz="1100" dirty="0">
                <a:latin typeface="Arial" panose="020B0604020202020204" pitchFamily="34" charset="0"/>
                <a:cs typeface="Arial" panose="020B0604020202020204" pitchFamily="34" charset="0"/>
              </a:rPr>
              <a:t>Identifies patterns humans might miss		Depends on data quality</a:t>
            </a:r>
          </a:p>
          <a:p>
            <a:r>
              <a:rPr lang="en-GB" sz="1100" dirty="0">
                <a:latin typeface="Arial" panose="020B0604020202020204" pitchFamily="34" charset="0"/>
                <a:cs typeface="Arial" panose="020B0604020202020204" pitchFamily="34" charset="0"/>
              </a:rPr>
              <a:t>Supports strategic planning			Can be complex to maintain</a:t>
            </a:r>
          </a:p>
          <a:p>
            <a:endParaRPr lang="en-GB"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 </a:t>
            </a:r>
          </a:p>
          <a:p>
            <a:r>
              <a:rPr lang="en-GB" sz="1100" dirty="0">
                <a:latin typeface="Arial" panose="020B0604020202020204" pitchFamily="34" charset="0"/>
                <a:cs typeface="Arial" panose="020B0604020202020204" pitchFamily="34" charset="0"/>
              </a:rPr>
              <a:t>These tools turn large volumes of data into understandable insights, helping managers make informed decisions rather than guessing.</a:t>
            </a:r>
          </a:p>
          <a:p>
            <a:endParaRPr lang="en-GB"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BI and DSS systems turn raw business data into meaningful insights that help managers make smarter, evidence-based decisions.</a:t>
            </a: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“While these systems provide value, they also create risks. Sarmad will explain the ethical and legal challenges.”</a:t>
            </a:r>
          </a:p>
          <a:p>
            <a:pPr lvl="0">
              <a:lnSpc>
                <a:spcPct val="115000"/>
              </a:lnSpc>
              <a:spcAft>
                <a:spcPts val="800"/>
              </a:spcAft>
              <a:buSzPts val="1000"/>
              <a:tabLst>
                <a:tab pos="457200" algn="l"/>
              </a:tabLst>
            </a:pPr>
            <a:endParaRPr lang="en-GB" sz="1100" kern="100" dirty="0">
              <a:effectLst/>
              <a:latin typeface="Arial" panose="020B0604020202020204" pitchFamily="34" charset="0"/>
              <a:ea typeface="Aptos" panose="020B0004020202020204" pitchFamily="34" charset="0"/>
              <a:cs typeface="Arial" panose="020B0604020202020204" pitchFamily="34" charset="0"/>
            </a:endParaRPr>
          </a:p>
          <a:p>
            <a:pPr lvl="0">
              <a:lnSpc>
                <a:spcPct val="115000"/>
              </a:lnSpc>
              <a:spcAft>
                <a:spcPts val="800"/>
              </a:spcAft>
              <a:buSzPts val="1000"/>
              <a:tabLst>
                <a:tab pos="457200" algn="l"/>
              </a:tabLst>
            </a:pPr>
            <a:endParaRPr lang="en-GB" sz="1100" kern="100" dirty="0">
              <a:effectLst/>
              <a:latin typeface="Arial" panose="020B0604020202020204" pitchFamily="34" charset="0"/>
              <a:ea typeface="Aptos" panose="020B0004020202020204" pitchFamily="34" charset="0"/>
              <a:cs typeface="Arial" panose="020B0604020202020204" pitchFamily="34" charset="0"/>
            </a:endParaRPr>
          </a:p>
        </p:txBody>
      </p:sp>
      <p:graphicFrame>
        <p:nvGraphicFramePr>
          <p:cNvPr id="6" name="Table 5">
            <a:extLst>
              <a:ext uri="{FF2B5EF4-FFF2-40B4-BE49-F238E27FC236}">
                <a16:creationId xmlns:a16="http://schemas.microsoft.com/office/drawing/2014/main" id="{F8455CAE-F52B-A8FD-16B4-3621FE180015}"/>
              </a:ext>
            </a:extLst>
          </p:cNvPr>
          <p:cNvGraphicFramePr>
            <a:graphicFrameLocks noGrp="1"/>
          </p:cNvGraphicFramePr>
          <p:nvPr>
            <p:extLst>
              <p:ext uri="{D42A27DB-BD31-4B8C-83A1-F6EECF244321}">
                <p14:modId xmlns:p14="http://schemas.microsoft.com/office/powerpoint/2010/main" val="3407805767"/>
              </p:ext>
            </p:extLst>
          </p:nvPr>
        </p:nvGraphicFramePr>
        <p:xfrm>
          <a:off x="4040372" y="1880008"/>
          <a:ext cx="5092995" cy="971931"/>
        </p:xfrm>
        <a:graphic>
          <a:graphicData uri="http://schemas.openxmlformats.org/drawingml/2006/table">
            <a:tbl>
              <a:tblPr firstRow="1" firstCol="1" bandRow="1">
                <a:tableStyleId>{5C22544A-7EE6-4342-B048-85BDC9FD1C3A}</a:tableStyleId>
              </a:tblPr>
              <a:tblGrid>
                <a:gridCol w="1697665">
                  <a:extLst>
                    <a:ext uri="{9D8B030D-6E8A-4147-A177-3AD203B41FA5}">
                      <a16:colId xmlns:a16="http://schemas.microsoft.com/office/drawing/2014/main" val="3506190513"/>
                    </a:ext>
                  </a:extLst>
                </a:gridCol>
                <a:gridCol w="1697665">
                  <a:extLst>
                    <a:ext uri="{9D8B030D-6E8A-4147-A177-3AD203B41FA5}">
                      <a16:colId xmlns:a16="http://schemas.microsoft.com/office/drawing/2014/main" val="244070905"/>
                    </a:ext>
                  </a:extLst>
                </a:gridCol>
                <a:gridCol w="1697665">
                  <a:extLst>
                    <a:ext uri="{9D8B030D-6E8A-4147-A177-3AD203B41FA5}">
                      <a16:colId xmlns:a16="http://schemas.microsoft.com/office/drawing/2014/main" val="1026279827"/>
                    </a:ext>
                  </a:extLst>
                </a:gridCol>
              </a:tblGrid>
              <a:tr h="184622">
                <a:tc>
                  <a:txBody>
                    <a:bodyPr/>
                    <a:lstStyle/>
                    <a:p>
                      <a:pPr algn="ctr">
                        <a:lnSpc>
                          <a:spcPct val="115000"/>
                        </a:lnSpc>
                        <a:spcAft>
                          <a:spcPts val="800"/>
                        </a:spcAft>
                        <a:buNone/>
                      </a:pPr>
                      <a:r>
                        <a:rPr lang="en-GB" sz="1100" kern="0">
                          <a:effectLst/>
                          <a:latin typeface="Arial" panose="020B0604020202020204" pitchFamily="34" charset="0"/>
                          <a:cs typeface="Arial" panose="020B0604020202020204" pitchFamily="34" charset="0"/>
                        </a:rPr>
                        <a:t>System</a:t>
                      </a:r>
                      <a:endParaRPr lang="en-GB" sz="1100" kern="100">
                        <a:effectLst/>
                        <a:latin typeface="Arial" panose="020B0604020202020204" pitchFamily="34" charset="0"/>
                        <a:ea typeface="Aptos" panose="020B0004020202020204" pitchFamily="34" charset="0"/>
                        <a:cs typeface="Arial" panose="020B0604020202020204" pitchFamily="34" charset="0"/>
                      </a:endParaRPr>
                    </a:p>
                  </a:txBody>
                  <a:tcPr marL="9525" marR="9525" marT="9525" marB="9525" anchor="ctr"/>
                </a:tc>
                <a:tc>
                  <a:txBody>
                    <a:bodyPr/>
                    <a:lstStyle/>
                    <a:p>
                      <a:pPr algn="ctr">
                        <a:lnSpc>
                          <a:spcPct val="115000"/>
                        </a:lnSpc>
                        <a:spcAft>
                          <a:spcPts val="800"/>
                        </a:spcAft>
                        <a:buNone/>
                      </a:pPr>
                      <a:r>
                        <a:rPr lang="en-GB" sz="1100" kern="0">
                          <a:effectLst/>
                          <a:latin typeface="Arial" panose="020B0604020202020204" pitchFamily="34" charset="0"/>
                          <a:cs typeface="Arial" panose="020B0604020202020204" pitchFamily="34" charset="0"/>
                        </a:rPr>
                        <a:t>Focus</a:t>
                      </a:r>
                      <a:endParaRPr lang="en-GB" sz="1100" kern="100">
                        <a:effectLst/>
                        <a:latin typeface="Arial" panose="020B0604020202020204" pitchFamily="34" charset="0"/>
                        <a:ea typeface="Aptos" panose="020B0004020202020204" pitchFamily="34" charset="0"/>
                        <a:cs typeface="Arial" panose="020B0604020202020204" pitchFamily="34" charset="0"/>
                      </a:endParaRPr>
                    </a:p>
                  </a:txBody>
                  <a:tcPr marL="9525" marR="9525" marT="9525" marB="9525" anchor="ctr"/>
                </a:tc>
                <a:tc>
                  <a:txBody>
                    <a:bodyPr/>
                    <a:lstStyle/>
                    <a:p>
                      <a:pPr algn="ctr">
                        <a:lnSpc>
                          <a:spcPct val="115000"/>
                        </a:lnSpc>
                        <a:spcAft>
                          <a:spcPts val="800"/>
                        </a:spcAft>
                        <a:buNone/>
                      </a:pPr>
                      <a:r>
                        <a:rPr lang="en-GB" sz="1100" kern="0" dirty="0">
                          <a:effectLst/>
                          <a:latin typeface="Arial" panose="020B0604020202020204" pitchFamily="34" charset="0"/>
                          <a:cs typeface="Arial" panose="020B0604020202020204" pitchFamily="34" charset="0"/>
                        </a:rPr>
                        <a:t>Function</a:t>
                      </a:r>
                      <a:endParaRPr lang="en-GB" sz="1100" kern="100" dirty="0">
                        <a:effectLst/>
                        <a:latin typeface="Arial" panose="020B0604020202020204" pitchFamily="34" charset="0"/>
                        <a:ea typeface="Aptos" panose="020B000402020202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372894333"/>
                  </a:ext>
                </a:extLst>
              </a:tr>
              <a:tr h="360551">
                <a:tc>
                  <a:txBody>
                    <a:bodyPr/>
                    <a:lstStyle/>
                    <a:p>
                      <a:pPr algn="ctr">
                        <a:lnSpc>
                          <a:spcPct val="115000"/>
                        </a:lnSpc>
                        <a:spcAft>
                          <a:spcPts val="800"/>
                        </a:spcAft>
                        <a:buNone/>
                      </a:pPr>
                      <a:r>
                        <a:rPr lang="en-GB" sz="1100" kern="0">
                          <a:effectLst/>
                          <a:latin typeface="Arial" panose="020B0604020202020204" pitchFamily="34" charset="0"/>
                          <a:cs typeface="Arial" panose="020B0604020202020204" pitchFamily="34" charset="0"/>
                        </a:rPr>
                        <a:t>BI</a:t>
                      </a:r>
                      <a:endParaRPr lang="en-GB" sz="1100" kern="100">
                        <a:effectLst/>
                        <a:latin typeface="Arial" panose="020B0604020202020204" pitchFamily="34" charset="0"/>
                        <a:ea typeface="Aptos" panose="020B0004020202020204" pitchFamily="34" charset="0"/>
                        <a:cs typeface="Arial" panose="020B0604020202020204" pitchFamily="34" charset="0"/>
                      </a:endParaRPr>
                    </a:p>
                  </a:txBody>
                  <a:tcPr marL="9525" marR="9525" marT="9525" marB="9525" anchor="ctr"/>
                </a:tc>
                <a:tc>
                  <a:txBody>
                    <a:bodyPr/>
                    <a:lstStyle/>
                    <a:p>
                      <a:pPr algn="ctr">
                        <a:lnSpc>
                          <a:spcPct val="115000"/>
                        </a:lnSpc>
                        <a:spcAft>
                          <a:spcPts val="800"/>
                        </a:spcAft>
                        <a:buNone/>
                      </a:pPr>
                      <a:r>
                        <a:rPr lang="en-GB" sz="1100" kern="0" dirty="0">
                          <a:effectLst/>
                          <a:latin typeface="Arial" panose="020B0604020202020204" pitchFamily="34" charset="0"/>
                          <a:cs typeface="Arial" panose="020B0604020202020204" pitchFamily="34" charset="0"/>
                        </a:rPr>
                        <a:t>Data insight</a:t>
                      </a:r>
                      <a:endParaRPr lang="en-GB" sz="1100" kern="100" dirty="0">
                        <a:effectLst/>
                        <a:latin typeface="Arial" panose="020B0604020202020204" pitchFamily="34" charset="0"/>
                        <a:ea typeface="Aptos" panose="020B0004020202020204" pitchFamily="34" charset="0"/>
                        <a:cs typeface="Arial" panose="020B0604020202020204" pitchFamily="34" charset="0"/>
                      </a:endParaRPr>
                    </a:p>
                  </a:txBody>
                  <a:tcPr marL="9525" marR="9525" marT="9525" marB="9525" anchor="ctr"/>
                </a:tc>
                <a:tc>
                  <a:txBody>
                    <a:bodyPr/>
                    <a:lstStyle/>
                    <a:p>
                      <a:pPr algn="ctr">
                        <a:lnSpc>
                          <a:spcPct val="115000"/>
                        </a:lnSpc>
                        <a:spcAft>
                          <a:spcPts val="800"/>
                        </a:spcAft>
                        <a:buNone/>
                      </a:pPr>
                      <a:r>
                        <a:rPr lang="en-GB" sz="1100" kern="0" dirty="0">
                          <a:effectLst/>
                          <a:latin typeface="Arial" panose="020B0604020202020204" pitchFamily="34" charset="0"/>
                          <a:cs typeface="Arial" panose="020B0604020202020204" pitchFamily="34" charset="0"/>
                        </a:rPr>
                        <a:t>Visualises trends and performance</a:t>
                      </a:r>
                      <a:endParaRPr lang="en-GB" sz="1100" kern="100" dirty="0">
                        <a:effectLst/>
                        <a:latin typeface="Arial" panose="020B0604020202020204" pitchFamily="34" charset="0"/>
                        <a:ea typeface="Aptos" panose="020B000402020202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1897473959"/>
                  </a:ext>
                </a:extLst>
              </a:tr>
              <a:tr h="360551">
                <a:tc>
                  <a:txBody>
                    <a:bodyPr/>
                    <a:lstStyle/>
                    <a:p>
                      <a:pPr algn="ctr">
                        <a:lnSpc>
                          <a:spcPct val="115000"/>
                        </a:lnSpc>
                        <a:spcAft>
                          <a:spcPts val="800"/>
                        </a:spcAft>
                        <a:buNone/>
                      </a:pPr>
                      <a:r>
                        <a:rPr lang="en-GB" sz="1100" kern="0" dirty="0">
                          <a:effectLst/>
                          <a:latin typeface="Arial" panose="020B0604020202020204" pitchFamily="34" charset="0"/>
                          <a:cs typeface="Arial" panose="020B0604020202020204" pitchFamily="34" charset="0"/>
                        </a:rPr>
                        <a:t>DSS</a:t>
                      </a:r>
                      <a:endParaRPr lang="en-GB" sz="1100" kern="100" dirty="0">
                        <a:effectLst/>
                        <a:latin typeface="Arial" panose="020B0604020202020204" pitchFamily="34" charset="0"/>
                        <a:ea typeface="Aptos" panose="020B0004020202020204" pitchFamily="34" charset="0"/>
                        <a:cs typeface="Arial" panose="020B0604020202020204" pitchFamily="34" charset="0"/>
                      </a:endParaRPr>
                    </a:p>
                  </a:txBody>
                  <a:tcPr marL="9525" marR="9525" marT="9525" marB="9525" anchor="ctr"/>
                </a:tc>
                <a:tc>
                  <a:txBody>
                    <a:bodyPr/>
                    <a:lstStyle/>
                    <a:p>
                      <a:pPr algn="ctr">
                        <a:lnSpc>
                          <a:spcPct val="115000"/>
                        </a:lnSpc>
                        <a:spcAft>
                          <a:spcPts val="800"/>
                        </a:spcAft>
                        <a:buNone/>
                      </a:pPr>
                      <a:r>
                        <a:rPr lang="en-GB" sz="1100" kern="0" dirty="0">
                          <a:effectLst/>
                          <a:latin typeface="Arial" panose="020B0604020202020204" pitchFamily="34" charset="0"/>
                          <a:cs typeface="Arial" panose="020B0604020202020204" pitchFamily="34" charset="0"/>
                        </a:rPr>
                        <a:t>Decision support</a:t>
                      </a:r>
                      <a:endParaRPr lang="en-GB" sz="1100" kern="100" dirty="0">
                        <a:effectLst/>
                        <a:latin typeface="Arial" panose="020B0604020202020204" pitchFamily="34" charset="0"/>
                        <a:ea typeface="Aptos" panose="020B0004020202020204" pitchFamily="34" charset="0"/>
                        <a:cs typeface="Arial" panose="020B0604020202020204" pitchFamily="34" charset="0"/>
                      </a:endParaRPr>
                    </a:p>
                  </a:txBody>
                  <a:tcPr marL="9525" marR="9525" marT="9525" marB="9525" anchor="ctr"/>
                </a:tc>
                <a:tc>
                  <a:txBody>
                    <a:bodyPr/>
                    <a:lstStyle/>
                    <a:p>
                      <a:pPr algn="ctr">
                        <a:lnSpc>
                          <a:spcPct val="115000"/>
                        </a:lnSpc>
                        <a:spcAft>
                          <a:spcPts val="800"/>
                        </a:spcAft>
                        <a:buNone/>
                      </a:pPr>
                      <a:r>
                        <a:rPr lang="en-GB" sz="1100" kern="0" dirty="0">
                          <a:effectLst/>
                          <a:latin typeface="Arial" panose="020B0604020202020204" pitchFamily="34" charset="0"/>
                          <a:cs typeface="Arial" panose="020B0604020202020204" pitchFamily="34" charset="0"/>
                        </a:rPr>
                        <a:t>Tests scenarios and predicts outcomes</a:t>
                      </a:r>
                      <a:endParaRPr lang="en-GB" sz="1100" kern="100" dirty="0">
                        <a:effectLst/>
                        <a:latin typeface="Arial" panose="020B0604020202020204" pitchFamily="34" charset="0"/>
                        <a:ea typeface="Aptos" panose="020B000402020202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1008052845"/>
                  </a:ext>
                </a:extLst>
              </a:tr>
            </a:tbl>
          </a:graphicData>
        </a:graphic>
      </p:graphicFrame>
      <p:sp>
        <p:nvSpPr>
          <p:cNvPr id="7" name="Rectangle 2">
            <a:extLst>
              <a:ext uri="{FF2B5EF4-FFF2-40B4-BE49-F238E27FC236}">
                <a16:creationId xmlns:a16="http://schemas.microsoft.com/office/drawing/2014/main" id="{7485632C-0562-62A9-666C-A9FCE4043989}"/>
              </a:ext>
            </a:extLst>
          </p:cNvPr>
          <p:cNvSpPr>
            <a:spLocks noChangeArrowheads="1"/>
          </p:cNvSpPr>
          <p:nvPr/>
        </p:nvSpPr>
        <p:spPr bwMode="auto">
          <a:xfrm>
            <a:off x="3944678" y="1611957"/>
            <a:ext cx="12083497" cy="2616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100" b="1"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Difference Between BI and DSS</a:t>
            </a:r>
            <a:endParaRPr kumimoji="0" lang="en-GB" altLang="en-US" sz="1100" b="0" i="0" u="none" strike="noStrike" cap="none" normalizeH="0" baseline="0" dirty="0">
              <a:ln>
                <a:noFill/>
              </a:ln>
              <a:solidFill>
                <a:schemeClr val="tx1"/>
              </a:solidFill>
              <a:effectLst/>
              <a:latin typeface="Arial" panose="020B0604020202020204" pitchFamily="34" charset="0"/>
            </a:endParaRPr>
          </a:p>
        </p:txBody>
      </p:sp>
      <p:pic>
        <p:nvPicPr>
          <p:cNvPr id="3" name="Picture 2">
            <a:extLst>
              <a:ext uri="{FF2B5EF4-FFF2-40B4-BE49-F238E27FC236}">
                <a16:creationId xmlns:a16="http://schemas.microsoft.com/office/drawing/2014/main" id="{428DD253-0765-25E9-A09B-7A9AC7A242E1}"/>
              </a:ext>
            </a:extLst>
          </p:cNvPr>
          <p:cNvPicPr>
            <a:picLocks noChangeAspect="1"/>
          </p:cNvPicPr>
          <p:nvPr/>
        </p:nvPicPr>
        <p:blipFill>
          <a:blip r:embed="rId2"/>
          <a:stretch>
            <a:fillRect/>
          </a:stretch>
        </p:blipFill>
        <p:spPr>
          <a:xfrm>
            <a:off x="10204703" y="6022447"/>
            <a:ext cx="1987297" cy="484813"/>
          </a:xfrm>
          <a:prstGeom prst="rect">
            <a:avLst/>
          </a:prstGeom>
        </p:spPr>
      </p:pic>
    </p:spTree>
    <p:extLst>
      <p:ext uri="{BB962C8B-B14F-4D97-AF65-F5344CB8AC3E}">
        <p14:creationId xmlns:p14="http://schemas.microsoft.com/office/powerpoint/2010/main" val="15889948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3E3EB62-8611-42AC-7355-8571124E8D07}"/>
              </a:ext>
            </a:extLst>
          </p:cNvPr>
          <p:cNvSpPr txBox="1"/>
          <p:nvPr/>
        </p:nvSpPr>
        <p:spPr>
          <a:xfrm>
            <a:off x="159488" y="74428"/>
            <a:ext cx="11844670" cy="5951501"/>
          </a:xfrm>
          <a:prstGeom prst="rect">
            <a:avLst/>
          </a:prstGeom>
          <a:noFill/>
        </p:spPr>
        <p:txBody>
          <a:bodyPr wrap="square">
            <a:spAutoFit/>
          </a:bodyPr>
          <a:lstStyle/>
          <a:p>
            <a:pPr>
              <a:lnSpc>
                <a:spcPct val="115000"/>
              </a:lnSpc>
              <a:spcAft>
                <a:spcPts val="800"/>
              </a:spcAft>
              <a:buNone/>
            </a:pPr>
            <a:r>
              <a:rPr lang="en-GB" sz="1100" kern="100" dirty="0">
                <a:effectLst/>
                <a:latin typeface="Arial" panose="020B0604020202020204" pitchFamily="34" charset="0"/>
                <a:ea typeface="Aptos" panose="020B0004020202020204" pitchFamily="34" charset="0"/>
                <a:cs typeface="Arial" panose="020B0604020202020204" pitchFamily="34" charset="0"/>
              </a:rPr>
              <a:t>SARMAD</a:t>
            </a:r>
            <a:endParaRPr lang="en-GB" sz="1100" kern="100" dirty="0">
              <a:latin typeface="Arial" panose="020B0604020202020204" pitchFamily="34" charset="0"/>
              <a:ea typeface="Aptos" panose="020B0004020202020204" pitchFamily="34" charset="0"/>
              <a:cs typeface="Arial" panose="020B0604020202020204" pitchFamily="34" charset="0"/>
            </a:endParaRPr>
          </a:p>
          <a:p>
            <a:pPr>
              <a:lnSpc>
                <a:spcPct val="115000"/>
              </a:lnSpc>
              <a:spcAft>
                <a:spcPts val="800"/>
              </a:spcAft>
              <a:buNone/>
            </a:pPr>
            <a:r>
              <a:rPr lang="en-GB" sz="1100" b="1" kern="100" dirty="0">
                <a:effectLst/>
                <a:latin typeface="Arial" panose="020B0604020202020204" pitchFamily="34" charset="0"/>
                <a:ea typeface="Aptos" panose="020B0004020202020204" pitchFamily="34" charset="0"/>
                <a:cs typeface="Arial" panose="020B0604020202020204" pitchFamily="34" charset="0"/>
              </a:rPr>
              <a:t>Slide </a:t>
            </a:r>
            <a:r>
              <a:rPr lang="en-GB" sz="1100" b="1" kern="100" dirty="0">
                <a:latin typeface="Arial" panose="020B0604020202020204" pitchFamily="34" charset="0"/>
                <a:ea typeface="Aptos" panose="020B0004020202020204" pitchFamily="34" charset="0"/>
                <a:cs typeface="Arial" panose="020B0604020202020204" pitchFamily="34" charset="0"/>
              </a:rPr>
              <a:t>9</a:t>
            </a:r>
          </a:p>
          <a:p>
            <a:pPr>
              <a:lnSpc>
                <a:spcPct val="115000"/>
              </a:lnSpc>
              <a:spcAft>
                <a:spcPts val="800"/>
              </a:spcAft>
              <a:buNone/>
            </a:pPr>
            <a:r>
              <a:rPr lang="en-GB" sz="1100" b="1" kern="100" dirty="0">
                <a:effectLst/>
                <a:latin typeface="Arial" panose="020B0604020202020204" pitchFamily="34" charset="0"/>
                <a:ea typeface="Aptos" panose="020B0004020202020204" pitchFamily="34" charset="0"/>
                <a:cs typeface="Arial" panose="020B0604020202020204" pitchFamily="34" charset="0"/>
              </a:rPr>
              <a:t>Data privacy and compliance</a:t>
            </a:r>
            <a:r>
              <a:rPr lang="en-GB" sz="1100" kern="100" dirty="0">
                <a:effectLst/>
                <a:latin typeface="Arial" panose="020B0604020202020204" pitchFamily="34" charset="0"/>
                <a:ea typeface="Aptos" panose="020B0004020202020204" pitchFamily="34" charset="0"/>
                <a:cs typeface="Arial" panose="020B0604020202020204" pitchFamily="34" charset="0"/>
              </a:rPr>
              <a:t> </a:t>
            </a:r>
          </a:p>
          <a:p>
            <a:pPr>
              <a:lnSpc>
                <a:spcPct val="115000"/>
              </a:lnSpc>
              <a:spcAft>
                <a:spcPts val="800"/>
              </a:spcAft>
              <a:buNone/>
            </a:pPr>
            <a:r>
              <a:rPr lang="en-GB" sz="1100" kern="100" dirty="0">
                <a:effectLst/>
                <a:latin typeface="Arial" panose="020B0604020202020204" pitchFamily="34" charset="0"/>
                <a:ea typeface="Aptos" panose="020B0004020202020204" pitchFamily="34" charset="0"/>
                <a:cs typeface="Arial" panose="020B0604020202020204" pitchFamily="34" charset="0"/>
              </a:rPr>
              <a:t>This refers to how organisations collect, use, store, and protect personal data in accordance with laws, regulations, and ethical standards. </a:t>
            </a:r>
          </a:p>
          <a:p>
            <a:pPr>
              <a:lnSpc>
                <a:spcPct val="115000"/>
              </a:lnSpc>
              <a:spcAft>
                <a:spcPts val="800"/>
              </a:spcAft>
              <a:buNone/>
            </a:pPr>
            <a:r>
              <a:rPr lang="en-GB" sz="1100" kern="100" dirty="0">
                <a:effectLst/>
                <a:latin typeface="Arial" panose="020B0604020202020204" pitchFamily="34" charset="0"/>
                <a:ea typeface="Aptos" panose="020B0004020202020204" pitchFamily="34" charset="0"/>
                <a:cs typeface="Arial" panose="020B0604020202020204" pitchFamily="34" charset="0"/>
              </a:rPr>
              <a:t>Businesses handle large amounts of personal and sensitive data. Proper compliance:</a:t>
            </a:r>
          </a:p>
          <a:p>
            <a:pPr marL="342900" lvl="0" indent="-342900">
              <a:lnSpc>
                <a:spcPct val="115000"/>
              </a:lnSpc>
              <a:spcAft>
                <a:spcPts val="800"/>
              </a:spcAft>
              <a:buSzPts val="1000"/>
              <a:buFont typeface="Symbol" panose="05050102010706020507" pitchFamily="18" charset="2"/>
              <a:buChar char=""/>
              <a:tabLst>
                <a:tab pos="457200" algn="l"/>
              </a:tabLst>
            </a:pPr>
            <a:r>
              <a:rPr lang="en-GB" sz="1100" kern="100" dirty="0">
                <a:effectLst/>
                <a:latin typeface="Arial" panose="020B0604020202020204" pitchFamily="34" charset="0"/>
                <a:ea typeface="Aptos" panose="020B0004020202020204" pitchFamily="34" charset="0"/>
                <a:cs typeface="Arial" panose="020B0604020202020204" pitchFamily="34" charset="0"/>
              </a:rPr>
              <a:t>Protects customer rights</a:t>
            </a:r>
          </a:p>
          <a:p>
            <a:pPr marL="342900" lvl="0" indent="-342900">
              <a:lnSpc>
                <a:spcPct val="115000"/>
              </a:lnSpc>
              <a:spcAft>
                <a:spcPts val="800"/>
              </a:spcAft>
              <a:buSzPts val="1000"/>
              <a:buFont typeface="Symbol" panose="05050102010706020507" pitchFamily="18" charset="2"/>
              <a:buChar char=""/>
              <a:tabLst>
                <a:tab pos="457200" algn="l"/>
              </a:tabLst>
            </a:pPr>
            <a:r>
              <a:rPr lang="en-GB" sz="1100" kern="100" dirty="0">
                <a:effectLst/>
                <a:latin typeface="Arial" panose="020B0604020202020204" pitchFamily="34" charset="0"/>
                <a:ea typeface="Aptos" panose="020B0004020202020204" pitchFamily="34" charset="0"/>
                <a:cs typeface="Arial" panose="020B0604020202020204" pitchFamily="34" charset="0"/>
              </a:rPr>
              <a:t>Builds trust and reputation</a:t>
            </a:r>
          </a:p>
          <a:p>
            <a:pPr marL="342900" lvl="0" indent="-342900">
              <a:lnSpc>
                <a:spcPct val="115000"/>
              </a:lnSpc>
              <a:spcAft>
                <a:spcPts val="800"/>
              </a:spcAft>
              <a:buSzPts val="1000"/>
              <a:buFont typeface="Symbol" panose="05050102010706020507" pitchFamily="18" charset="2"/>
              <a:buChar char=""/>
              <a:tabLst>
                <a:tab pos="457200" algn="l"/>
              </a:tabLst>
            </a:pPr>
            <a:r>
              <a:rPr lang="en-GB" sz="1100" kern="100" dirty="0">
                <a:effectLst/>
                <a:latin typeface="Arial" panose="020B0604020202020204" pitchFamily="34" charset="0"/>
                <a:ea typeface="Aptos" panose="020B0004020202020204" pitchFamily="34" charset="0"/>
                <a:cs typeface="Arial" panose="020B0604020202020204" pitchFamily="34" charset="0"/>
              </a:rPr>
              <a:t>Prevents legal penalties and fines</a:t>
            </a:r>
          </a:p>
          <a:p>
            <a:pPr marL="342900" lvl="0" indent="-342900">
              <a:lnSpc>
                <a:spcPct val="115000"/>
              </a:lnSpc>
              <a:spcAft>
                <a:spcPts val="800"/>
              </a:spcAft>
              <a:buSzPts val="1000"/>
              <a:buFont typeface="Symbol" panose="05050102010706020507" pitchFamily="18" charset="2"/>
              <a:buChar char=""/>
              <a:tabLst>
                <a:tab pos="457200" algn="l"/>
              </a:tabLst>
            </a:pPr>
            <a:r>
              <a:rPr lang="en-GB" sz="1100" kern="100" dirty="0">
                <a:effectLst/>
                <a:latin typeface="Arial" panose="020B0604020202020204" pitchFamily="34" charset="0"/>
                <a:ea typeface="Aptos" panose="020B0004020202020204" pitchFamily="34" charset="0"/>
                <a:cs typeface="Arial" panose="020B0604020202020204" pitchFamily="34" charset="0"/>
              </a:rPr>
              <a:t>Reduces risk of data breaches</a:t>
            </a:r>
          </a:p>
          <a:p>
            <a:pPr marL="342900" lvl="0" indent="-342900">
              <a:lnSpc>
                <a:spcPct val="115000"/>
              </a:lnSpc>
              <a:spcAft>
                <a:spcPts val="800"/>
              </a:spcAft>
              <a:buSzPts val="1000"/>
              <a:buFont typeface="Symbol" panose="05050102010706020507" pitchFamily="18" charset="2"/>
              <a:buChar char=""/>
              <a:tabLst>
                <a:tab pos="457200" algn="l"/>
              </a:tabLst>
            </a:pPr>
            <a:endParaRPr lang="en-GB" sz="1100" kern="100" dirty="0">
              <a:effectLst/>
              <a:latin typeface="Arial" panose="020B0604020202020204" pitchFamily="34" charset="0"/>
              <a:ea typeface="Aptos" panose="020B0004020202020204" pitchFamily="34" charset="0"/>
              <a:cs typeface="Arial" panose="020B0604020202020204" pitchFamily="34" charset="0"/>
            </a:endParaRPr>
          </a:p>
          <a:p>
            <a:r>
              <a:rPr lang="en-GB" sz="1100" b="1" dirty="0">
                <a:latin typeface="Arial" panose="020B0604020202020204" pitchFamily="34" charset="0"/>
                <a:cs typeface="Arial" panose="020B0604020202020204" pitchFamily="34" charset="0"/>
              </a:rPr>
              <a:t>Key Principles (UK GDPR)</a:t>
            </a:r>
          </a:p>
          <a:p>
            <a:endParaRPr lang="en-GB"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Organisations must follow core data protection principles:</a:t>
            </a:r>
          </a:p>
          <a:p>
            <a:endParaRPr lang="en-GB" sz="1100" dirty="0">
              <a:latin typeface="Arial" panose="020B0604020202020204" pitchFamily="34" charset="0"/>
              <a:cs typeface="Arial" panose="020B0604020202020204" pitchFamily="34" charset="0"/>
            </a:endParaRPr>
          </a:p>
          <a:p>
            <a:pPr lvl="0"/>
            <a:r>
              <a:rPr lang="en-GB" sz="1100" b="1" dirty="0">
                <a:latin typeface="Arial" panose="020B0604020202020204" pitchFamily="34" charset="0"/>
                <a:cs typeface="Arial" panose="020B0604020202020204" pitchFamily="34" charset="0"/>
              </a:rPr>
              <a:t>Lawfulness</a:t>
            </a:r>
            <a:r>
              <a:rPr lang="en-GB" sz="1100" dirty="0">
                <a:latin typeface="Arial" panose="020B0604020202020204" pitchFamily="34" charset="0"/>
                <a:cs typeface="Arial" panose="020B0604020202020204" pitchFamily="34" charset="0"/>
              </a:rPr>
              <a:t> — data must be processed legally</a:t>
            </a:r>
          </a:p>
          <a:p>
            <a:pPr lvl="0"/>
            <a:endParaRPr lang="en-GB" sz="1100" dirty="0">
              <a:latin typeface="Arial" panose="020B0604020202020204" pitchFamily="34" charset="0"/>
              <a:cs typeface="Arial" panose="020B0604020202020204" pitchFamily="34" charset="0"/>
            </a:endParaRPr>
          </a:p>
          <a:p>
            <a:pPr lvl="0"/>
            <a:r>
              <a:rPr lang="en-GB" sz="1100" b="1" dirty="0">
                <a:latin typeface="Arial" panose="020B0604020202020204" pitchFamily="34" charset="0"/>
                <a:cs typeface="Arial" panose="020B0604020202020204" pitchFamily="34" charset="0"/>
              </a:rPr>
              <a:t>Fairness</a:t>
            </a:r>
            <a:r>
              <a:rPr lang="en-GB" sz="1100" dirty="0">
                <a:latin typeface="Arial" panose="020B0604020202020204" pitchFamily="34" charset="0"/>
                <a:cs typeface="Arial" panose="020B0604020202020204" pitchFamily="34" charset="0"/>
              </a:rPr>
              <a:t> — must not misuse data</a:t>
            </a:r>
          </a:p>
          <a:p>
            <a:pPr lvl="0"/>
            <a:endParaRPr lang="en-GB" sz="1100" dirty="0">
              <a:latin typeface="Arial" panose="020B0604020202020204" pitchFamily="34" charset="0"/>
              <a:cs typeface="Arial" panose="020B0604020202020204" pitchFamily="34" charset="0"/>
            </a:endParaRPr>
          </a:p>
          <a:p>
            <a:pPr lvl="0"/>
            <a:r>
              <a:rPr lang="en-GB" sz="1100" b="1" dirty="0">
                <a:latin typeface="Arial" panose="020B0604020202020204" pitchFamily="34" charset="0"/>
                <a:cs typeface="Arial" panose="020B0604020202020204" pitchFamily="34" charset="0"/>
              </a:rPr>
              <a:t>Transparency</a:t>
            </a:r>
            <a:r>
              <a:rPr lang="en-GB" sz="1100" dirty="0">
                <a:latin typeface="Arial" panose="020B0604020202020204" pitchFamily="34" charset="0"/>
                <a:cs typeface="Arial" panose="020B0604020202020204" pitchFamily="34" charset="0"/>
              </a:rPr>
              <a:t> — customers must know how data is used</a:t>
            </a:r>
          </a:p>
          <a:p>
            <a:pPr lvl="0"/>
            <a:endParaRPr lang="en-GB" sz="1100" dirty="0">
              <a:latin typeface="Arial" panose="020B0604020202020204" pitchFamily="34" charset="0"/>
              <a:cs typeface="Arial" panose="020B0604020202020204" pitchFamily="34" charset="0"/>
            </a:endParaRPr>
          </a:p>
          <a:p>
            <a:pPr lvl="0"/>
            <a:r>
              <a:rPr lang="en-GB" sz="1100" b="1" dirty="0">
                <a:latin typeface="Arial" panose="020B0604020202020204" pitchFamily="34" charset="0"/>
                <a:cs typeface="Arial" panose="020B0604020202020204" pitchFamily="34" charset="0"/>
              </a:rPr>
              <a:t>Data minimisation</a:t>
            </a:r>
            <a:r>
              <a:rPr lang="en-GB" sz="1100" dirty="0">
                <a:latin typeface="Arial" panose="020B0604020202020204" pitchFamily="34" charset="0"/>
                <a:cs typeface="Arial" panose="020B0604020202020204" pitchFamily="34" charset="0"/>
              </a:rPr>
              <a:t> — collect only necessary data</a:t>
            </a:r>
          </a:p>
          <a:p>
            <a:pPr lvl="0"/>
            <a:endParaRPr lang="en-GB" sz="1100" dirty="0">
              <a:latin typeface="Arial" panose="020B0604020202020204" pitchFamily="34" charset="0"/>
              <a:cs typeface="Arial" panose="020B0604020202020204" pitchFamily="34" charset="0"/>
            </a:endParaRPr>
          </a:p>
          <a:p>
            <a:pPr lvl="0"/>
            <a:r>
              <a:rPr lang="en-GB" sz="1100" b="1" dirty="0">
                <a:latin typeface="Arial" panose="020B0604020202020204" pitchFamily="34" charset="0"/>
                <a:cs typeface="Arial" panose="020B0604020202020204" pitchFamily="34" charset="0"/>
              </a:rPr>
              <a:t>Accuracy</a:t>
            </a:r>
            <a:r>
              <a:rPr lang="en-GB" sz="1100" dirty="0">
                <a:latin typeface="Arial" panose="020B0604020202020204" pitchFamily="34" charset="0"/>
                <a:cs typeface="Arial" panose="020B0604020202020204" pitchFamily="34" charset="0"/>
              </a:rPr>
              <a:t> — data must be correct and updated</a:t>
            </a:r>
          </a:p>
          <a:p>
            <a:br>
              <a:rPr lang="en-GB" sz="1100" dirty="0">
                <a:latin typeface="Arial" panose="020B0604020202020204" pitchFamily="34" charset="0"/>
                <a:cs typeface="Arial" panose="020B0604020202020204" pitchFamily="34" charset="0"/>
              </a:rPr>
            </a:br>
            <a:r>
              <a:rPr lang="en-GB" sz="1100" dirty="0">
                <a:latin typeface="Arial" panose="020B0604020202020204" pitchFamily="34" charset="0"/>
                <a:cs typeface="Arial" panose="020B0604020202020204" pitchFamily="34" charset="0"/>
              </a:rPr>
              <a:t>Businesses must ensure personal data is handled legally and responsibly. Failure can result in fines, reputational damage, and loss of customer trust.</a:t>
            </a:r>
          </a:p>
          <a:p>
            <a:r>
              <a:rPr lang="en-GB" sz="1100" i="1" dirty="0">
                <a:latin typeface="Arial" panose="020B0604020202020204" pitchFamily="34" charset="0"/>
                <a:cs typeface="Arial" panose="020B0604020202020204" pitchFamily="34" charset="0"/>
              </a:rPr>
              <a:t>(Reference: ICO, 2023)</a:t>
            </a:r>
            <a:endParaRPr lang="en-GB" sz="1100" dirty="0">
              <a:latin typeface="Arial" panose="020B0604020202020204" pitchFamily="34" charset="0"/>
              <a:cs typeface="Arial" panose="020B0604020202020204" pitchFamily="34" charset="0"/>
            </a:endParaRPr>
          </a:p>
          <a:p>
            <a:pPr lvl="0">
              <a:lnSpc>
                <a:spcPct val="115000"/>
              </a:lnSpc>
              <a:spcAft>
                <a:spcPts val="800"/>
              </a:spcAft>
              <a:buSzPts val="1000"/>
              <a:tabLst>
                <a:tab pos="457200" algn="l"/>
              </a:tabLst>
            </a:pPr>
            <a:endParaRPr lang="en-GB" sz="1100" kern="100" dirty="0">
              <a:effectLst/>
              <a:latin typeface="Arial" panose="020B0604020202020204" pitchFamily="34" charset="0"/>
              <a:ea typeface="Aptos" panose="020B000402020202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42FA3863-D74B-AC02-6CC0-BA2197BC9C98}"/>
              </a:ext>
            </a:extLst>
          </p:cNvPr>
          <p:cNvPicPr>
            <a:picLocks noChangeAspect="1"/>
          </p:cNvPicPr>
          <p:nvPr/>
        </p:nvPicPr>
        <p:blipFill>
          <a:blip r:embed="rId2"/>
          <a:stretch>
            <a:fillRect/>
          </a:stretch>
        </p:blipFill>
        <p:spPr>
          <a:xfrm>
            <a:off x="10204703" y="6022447"/>
            <a:ext cx="1987297" cy="484813"/>
          </a:xfrm>
          <a:prstGeom prst="rect">
            <a:avLst/>
          </a:prstGeom>
        </p:spPr>
      </p:pic>
    </p:spTree>
    <p:extLst>
      <p:ext uri="{BB962C8B-B14F-4D97-AF65-F5344CB8AC3E}">
        <p14:creationId xmlns:p14="http://schemas.microsoft.com/office/powerpoint/2010/main" val="1788033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146CFE4-3C0D-E4AD-F4C5-7EB3719B3473}"/>
              </a:ext>
            </a:extLst>
          </p:cNvPr>
          <p:cNvSpPr txBox="1"/>
          <p:nvPr/>
        </p:nvSpPr>
        <p:spPr>
          <a:xfrm>
            <a:off x="244550" y="191386"/>
            <a:ext cx="11653284" cy="5781583"/>
          </a:xfrm>
          <a:prstGeom prst="rect">
            <a:avLst/>
          </a:prstGeom>
          <a:noFill/>
        </p:spPr>
        <p:txBody>
          <a:bodyPr wrap="square">
            <a:spAutoFit/>
          </a:bodyPr>
          <a:lstStyle/>
          <a:p>
            <a:pPr>
              <a:lnSpc>
                <a:spcPct val="115000"/>
              </a:lnSpc>
              <a:spcAft>
                <a:spcPts val="800"/>
              </a:spcAft>
              <a:buNone/>
            </a:pPr>
            <a:r>
              <a:rPr lang="en-GB" sz="1100" b="1" kern="100" dirty="0">
                <a:effectLst/>
                <a:latin typeface="Arial" panose="020B0604020202020204" pitchFamily="34" charset="0"/>
                <a:ea typeface="Aptos" panose="020B0004020202020204" pitchFamily="34" charset="0"/>
                <a:cs typeface="Arial" panose="020B0604020202020204" pitchFamily="34" charset="0"/>
              </a:rPr>
              <a:t>Slide 10</a:t>
            </a:r>
            <a:endParaRPr lang="en-GB" sz="1100" b="1" kern="100" dirty="0">
              <a:latin typeface="Arial" panose="020B0604020202020204" pitchFamily="34" charset="0"/>
              <a:ea typeface="Aptos" panose="020B0004020202020204" pitchFamily="34" charset="0"/>
              <a:cs typeface="Arial" panose="020B0604020202020204" pitchFamily="34" charset="0"/>
            </a:endParaRPr>
          </a:p>
          <a:p>
            <a:pPr>
              <a:lnSpc>
                <a:spcPct val="115000"/>
              </a:lnSpc>
              <a:spcAft>
                <a:spcPts val="800"/>
              </a:spcAft>
              <a:buNone/>
            </a:pPr>
            <a:r>
              <a:rPr lang="en-GB" sz="1100" b="1" kern="100" dirty="0">
                <a:effectLst/>
                <a:latin typeface="Arial" panose="020B0604020202020204" pitchFamily="34" charset="0"/>
                <a:ea typeface="Aptos" panose="020B0004020202020204" pitchFamily="34" charset="0"/>
                <a:cs typeface="Arial" panose="020B0604020202020204" pitchFamily="34" charset="0"/>
              </a:rPr>
              <a:t>Ethical Risks</a:t>
            </a:r>
            <a:endParaRPr lang="en-GB" sz="1100" kern="100" dirty="0">
              <a:effectLst/>
              <a:latin typeface="Arial" panose="020B0604020202020204" pitchFamily="34" charset="0"/>
              <a:ea typeface="Aptos" panose="020B0004020202020204" pitchFamily="34" charset="0"/>
              <a:cs typeface="Arial" panose="020B0604020202020204" pitchFamily="34" charset="0"/>
            </a:endParaRPr>
          </a:p>
          <a:p>
            <a:pPr>
              <a:lnSpc>
                <a:spcPct val="115000"/>
              </a:lnSpc>
              <a:spcAft>
                <a:spcPts val="800"/>
              </a:spcAft>
              <a:buNone/>
            </a:pPr>
            <a:r>
              <a:rPr lang="en-GB" sz="1100" kern="100" dirty="0">
                <a:effectLst/>
                <a:latin typeface="Arial" panose="020B0604020202020204" pitchFamily="34" charset="0"/>
                <a:ea typeface="Aptos" panose="020B0004020202020204" pitchFamily="34" charset="0"/>
                <a:cs typeface="Arial" panose="020B0604020202020204" pitchFamily="34" charset="0"/>
              </a:rPr>
              <a:t>There are potential harms that arise when information systems are used in ways that may be unfair, intrusive, biased, or harmful to individuals or society.</a:t>
            </a:r>
          </a:p>
          <a:p>
            <a:pPr>
              <a:lnSpc>
                <a:spcPct val="115000"/>
              </a:lnSpc>
              <a:spcAft>
                <a:spcPts val="800"/>
              </a:spcAft>
              <a:buNone/>
            </a:pPr>
            <a:r>
              <a:rPr lang="en-GB" sz="1100" kern="100" dirty="0">
                <a:effectLst/>
                <a:latin typeface="Arial" panose="020B0604020202020204" pitchFamily="34" charset="0"/>
                <a:ea typeface="Aptos" panose="020B0004020202020204" pitchFamily="34" charset="0"/>
                <a:cs typeface="Arial" panose="020B0604020202020204" pitchFamily="34" charset="0"/>
              </a:rPr>
              <a:t>Major Ethical Risks</a:t>
            </a:r>
            <a:endParaRPr lang="en-GB" sz="1100" kern="100" dirty="0">
              <a:latin typeface="Arial" panose="020B0604020202020204" pitchFamily="34" charset="0"/>
              <a:ea typeface="Aptos" panose="020B0004020202020204" pitchFamily="34" charset="0"/>
              <a:cs typeface="Arial" panose="020B0604020202020204" pitchFamily="34" charset="0"/>
            </a:endParaRPr>
          </a:p>
          <a:p>
            <a:pPr>
              <a:lnSpc>
                <a:spcPct val="115000"/>
              </a:lnSpc>
              <a:spcAft>
                <a:spcPts val="800"/>
              </a:spcAft>
              <a:buNone/>
            </a:pPr>
            <a:r>
              <a:rPr lang="en-GB" sz="1100" b="1" kern="100" dirty="0">
                <a:effectLst/>
                <a:latin typeface="Arial" panose="020B0604020202020204" pitchFamily="34" charset="0"/>
                <a:ea typeface="Aptos" panose="020B0004020202020204" pitchFamily="34" charset="0"/>
                <a:cs typeface="Arial" panose="020B0604020202020204" pitchFamily="34" charset="0"/>
              </a:rPr>
              <a:t>AI Decision Bias</a:t>
            </a:r>
            <a:endParaRPr lang="en-GB" sz="1100" kern="100" dirty="0">
              <a:effectLst/>
              <a:latin typeface="Arial" panose="020B0604020202020204" pitchFamily="34" charset="0"/>
              <a:ea typeface="Aptos" panose="020B0004020202020204" pitchFamily="34" charset="0"/>
              <a:cs typeface="Arial" panose="020B0604020202020204" pitchFamily="34" charset="0"/>
            </a:endParaRPr>
          </a:p>
          <a:p>
            <a:pPr marL="342900" lvl="0" indent="-342900">
              <a:lnSpc>
                <a:spcPct val="115000"/>
              </a:lnSpc>
              <a:spcAft>
                <a:spcPts val="800"/>
              </a:spcAft>
              <a:buSzPts val="1000"/>
              <a:buFont typeface="Symbol" panose="05050102010706020507" pitchFamily="18" charset="2"/>
              <a:buChar char=""/>
              <a:tabLst>
                <a:tab pos="457200" algn="l"/>
              </a:tabLst>
            </a:pPr>
            <a:r>
              <a:rPr lang="en-GB" sz="1100" kern="100" dirty="0">
                <a:effectLst/>
                <a:latin typeface="Arial" panose="020B0604020202020204" pitchFamily="34" charset="0"/>
                <a:ea typeface="Aptos" panose="020B0004020202020204" pitchFamily="34" charset="0"/>
                <a:cs typeface="Arial" panose="020B0604020202020204" pitchFamily="34" charset="0"/>
              </a:rPr>
              <a:t>Algorithms may produce unfair outcomes if trained on biased data</a:t>
            </a:r>
          </a:p>
          <a:p>
            <a:pPr marL="342900" lvl="0" indent="-342900">
              <a:lnSpc>
                <a:spcPct val="115000"/>
              </a:lnSpc>
              <a:spcAft>
                <a:spcPts val="800"/>
              </a:spcAft>
              <a:buSzPts val="1000"/>
              <a:buFont typeface="Symbol" panose="05050102010706020507" pitchFamily="18" charset="2"/>
              <a:buChar char=""/>
              <a:tabLst>
                <a:tab pos="457200" algn="l"/>
              </a:tabLst>
            </a:pPr>
            <a:r>
              <a:rPr lang="en-GB" sz="1100" kern="100" dirty="0">
                <a:effectLst/>
                <a:latin typeface="Arial" panose="020B0604020202020204" pitchFamily="34" charset="0"/>
                <a:ea typeface="Aptos" panose="020B0004020202020204" pitchFamily="34" charset="0"/>
                <a:cs typeface="Arial" panose="020B0604020202020204" pitchFamily="34" charset="0"/>
              </a:rPr>
              <a:t>Can lead to discrimination in hiring, lending, or customer targeting</a:t>
            </a:r>
          </a:p>
          <a:p>
            <a:pPr>
              <a:lnSpc>
                <a:spcPct val="115000"/>
              </a:lnSpc>
              <a:spcAft>
                <a:spcPts val="800"/>
              </a:spcAft>
              <a:buNone/>
            </a:pPr>
            <a:r>
              <a:rPr lang="en-GB" sz="1100" b="1" kern="100" dirty="0">
                <a:effectLst/>
                <a:latin typeface="Arial" panose="020B0604020202020204" pitchFamily="34" charset="0"/>
                <a:ea typeface="Aptos" panose="020B0004020202020204" pitchFamily="34" charset="0"/>
                <a:cs typeface="Arial" panose="020B0604020202020204" pitchFamily="34" charset="0"/>
              </a:rPr>
              <a:t>Employee Monitoring</a:t>
            </a:r>
            <a:endParaRPr lang="en-GB" sz="1100" kern="100" dirty="0">
              <a:effectLst/>
              <a:latin typeface="Arial" panose="020B0604020202020204" pitchFamily="34" charset="0"/>
              <a:ea typeface="Aptos" panose="020B0004020202020204" pitchFamily="34" charset="0"/>
              <a:cs typeface="Arial" panose="020B0604020202020204" pitchFamily="34" charset="0"/>
            </a:endParaRPr>
          </a:p>
          <a:p>
            <a:pPr marL="342900" lvl="0" indent="-342900">
              <a:lnSpc>
                <a:spcPct val="115000"/>
              </a:lnSpc>
              <a:spcAft>
                <a:spcPts val="800"/>
              </a:spcAft>
              <a:buSzPts val="1000"/>
              <a:buFont typeface="Symbol" panose="05050102010706020507" pitchFamily="18" charset="2"/>
              <a:buChar char=""/>
              <a:tabLst>
                <a:tab pos="457200" algn="l"/>
              </a:tabLst>
            </a:pPr>
            <a:r>
              <a:rPr lang="en-GB" sz="1100" kern="100" dirty="0">
                <a:effectLst/>
                <a:latin typeface="Arial" panose="020B0604020202020204" pitchFamily="34" charset="0"/>
                <a:ea typeface="Aptos" panose="020B0004020202020204" pitchFamily="34" charset="0"/>
                <a:cs typeface="Arial" panose="020B0604020202020204" pitchFamily="34" charset="0"/>
              </a:rPr>
              <a:t>Excessive surveillance can reduce trust and morale</a:t>
            </a:r>
          </a:p>
          <a:p>
            <a:pPr marL="342900" lvl="0" indent="-342900">
              <a:lnSpc>
                <a:spcPct val="115000"/>
              </a:lnSpc>
              <a:spcAft>
                <a:spcPts val="800"/>
              </a:spcAft>
              <a:buSzPts val="1000"/>
              <a:buFont typeface="Symbol" panose="05050102010706020507" pitchFamily="18" charset="2"/>
              <a:buChar char=""/>
              <a:tabLst>
                <a:tab pos="457200" algn="l"/>
              </a:tabLst>
            </a:pPr>
            <a:r>
              <a:rPr lang="en-GB" sz="1100" kern="100" dirty="0">
                <a:effectLst/>
                <a:latin typeface="Arial" panose="020B0604020202020204" pitchFamily="34" charset="0"/>
                <a:ea typeface="Aptos" panose="020B0004020202020204" pitchFamily="34" charset="0"/>
                <a:cs typeface="Arial" panose="020B0604020202020204" pitchFamily="34" charset="0"/>
              </a:rPr>
              <a:t>Raises concerns about workplace privacy</a:t>
            </a:r>
          </a:p>
          <a:p>
            <a:pPr>
              <a:lnSpc>
                <a:spcPct val="115000"/>
              </a:lnSpc>
              <a:spcAft>
                <a:spcPts val="800"/>
              </a:spcAft>
              <a:buNone/>
            </a:pPr>
            <a:r>
              <a:rPr lang="en-GB" sz="1100" b="1" kern="100" dirty="0">
                <a:effectLst/>
                <a:latin typeface="Arial" panose="020B0604020202020204" pitchFamily="34" charset="0"/>
                <a:ea typeface="Aptos" panose="020B0004020202020204" pitchFamily="34" charset="0"/>
                <a:cs typeface="Arial" panose="020B0604020202020204" pitchFamily="34" charset="0"/>
              </a:rPr>
              <a:t>Misuse of Customer Data</a:t>
            </a:r>
            <a:endParaRPr lang="en-GB" sz="1100" kern="100" dirty="0">
              <a:effectLst/>
              <a:latin typeface="Arial" panose="020B0604020202020204" pitchFamily="34" charset="0"/>
              <a:ea typeface="Aptos" panose="020B0004020202020204" pitchFamily="34" charset="0"/>
              <a:cs typeface="Arial" panose="020B0604020202020204" pitchFamily="34" charset="0"/>
            </a:endParaRPr>
          </a:p>
          <a:p>
            <a:pPr marL="342900" lvl="0" indent="-342900">
              <a:lnSpc>
                <a:spcPct val="115000"/>
              </a:lnSpc>
              <a:spcAft>
                <a:spcPts val="800"/>
              </a:spcAft>
              <a:buSzPts val="1000"/>
              <a:buFont typeface="Symbol" panose="05050102010706020507" pitchFamily="18" charset="2"/>
              <a:buChar char=""/>
              <a:tabLst>
                <a:tab pos="457200" algn="l"/>
              </a:tabLst>
            </a:pPr>
            <a:r>
              <a:rPr lang="en-GB" sz="1100" kern="100" dirty="0">
                <a:effectLst/>
                <a:latin typeface="Arial" panose="020B0604020202020204" pitchFamily="34" charset="0"/>
                <a:ea typeface="Aptos" panose="020B0004020202020204" pitchFamily="34" charset="0"/>
                <a:cs typeface="Arial" panose="020B0604020202020204" pitchFamily="34" charset="0"/>
              </a:rPr>
              <a:t>Selling or sharing personal data without consent</a:t>
            </a:r>
          </a:p>
          <a:p>
            <a:pPr marL="342900" lvl="0" indent="-342900">
              <a:lnSpc>
                <a:spcPct val="115000"/>
              </a:lnSpc>
              <a:spcAft>
                <a:spcPts val="800"/>
              </a:spcAft>
              <a:buSzPts val="1000"/>
              <a:buFont typeface="Symbol" panose="05050102010706020507" pitchFamily="18" charset="2"/>
              <a:buChar char=""/>
              <a:tabLst>
                <a:tab pos="457200" algn="l"/>
              </a:tabLst>
            </a:pPr>
            <a:r>
              <a:rPr lang="en-GB" sz="1100" kern="100" dirty="0">
                <a:effectLst/>
                <a:latin typeface="Arial" panose="020B0604020202020204" pitchFamily="34" charset="0"/>
                <a:ea typeface="Aptos" panose="020B0004020202020204" pitchFamily="34" charset="0"/>
                <a:cs typeface="Arial" panose="020B0604020202020204" pitchFamily="34" charset="0"/>
              </a:rPr>
              <a:t>Over-profiling customers for marketing</a:t>
            </a:r>
          </a:p>
          <a:p>
            <a:pPr>
              <a:lnSpc>
                <a:spcPct val="115000"/>
              </a:lnSpc>
              <a:spcAft>
                <a:spcPts val="800"/>
              </a:spcAft>
              <a:buNone/>
            </a:pPr>
            <a:r>
              <a:rPr lang="en-GB" sz="1100" b="1" kern="100" dirty="0">
                <a:effectLst/>
                <a:latin typeface="Arial" panose="020B0604020202020204" pitchFamily="34" charset="0"/>
                <a:ea typeface="Aptos" panose="020B0004020202020204" pitchFamily="34" charset="0"/>
                <a:cs typeface="Arial" panose="020B0604020202020204" pitchFamily="34" charset="0"/>
              </a:rPr>
              <a:t>Automated Decisions Without Human Review</a:t>
            </a:r>
            <a:endParaRPr lang="en-GB" sz="1100" kern="100" dirty="0">
              <a:effectLst/>
              <a:latin typeface="Arial" panose="020B0604020202020204" pitchFamily="34" charset="0"/>
              <a:ea typeface="Aptos" panose="020B0004020202020204" pitchFamily="34" charset="0"/>
              <a:cs typeface="Arial" panose="020B0604020202020204" pitchFamily="34" charset="0"/>
            </a:endParaRPr>
          </a:p>
          <a:p>
            <a:pPr marL="342900" lvl="0" indent="-342900">
              <a:lnSpc>
                <a:spcPct val="115000"/>
              </a:lnSpc>
              <a:spcAft>
                <a:spcPts val="800"/>
              </a:spcAft>
              <a:buSzPts val="1000"/>
              <a:buFont typeface="Symbol" panose="05050102010706020507" pitchFamily="18" charset="2"/>
              <a:buChar char=""/>
              <a:tabLst>
                <a:tab pos="457200" algn="l"/>
              </a:tabLst>
            </a:pPr>
            <a:r>
              <a:rPr lang="en-GB" sz="1100" kern="100" dirty="0">
                <a:effectLst/>
                <a:latin typeface="Arial" panose="020B0604020202020204" pitchFamily="34" charset="0"/>
                <a:ea typeface="Aptos" panose="020B0004020202020204" pitchFamily="34" charset="0"/>
                <a:cs typeface="Arial" panose="020B0604020202020204" pitchFamily="34" charset="0"/>
              </a:rPr>
              <a:t>Decisions made solely by systems can be unfair or inaccurate</a:t>
            </a:r>
          </a:p>
          <a:p>
            <a:pPr marL="342900" lvl="0" indent="-342900">
              <a:lnSpc>
                <a:spcPct val="115000"/>
              </a:lnSpc>
              <a:spcAft>
                <a:spcPts val="800"/>
              </a:spcAft>
              <a:buSzPts val="1000"/>
              <a:buFont typeface="Symbol" panose="05050102010706020507" pitchFamily="18" charset="2"/>
              <a:buChar char=""/>
              <a:tabLst>
                <a:tab pos="457200" algn="l"/>
              </a:tabLst>
            </a:pPr>
            <a:r>
              <a:rPr lang="en-GB" sz="1100" kern="100" dirty="0">
                <a:effectLst/>
                <a:latin typeface="Arial" panose="020B0604020202020204" pitchFamily="34" charset="0"/>
                <a:ea typeface="Aptos" panose="020B0004020202020204" pitchFamily="34" charset="0"/>
                <a:cs typeface="Arial" panose="020B0604020202020204" pitchFamily="34" charset="0"/>
              </a:rPr>
              <a:t>Some laws restrict fully automated decisions affecting individuals</a:t>
            </a:r>
          </a:p>
          <a:p>
            <a:pPr>
              <a:lnSpc>
                <a:spcPct val="115000"/>
              </a:lnSpc>
              <a:spcAft>
                <a:spcPts val="800"/>
              </a:spcAft>
              <a:buNone/>
            </a:pPr>
            <a:endParaRPr lang="en-GB" sz="1100" kern="100" dirty="0">
              <a:effectLst/>
              <a:latin typeface="Arial" panose="020B0604020202020204" pitchFamily="34" charset="0"/>
              <a:ea typeface="Aptos" panose="020B0004020202020204" pitchFamily="34" charset="0"/>
              <a:cs typeface="Arial" panose="020B0604020202020204" pitchFamily="34" charset="0"/>
            </a:endParaRPr>
          </a:p>
          <a:p>
            <a:pPr>
              <a:lnSpc>
                <a:spcPct val="115000"/>
              </a:lnSpc>
              <a:spcAft>
                <a:spcPts val="800"/>
              </a:spcAft>
              <a:buNone/>
            </a:pPr>
            <a:r>
              <a:rPr lang="en-GB" sz="1100" kern="100" dirty="0">
                <a:effectLst/>
                <a:latin typeface="Arial" panose="020B0604020202020204" pitchFamily="34" charset="0"/>
                <a:ea typeface="Aptos" panose="020B0004020202020204" pitchFamily="34" charset="0"/>
                <a:cs typeface="Arial" panose="020B0604020202020204" pitchFamily="34" charset="0"/>
              </a:rPr>
              <a:t>Ignoring ethical concerns can lead to: Legal penalties, Public backlash, Loss of reputation, Customer distrust, Employee dissatisfaction</a:t>
            </a:r>
          </a:p>
          <a:p>
            <a:pPr>
              <a:buNone/>
            </a:pPr>
            <a:br>
              <a:rPr lang="en-GB" sz="1100" dirty="0">
                <a:effectLst/>
                <a:latin typeface="Arial" panose="020B0604020202020204" pitchFamily="34" charset="0"/>
                <a:ea typeface="Aptos" panose="020B0004020202020204" pitchFamily="34" charset="0"/>
                <a:cs typeface="Arial" panose="020B0604020202020204" pitchFamily="34" charset="0"/>
              </a:rPr>
            </a:br>
            <a:r>
              <a:rPr lang="en-GB" sz="1100" dirty="0">
                <a:effectLst/>
                <a:latin typeface="Arial" panose="020B0604020202020204" pitchFamily="34" charset="0"/>
                <a:ea typeface="Aptos" panose="020B0004020202020204" pitchFamily="34" charset="0"/>
                <a:cs typeface="Arial" panose="020B0604020202020204" pitchFamily="34" charset="0"/>
              </a:rPr>
              <a:t>Technology can create risks if used without oversight. Automated decisions must be fair, explainable, and open to human review.</a:t>
            </a:r>
            <a:endParaRPr lang="en-GB" sz="1100" dirty="0">
              <a:latin typeface="Arial" panose="020B06040202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C319F50C-0497-79F4-CA9D-E23EFEED934B}"/>
              </a:ext>
            </a:extLst>
          </p:cNvPr>
          <p:cNvPicPr>
            <a:picLocks noChangeAspect="1"/>
          </p:cNvPicPr>
          <p:nvPr/>
        </p:nvPicPr>
        <p:blipFill>
          <a:blip r:embed="rId2"/>
          <a:stretch>
            <a:fillRect/>
          </a:stretch>
        </p:blipFill>
        <p:spPr>
          <a:xfrm>
            <a:off x="10204703" y="6022447"/>
            <a:ext cx="1987297" cy="484813"/>
          </a:xfrm>
          <a:prstGeom prst="rect">
            <a:avLst/>
          </a:prstGeom>
        </p:spPr>
      </p:pic>
    </p:spTree>
    <p:extLst>
      <p:ext uri="{BB962C8B-B14F-4D97-AF65-F5344CB8AC3E}">
        <p14:creationId xmlns:p14="http://schemas.microsoft.com/office/powerpoint/2010/main" val="7991351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D0BC2C0-803A-EC09-2AE1-38710B91F132}"/>
              </a:ext>
            </a:extLst>
          </p:cNvPr>
          <p:cNvSpPr txBox="1"/>
          <p:nvPr/>
        </p:nvSpPr>
        <p:spPr>
          <a:xfrm>
            <a:off x="233915" y="191384"/>
            <a:ext cx="11515061" cy="6129307"/>
          </a:xfrm>
          <a:prstGeom prst="rect">
            <a:avLst/>
          </a:prstGeom>
          <a:noFill/>
        </p:spPr>
        <p:txBody>
          <a:bodyPr wrap="square">
            <a:spAutoFit/>
          </a:bodyPr>
          <a:lstStyle/>
          <a:p>
            <a:pPr>
              <a:lnSpc>
                <a:spcPct val="115000"/>
              </a:lnSpc>
              <a:spcAft>
                <a:spcPts val="800"/>
              </a:spcAft>
              <a:buNone/>
            </a:pPr>
            <a:r>
              <a:rPr lang="en-GB" sz="1100" b="1" kern="100" dirty="0">
                <a:effectLst/>
                <a:latin typeface="Arial" panose="020B0604020202020204" pitchFamily="34" charset="0"/>
                <a:ea typeface="Aptos" panose="020B0004020202020204" pitchFamily="34" charset="0"/>
                <a:cs typeface="Arial" panose="020B0604020202020204" pitchFamily="34" charset="0"/>
              </a:rPr>
              <a:t>Slide 11</a:t>
            </a:r>
            <a:r>
              <a:rPr lang="en-GB" sz="1100" b="1" kern="100" dirty="0">
                <a:latin typeface="Arial" panose="020B0604020202020204" pitchFamily="34" charset="0"/>
                <a:ea typeface="Aptos" panose="020B0004020202020204" pitchFamily="34" charset="0"/>
                <a:cs typeface="Arial" panose="020B0604020202020204" pitchFamily="34" charset="0"/>
              </a:rPr>
              <a:t> </a:t>
            </a:r>
          </a:p>
          <a:p>
            <a:pPr>
              <a:lnSpc>
                <a:spcPct val="115000"/>
              </a:lnSpc>
              <a:spcAft>
                <a:spcPts val="800"/>
              </a:spcAft>
              <a:buNone/>
            </a:pPr>
            <a:r>
              <a:rPr lang="en-GB" sz="1100" b="1" kern="100" dirty="0">
                <a:effectLst/>
                <a:latin typeface="Arial" panose="020B0604020202020204" pitchFamily="34" charset="0"/>
                <a:ea typeface="Aptos" panose="020B0004020202020204" pitchFamily="34" charset="0"/>
                <a:cs typeface="Arial" panose="020B0604020202020204" pitchFamily="34" charset="0"/>
              </a:rPr>
              <a:t>Risk Mitigation</a:t>
            </a:r>
            <a:endParaRPr lang="en-GB" sz="1100" kern="100" dirty="0">
              <a:effectLst/>
              <a:latin typeface="Arial" panose="020B0604020202020204" pitchFamily="34" charset="0"/>
              <a:ea typeface="Aptos" panose="020B0004020202020204" pitchFamily="34" charset="0"/>
              <a:cs typeface="Arial" panose="020B0604020202020204" pitchFamily="34" charset="0"/>
            </a:endParaRPr>
          </a:p>
          <a:p>
            <a:pPr>
              <a:lnSpc>
                <a:spcPct val="115000"/>
              </a:lnSpc>
              <a:spcAft>
                <a:spcPts val="800"/>
              </a:spcAft>
              <a:buNone/>
            </a:pPr>
            <a:r>
              <a:rPr lang="en-GB" sz="1100" kern="100" dirty="0">
                <a:effectLst/>
                <a:latin typeface="Arial" panose="020B0604020202020204" pitchFamily="34" charset="0"/>
                <a:ea typeface="Aptos" panose="020B0004020202020204" pitchFamily="34" charset="0"/>
                <a:cs typeface="Arial" panose="020B0604020202020204" pitchFamily="34" charset="0"/>
              </a:rPr>
              <a:t>This refers to the strategies organisations use to reduce threats related to data security, privacy, system failures, and unethical technology use.</a:t>
            </a:r>
          </a:p>
          <a:p>
            <a:pPr>
              <a:lnSpc>
                <a:spcPct val="115000"/>
              </a:lnSpc>
              <a:spcAft>
                <a:spcPts val="800"/>
              </a:spcAft>
              <a:buNone/>
            </a:pPr>
            <a:r>
              <a:rPr lang="en-GB" sz="1100" b="1" kern="100" dirty="0">
                <a:effectLst/>
                <a:latin typeface="Arial" panose="020B0604020202020204" pitchFamily="34" charset="0"/>
                <a:ea typeface="Aptos" panose="020B0004020202020204" pitchFamily="34" charset="0"/>
                <a:cs typeface="Arial" panose="020B0604020202020204" pitchFamily="34" charset="0"/>
              </a:rPr>
              <a:t>Why Risk Mitigation Matters</a:t>
            </a:r>
          </a:p>
          <a:p>
            <a:pPr>
              <a:lnSpc>
                <a:spcPct val="115000"/>
              </a:lnSpc>
              <a:spcAft>
                <a:spcPts val="800"/>
              </a:spcAft>
              <a:buNone/>
            </a:pPr>
            <a:r>
              <a:rPr lang="en-GB" sz="1100" kern="100" dirty="0">
                <a:effectLst/>
                <a:latin typeface="Arial" panose="020B0604020202020204" pitchFamily="34" charset="0"/>
                <a:ea typeface="Aptos" panose="020B0004020202020204" pitchFamily="34" charset="0"/>
                <a:cs typeface="Arial" panose="020B0604020202020204" pitchFamily="34" charset="0"/>
              </a:rPr>
              <a:t>Without proper safeguards, information systems can expose organisations to:</a:t>
            </a:r>
          </a:p>
          <a:p>
            <a:pPr marL="342900" lvl="0" indent="-342900">
              <a:lnSpc>
                <a:spcPct val="115000"/>
              </a:lnSpc>
              <a:spcAft>
                <a:spcPts val="800"/>
              </a:spcAft>
              <a:buSzPts val="1000"/>
              <a:buFont typeface="Symbol" panose="05050102010706020507" pitchFamily="18" charset="2"/>
              <a:buChar char=""/>
              <a:tabLst>
                <a:tab pos="457200" algn="l"/>
              </a:tabLst>
            </a:pPr>
            <a:r>
              <a:rPr lang="en-GB" sz="1100" kern="100" dirty="0">
                <a:effectLst/>
                <a:latin typeface="Arial" panose="020B0604020202020204" pitchFamily="34" charset="0"/>
                <a:ea typeface="Aptos" panose="020B0004020202020204" pitchFamily="34" charset="0"/>
                <a:cs typeface="Arial" panose="020B0604020202020204" pitchFamily="34" charset="0"/>
              </a:rPr>
              <a:t>Cyberattacks</a:t>
            </a:r>
          </a:p>
          <a:p>
            <a:pPr marL="342900" lvl="0" indent="-342900">
              <a:lnSpc>
                <a:spcPct val="115000"/>
              </a:lnSpc>
              <a:spcAft>
                <a:spcPts val="800"/>
              </a:spcAft>
              <a:buSzPts val="1000"/>
              <a:buFont typeface="Symbol" panose="05050102010706020507" pitchFamily="18" charset="2"/>
              <a:buChar char=""/>
              <a:tabLst>
                <a:tab pos="457200" algn="l"/>
              </a:tabLst>
            </a:pPr>
            <a:r>
              <a:rPr lang="en-GB" sz="1100" kern="100" dirty="0">
                <a:effectLst/>
                <a:latin typeface="Arial" panose="020B0604020202020204" pitchFamily="34" charset="0"/>
                <a:ea typeface="Aptos" panose="020B0004020202020204" pitchFamily="34" charset="0"/>
                <a:cs typeface="Arial" panose="020B0604020202020204" pitchFamily="34" charset="0"/>
              </a:rPr>
              <a:t>Data breaches</a:t>
            </a:r>
          </a:p>
          <a:p>
            <a:pPr marL="342900" lvl="0" indent="-342900">
              <a:lnSpc>
                <a:spcPct val="115000"/>
              </a:lnSpc>
              <a:spcAft>
                <a:spcPts val="800"/>
              </a:spcAft>
              <a:buSzPts val="1000"/>
              <a:buFont typeface="Symbol" panose="05050102010706020507" pitchFamily="18" charset="2"/>
              <a:buChar char=""/>
              <a:tabLst>
                <a:tab pos="457200" algn="l"/>
              </a:tabLst>
            </a:pPr>
            <a:r>
              <a:rPr lang="en-GB" sz="1100" kern="100" dirty="0">
                <a:effectLst/>
                <a:latin typeface="Arial" panose="020B0604020202020204" pitchFamily="34" charset="0"/>
                <a:ea typeface="Aptos" panose="020B0004020202020204" pitchFamily="34" charset="0"/>
                <a:cs typeface="Arial" panose="020B0604020202020204" pitchFamily="34" charset="0"/>
              </a:rPr>
              <a:t>Legal penalties</a:t>
            </a:r>
          </a:p>
          <a:p>
            <a:pPr marL="342900" lvl="0" indent="-342900">
              <a:lnSpc>
                <a:spcPct val="115000"/>
              </a:lnSpc>
              <a:spcAft>
                <a:spcPts val="800"/>
              </a:spcAft>
              <a:buSzPts val="1000"/>
              <a:buFont typeface="Symbol" panose="05050102010706020507" pitchFamily="18" charset="2"/>
              <a:buChar char=""/>
              <a:tabLst>
                <a:tab pos="457200" algn="l"/>
              </a:tabLst>
            </a:pPr>
            <a:r>
              <a:rPr lang="en-GB" sz="1100" kern="100" dirty="0">
                <a:effectLst/>
                <a:latin typeface="Arial" panose="020B0604020202020204" pitchFamily="34" charset="0"/>
                <a:ea typeface="Aptos" panose="020B0004020202020204" pitchFamily="34" charset="0"/>
                <a:cs typeface="Arial" panose="020B0604020202020204" pitchFamily="34" charset="0"/>
              </a:rPr>
              <a:t>Operational disruptions</a:t>
            </a:r>
          </a:p>
          <a:p>
            <a:pPr marL="342900" lvl="0" indent="-342900">
              <a:lnSpc>
                <a:spcPct val="115000"/>
              </a:lnSpc>
              <a:spcAft>
                <a:spcPts val="800"/>
              </a:spcAft>
              <a:buSzPts val="1000"/>
              <a:buFont typeface="Symbol" panose="05050102010706020507" pitchFamily="18" charset="2"/>
              <a:buChar char=""/>
              <a:tabLst>
                <a:tab pos="457200" algn="l"/>
              </a:tabLst>
            </a:pPr>
            <a:r>
              <a:rPr lang="en-GB" sz="1100" kern="100" dirty="0">
                <a:effectLst/>
                <a:latin typeface="Arial" panose="020B0604020202020204" pitchFamily="34" charset="0"/>
                <a:ea typeface="Aptos" panose="020B0004020202020204" pitchFamily="34" charset="0"/>
                <a:cs typeface="Arial" panose="020B0604020202020204" pitchFamily="34" charset="0"/>
              </a:rPr>
              <a:t>Reputational damage</a:t>
            </a:r>
          </a:p>
          <a:p>
            <a:pPr>
              <a:lnSpc>
                <a:spcPct val="115000"/>
              </a:lnSpc>
              <a:spcAft>
                <a:spcPts val="800"/>
              </a:spcAft>
              <a:buNone/>
            </a:pPr>
            <a:r>
              <a:rPr lang="en-GB" sz="1100" b="1" kern="100" dirty="0">
                <a:effectLst/>
                <a:latin typeface="Arial" panose="020B0604020202020204" pitchFamily="34" charset="0"/>
                <a:ea typeface="Aptos" panose="020B0004020202020204" pitchFamily="34" charset="0"/>
                <a:cs typeface="Arial" panose="020B0604020202020204" pitchFamily="34" charset="0"/>
              </a:rPr>
              <a:t> </a:t>
            </a:r>
            <a:endParaRPr lang="en-GB" sz="1100" kern="100" dirty="0">
              <a:effectLst/>
              <a:latin typeface="Arial" panose="020B0604020202020204" pitchFamily="34" charset="0"/>
              <a:ea typeface="Aptos" panose="020B0004020202020204" pitchFamily="34" charset="0"/>
              <a:cs typeface="Arial" panose="020B0604020202020204" pitchFamily="34" charset="0"/>
            </a:endParaRPr>
          </a:p>
          <a:p>
            <a:pPr>
              <a:lnSpc>
                <a:spcPct val="115000"/>
              </a:lnSpc>
              <a:spcAft>
                <a:spcPts val="800"/>
              </a:spcAft>
              <a:buNone/>
            </a:pPr>
            <a:r>
              <a:rPr lang="en-GB" sz="1100" b="1" kern="100" dirty="0">
                <a:effectLst/>
                <a:latin typeface="Arial" panose="020B0604020202020204" pitchFamily="34" charset="0"/>
                <a:ea typeface="Aptos" panose="020B0004020202020204" pitchFamily="34" charset="0"/>
                <a:cs typeface="Arial" panose="020B0604020202020204" pitchFamily="34" charset="0"/>
              </a:rPr>
              <a:t>Additional Practical Controls</a:t>
            </a:r>
            <a:endParaRPr lang="en-GB" sz="1100" kern="100" dirty="0">
              <a:effectLst/>
              <a:latin typeface="Arial" panose="020B0604020202020204" pitchFamily="34" charset="0"/>
              <a:ea typeface="Aptos" panose="020B0004020202020204" pitchFamily="34" charset="0"/>
              <a:cs typeface="Arial" panose="020B0604020202020204" pitchFamily="34" charset="0"/>
            </a:endParaRPr>
          </a:p>
          <a:p>
            <a:pPr marL="342900" lvl="0" indent="-342900">
              <a:lnSpc>
                <a:spcPct val="115000"/>
              </a:lnSpc>
              <a:spcAft>
                <a:spcPts val="800"/>
              </a:spcAft>
              <a:buSzPts val="1000"/>
              <a:buFont typeface="Symbol" panose="05050102010706020507" pitchFamily="18" charset="2"/>
              <a:buChar char=""/>
              <a:tabLst>
                <a:tab pos="457200" algn="l"/>
              </a:tabLst>
            </a:pPr>
            <a:r>
              <a:rPr lang="en-GB" sz="1100" kern="100" dirty="0">
                <a:effectLst/>
                <a:latin typeface="Arial" panose="020B0604020202020204" pitchFamily="34" charset="0"/>
                <a:ea typeface="Aptos" panose="020B0004020202020204" pitchFamily="34" charset="0"/>
                <a:cs typeface="Arial" panose="020B0604020202020204" pitchFamily="34" charset="0"/>
              </a:rPr>
              <a:t>Data encryption</a:t>
            </a:r>
          </a:p>
          <a:p>
            <a:pPr marL="342900" lvl="0" indent="-342900">
              <a:lnSpc>
                <a:spcPct val="115000"/>
              </a:lnSpc>
              <a:spcAft>
                <a:spcPts val="800"/>
              </a:spcAft>
              <a:buSzPts val="1000"/>
              <a:buFont typeface="Symbol" panose="05050102010706020507" pitchFamily="18" charset="2"/>
              <a:buChar char=""/>
              <a:tabLst>
                <a:tab pos="457200" algn="l"/>
              </a:tabLst>
            </a:pPr>
            <a:r>
              <a:rPr lang="en-GB" sz="1100" kern="100" dirty="0">
                <a:effectLst/>
                <a:latin typeface="Arial" panose="020B0604020202020204" pitchFamily="34" charset="0"/>
                <a:ea typeface="Aptos" panose="020B0004020202020204" pitchFamily="34" charset="0"/>
                <a:cs typeface="Arial" panose="020B0604020202020204" pitchFamily="34" charset="0"/>
              </a:rPr>
              <a:t>Regular system updates</a:t>
            </a:r>
          </a:p>
          <a:p>
            <a:pPr marL="342900" lvl="0" indent="-342900">
              <a:lnSpc>
                <a:spcPct val="115000"/>
              </a:lnSpc>
              <a:spcAft>
                <a:spcPts val="800"/>
              </a:spcAft>
              <a:buSzPts val="1000"/>
              <a:buFont typeface="Symbol" panose="05050102010706020507" pitchFamily="18" charset="2"/>
              <a:buChar char=""/>
              <a:tabLst>
                <a:tab pos="457200" algn="l"/>
              </a:tabLst>
            </a:pPr>
            <a:r>
              <a:rPr lang="en-GB" sz="1100" kern="100" dirty="0">
                <a:effectLst/>
                <a:latin typeface="Arial" panose="020B0604020202020204" pitchFamily="34" charset="0"/>
                <a:ea typeface="Aptos" panose="020B0004020202020204" pitchFamily="34" charset="0"/>
                <a:cs typeface="Arial" panose="020B0604020202020204" pitchFamily="34" charset="0"/>
              </a:rPr>
              <a:t>Backup and recovery systems</a:t>
            </a:r>
          </a:p>
          <a:p>
            <a:pPr marL="342900" lvl="0" indent="-342900">
              <a:lnSpc>
                <a:spcPct val="115000"/>
              </a:lnSpc>
              <a:spcAft>
                <a:spcPts val="800"/>
              </a:spcAft>
              <a:buSzPts val="1000"/>
              <a:buFont typeface="Symbol" panose="05050102010706020507" pitchFamily="18" charset="2"/>
              <a:buChar char=""/>
              <a:tabLst>
                <a:tab pos="457200" algn="l"/>
              </a:tabLst>
            </a:pPr>
            <a:r>
              <a:rPr lang="en-GB" sz="1100" kern="100" dirty="0">
                <a:effectLst/>
                <a:latin typeface="Arial" panose="020B0604020202020204" pitchFamily="34" charset="0"/>
                <a:ea typeface="Aptos" panose="020B0004020202020204" pitchFamily="34" charset="0"/>
                <a:cs typeface="Arial" panose="020B0604020202020204" pitchFamily="34" charset="0"/>
              </a:rPr>
              <a:t>Incident response plans</a:t>
            </a:r>
          </a:p>
          <a:p>
            <a:pPr marL="342900" lvl="0" indent="-342900">
              <a:lnSpc>
                <a:spcPct val="115000"/>
              </a:lnSpc>
              <a:spcAft>
                <a:spcPts val="800"/>
              </a:spcAft>
              <a:buSzPts val="1000"/>
              <a:buFont typeface="Symbol" panose="05050102010706020507" pitchFamily="18" charset="2"/>
              <a:buChar char=""/>
              <a:tabLst>
                <a:tab pos="457200" algn="l"/>
              </a:tabLst>
            </a:pPr>
            <a:r>
              <a:rPr lang="en-GB" sz="1100" kern="100" dirty="0">
                <a:effectLst/>
                <a:latin typeface="Arial" panose="020B0604020202020204" pitchFamily="34" charset="0"/>
                <a:ea typeface="Aptos" panose="020B0004020202020204" pitchFamily="34" charset="0"/>
                <a:cs typeface="Arial" panose="020B0604020202020204" pitchFamily="34" charset="0"/>
              </a:rPr>
              <a:t>Continuous monitoring</a:t>
            </a:r>
          </a:p>
          <a:p>
            <a:pPr>
              <a:lnSpc>
                <a:spcPct val="115000"/>
              </a:lnSpc>
              <a:spcAft>
                <a:spcPts val="800"/>
              </a:spcAft>
              <a:buNone/>
            </a:pPr>
            <a:br>
              <a:rPr lang="en-GB" sz="1100" kern="100" dirty="0">
                <a:effectLst/>
                <a:latin typeface="Arial" panose="020B0604020202020204" pitchFamily="34" charset="0"/>
                <a:ea typeface="Aptos" panose="020B0004020202020204" pitchFamily="34" charset="0"/>
                <a:cs typeface="Arial" panose="020B0604020202020204" pitchFamily="34" charset="0"/>
              </a:rPr>
            </a:br>
            <a:r>
              <a:rPr lang="en-GB" sz="1100" kern="100" dirty="0">
                <a:effectLst/>
                <a:latin typeface="Arial" panose="020B0604020202020204" pitchFamily="34" charset="0"/>
                <a:ea typeface="Aptos" panose="020B0004020202020204" pitchFamily="34" charset="0"/>
                <a:cs typeface="Arial" panose="020B0604020202020204" pitchFamily="34" charset="0"/>
              </a:rPr>
              <a:t>These controls ensure systems are secure, fair, and trusted by employees and customers.</a:t>
            </a:r>
          </a:p>
          <a:p>
            <a:pPr>
              <a:lnSpc>
                <a:spcPct val="115000"/>
              </a:lnSpc>
              <a:spcAft>
                <a:spcPts val="800"/>
              </a:spcAft>
              <a:buNone/>
            </a:pPr>
            <a:endParaRPr lang="en-GB" sz="1100" kern="100" dirty="0">
              <a:latin typeface="Arial" panose="020B0604020202020204" pitchFamily="34" charset="0"/>
              <a:ea typeface="Aptos" panose="020B0004020202020204" pitchFamily="34" charset="0"/>
              <a:cs typeface="Arial" panose="020B0604020202020204" pitchFamily="34" charset="0"/>
            </a:endParaRPr>
          </a:p>
          <a:p>
            <a:pPr>
              <a:lnSpc>
                <a:spcPct val="115000"/>
              </a:lnSpc>
              <a:spcAft>
                <a:spcPts val="800"/>
              </a:spcAft>
              <a:buNone/>
            </a:pPr>
            <a:r>
              <a:rPr lang="en-GB" sz="1200" dirty="0">
                <a:latin typeface="Arial" panose="020B0604020202020204" pitchFamily="34" charset="0"/>
                <a:cs typeface="Arial" panose="020B0604020202020204" pitchFamily="34" charset="0"/>
              </a:rPr>
              <a:t>“Finally, Xec will show real-world examples and our recommendations.”</a:t>
            </a:r>
            <a:endParaRPr lang="en-GB" sz="1200" kern="100" dirty="0">
              <a:effectLst/>
              <a:latin typeface="Arial" panose="020B0604020202020204" pitchFamily="34" charset="0"/>
              <a:ea typeface="Aptos" panose="020B00040202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E815E40D-71EF-0746-2465-C73229EBE981}"/>
              </a:ext>
            </a:extLst>
          </p:cNvPr>
          <p:cNvPicPr>
            <a:picLocks noChangeAspect="1"/>
          </p:cNvPicPr>
          <p:nvPr/>
        </p:nvPicPr>
        <p:blipFill>
          <a:blip r:embed="rId2"/>
          <a:stretch>
            <a:fillRect/>
          </a:stretch>
        </p:blipFill>
        <p:spPr>
          <a:xfrm>
            <a:off x="10204703" y="6022447"/>
            <a:ext cx="1987297" cy="484813"/>
          </a:xfrm>
          <a:prstGeom prst="rect">
            <a:avLst/>
          </a:prstGeom>
        </p:spPr>
      </p:pic>
    </p:spTree>
    <p:extLst>
      <p:ext uri="{BB962C8B-B14F-4D97-AF65-F5344CB8AC3E}">
        <p14:creationId xmlns:p14="http://schemas.microsoft.com/office/powerpoint/2010/main" val="35335288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21B8E7A-9BBF-0353-6439-F8BEA933606F}"/>
              </a:ext>
            </a:extLst>
          </p:cNvPr>
          <p:cNvSpPr txBox="1"/>
          <p:nvPr/>
        </p:nvSpPr>
        <p:spPr>
          <a:xfrm>
            <a:off x="290623" y="222840"/>
            <a:ext cx="11610753" cy="5538376"/>
          </a:xfrm>
          <a:prstGeom prst="rect">
            <a:avLst/>
          </a:prstGeom>
          <a:noFill/>
        </p:spPr>
        <p:txBody>
          <a:bodyPr wrap="square">
            <a:spAutoFit/>
          </a:bodyPr>
          <a:lstStyle/>
          <a:p>
            <a:pPr>
              <a:lnSpc>
                <a:spcPct val="115000"/>
              </a:lnSpc>
              <a:spcAft>
                <a:spcPts val="800"/>
              </a:spcAft>
              <a:buNone/>
            </a:pPr>
            <a:r>
              <a:rPr lang="en-GB" sz="1200" kern="100" dirty="0">
                <a:effectLst/>
                <a:latin typeface="Arial" panose="020B0604020202020204" pitchFamily="34" charset="0"/>
                <a:ea typeface="Aptos" panose="020B0004020202020204" pitchFamily="34" charset="0"/>
                <a:cs typeface="Arial" panose="020B0604020202020204" pitchFamily="34" charset="0"/>
              </a:rPr>
              <a:t>XEC </a:t>
            </a:r>
          </a:p>
          <a:p>
            <a:pPr>
              <a:lnSpc>
                <a:spcPct val="115000"/>
              </a:lnSpc>
              <a:spcAft>
                <a:spcPts val="800"/>
              </a:spcAft>
              <a:buNone/>
            </a:pPr>
            <a:r>
              <a:rPr lang="en-GB" sz="1200" b="1" kern="100" dirty="0">
                <a:effectLst/>
                <a:latin typeface="Arial" panose="020B0604020202020204" pitchFamily="34" charset="0"/>
                <a:ea typeface="Aptos" panose="020B0004020202020204" pitchFamily="34" charset="0"/>
                <a:cs typeface="Arial" panose="020B0604020202020204" pitchFamily="34" charset="0"/>
              </a:rPr>
              <a:t>Slide 12 </a:t>
            </a:r>
            <a:endParaRPr lang="en-GB" sz="1200" b="1" kern="100" dirty="0">
              <a:latin typeface="Arial" panose="020B0604020202020204" pitchFamily="34" charset="0"/>
              <a:ea typeface="Aptos" panose="020B0004020202020204" pitchFamily="34" charset="0"/>
              <a:cs typeface="Arial" panose="020B0604020202020204" pitchFamily="34" charset="0"/>
            </a:endParaRPr>
          </a:p>
          <a:p>
            <a:pPr>
              <a:lnSpc>
                <a:spcPct val="115000"/>
              </a:lnSpc>
              <a:spcAft>
                <a:spcPts val="800"/>
              </a:spcAft>
              <a:buNone/>
            </a:pPr>
            <a:endParaRPr lang="en-GB" sz="1200" b="1" kern="100" dirty="0">
              <a:effectLst/>
              <a:latin typeface="Arial" panose="020B0604020202020204" pitchFamily="34" charset="0"/>
              <a:ea typeface="Aptos" panose="020B0004020202020204" pitchFamily="34" charset="0"/>
              <a:cs typeface="Arial" panose="020B0604020202020204" pitchFamily="34" charset="0"/>
            </a:endParaRPr>
          </a:p>
          <a:p>
            <a:pPr>
              <a:lnSpc>
                <a:spcPct val="115000"/>
              </a:lnSpc>
              <a:spcAft>
                <a:spcPts val="800"/>
              </a:spcAft>
              <a:buNone/>
            </a:pPr>
            <a:r>
              <a:rPr lang="en-GB" sz="1200" b="1" kern="100" dirty="0">
                <a:effectLst/>
                <a:latin typeface="Arial" panose="020B0604020202020204" pitchFamily="34" charset="0"/>
                <a:ea typeface="Aptos" panose="020B0004020202020204" pitchFamily="34" charset="0"/>
                <a:cs typeface="Arial" panose="020B0604020202020204" pitchFamily="34" charset="0"/>
              </a:rPr>
              <a:t>Case Study 1: 	ERP Failure</a:t>
            </a:r>
            <a:endParaRPr lang="en-GB" sz="1200" kern="100" dirty="0">
              <a:effectLst/>
              <a:latin typeface="Arial" panose="020B0604020202020204" pitchFamily="34" charset="0"/>
              <a:ea typeface="Aptos" panose="020B0004020202020204" pitchFamily="34" charset="0"/>
              <a:cs typeface="Arial" panose="020B0604020202020204" pitchFamily="34" charset="0"/>
            </a:endParaRPr>
          </a:p>
          <a:p>
            <a:pPr>
              <a:lnSpc>
                <a:spcPct val="115000"/>
              </a:lnSpc>
              <a:spcAft>
                <a:spcPts val="800"/>
              </a:spcAft>
              <a:buNone/>
            </a:pPr>
            <a:r>
              <a:rPr lang="en-GB" sz="1200" b="1" kern="100" dirty="0">
                <a:effectLst/>
                <a:latin typeface="Arial" panose="020B0604020202020204" pitchFamily="34" charset="0"/>
                <a:ea typeface="Aptos" panose="020B0004020202020204" pitchFamily="34" charset="0"/>
                <a:cs typeface="Arial" panose="020B0604020202020204" pitchFamily="34" charset="0"/>
              </a:rPr>
              <a:t>Example:</a:t>
            </a:r>
            <a:r>
              <a:rPr lang="en-GB" sz="1200" kern="100" dirty="0">
                <a:effectLst/>
                <a:latin typeface="Arial" panose="020B0604020202020204" pitchFamily="34" charset="0"/>
                <a:ea typeface="Aptos" panose="020B0004020202020204" pitchFamily="34" charset="0"/>
                <a:cs typeface="Arial" panose="020B0604020202020204" pitchFamily="34" charset="0"/>
              </a:rPr>
              <a:t> 		Birmingham City Council ERP project (2025 report)</a:t>
            </a:r>
          </a:p>
          <a:p>
            <a:pPr>
              <a:lnSpc>
                <a:spcPct val="115000"/>
              </a:lnSpc>
              <a:spcAft>
                <a:spcPts val="800"/>
              </a:spcAft>
              <a:buNone/>
            </a:pPr>
            <a:r>
              <a:rPr lang="en-GB" sz="1200" b="1" kern="100" dirty="0">
                <a:effectLst/>
                <a:latin typeface="Arial" panose="020B0604020202020204" pitchFamily="34" charset="0"/>
                <a:ea typeface="Aptos" panose="020B0004020202020204" pitchFamily="34" charset="0"/>
                <a:cs typeface="Arial" panose="020B0604020202020204" pitchFamily="34" charset="0"/>
              </a:rPr>
              <a:t>Issue:</a:t>
            </a:r>
            <a:r>
              <a:rPr lang="en-GB" sz="1200" kern="100" dirty="0">
                <a:effectLst/>
                <a:latin typeface="Arial" panose="020B0604020202020204" pitchFamily="34" charset="0"/>
                <a:ea typeface="Aptos" panose="020B0004020202020204" pitchFamily="34" charset="0"/>
                <a:cs typeface="Arial" panose="020B0604020202020204" pitchFamily="34" charset="0"/>
              </a:rPr>
              <a:t> 		Birmingham City Council’s ERP system implementation faced major governance and delivery failures.</a:t>
            </a:r>
          </a:p>
          <a:p>
            <a:pPr>
              <a:lnSpc>
                <a:spcPct val="115000"/>
              </a:lnSpc>
              <a:spcAft>
                <a:spcPts val="800"/>
              </a:spcAft>
              <a:buNone/>
            </a:pPr>
            <a:endParaRPr lang="en-GB" sz="1200" b="1" kern="100" dirty="0">
              <a:latin typeface="Arial" panose="020B0604020202020204" pitchFamily="34" charset="0"/>
              <a:ea typeface="Aptos" panose="020B0004020202020204" pitchFamily="34" charset="0"/>
              <a:cs typeface="Arial" panose="020B0604020202020204" pitchFamily="34" charset="0"/>
            </a:endParaRPr>
          </a:p>
          <a:p>
            <a:pPr>
              <a:lnSpc>
                <a:spcPct val="115000"/>
              </a:lnSpc>
              <a:spcAft>
                <a:spcPts val="800"/>
              </a:spcAft>
              <a:buNone/>
            </a:pPr>
            <a:r>
              <a:rPr lang="en-GB" sz="1200" b="1" kern="100" dirty="0">
                <a:effectLst/>
                <a:latin typeface="Arial" panose="020B0604020202020204" pitchFamily="34" charset="0"/>
                <a:ea typeface="Aptos" panose="020B0004020202020204" pitchFamily="34" charset="0"/>
                <a:cs typeface="Arial" panose="020B0604020202020204" pitchFamily="34" charset="0"/>
              </a:rPr>
              <a:t>Key Problems</a:t>
            </a:r>
            <a:endParaRPr lang="en-GB" sz="1200" kern="100" dirty="0">
              <a:effectLst/>
              <a:latin typeface="Arial" panose="020B0604020202020204" pitchFamily="34" charset="0"/>
              <a:ea typeface="Aptos" panose="020B0004020202020204" pitchFamily="34" charset="0"/>
              <a:cs typeface="Arial" panose="020B0604020202020204" pitchFamily="34" charset="0"/>
            </a:endParaRPr>
          </a:p>
          <a:p>
            <a:pPr marL="342900" lvl="0" indent="-342900">
              <a:lnSpc>
                <a:spcPct val="115000"/>
              </a:lnSpc>
              <a:spcAft>
                <a:spcPts val="800"/>
              </a:spcAft>
              <a:buSzPts val="1000"/>
              <a:buFont typeface="Symbol" panose="05050102010706020507" pitchFamily="18" charset="2"/>
              <a:buChar char=""/>
              <a:tabLst>
                <a:tab pos="457200" algn="l"/>
              </a:tabLst>
            </a:pPr>
            <a:r>
              <a:rPr lang="en-GB" sz="1200" kern="100" dirty="0">
                <a:effectLst/>
                <a:latin typeface="Arial" panose="020B0604020202020204" pitchFamily="34" charset="0"/>
                <a:ea typeface="Aptos" panose="020B0004020202020204" pitchFamily="34" charset="0"/>
                <a:cs typeface="Arial" panose="020B0604020202020204" pitchFamily="34" charset="0"/>
              </a:rPr>
              <a:t>Poor project planning and oversight</a:t>
            </a:r>
          </a:p>
          <a:p>
            <a:pPr marL="342900" lvl="0" indent="-342900">
              <a:lnSpc>
                <a:spcPct val="115000"/>
              </a:lnSpc>
              <a:spcAft>
                <a:spcPts val="800"/>
              </a:spcAft>
              <a:buSzPts val="1000"/>
              <a:buFont typeface="Symbol" panose="05050102010706020507" pitchFamily="18" charset="2"/>
              <a:buChar char=""/>
              <a:tabLst>
                <a:tab pos="457200" algn="l"/>
              </a:tabLst>
            </a:pPr>
            <a:r>
              <a:rPr lang="en-GB" sz="1200" kern="100" dirty="0">
                <a:effectLst/>
                <a:latin typeface="Arial" panose="020B0604020202020204" pitchFamily="34" charset="0"/>
                <a:ea typeface="Aptos" panose="020B0004020202020204" pitchFamily="34" charset="0"/>
                <a:cs typeface="Arial" panose="020B0604020202020204" pitchFamily="34" charset="0"/>
              </a:rPr>
              <a:t>Weak governance and accountability</a:t>
            </a:r>
          </a:p>
          <a:p>
            <a:pPr marL="342900" lvl="0" indent="-342900">
              <a:lnSpc>
                <a:spcPct val="115000"/>
              </a:lnSpc>
              <a:spcAft>
                <a:spcPts val="800"/>
              </a:spcAft>
              <a:buSzPts val="1000"/>
              <a:buFont typeface="Symbol" panose="05050102010706020507" pitchFamily="18" charset="2"/>
              <a:buChar char=""/>
              <a:tabLst>
                <a:tab pos="457200" algn="l"/>
              </a:tabLst>
            </a:pPr>
            <a:r>
              <a:rPr lang="en-GB" sz="1200" kern="100" dirty="0">
                <a:effectLst/>
                <a:latin typeface="Arial" panose="020B0604020202020204" pitchFamily="34" charset="0"/>
                <a:ea typeface="Aptos" panose="020B0004020202020204" pitchFamily="34" charset="0"/>
                <a:cs typeface="Arial" panose="020B0604020202020204" pitchFamily="34" charset="0"/>
              </a:rPr>
              <a:t>System not fit for operational needs</a:t>
            </a:r>
          </a:p>
          <a:p>
            <a:pPr marL="342900" lvl="0" indent="-342900">
              <a:lnSpc>
                <a:spcPct val="115000"/>
              </a:lnSpc>
              <a:spcAft>
                <a:spcPts val="800"/>
              </a:spcAft>
              <a:buSzPts val="1000"/>
              <a:buFont typeface="Symbol" panose="05050102010706020507" pitchFamily="18" charset="2"/>
              <a:buChar char=""/>
              <a:tabLst>
                <a:tab pos="457200" algn="l"/>
              </a:tabLst>
            </a:pPr>
            <a:r>
              <a:rPr lang="en-GB" sz="1200" kern="100" dirty="0">
                <a:effectLst/>
                <a:latin typeface="Arial" panose="020B0604020202020204" pitchFamily="34" charset="0"/>
                <a:ea typeface="Aptos" panose="020B0004020202020204" pitchFamily="34" charset="0"/>
                <a:cs typeface="Arial" panose="020B0604020202020204" pitchFamily="34" charset="0"/>
              </a:rPr>
              <a:t>Delays and cost overruns</a:t>
            </a:r>
          </a:p>
          <a:p>
            <a:pPr marL="342900" lvl="0" indent="-342900">
              <a:lnSpc>
                <a:spcPct val="115000"/>
              </a:lnSpc>
              <a:spcAft>
                <a:spcPts val="800"/>
              </a:spcAft>
              <a:buSzPts val="1000"/>
              <a:buFont typeface="Symbol" panose="05050102010706020507" pitchFamily="18" charset="2"/>
              <a:buChar char=""/>
              <a:tabLst>
                <a:tab pos="457200" algn="l"/>
              </a:tabLst>
            </a:pPr>
            <a:r>
              <a:rPr lang="en-GB" sz="1200" kern="100" dirty="0">
                <a:effectLst/>
                <a:latin typeface="Arial" panose="020B0604020202020204" pitchFamily="34" charset="0"/>
                <a:ea typeface="Aptos" panose="020B0004020202020204" pitchFamily="34" charset="0"/>
                <a:cs typeface="Arial" panose="020B0604020202020204" pitchFamily="34" charset="0"/>
              </a:rPr>
              <a:t>Staff not properly trained</a:t>
            </a:r>
          </a:p>
          <a:p>
            <a:pPr>
              <a:lnSpc>
                <a:spcPct val="115000"/>
              </a:lnSpc>
              <a:spcAft>
                <a:spcPts val="800"/>
              </a:spcAft>
              <a:buNone/>
            </a:pPr>
            <a:r>
              <a:rPr lang="en-GB" sz="1200" b="1" kern="100" dirty="0">
                <a:effectLst/>
                <a:latin typeface="Arial" panose="020B0604020202020204" pitchFamily="34" charset="0"/>
                <a:ea typeface="Aptos" panose="020B0004020202020204" pitchFamily="34" charset="0"/>
                <a:cs typeface="Arial" panose="020B0604020202020204" pitchFamily="34" charset="0"/>
              </a:rPr>
              <a:t>Outcome</a:t>
            </a:r>
            <a:endParaRPr lang="en-GB" sz="1200" kern="100" dirty="0">
              <a:effectLst/>
              <a:latin typeface="Arial" panose="020B0604020202020204" pitchFamily="34" charset="0"/>
              <a:ea typeface="Aptos" panose="020B0004020202020204" pitchFamily="34" charset="0"/>
              <a:cs typeface="Arial" panose="020B0604020202020204" pitchFamily="34" charset="0"/>
            </a:endParaRPr>
          </a:p>
          <a:p>
            <a:pPr marL="342900" lvl="0" indent="-342900">
              <a:lnSpc>
                <a:spcPct val="115000"/>
              </a:lnSpc>
              <a:spcAft>
                <a:spcPts val="800"/>
              </a:spcAft>
              <a:buSzPts val="1000"/>
              <a:buFont typeface="Symbol" panose="05050102010706020507" pitchFamily="18" charset="2"/>
              <a:buChar char=""/>
              <a:tabLst>
                <a:tab pos="457200" algn="l"/>
              </a:tabLst>
            </a:pPr>
            <a:r>
              <a:rPr lang="en-GB" sz="1200" kern="100" dirty="0">
                <a:effectLst/>
                <a:latin typeface="Arial" panose="020B0604020202020204" pitchFamily="34" charset="0"/>
                <a:ea typeface="Aptos" panose="020B0004020202020204" pitchFamily="34" charset="0"/>
                <a:cs typeface="Arial" panose="020B0604020202020204" pitchFamily="34" charset="0"/>
              </a:rPr>
              <a:t>Financial and operational disruption</a:t>
            </a:r>
          </a:p>
          <a:p>
            <a:pPr marL="342900" lvl="0" indent="-342900">
              <a:lnSpc>
                <a:spcPct val="115000"/>
              </a:lnSpc>
              <a:spcAft>
                <a:spcPts val="800"/>
              </a:spcAft>
              <a:buSzPts val="1000"/>
              <a:buFont typeface="Symbol" panose="05050102010706020507" pitchFamily="18" charset="2"/>
              <a:buChar char=""/>
              <a:tabLst>
                <a:tab pos="457200" algn="l"/>
              </a:tabLst>
            </a:pPr>
            <a:r>
              <a:rPr lang="en-GB" sz="1200" kern="100" dirty="0">
                <a:effectLst/>
                <a:latin typeface="Arial" panose="020B0604020202020204" pitchFamily="34" charset="0"/>
                <a:ea typeface="Aptos" panose="020B0004020202020204" pitchFamily="34" charset="0"/>
                <a:cs typeface="Arial" panose="020B0604020202020204" pitchFamily="34" charset="0"/>
              </a:rPr>
              <a:t>Public scrutiny and formal investigation</a:t>
            </a:r>
          </a:p>
          <a:p>
            <a:pPr>
              <a:lnSpc>
                <a:spcPct val="115000"/>
              </a:lnSpc>
              <a:spcAft>
                <a:spcPts val="800"/>
              </a:spcAft>
              <a:buNone/>
            </a:pPr>
            <a:br>
              <a:rPr lang="en-GB" sz="1200" kern="100" dirty="0">
                <a:effectLst/>
                <a:latin typeface="Arial" panose="020B0604020202020204" pitchFamily="34" charset="0"/>
                <a:ea typeface="Aptos" panose="020B0004020202020204" pitchFamily="34" charset="0"/>
                <a:cs typeface="Arial" panose="020B0604020202020204" pitchFamily="34" charset="0"/>
              </a:rPr>
            </a:br>
            <a:r>
              <a:rPr lang="en-GB" sz="1200" kern="100" dirty="0">
                <a:effectLst/>
                <a:latin typeface="Arial" panose="020B0604020202020204" pitchFamily="34" charset="0"/>
                <a:ea typeface="Aptos" panose="020B0004020202020204" pitchFamily="34" charset="0"/>
                <a:cs typeface="Arial" panose="020B0604020202020204" pitchFamily="34" charset="0"/>
              </a:rPr>
              <a:t>This example shows technology alone doesn’t guarantee success. Implementation strategy determines whether systems succeed or fail.</a:t>
            </a:r>
          </a:p>
        </p:txBody>
      </p:sp>
      <p:pic>
        <p:nvPicPr>
          <p:cNvPr id="4" name="Picture 3">
            <a:extLst>
              <a:ext uri="{FF2B5EF4-FFF2-40B4-BE49-F238E27FC236}">
                <a16:creationId xmlns:a16="http://schemas.microsoft.com/office/drawing/2014/main" id="{872C753D-0E36-9967-11B9-5B69E2057A56}"/>
              </a:ext>
            </a:extLst>
          </p:cNvPr>
          <p:cNvPicPr>
            <a:picLocks noChangeAspect="1"/>
          </p:cNvPicPr>
          <p:nvPr/>
        </p:nvPicPr>
        <p:blipFill>
          <a:blip r:embed="rId2"/>
          <a:stretch>
            <a:fillRect/>
          </a:stretch>
        </p:blipFill>
        <p:spPr>
          <a:xfrm>
            <a:off x="10204703" y="6022447"/>
            <a:ext cx="1987297" cy="484813"/>
          </a:xfrm>
          <a:prstGeom prst="rect">
            <a:avLst/>
          </a:prstGeom>
        </p:spPr>
      </p:pic>
    </p:spTree>
    <p:extLst>
      <p:ext uri="{BB962C8B-B14F-4D97-AF65-F5344CB8AC3E}">
        <p14:creationId xmlns:p14="http://schemas.microsoft.com/office/powerpoint/2010/main" val="31256951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FC9F9C2-8E25-2350-2085-968AF99CAB2D}"/>
              </a:ext>
            </a:extLst>
          </p:cNvPr>
          <p:cNvSpPr txBox="1"/>
          <p:nvPr/>
        </p:nvSpPr>
        <p:spPr>
          <a:xfrm>
            <a:off x="212651" y="106326"/>
            <a:ext cx="11695814" cy="5640968"/>
          </a:xfrm>
          <a:prstGeom prst="rect">
            <a:avLst/>
          </a:prstGeom>
          <a:noFill/>
        </p:spPr>
        <p:txBody>
          <a:bodyPr wrap="square">
            <a:spAutoFit/>
          </a:bodyPr>
          <a:lstStyle/>
          <a:p>
            <a:pPr>
              <a:lnSpc>
                <a:spcPct val="115000"/>
              </a:lnSpc>
              <a:spcAft>
                <a:spcPts val="800"/>
              </a:spcAft>
              <a:buNone/>
            </a:pPr>
            <a:r>
              <a:rPr lang="en-GB" sz="1200" b="1" kern="100" dirty="0">
                <a:effectLst/>
                <a:latin typeface="Arial" panose="020B0604020202020204" pitchFamily="34" charset="0"/>
                <a:ea typeface="Aptos" panose="020B0004020202020204" pitchFamily="34" charset="0"/>
                <a:cs typeface="Arial" panose="020B0604020202020204" pitchFamily="34" charset="0"/>
              </a:rPr>
              <a:t>Slide 13 </a:t>
            </a:r>
            <a:endParaRPr lang="en-GB" sz="1200" b="1" kern="100" dirty="0">
              <a:latin typeface="Arial" panose="020B0604020202020204" pitchFamily="34" charset="0"/>
              <a:ea typeface="Aptos" panose="020B0004020202020204" pitchFamily="34" charset="0"/>
              <a:cs typeface="Arial" panose="020B0604020202020204" pitchFamily="34" charset="0"/>
            </a:endParaRPr>
          </a:p>
          <a:p>
            <a:pPr>
              <a:lnSpc>
                <a:spcPct val="115000"/>
              </a:lnSpc>
              <a:spcAft>
                <a:spcPts val="800"/>
              </a:spcAft>
              <a:buNone/>
            </a:pPr>
            <a:endParaRPr lang="en-GB" sz="1200" b="1" kern="100" dirty="0">
              <a:effectLst/>
              <a:latin typeface="Arial" panose="020B0604020202020204" pitchFamily="34" charset="0"/>
              <a:ea typeface="Aptos" panose="020B0004020202020204" pitchFamily="34" charset="0"/>
              <a:cs typeface="Arial" panose="020B0604020202020204" pitchFamily="34" charset="0"/>
            </a:endParaRPr>
          </a:p>
          <a:p>
            <a:pPr>
              <a:lnSpc>
                <a:spcPct val="115000"/>
              </a:lnSpc>
              <a:spcAft>
                <a:spcPts val="800"/>
              </a:spcAft>
              <a:buNone/>
            </a:pPr>
            <a:r>
              <a:rPr lang="en-GB" sz="1200" b="1" kern="100" dirty="0">
                <a:effectLst/>
                <a:latin typeface="Arial" panose="020B0604020202020204" pitchFamily="34" charset="0"/>
                <a:ea typeface="Aptos" panose="020B0004020202020204" pitchFamily="34" charset="0"/>
                <a:cs typeface="Arial" panose="020B0604020202020204" pitchFamily="34" charset="0"/>
              </a:rPr>
              <a:t>Case Study 2: CRM Success</a:t>
            </a:r>
            <a:endParaRPr lang="en-GB" sz="1200" kern="100" dirty="0">
              <a:effectLst/>
              <a:latin typeface="Arial" panose="020B0604020202020204" pitchFamily="34" charset="0"/>
              <a:ea typeface="Aptos" panose="020B0004020202020204" pitchFamily="34" charset="0"/>
              <a:cs typeface="Arial" panose="020B0604020202020204" pitchFamily="34" charset="0"/>
            </a:endParaRPr>
          </a:p>
          <a:p>
            <a:pPr>
              <a:lnSpc>
                <a:spcPct val="115000"/>
              </a:lnSpc>
              <a:spcAft>
                <a:spcPts val="800"/>
              </a:spcAft>
              <a:buNone/>
            </a:pPr>
            <a:r>
              <a:rPr lang="en-GB" sz="1200" b="1" kern="100" dirty="0">
                <a:effectLst/>
                <a:latin typeface="Arial" panose="020B0604020202020204" pitchFamily="34" charset="0"/>
                <a:ea typeface="Aptos" panose="020B0004020202020204" pitchFamily="34" charset="0"/>
                <a:cs typeface="Arial" panose="020B0604020202020204" pitchFamily="34" charset="0"/>
              </a:rPr>
              <a:t>Example:</a:t>
            </a:r>
            <a:r>
              <a:rPr lang="en-GB" sz="1200" kern="100" dirty="0">
                <a:effectLst/>
                <a:latin typeface="Arial" panose="020B0604020202020204" pitchFamily="34" charset="0"/>
                <a:ea typeface="Aptos" panose="020B0004020202020204" pitchFamily="34" charset="0"/>
                <a:cs typeface="Arial" panose="020B0604020202020204" pitchFamily="34" charset="0"/>
              </a:rPr>
              <a:t> 		Tesco Clubcard data-driven personalisation</a:t>
            </a:r>
          </a:p>
          <a:p>
            <a:pPr>
              <a:lnSpc>
                <a:spcPct val="115000"/>
              </a:lnSpc>
              <a:spcAft>
                <a:spcPts val="800"/>
              </a:spcAft>
              <a:buNone/>
            </a:pPr>
            <a:r>
              <a:rPr lang="en-GB" sz="1200" b="1" kern="100" dirty="0">
                <a:effectLst/>
                <a:latin typeface="Arial" panose="020B0604020202020204" pitchFamily="34" charset="0"/>
                <a:ea typeface="Aptos" panose="020B0004020202020204" pitchFamily="34" charset="0"/>
                <a:cs typeface="Arial" panose="020B0604020202020204" pitchFamily="34" charset="0"/>
              </a:rPr>
              <a:t>System Used:</a:t>
            </a:r>
            <a:r>
              <a:rPr lang="en-GB" sz="1200" kern="100" dirty="0">
                <a:effectLst/>
                <a:latin typeface="Arial" panose="020B0604020202020204" pitchFamily="34" charset="0"/>
                <a:ea typeface="Aptos" panose="020B0004020202020204" pitchFamily="34" charset="0"/>
                <a:cs typeface="Arial" panose="020B0604020202020204" pitchFamily="34" charset="0"/>
              </a:rPr>
              <a:t> 	CRM + customer analytics (Clubcard)</a:t>
            </a:r>
          </a:p>
          <a:p>
            <a:pPr>
              <a:lnSpc>
                <a:spcPct val="115000"/>
              </a:lnSpc>
              <a:spcAft>
                <a:spcPts val="800"/>
              </a:spcAft>
              <a:buNone/>
            </a:pPr>
            <a:endParaRPr lang="en-GB" sz="1200" b="1" kern="100" dirty="0">
              <a:latin typeface="Arial" panose="020B0604020202020204" pitchFamily="34" charset="0"/>
              <a:ea typeface="Aptos" panose="020B0004020202020204" pitchFamily="34" charset="0"/>
              <a:cs typeface="Arial" panose="020B0604020202020204" pitchFamily="34" charset="0"/>
            </a:endParaRPr>
          </a:p>
          <a:p>
            <a:pPr>
              <a:lnSpc>
                <a:spcPct val="115000"/>
              </a:lnSpc>
              <a:spcAft>
                <a:spcPts val="800"/>
              </a:spcAft>
              <a:buNone/>
            </a:pPr>
            <a:r>
              <a:rPr lang="en-GB" sz="1200" b="1" kern="100" dirty="0">
                <a:effectLst/>
                <a:latin typeface="Arial" panose="020B0604020202020204" pitchFamily="34" charset="0"/>
                <a:ea typeface="Aptos" panose="020B0004020202020204" pitchFamily="34" charset="0"/>
                <a:cs typeface="Arial" panose="020B0604020202020204" pitchFamily="34" charset="0"/>
              </a:rPr>
              <a:t>How it Works</a:t>
            </a:r>
            <a:endParaRPr lang="en-GB" sz="1200" kern="100" dirty="0">
              <a:effectLst/>
              <a:latin typeface="Arial" panose="020B0604020202020204" pitchFamily="34" charset="0"/>
              <a:ea typeface="Aptos" panose="020B0004020202020204" pitchFamily="34" charset="0"/>
              <a:cs typeface="Arial" panose="020B0604020202020204" pitchFamily="34" charset="0"/>
            </a:endParaRPr>
          </a:p>
          <a:p>
            <a:pPr marL="342900" lvl="0" indent="-342900">
              <a:lnSpc>
                <a:spcPct val="115000"/>
              </a:lnSpc>
              <a:spcAft>
                <a:spcPts val="800"/>
              </a:spcAft>
              <a:buSzPts val="1000"/>
              <a:buFont typeface="Symbol" panose="05050102010706020507" pitchFamily="18" charset="2"/>
              <a:buChar char=""/>
              <a:tabLst>
                <a:tab pos="457200" algn="l"/>
              </a:tabLst>
            </a:pPr>
            <a:r>
              <a:rPr lang="en-GB" sz="1200" kern="100" dirty="0">
                <a:effectLst/>
                <a:latin typeface="Arial" panose="020B0604020202020204" pitchFamily="34" charset="0"/>
                <a:ea typeface="Aptos" panose="020B0004020202020204" pitchFamily="34" charset="0"/>
                <a:cs typeface="Arial" panose="020B0604020202020204" pitchFamily="34" charset="0"/>
              </a:rPr>
              <a:t>Collects customer purchase data</a:t>
            </a:r>
          </a:p>
          <a:p>
            <a:pPr marL="342900" lvl="0" indent="-342900">
              <a:lnSpc>
                <a:spcPct val="115000"/>
              </a:lnSpc>
              <a:spcAft>
                <a:spcPts val="800"/>
              </a:spcAft>
              <a:buSzPts val="1000"/>
              <a:buFont typeface="Symbol" panose="05050102010706020507" pitchFamily="18" charset="2"/>
              <a:buChar char=""/>
              <a:tabLst>
                <a:tab pos="457200" algn="l"/>
              </a:tabLst>
            </a:pPr>
            <a:r>
              <a:rPr lang="en-GB" sz="1200" kern="100" dirty="0">
                <a:effectLst/>
                <a:latin typeface="Arial" panose="020B0604020202020204" pitchFamily="34" charset="0"/>
                <a:ea typeface="Aptos" panose="020B0004020202020204" pitchFamily="34" charset="0"/>
                <a:cs typeface="Arial" panose="020B0604020202020204" pitchFamily="34" charset="0"/>
              </a:rPr>
              <a:t>Analyses shopping behaviour</a:t>
            </a:r>
          </a:p>
          <a:p>
            <a:pPr marL="342900" lvl="0" indent="-342900">
              <a:lnSpc>
                <a:spcPct val="115000"/>
              </a:lnSpc>
              <a:spcAft>
                <a:spcPts val="800"/>
              </a:spcAft>
              <a:buSzPts val="1000"/>
              <a:buFont typeface="Symbol" panose="05050102010706020507" pitchFamily="18" charset="2"/>
              <a:buChar char=""/>
              <a:tabLst>
                <a:tab pos="457200" algn="l"/>
              </a:tabLst>
            </a:pPr>
            <a:r>
              <a:rPr lang="en-GB" sz="1200" kern="100" dirty="0">
                <a:effectLst/>
                <a:latin typeface="Arial" panose="020B0604020202020204" pitchFamily="34" charset="0"/>
                <a:ea typeface="Aptos" panose="020B0004020202020204" pitchFamily="34" charset="0"/>
                <a:cs typeface="Arial" panose="020B0604020202020204" pitchFamily="34" charset="0"/>
              </a:rPr>
              <a:t>Sends personalised offers</a:t>
            </a:r>
          </a:p>
          <a:p>
            <a:pPr>
              <a:lnSpc>
                <a:spcPct val="115000"/>
              </a:lnSpc>
              <a:spcAft>
                <a:spcPts val="800"/>
              </a:spcAft>
              <a:buNone/>
            </a:pPr>
            <a:r>
              <a:rPr lang="en-GB" sz="1200" b="1" kern="100" dirty="0">
                <a:effectLst/>
                <a:latin typeface="Arial" panose="020B0604020202020204" pitchFamily="34" charset="0"/>
                <a:ea typeface="Aptos" panose="020B0004020202020204" pitchFamily="34" charset="0"/>
                <a:cs typeface="Arial" panose="020B0604020202020204" pitchFamily="34" charset="0"/>
              </a:rPr>
              <a:t>Results</a:t>
            </a:r>
            <a:endParaRPr lang="en-GB" sz="1200" kern="100" dirty="0">
              <a:effectLst/>
              <a:latin typeface="Arial" panose="020B0604020202020204" pitchFamily="34" charset="0"/>
              <a:ea typeface="Aptos" panose="020B0004020202020204" pitchFamily="34" charset="0"/>
              <a:cs typeface="Arial" panose="020B0604020202020204" pitchFamily="34" charset="0"/>
            </a:endParaRPr>
          </a:p>
          <a:p>
            <a:pPr marL="342900" lvl="0" indent="-342900">
              <a:lnSpc>
                <a:spcPct val="115000"/>
              </a:lnSpc>
              <a:spcAft>
                <a:spcPts val="800"/>
              </a:spcAft>
              <a:buSzPts val="1000"/>
              <a:buFont typeface="Symbol" panose="05050102010706020507" pitchFamily="18" charset="2"/>
              <a:buChar char=""/>
              <a:tabLst>
                <a:tab pos="457200" algn="l"/>
              </a:tabLst>
            </a:pPr>
            <a:r>
              <a:rPr lang="en-GB" sz="1200" kern="100" dirty="0">
                <a:effectLst/>
                <a:latin typeface="Arial" panose="020B0604020202020204" pitchFamily="34" charset="0"/>
                <a:ea typeface="Aptos" panose="020B0004020202020204" pitchFamily="34" charset="0"/>
                <a:cs typeface="Arial" panose="020B0604020202020204" pitchFamily="34" charset="0"/>
              </a:rPr>
              <a:t>Increased customer loyalty</a:t>
            </a:r>
          </a:p>
          <a:p>
            <a:pPr marL="342900" lvl="0" indent="-342900">
              <a:lnSpc>
                <a:spcPct val="115000"/>
              </a:lnSpc>
              <a:spcAft>
                <a:spcPts val="800"/>
              </a:spcAft>
              <a:buSzPts val="1000"/>
              <a:buFont typeface="Symbol" panose="05050102010706020507" pitchFamily="18" charset="2"/>
              <a:buChar char=""/>
              <a:tabLst>
                <a:tab pos="457200" algn="l"/>
              </a:tabLst>
            </a:pPr>
            <a:r>
              <a:rPr lang="en-GB" sz="1200" kern="100" dirty="0">
                <a:effectLst/>
                <a:latin typeface="Arial" panose="020B0604020202020204" pitchFamily="34" charset="0"/>
                <a:ea typeface="Aptos" panose="020B0004020202020204" pitchFamily="34" charset="0"/>
                <a:cs typeface="Arial" panose="020B0604020202020204" pitchFamily="34" charset="0"/>
              </a:rPr>
              <a:t>Higher repeat purchases</a:t>
            </a:r>
          </a:p>
          <a:p>
            <a:pPr marL="342900" lvl="0" indent="-342900">
              <a:lnSpc>
                <a:spcPct val="115000"/>
              </a:lnSpc>
              <a:spcAft>
                <a:spcPts val="800"/>
              </a:spcAft>
              <a:buSzPts val="1000"/>
              <a:buFont typeface="Symbol" panose="05050102010706020507" pitchFamily="18" charset="2"/>
              <a:buChar char=""/>
              <a:tabLst>
                <a:tab pos="457200" algn="l"/>
              </a:tabLst>
            </a:pPr>
            <a:r>
              <a:rPr lang="en-GB" sz="1200" kern="100" dirty="0">
                <a:effectLst/>
                <a:latin typeface="Arial" panose="020B0604020202020204" pitchFamily="34" charset="0"/>
                <a:ea typeface="Aptos" panose="020B0004020202020204" pitchFamily="34" charset="0"/>
                <a:cs typeface="Arial" panose="020B0604020202020204" pitchFamily="34" charset="0"/>
              </a:rPr>
              <a:t>Improved marketing effectiveness</a:t>
            </a:r>
          </a:p>
          <a:p>
            <a:pPr>
              <a:lnSpc>
                <a:spcPct val="115000"/>
              </a:lnSpc>
              <a:spcAft>
                <a:spcPts val="800"/>
              </a:spcAft>
              <a:buNone/>
            </a:pPr>
            <a:r>
              <a:rPr lang="en-GB" sz="1200" b="1" kern="100" dirty="0">
                <a:effectLst/>
                <a:latin typeface="Arial" panose="020B0604020202020204" pitchFamily="34" charset="0"/>
                <a:ea typeface="Aptos" panose="020B0004020202020204" pitchFamily="34" charset="0"/>
                <a:cs typeface="Arial" panose="020B0604020202020204" pitchFamily="34" charset="0"/>
              </a:rPr>
              <a:t>Ethical Consideration</a:t>
            </a:r>
            <a:endParaRPr lang="en-GB" sz="1200" kern="100" dirty="0">
              <a:effectLst/>
              <a:latin typeface="Arial" panose="020B0604020202020204" pitchFamily="34" charset="0"/>
              <a:ea typeface="Aptos" panose="020B0004020202020204" pitchFamily="34" charset="0"/>
              <a:cs typeface="Arial" panose="020B0604020202020204" pitchFamily="34" charset="0"/>
            </a:endParaRPr>
          </a:p>
          <a:p>
            <a:pPr marL="342900" lvl="0" indent="-342900">
              <a:lnSpc>
                <a:spcPct val="115000"/>
              </a:lnSpc>
              <a:spcAft>
                <a:spcPts val="800"/>
              </a:spcAft>
              <a:buSzPts val="1000"/>
              <a:buFont typeface="Symbol" panose="05050102010706020507" pitchFamily="18" charset="2"/>
              <a:buChar char=""/>
              <a:tabLst>
                <a:tab pos="457200" algn="l"/>
              </a:tabLst>
            </a:pPr>
            <a:r>
              <a:rPr lang="en-GB" sz="1200" kern="100" dirty="0">
                <a:effectLst/>
                <a:latin typeface="Arial" panose="020B0604020202020204" pitchFamily="34" charset="0"/>
                <a:ea typeface="Aptos" panose="020B0004020202020204" pitchFamily="34" charset="0"/>
                <a:cs typeface="Arial" panose="020B0604020202020204" pitchFamily="34" charset="0"/>
              </a:rPr>
              <a:t>Requires transparency and customer consent for data use</a:t>
            </a:r>
          </a:p>
          <a:p>
            <a:pPr marL="342900" lvl="0" indent="-342900">
              <a:lnSpc>
                <a:spcPct val="115000"/>
              </a:lnSpc>
              <a:spcAft>
                <a:spcPts val="800"/>
              </a:spcAft>
              <a:buSzPts val="1000"/>
              <a:buFont typeface="Symbol" panose="05050102010706020507" pitchFamily="18" charset="2"/>
              <a:buChar char=""/>
              <a:tabLst>
                <a:tab pos="457200" algn="l"/>
              </a:tabLst>
            </a:pPr>
            <a:endParaRPr lang="en-GB" sz="1200" kern="100" dirty="0">
              <a:effectLst/>
              <a:latin typeface="Arial" panose="020B0604020202020204" pitchFamily="34" charset="0"/>
              <a:ea typeface="Aptos" panose="020B0004020202020204" pitchFamily="34" charset="0"/>
              <a:cs typeface="Arial" panose="020B0604020202020204" pitchFamily="34" charset="0"/>
            </a:endParaRPr>
          </a:p>
          <a:p>
            <a:pPr>
              <a:lnSpc>
                <a:spcPct val="115000"/>
              </a:lnSpc>
              <a:spcAft>
                <a:spcPts val="800"/>
              </a:spcAft>
              <a:buNone/>
            </a:pPr>
            <a:r>
              <a:rPr lang="en-GB" sz="1200" kern="100" dirty="0">
                <a:effectLst/>
                <a:latin typeface="Arial" panose="020B0604020202020204" pitchFamily="34" charset="0"/>
                <a:ea typeface="Aptos" panose="020B0004020202020204" pitchFamily="34" charset="0"/>
                <a:cs typeface="Arial" panose="020B0604020202020204" pitchFamily="34" charset="0"/>
              </a:rPr>
              <a:t>When customer data is used responsibly, it strengthens relationships. But companies must clearly explain how data is used.</a:t>
            </a:r>
            <a:endParaRPr lang="en-GB" sz="1100" kern="100" dirty="0">
              <a:effectLst/>
              <a:latin typeface="Arial" panose="020B0604020202020204" pitchFamily="34" charset="0"/>
              <a:ea typeface="Aptos" panose="020B00040202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902B48EE-BDEA-6575-D6CD-913A31B7F6CE}"/>
              </a:ext>
            </a:extLst>
          </p:cNvPr>
          <p:cNvPicPr>
            <a:picLocks noChangeAspect="1"/>
          </p:cNvPicPr>
          <p:nvPr/>
        </p:nvPicPr>
        <p:blipFill>
          <a:blip r:embed="rId2"/>
          <a:stretch>
            <a:fillRect/>
          </a:stretch>
        </p:blipFill>
        <p:spPr>
          <a:xfrm>
            <a:off x="10204703" y="6022447"/>
            <a:ext cx="1987297" cy="484813"/>
          </a:xfrm>
          <a:prstGeom prst="rect">
            <a:avLst/>
          </a:prstGeom>
        </p:spPr>
      </p:pic>
    </p:spTree>
    <p:extLst>
      <p:ext uri="{BB962C8B-B14F-4D97-AF65-F5344CB8AC3E}">
        <p14:creationId xmlns:p14="http://schemas.microsoft.com/office/powerpoint/2010/main" val="246135464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C816081-9C89-60A7-5B3B-B5356683E09F}"/>
              </a:ext>
            </a:extLst>
          </p:cNvPr>
          <p:cNvSpPr txBox="1"/>
          <p:nvPr/>
        </p:nvSpPr>
        <p:spPr>
          <a:xfrm>
            <a:off x="265813" y="255181"/>
            <a:ext cx="11642652" cy="6056658"/>
          </a:xfrm>
          <a:prstGeom prst="rect">
            <a:avLst/>
          </a:prstGeom>
          <a:noFill/>
        </p:spPr>
        <p:txBody>
          <a:bodyPr wrap="square">
            <a:spAutoFit/>
          </a:bodyPr>
          <a:lstStyle/>
          <a:p>
            <a:pPr>
              <a:lnSpc>
                <a:spcPct val="115000"/>
              </a:lnSpc>
              <a:spcAft>
                <a:spcPts val="800"/>
              </a:spcAft>
              <a:buNone/>
            </a:pPr>
            <a:r>
              <a:rPr lang="en-GB" sz="1200" b="1" kern="100" dirty="0">
                <a:effectLst/>
                <a:latin typeface="Arial" panose="020B0604020202020204" pitchFamily="34" charset="0"/>
                <a:ea typeface="Aptos" panose="020B0004020202020204" pitchFamily="34" charset="0"/>
                <a:cs typeface="Arial" panose="020B0604020202020204" pitchFamily="34" charset="0"/>
              </a:rPr>
              <a:t>Slide 14</a:t>
            </a:r>
          </a:p>
          <a:p>
            <a:pPr>
              <a:lnSpc>
                <a:spcPct val="115000"/>
              </a:lnSpc>
              <a:spcAft>
                <a:spcPts val="800"/>
              </a:spcAft>
              <a:buNone/>
            </a:pPr>
            <a:r>
              <a:rPr lang="en-GB" sz="1200" b="1" kern="100" dirty="0">
                <a:effectLst/>
                <a:latin typeface="Arial" panose="020B0604020202020204" pitchFamily="34" charset="0"/>
                <a:ea typeface="Aptos" panose="020B0004020202020204" pitchFamily="34" charset="0"/>
                <a:cs typeface="Arial" panose="020B0604020202020204" pitchFamily="34" charset="0"/>
              </a:rPr>
              <a:t>Final Recommendations</a:t>
            </a:r>
            <a:endParaRPr lang="en-GB" sz="1200" b="1" kern="100" dirty="0">
              <a:latin typeface="Arial" panose="020B0604020202020204" pitchFamily="34" charset="0"/>
              <a:ea typeface="Aptos" panose="020B0004020202020204" pitchFamily="34" charset="0"/>
              <a:cs typeface="Arial" panose="020B0604020202020204" pitchFamily="34" charset="0"/>
            </a:endParaRPr>
          </a:p>
          <a:p>
            <a:pPr>
              <a:lnSpc>
                <a:spcPct val="115000"/>
              </a:lnSpc>
              <a:spcAft>
                <a:spcPts val="800"/>
              </a:spcAft>
              <a:buNone/>
            </a:pPr>
            <a:r>
              <a:rPr lang="en-GB" sz="1200" kern="100" dirty="0">
                <a:effectLst/>
                <a:latin typeface="Arial" panose="020B0604020202020204" pitchFamily="34" charset="0"/>
                <a:ea typeface="Aptos" panose="020B0004020202020204" pitchFamily="34" charset="0"/>
                <a:cs typeface="Arial" panose="020B0604020202020204" pitchFamily="34" charset="0"/>
              </a:rPr>
              <a:t>We Recommend these System Strategy for a Growing Business Implement ERP as core system</a:t>
            </a:r>
          </a:p>
          <a:p>
            <a:pPr>
              <a:lnSpc>
                <a:spcPct val="115000"/>
              </a:lnSpc>
              <a:spcAft>
                <a:spcPts val="800"/>
              </a:spcAft>
              <a:buNone/>
            </a:pPr>
            <a:r>
              <a:rPr lang="en-GB" sz="1200" b="1" kern="100" dirty="0">
                <a:effectLst/>
                <a:latin typeface="Arial" panose="020B0604020202020204" pitchFamily="34" charset="0"/>
                <a:ea typeface="Aptos" panose="020B0004020202020204" pitchFamily="34" charset="0"/>
                <a:cs typeface="Arial" panose="020B0604020202020204" pitchFamily="34" charset="0"/>
              </a:rPr>
              <a:t>Implement ERP as the foundation</a:t>
            </a:r>
            <a:br>
              <a:rPr lang="en-GB" sz="1200" b="1" kern="100" dirty="0">
                <a:effectLst/>
                <a:latin typeface="Arial" panose="020B0604020202020204" pitchFamily="34" charset="0"/>
                <a:ea typeface="Aptos" panose="020B0004020202020204" pitchFamily="34" charset="0"/>
                <a:cs typeface="Arial" panose="020B0604020202020204" pitchFamily="34" charset="0"/>
              </a:rPr>
            </a:br>
            <a:r>
              <a:rPr lang="en-GB" sz="1200" kern="100" dirty="0">
                <a:effectLst/>
                <a:latin typeface="Arial" panose="020B0604020202020204" pitchFamily="34" charset="0"/>
                <a:ea typeface="Aptos" panose="020B0004020202020204" pitchFamily="34" charset="0"/>
                <a:cs typeface="Arial" panose="020B0604020202020204" pitchFamily="34" charset="0"/>
              </a:rPr>
              <a:t>Integrates operations and creates a single source of truth</a:t>
            </a:r>
          </a:p>
          <a:p>
            <a:pPr>
              <a:lnSpc>
                <a:spcPct val="115000"/>
              </a:lnSpc>
              <a:spcAft>
                <a:spcPts val="800"/>
              </a:spcAft>
              <a:buNone/>
            </a:pPr>
            <a:r>
              <a:rPr lang="en-GB" sz="1200" b="1" kern="100" dirty="0">
                <a:effectLst/>
                <a:latin typeface="Arial" panose="020B0604020202020204" pitchFamily="34" charset="0"/>
                <a:ea typeface="Aptos" panose="020B0004020202020204" pitchFamily="34" charset="0"/>
                <a:cs typeface="Arial" panose="020B0604020202020204" pitchFamily="34" charset="0"/>
              </a:rPr>
              <a:t>Add CRM for customer engagement</a:t>
            </a:r>
            <a:br>
              <a:rPr lang="en-GB" sz="1200" b="1" kern="100" dirty="0">
                <a:effectLst/>
                <a:latin typeface="Arial" panose="020B0604020202020204" pitchFamily="34" charset="0"/>
                <a:ea typeface="Aptos" panose="020B0004020202020204" pitchFamily="34" charset="0"/>
                <a:cs typeface="Arial" panose="020B0604020202020204" pitchFamily="34" charset="0"/>
              </a:rPr>
            </a:br>
            <a:r>
              <a:rPr lang="en-GB" sz="1200" kern="100" dirty="0">
                <a:effectLst/>
                <a:latin typeface="Arial" panose="020B0604020202020204" pitchFamily="34" charset="0"/>
                <a:ea typeface="Aptos" panose="020B0004020202020204" pitchFamily="34" charset="0"/>
                <a:cs typeface="Arial" panose="020B0604020202020204" pitchFamily="34" charset="0"/>
              </a:rPr>
              <a:t>Improves loyalty, marketing effectiveness, and service quality</a:t>
            </a:r>
          </a:p>
          <a:p>
            <a:pPr>
              <a:lnSpc>
                <a:spcPct val="115000"/>
              </a:lnSpc>
              <a:spcAft>
                <a:spcPts val="800"/>
              </a:spcAft>
              <a:buNone/>
            </a:pPr>
            <a:r>
              <a:rPr lang="en-GB" sz="1200" b="1" kern="100" dirty="0">
                <a:effectLst/>
                <a:latin typeface="Arial" panose="020B0604020202020204" pitchFamily="34" charset="0"/>
                <a:ea typeface="Aptos" panose="020B0004020202020204" pitchFamily="34" charset="0"/>
                <a:cs typeface="Arial" panose="020B0604020202020204" pitchFamily="34" charset="0"/>
              </a:rPr>
              <a:t>Use BI dashboards for decision-making</a:t>
            </a:r>
            <a:br>
              <a:rPr lang="en-GB" sz="1200" b="1" kern="100" dirty="0">
                <a:effectLst/>
                <a:latin typeface="Arial" panose="020B0604020202020204" pitchFamily="34" charset="0"/>
                <a:ea typeface="Aptos" panose="020B0004020202020204" pitchFamily="34" charset="0"/>
                <a:cs typeface="Arial" panose="020B0604020202020204" pitchFamily="34" charset="0"/>
              </a:rPr>
            </a:br>
            <a:r>
              <a:rPr lang="en-GB" sz="1200" kern="100" dirty="0">
                <a:effectLst/>
                <a:latin typeface="Arial" panose="020B0604020202020204" pitchFamily="34" charset="0"/>
                <a:ea typeface="Aptos" panose="020B0004020202020204" pitchFamily="34" charset="0"/>
                <a:cs typeface="Arial" panose="020B0604020202020204" pitchFamily="34" charset="0"/>
              </a:rPr>
              <a:t>Provides real-time insights and forecasting</a:t>
            </a:r>
          </a:p>
          <a:p>
            <a:pPr>
              <a:lnSpc>
                <a:spcPct val="115000"/>
              </a:lnSpc>
              <a:spcAft>
                <a:spcPts val="800"/>
              </a:spcAft>
              <a:buNone/>
            </a:pPr>
            <a:r>
              <a:rPr lang="en-GB" sz="1200" b="1" kern="100" dirty="0">
                <a:effectLst/>
                <a:latin typeface="Arial" panose="020B0604020202020204" pitchFamily="34" charset="0"/>
                <a:ea typeface="Aptos" panose="020B0004020202020204" pitchFamily="34" charset="0"/>
                <a:cs typeface="Arial" panose="020B0604020202020204" pitchFamily="34" charset="0"/>
              </a:rPr>
              <a:t>Establish governance &amp; compliance framework</a:t>
            </a:r>
            <a:br>
              <a:rPr lang="en-GB" sz="1200" b="1" kern="100" dirty="0">
                <a:effectLst/>
                <a:latin typeface="Arial" panose="020B0604020202020204" pitchFamily="34" charset="0"/>
                <a:ea typeface="Aptos" panose="020B0004020202020204" pitchFamily="34" charset="0"/>
                <a:cs typeface="Arial" panose="020B0604020202020204" pitchFamily="34" charset="0"/>
              </a:rPr>
            </a:br>
            <a:r>
              <a:rPr lang="en-GB" sz="1200" kern="100" dirty="0">
                <a:effectLst/>
                <a:latin typeface="Arial" panose="020B0604020202020204" pitchFamily="34" charset="0"/>
                <a:ea typeface="Aptos" panose="020B0004020202020204" pitchFamily="34" charset="0"/>
                <a:cs typeface="Arial" panose="020B0604020202020204" pitchFamily="34" charset="0"/>
              </a:rPr>
              <a:t>Ensures security, ethics, and legal compliance</a:t>
            </a:r>
          </a:p>
          <a:p>
            <a:pPr>
              <a:lnSpc>
                <a:spcPct val="115000"/>
              </a:lnSpc>
              <a:spcAft>
                <a:spcPts val="800"/>
              </a:spcAft>
              <a:buNone/>
            </a:pPr>
            <a:r>
              <a:rPr lang="en-GB" sz="1200" b="1" kern="100" dirty="0">
                <a:effectLst/>
                <a:latin typeface="Arial" panose="020B0604020202020204" pitchFamily="34" charset="0"/>
                <a:ea typeface="Aptos" panose="020B0004020202020204" pitchFamily="34" charset="0"/>
                <a:cs typeface="Arial" panose="020B0604020202020204" pitchFamily="34" charset="0"/>
              </a:rPr>
              <a:t>Roll out in phases + train staff</a:t>
            </a:r>
            <a:br>
              <a:rPr lang="en-GB" sz="1200" b="1" kern="100" dirty="0">
                <a:effectLst/>
                <a:latin typeface="Arial" panose="020B0604020202020204" pitchFamily="34" charset="0"/>
                <a:ea typeface="Aptos" panose="020B0004020202020204" pitchFamily="34" charset="0"/>
                <a:cs typeface="Arial" panose="020B0604020202020204" pitchFamily="34" charset="0"/>
              </a:rPr>
            </a:br>
            <a:r>
              <a:rPr lang="en-GB" sz="1200" kern="100" dirty="0">
                <a:effectLst/>
                <a:latin typeface="Arial" panose="020B0604020202020204" pitchFamily="34" charset="0"/>
                <a:ea typeface="Aptos" panose="020B0004020202020204" pitchFamily="34" charset="0"/>
                <a:cs typeface="Arial" panose="020B0604020202020204" pitchFamily="34" charset="0"/>
              </a:rPr>
              <a:t>Reduces risk and improves adoption</a:t>
            </a:r>
            <a:endParaRPr lang="en-GB" sz="1200" kern="100" dirty="0">
              <a:latin typeface="Arial" panose="020B0604020202020204" pitchFamily="34" charset="0"/>
              <a:ea typeface="Aptos" panose="020B0004020202020204" pitchFamily="34" charset="0"/>
              <a:cs typeface="Arial" panose="020B0604020202020204" pitchFamily="34" charset="0"/>
            </a:endParaRPr>
          </a:p>
          <a:p>
            <a:pPr>
              <a:lnSpc>
                <a:spcPct val="115000"/>
              </a:lnSpc>
              <a:spcAft>
                <a:spcPts val="800"/>
              </a:spcAft>
              <a:buNone/>
            </a:pPr>
            <a:endParaRPr lang="en-GB" sz="1200" kern="100" dirty="0">
              <a:latin typeface="Arial" panose="020B0604020202020204" pitchFamily="34" charset="0"/>
              <a:ea typeface="Aptos" panose="020B0004020202020204" pitchFamily="34" charset="0"/>
              <a:cs typeface="Arial" panose="020B0604020202020204" pitchFamily="34" charset="0"/>
            </a:endParaRPr>
          </a:p>
          <a:p>
            <a:pPr>
              <a:lnSpc>
                <a:spcPct val="115000"/>
              </a:lnSpc>
              <a:spcAft>
                <a:spcPts val="800"/>
              </a:spcAft>
              <a:buNone/>
            </a:pPr>
            <a:r>
              <a:rPr lang="en-GB" sz="1200" kern="100" dirty="0">
                <a:effectLst/>
                <a:latin typeface="Arial" panose="020B0604020202020204" pitchFamily="34" charset="0"/>
                <a:ea typeface="Aptos" panose="020B0004020202020204" pitchFamily="34" charset="0"/>
                <a:cs typeface="Arial" panose="020B0604020202020204" pitchFamily="34" charset="0"/>
              </a:rPr>
              <a:t>We </a:t>
            </a:r>
            <a:r>
              <a:rPr lang="en-GB" sz="1200" kern="100" dirty="0">
                <a:latin typeface="Arial" panose="020B0604020202020204" pitchFamily="34" charset="0"/>
                <a:ea typeface="Aptos" panose="020B0004020202020204" pitchFamily="34" charset="0"/>
                <a:cs typeface="Arial" panose="020B0604020202020204" pitchFamily="34" charset="0"/>
              </a:rPr>
              <a:t>also </a:t>
            </a:r>
            <a:r>
              <a:rPr lang="en-GB" sz="1200" kern="100" dirty="0">
                <a:effectLst/>
                <a:latin typeface="Arial" panose="020B0604020202020204" pitchFamily="34" charset="0"/>
                <a:ea typeface="Aptos" panose="020B0004020202020204" pitchFamily="34" charset="0"/>
                <a:cs typeface="Arial" panose="020B0604020202020204" pitchFamily="34" charset="0"/>
              </a:rPr>
              <a:t>recommends a phased approach to modernising information systems. </a:t>
            </a:r>
          </a:p>
          <a:p>
            <a:pPr>
              <a:lnSpc>
                <a:spcPct val="115000"/>
              </a:lnSpc>
              <a:spcAft>
                <a:spcPts val="800"/>
              </a:spcAft>
              <a:buNone/>
            </a:pPr>
            <a:r>
              <a:rPr lang="en-GB" sz="1200" kern="100" dirty="0">
                <a:latin typeface="Arial" panose="020B0604020202020204" pitchFamily="34" charset="0"/>
                <a:ea typeface="Aptos" panose="020B0004020202020204" pitchFamily="34" charset="0"/>
                <a:cs typeface="Arial" panose="020B0604020202020204" pitchFamily="34" charset="0"/>
              </a:rPr>
              <a:t>	</a:t>
            </a:r>
            <a:r>
              <a:rPr lang="en-GB" sz="1200" kern="100" dirty="0">
                <a:effectLst/>
                <a:latin typeface="Arial" panose="020B0604020202020204" pitchFamily="34" charset="0"/>
                <a:ea typeface="Aptos" panose="020B0004020202020204" pitchFamily="34" charset="0"/>
                <a:cs typeface="Arial" panose="020B0604020202020204" pitchFamily="34" charset="0"/>
              </a:rPr>
              <a:t>First, implement </a:t>
            </a:r>
            <a:r>
              <a:rPr lang="en-GB" sz="1200" b="1" kern="100" dirty="0">
                <a:effectLst/>
                <a:latin typeface="Arial" panose="020B0604020202020204" pitchFamily="34" charset="0"/>
                <a:ea typeface="Aptos" panose="020B0004020202020204" pitchFamily="34" charset="0"/>
                <a:cs typeface="Arial" panose="020B0604020202020204" pitchFamily="34" charset="0"/>
              </a:rPr>
              <a:t>ERP</a:t>
            </a:r>
            <a:r>
              <a:rPr lang="en-GB" sz="1200" kern="100" dirty="0">
                <a:effectLst/>
                <a:latin typeface="Arial" panose="020B0604020202020204" pitchFamily="34" charset="0"/>
                <a:ea typeface="Aptos" panose="020B0004020202020204" pitchFamily="34" charset="0"/>
                <a:cs typeface="Arial" panose="020B0604020202020204" pitchFamily="34" charset="0"/>
              </a:rPr>
              <a:t> to integrate core operations and create a single reliable data source. </a:t>
            </a:r>
          </a:p>
          <a:p>
            <a:pPr>
              <a:lnSpc>
                <a:spcPct val="115000"/>
              </a:lnSpc>
              <a:spcAft>
                <a:spcPts val="800"/>
              </a:spcAft>
              <a:buNone/>
            </a:pPr>
            <a:r>
              <a:rPr lang="en-GB" sz="1200" kern="100" dirty="0">
                <a:effectLst/>
                <a:latin typeface="Arial" panose="020B0604020202020204" pitchFamily="34" charset="0"/>
                <a:ea typeface="Aptos" panose="020B0004020202020204" pitchFamily="34" charset="0"/>
                <a:cs typeface="Arial" panose="020B0604020202020204" pitchFamily="34" charset="0"/>
              </a:rPr>
              <a:t>	Second, introduce </a:t>
            </a:r>
            <a:r>
              <a:rPr lang="en-GB" sz="1200" b="1" kern="100" dirty="0">
                <a:effectLst/>
                <a:latin typeface="Arial" panose="020B0604020202020204" pitchFamily="34" charset="0"/>
                <a:ea typeface="Aptos" panose="020B0004020202020204" pitchFamily="34" charset="0"/>
                <a:cs typeface="Arial" panose="020B0604020202020204" pitchFamily="34" charset="0"/>
              </a:rPr>
              <a:t>CRM</a:t>
            </a:r>
            <a:r>
              <a:rPr lang="en-GB" sz="1200" kern="100" dirty="0">
                <a:effectLst/>
                <a:latin typeface="Arial" panose="020B0604020202020204" pitchFamily="34" charset="0"/>
                <a:ea typeface="Aptos" panose="020B0004020202020204" pitchFamily="34" charset="0"/>
                <a:cs typeface="Arial" panose="020B0604020202020204" pitchFamily="34" charset="0"/>
              </a:rPr>
              <a:t> to improve customer engagement and retention. </a:t>
            </a:r>
          </a:p>
          <a:p>
            <a:pPr>
              <a:lnSpc>
                <a:spcPct val="115000"/>
              </a:lnSpc>
              <a:spcAft>
                <a:spcPts val="800"/>
              </a:spcAft>
              <a:buNone/>
            </a:pPr>
            <a:r>
              <a:rPr lang="en-GB" sz="1200" kern="100" dirty="0">
                <a:effectLst/>
                <a:latin typeface="Arial" panose="020B0604020202020204" pitchFamily="34" charset="0"/>
                <a:ea typeface="Aptos" panose="020B0004020202020204" pitchFamily="34" charset="0"/>
                <a:cs typeface="Arial" panose="020B0604020202020204" pitchFamily="34" charset="0"/>
              </a:rPr>
              <a:t>	Third, deploy </a:t>
            </a:r>
            <a:r>
              <a:rPr lang="en-GB" sz="1200" b="1" kern="100" dirty="0">
                <a:effectLst/>
                <a:latin typeface="Arial" panose="020B0604020202020204" pitchFamily="34" charset="0"/>
                <a:ea typeface="Aptos" panose="020B0004020202020204" pitchFamily="34" charset="0"/>
                <a:cs typeface="Arial" panose="020B0604020202020204" pitchFamily="34" charset="0"/>
              </a:rPr>
              <a:t>BI</a:t>
            </a:r>
            <a:r>
              <a:rPr lang="en-GB" sz="1200" kern="100" dirty="0">
                <a:effectLst/>
                <a:latin typeface="Arial" panose="020B0604020202020204" pitchFamily="34" charset="0"/>
                <a:ea typeface="Aptos" panose="020B0004020202020204" pitchFamily="34" charset="0"/>
                <a:cs typeface="Arial" panose="020B0604020202020204" pitchFamily="34" charset="0"/>
              </a:rPr>
              <a:t> and </a:t>
            </a:r>
            <a:r>
              <a:rPr lang="en-GB" sz="1200" b="1" kern="100" dirty="0">
                <a:effectLst/>
                <a:latin typeface="Arial" panose="020B0604020202020204" pitchFamily="34" charset="0"/>
                <a:ea typeface="Aptos" panose="020B0004020202020204" pitchFamily="34" charset="0"/>
                <a:cs typeface="Arial" panose="020B0604020202020204" pitchFamily="34" charset="0"/>
              </a:rPr>
              <a:t>decision-support tools</a:t>
            </a:r>
            <a:r>
              <a:rPr lang="en-GB" sz="1200" kern="100" dirty="0">
                <a:effectLst/>
                <a:latin typeface="Arial" panose="020B0604020202020204" pitchFamily="34" charset="0"/>
                <a:ea typeface="Aptos" panose="020B0004020202020204" pitchFamily="34" charset="0"/>
                <a:cs typeface="Arial" panose="020B0604020202020204" pitchFamily="34" charset="0"/>
              </a:rPr>
              <a:t> so managers can make </a:t>
            </a:r>
            <a:r>
              <a:rPr lang="en-GB" sz="1200" b="1" kern="100" dirty="0">
                <a:effectLst/>
                <a:latin typeface="Arial" panose="020B0604020202020204" pitchFamily="34" charset="0"/>
                <a:ea typeface="Aptos" panose="020B0004020202020204" pitchFamily="34" charset="0"/>
                <a:cs typeface="Arial" panose="020B0604020202020204" pitchFamily="34" charset="0"/>
              </a:rPr>
              <a:t>evidence-based</a:t>
            </a:r>
            <a:r>
              <a:rPr lang="en-GB" sz="1200" kern="100" dirty="0">
                <a:effectLst/>
                <a:latin typeface="Arial" panose="020B0604020202020204" pitchFamily="34" charset="0"/>
                <a:ea typeface="Aptos" panose="020B0004020202020204" pitchFamily="34" charset="0"/>
                <a:cs typeface="Arial" panose="020B0604020202020204" pitchFamily="34" charset="0"/>
              </a:rPr>
              <a:t> decisions. </a:t>
            </a:r>
          </a:p>
          <a:p>
            <a:pPr>
              <a:lnSpc>
                <a:spcPct val="115000"/>
              </a:lnSpc>
              <a:spcAft>
                <a:spcPts val="800"/>
              </a:spcAft>
              <a:buNone/>
            </a:pPr>
            <a:r>
              <a:rPr lang="en-GB" sz="1200" kern="100" dirty="0">
                <a:effectLst/>
                <a:latin typeface="Arial" panose="020B0604020202020204" pitchFamily="34" charset="0"/>
                <a:ea typeface="Aptos" panose="020B0004020202020204" pitchFamily="34" charset="0"/>
                <a:cs typeface="Arial" panose="020B0604020202020204" pitchFamily="34" charset="0"/>
              </a:rPr>
              <a:t>	Alongside this, strong </a:t>
            </a:r>
            <a:r>
              <a:rPr lang="en-GB" sz="1200" b="1" kern="100" dirty="0">
                <a:effectLst/>
                <a:latin typeface="Arial" panose="020B0604020202020204" pitchFamily="34" charset="0"/>
                <a:ea typeface="Aptos" panose="020B0004020202020204" pitchFamily="34" charset="0"/>
                <a:cs typeface="Arial" panose="020B0604020202020204" pitchFamily="34" charset="0"/>
              </a:rPr>
              <a:t>governance </a:t>
            </a:r>
            <a:r>
              <a:rPr lang="en-GB" sz="1200" kern="100" dirty="0">
                <a:effectLst/>
                <a:latin typeface="Arial" panose="020B0604020202020204" pitchFamily="34" charset="0"/>
                <a:ea typeface="Aptos" panose="020B0004020202020204" pitchFamily="34" charset="0"/>
                <a:cs typeface="Arial" panose="020B0604020202020204" pitchFamily="34" charset="0"/>
              </a:rPr>
              <a:t>and </a:t>
            </a:r>
            <a:r>
              <a:rPr lang="en-GB" sz="1200" b="1" kern="100" dirty="0">
                <a:effectLst/>
                <a:latin typeface="Arial" panose="020B0604020202020204" pitchFamily="34" charset="0"/>
                <a:ea typeface="Aptos" panose="020B0004020202020204" pitchFamily="34" charset="0"/>
                <a:cs typeface="Arial" panose="020B0604020202020204" pitchFamily="34" charset="0"/>
              </a:rPr>
              <a:t>compliance frameworks</a:t>
            </a:r>
            <a:r>
              <a:rPr lang="en-GB" sz="1200" kern="100" dirty="0">
                <a:effectLst/>
                <a:latin typeface="Arial" panose="020B0604020202020204" pitchFamily="34" charset="0"/>
                <a:ea typeface="Aptos" panose="020B0004020202020204" pitchFamily="34" charset="0"/>
                <a:cs typeface="Arial" panose="020B0604020202020204" pitchFamily="34" charset="0"/>
              </a:rPr>
              <a:t> must be established to </a:t>
            </a:r>
            <a:r>
              <a:rPr lang="en-GB" sz="1200" b="1" kern="100" dirty="0">
                <a:effectLst/>
                <a:latin typeface="Arial" panose="020B0604020202020204" pitchFamily="34" charset="0"/>
                <a:ea typeface="Aptos" panose="020B0004020202020204" pitchFamily="34" charset="0"/>
                <a:cs typeface="Arial" panose="020B0604020202020204" pitchFamily="34" charset="0"/>
              </a:rPr>
              <a:t>manage risks.</a:t>
            </a:r>
            <a:r>
              <a:rPr lang="en-GB" sz="1200" kern="100" dirty="0">
                <a:effectLst/>
                <a:latin typeface="Arial" panose="020B0604020202020204" pitchFamily="34" charset="0"/>
                <a:ea typeface="Aptos" panose="020B0004020202020204" pitchFamily="34" charset="0"/>
                <a:cs typeface="Arial" panose="020B0604020202020204" pitchFamily="34" charset="0"/>
              </a:rPr>
              <a:t> </a:t>
            </a:r>
          </a:p>
          <a:p>
            <a:pPr>
              <a:lnSpc>
                <a:spcPct val="115000"/>
              </a:lnSpc>
              <a:spcAft>
                <a:spcPts val="800"/>
              </a:spcAft>
              <a:buNone/>
            </a:pPr>
            <a:r>
              <a:rPr lang="en-GB" sz="1200" kern="100" dirty="0">
                <a:effectLst/>
                <a:latin typeface="Arial" panose="020B0604020202020204" pitchFamily="34" charset="0"/>
                <a:ea typeface="Aptos" panose="020B0004020202020204" pitchFamily="34" charset="0"/>
                <a:cs typeface="Arial" panose="020B0604020202020204" pitchFamily="34" charset="0"/>
              </a:rPr>
              <a:t>	Finally, systems should be introduced gradually with proper staff training to ensure successful adoption and minimise disruption</a:t>
            </a:r>
            <a:r>
              <a:rPr lang="en-GB" sz="1100" kern="100" dirty="0">
                <a:effectLst/>
                <a:latin typeface="Arial" panose="020B0604020202020204" pitchFamily="34" charset="0"/>
                <a:ea typeface="Aptos" panose="020B0004020202020204" pitchFamily="34" charset="0"/>
                <a:cs typeface="Arial" panose="020B0604020202020204" pitchFamily="34" charset="0"/>
              </a:rPr>
              <a:t>.</a:t>
            </a:r>
          </a:p>
          <a:p>
            <a:pPr>
              <a:lnSpc>
                <a:spcPct val="115000"/>
              </a:lnSpc>
              <a:spcAft>
                <a:spcPts val="800"/>
              </a:spcAft>
              <a:buNone/>
            </a:pPr>
            <a:r>
              <a:rPr lang="en-GB" sz="1100" kern="100" dirty="0">
                <a:effectLst/>
                <a:latin typeface="Arial" panose="020B0604020202020204" pitchFamily="34" charset="0"/>
                <a:ea typeface="Aptos" panose="020B0004020202020204" pitchFamily="34" charset="0"/>
                <a:cs typeface="Arial" panose="020B0604020202020204" pitchFamily="34" charset="0"/>
              </a:rPr>
              <a:t> </a:t>
            </a:r>
          </a:p>
        </p:txBody>
      </p:sp>
      <p:pic>
        <p:nvPicPr>
          <p:cNvPr id="4" name="Picture 3">
            <a:extLst>
              <a:ext uri="{FF2B5EF4-FFF2-40B4-BE49-F238E27FC236}">
                <a16:creationId xmlns:a16="http://schemas.microsoft.com/office/drawing/2014/main" id="{ACC83FB3-E4A1-8E8F-8925-1CC2751738B7}"/>
              </a:ext>
            </a:extLst>
          </p:cNvPr>
          <p:cNvPicPr>
            <a:picLocks noChangeAspect="1"/>
          </p:cNvPicPr>
          <p:nvPr/>
        </p:nvPicPr>
        <p:blipFill>
          <a:blip r:embed="rId2"/>
          <a:stretch>
            <a:fillRect/>
          </a:stretch>
        </p:blipFill>
        <p:spPr>
          <a:xfrm>
            <a:off x="10204703" y="6022447"/>
            <a:ext cx="1987297" cy="484813"/>
          </a:xfrm>
          <a:prstGeom prst="rect">
            <a:avLst/>
          </a:prstGeom>
        </p:spPr>
      </p:pic>
    </p:spTree>
    <p:extLst>
      <p:ext uri="{BB962C8B-B14F-4D97-AF65-F5344CB8AC3E}">
        <p14:creationId xmlns:p14="http://schemas.microsoft.com/office/powerpoint/2010/main" val="288745191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9C4CAB-E187-392C-D39E-8D210E8DC8D1}"/>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8DAA822D-9F04-D90B-40A8-1917A83F11BB}"/>
              </a:ext>
            </a:extLst>
          </p:cNvPr>
          <p:cNvSpPr txBox="1"/>
          <p:nvPr/>
        </p:nvSpPr>
        <p:spPr>
          <a:xfrm>
            <a:off x="265813" y="255181"/>
            <a:ext cx="11642652" cy="3436262"/>
          </a:xfrm>
          <a:prstGeom prst="rect">
            <a:avLst/>
          </a:prstGeom>
          <a:noFill/>
        </p:spPr>
        <p:txBody>
          <a:bodyPr wrap="square">
            <a:spAutoFit/>
          </a:bodyPr>
          <a:lstStyle/>
          <a:p>
            <a:pPr>
              <a:lnSpc>
                <a:spcPct val="115000"/>
              </a:lnSpc>
              <a:spcAft>
                <a:spcPts val="800"/>
              </a:spcAft>
              <a:buNone/>
            </a:pPr>
            <a:r>
              <a:rPr lang="en-GB" sz="1200" b="1" kern="100" dirty="0">
                <a:effectLst/>
                <a:latin typeface="Arial" panose="020B0604020202020204" pitchFamily="34" charset="0"/>
                <a:ea typeface="Aptos" panose="020B0004020202020204" pitchFamily="34" charset="0"/>
                <a:cs typeface="Arial" panose="020B0604020202020204" pitchFamily="34" charset="0"/>
              </a:rPr>
              <a:t>Slide 1</a:t>
            </a:r>
            <a:r>
              <a:rPr lang="en-GB" sz="1200" b="1" kern="100" dirty="0">
                <a:latin typeface="Arial" panose="020B0604020202020204" pitchFamily="34" charset="0"/>
                <a:ea typeface="Aptos" panose="020B0004020202020204" pitchFamily="34" charset="0"/>
                <a:cs typeface="Arial" panose="020B0604020202020204" pitchFamily="34" charset="0"/>
              </a:rPr>
              <a:t>5</a:t>
            </a:r>
            <a:endParaRPr lang="en-GB" sz="1200" b="1" kern="100" dirty="0">
              <a:effectLst/>
              <a:latin typeface="Arial" panose="020B0604020202020204" pitchFamily="34" charset="0"/>
              <a:ea typeface="Aptos" panose="020B0004020202020204" pitchFamily="34" charset="0"/>
              <a:cs typeface="Arial" panose="020B0604020202020204" pitchFamily="34" charset="0"/>
            </a:endParaRPr>
          </a:p>
          <a:p>
            <a:pPr>
              <a:lnSpc>
                <a:spcPct val="115000"/>
              </a:lnSpc>
              <a:spcAft>
                <a:spcPts val="800"/>
              </a:spcAft>
              <a:buNone/>
            </a:pPr>
            <a:r>
              <a:rPr lang="en-GB" sz="1200" b="1" kern="100" dirty="0">
                <a:latin typeface="Arial" panose="020B0604020202020204" pitchFamily="34" charset="0"/>
                <a:ea typeface="Aptos" panose="020B0004020202020204" pitchFamily="34" charset="0"/>
                <a:cs typeface="Arial" panose="020B0604020202020204" pitchFamily="34" charset="0"/>
              </a:rPr>
              <a:t>Conclusion</a:t>
            </a:r>
          </a:p>
          <a:p>
            <a:pPr>
              <a:lnSpc>
                <a:spcPct val="115000"/>
              </a:lnSpc>
              <a:spcAft>
                <a:spcPts val="800"/>
              </a:spcAft>
              <a:buNone/>
            </a:pPr>
            <a:endParaRPr lang="en-GB" sz="1200" dirty="0">
              <a:latin typeface="Arial" panose="020B0604020202020204" pitchFamily="34" charset="0"/>
              <a:cs typeface="Arial" panose="020B0604020202020204" pitchFamily="34" charset="0"/>
            </a:endParaRPr>
          </a:p>
          <a:p>
            <a:pPr>
              <a:lnSpc>
                <a:spcPct val="115000"/>
              </a:lnSpc>
              <a:spcAft>
                <a:spcPts val="800"/>
              </a:spcAft>
              <a:buNone/>
            </a:pPr>
            <a:r>
              <a:rPr lang="en-GB" sz="1200" dirty="0">
                <a:latin typeface="Arial" panose="020B0604020202020204" pitchFamily="34" charset="0"/>
                <a:cs typeface="Arial" panose="020B0604020202020204" pitchFamily="34" charset="0"/>
              </a:rPr>
              <a:t>In conclusion, modern organisations cannot compete effectively without integrated information systems. </a:t>
            </a:r>
          </a:p>
          <a:p>
            <a:pPr>
              <a:lnSpc>
                <a:spcPct val="115000"/>
              </a:lnSpc>
              <a:spcAft>
                <a:spcPts val="800"/>
              </a:spcAft>
              <a:buNone/>
            </a:pPr>
            <a:r>
              <a:rPr lang="en-GB" sz="1200" dirty="0">
                <a:latin typeface="Arial" panose="020B0604020202020204" pitchFamily="34" charset="0"/>
                <a:cs typeface="Arial" panose="020B0604020202020204" pitchFamily="34" charset="0"/>
              </a:rPr>
              <a:t>ERP provides operational control, CRM strengthens customer relationships, and BI enables strategic insight. </a:t>
            </a:r>
          </a:p>
          <a:p>
            <a:pPr>
              <a:lnSpc>
                <a:spcPct val="115000"/>
              </a:lnSpc>
              <a:spcAft>
                <a:spcPts val="800"/>
              </a:spcAft>
              <a:buNone/>
            </a:pPr>
            <a:endParaRPr lang="en-GB" sz="1200" dirty="0">
              <a:latin typeface="Arial" panose="020B0604020202020204" pitchFamily="34" charset="0"/>
              <a:cs typeface="Arial" panose="020B0604020202020204" pitchFamily="34" charset="0"/>
            </a:endParaRPr>
          </a:p>
          <a:p>
            <a:pPr>
              <a:lnSpc>
                <a:spcPct val="115000"/>
              </a:lnSpc>
              <a:spcAft>
                <a:spcPts val="800"/>
              </a:spcAft>
              <a:buNone/>
            </a:pPr>
            <a:r>
              <a:rPr lang="en-GB" sz="1200" dirty="0">
                <a:latin typeface="Arial" panose="020B0604020202020204" pitchFamily="34" charset="0"/>
                <a:cs typeface="Arial" panose="020B0604020202020204" pitchFamily="34" charset="0"/>
              </a:rPr>
              <a:t>When implemented responsibly with strong governance and training, these systems transform data into a powerful competitive advantage.</a:t>
            </a:r>
            <a:endParaRPr lang="en-GB" sz="1200" kern="100" dirty="0">
              <a:effectLst/>
              <a:latin typeface="Arial" panose="020B0604020202020204" pitchFamily="34" charset="0"/>
              <a:ea typeface="Aptos" panose="020B0004020202020204" pitchFamily="34" charset="0"/>
              <a:cs typeface="Arial" panose="020B0604020202020204" pitchFamily="34" charset="0"/>
            </a:endParaRPr>
          </a:p>
          <a:p>
            <a:pPr>
              <a:lnSpc>
                <a:spcPct val="115000"/>
              </a:lnSpc>
              <a:spcAft>
                <a:spcPts val="800"/>
              </a:spcAft>
              <a:buNone/>
            </a:pPr>
            <a:r>
              <a:rPr lang="en-GB" sz="1200" kern="100" dirty="0">
                <a:effectLst/>
                <a:latin typeface="Arial" panose="020B0604020202020204" pitchFamily="34" charset="0"/>
                <a:ea typeface="Aptos" panose="020B0004020202020204" pitchFamily="34" charset="0"/>
                <a:cs typeface="Arial" panose="020B0604020202020204" pitchFamily="34" charset="0"/>
              </a:rPr>
              <a:t> </a:t>
            </a:r>
          </a:p>
          <a:p>
            <a:pPr>
              <a:lnSpc>
                <a:spcPct val="115000"/>
              </a:lnSpc>
              <a:spcAft>
                <a:spcPts val="800"/>
              </a:spcAft>
              <a:buNone/>
            </a:pPr>
            <a:endParaRPr lang="en-GB" sz="1200" i="1" kern="100" dirty="0">
              <a:effectLst/>
              <a:latin typeface="Arial" panose="020B0604020202020204" pitchFamily="34" charset="0"/>
              <a:ea typeface="Aptos" panose="020B0004020202020204" pitchFamily="34" charset="0"/>
              <a:cs typeface="Arial" panose="020B0604020202020204" pitchFamily="34" charset="0"/>
            </a:endParaRPr>
          </a:p>
          <a:p>
            <a:pPr>
              <a:lnSpc>
                <a:spcPct val="115000"/>
              </a:lnSpc>
              <a:spcAft>
                <a:spcPts val="800"/>
              </a:spcAft>
              <a:buNone/>
            </a:pPr>
            <a:r>
              <a:rPr lang="en-GB" sz="1200" i="1" kern="100" dirty="0">
                <a:effectLst/>
                <a:latin typeface="Arial" panose="020B0604020202020204" pitchFamily="34" charset="0"/>
                <a:ea typeface="Aptos" panose="020B0004020202020204" pitchFamily="34" charset="0"/>
                <a:cs typeface="Arial" panose="020B0604020202020204" pitchFamily="34" charset="0"/>
              </a:rPr>
              <a:t>Thank you for your time and listening to our presentation! </a:t>
            </a:r>
          </a:p>
          <a:p>
            <a:pPr>
              <a:lnSpc>
                <a:spcPct val="115000"/>
              </a:lnSpc>
              <a:spcAft>
                <a:spcPts val="800"/>
              </a:spcAft>
              <a:buNone/>
            </a:pPr>
            <a:r>
              <a:rPr lang="en-GB" sz="1200" i="1" kern="100" dirty="0">
                <a:effectLst/>
                <a:latin typeface="Arial" panose="020B0604020202020204" pitchFamily="34" charset="0"/>
                <a:ea typeface="Aptos" panose="020B0004020202020204" pitchFamily="34" charset="0"/>
                <a:cs typeface="Arial" panose="020B0604020202020204" pitchFamily="34" charset="0"/>
              </a:rPr>
              <a:t>We will be taking any Q&amp;A’s and will be doing a quiz!</a:t>
            </a:r>
            <a:endParaRPr lang="en-GB" sz="1200" kern="100" dirty="0">
              <a:effectLst/>
              <a:latin typeface="Arial" panose="020B0604020202020204" pitchFamily="34" charset="0"/>
              <a:ea typeface="Aptos" panose="020B00040202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883D8198-A901-A91D-011B-7FEDAF7D8DA5}"/>
              </a:ext>
            </a:extLst>
          </p:cNvPr>
          <p:cNvPicPr>
            <a:picLocks noChangeAspect="1"/>
          </p:cNvPicPr>
          <p:nvPr/>
        </p:nvPicPr>
        <p:blipFill>
          <a:blip r:embed="rId2"/>
          <a:stretch>
            <a:fillRect/>
          </a:stretch>
        </p:blipFill>
        <p:spPr>
          <a:xfrm>
            <a:off x="10204703" y="6022447"/>
            <a:ext cx="1987297" cy="484813"/>
          </a:xfrm>
          <a:prstGeom prst="rect">
            <a:avLst/>
          </a:prstGeom>
        </p:spPr>
      </p:pic>
    </p:spTree>
    <p:extLst>
      <p:ext uri="{BB962C8B-B14F-4D97-AF65-F5344CB8AC3E}">
        <p14:creationId xmlns:p14="http://schemas.microsoft.com/office/powerpoint/2010/main" val="8065722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6DD29F0-1AEF-FD85-87B8-0FC619D8A947}"/>
              </a:ext>
            </a:extLst>
          </p:cNvPr>
          <p:cNvSpPr txBox="1"/>
          <p:nvPr/>
        </p:nvSpPr>
        <p:spPr>
          <a:xfrm>
            <a:off x="510363" y="393406"/>
            <a:ext cx="11259879" cy="4200381"/>
          </a:xfrm>
          <a:prstGeom prst="rect">
            <a:avLst/>
          </a:prstGeom>
          <a:noFill/>
        </p:spPr>
        <p:txBody>
          <a:bodyPr wrap="square">
            <a:spAutoFit/>
          </a:bodyPr>
          <a:lstStyle/>
          <a:p>
            <a:pPr>
              <a:lnSpc>
                <a:spcPct val="115000"/>
              </a:lnSpc>
              <a:spcAft>
                <a:spcPts val="800"/>
              </a:spcAft>
              <a:buNone/>
            </a:pPr>
            <a:r>
              <a:rPr lang="en-GB" sz="1100" b="1" kern="100" dirty="0">
                <a:effectLst/>
                <a:latin typeface="Arial" panose="020B0604020202020204" pitchFamily="34" charset="0"/>
                <a:ea typeface="Aptos" panose="020B0004020202020204" pitchFamily="34" charset="0"/>
                <a:cs typeface="Arial" panose="020B0604020202020204" pitchFamily="34" charset="0"/>
              </a:rPr>
              <a:t>References</a:t>
            </a:r>
          </a:p>
          <a:p>
            <a:pPr>
              <a:lnSpc>
                <a:spcPct val="115000"/>
              </a:lnSpc>
              <a:spcAft>
                <a:spcPts val="800"/>
              </a:spcAft>
              <a:buNone/>
            </a:pPr>
            <a:endParaRPr lang="en-GB" sz="1100" b="1" kern="100" dirty="0">
              <a:latin typeface="Arial" panose="020B0604020202020204" pitchFamily="34" charset="0"/>
              <a:ea typeface="Aptos" panose="020B0004020202020204" pitchFamily="34" charset="0"/>
              <a:cs typeface="Arial" panose="020B0604020202020204" pitchFamily="34" charset="0"/>
            </a:endParaRPr>
          </a:p>
          <a:p>
            <a:pPr>
              <a:lnSpc>
                <a:spcPct val="115000"/>
              </a:lnSpc>
              <a:spcAft>
                <a:spcPts val="800"/>
              </a:spcAft>
              <a:buNone/>
            </a:pPr>
            <a:endParaRPr lang="en-GB" sz="1100" b="1" kern="100" dirty="0">
              <a:effectLst/>
              <a:latin typeface="Arial" panose="020B0604020202020204" pitchFamily="34" charset="0"/>
              <a:ea typeface="Aptos" panose="020B00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Birmingham City Council (2025) </a:t>
            </a:r>
            <a:r>
              <a:rPr lang="en-GB" sz="1100" i="1" dirty="0">
                <a:latin typeface="Arial" panose="020B0604020202020204" pitchFamily="34" charset="0"/>
                <a:cs typeface="Arial" panose="020B0604020202020204" pitchFamily="34" charset="0"/>
              </a:rPr>
              <a:t>Public Interest Report.</a:t>
            </a:r>
          </a:p>
          <a:p>
            <a:endParaRPr lang="en-GB"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ICO (2023) </a:t>
            </a:r>
            <a:r>
              <a:rPr lang="en-GB" sz="1100" i="1" dirty="0">
                <a:latin typeface="Arial" panose="020B0604020202020204" pitchFamily="34" charset="0"/>
                <a:cs typeface="Arial" panose="020B0604020202020204" pitchFamily="34" charset="0"/>
              </a:rPr>
              <a:t>Guide to data protection principles.</a:t>
            </a:r>
          </a:p>
          <a:p>
            <a:endParaRPr lang="en-GB"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ISO (2022) </a:t>
            </a:r>
            <a:r>
              <a:rPr lang="en-GB" sz="1100" i="1" dirty="0">
                <a:latin typeface="Arial" panose="020B0604020202020204" pitchFamily="34" charset="0"/>
                <a:cs typeface="Arial" panose="020B0604020202020204" pitchFamily="34" charset="0"/>
              </a:rPr>
              <a:t>ISO/IEC 27001 Information Security Standard.</a:t>
            </a:r>
          </a:p>
          <a:p>
            <a:endParaRPr lang="en-GB"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Laudon, K. C. and Laudon, J. P. (2020) </a:t>
            </a:r>
            <a:r>
              <a:rPr lang="en-GB" sz="1100" i="1" dirty="0">
                <a:latin typeface="Arial" panose="020B0604020202020204" pitchFamily="34" charset="0"/>
                <a:cs typeface="Arial" panose="020B0604020202020204" pitchFamily="34" charset="0"/>
              </a:rPr>
              <a:t>Management Information Systems: Managing the Digital Firm.</a:t>
            </a:r>
            <a:r>
              <a:rPr lang="en-GB" sz="1100" dirty="0">
                <a:latin typeface="Arial" panose="020B0604020202020204" pitchFamily="34" charset="0"/>
                <a:cs typeface="Arial" panose="020B0604020202020204" pitchFamily="34" charset="0"/>
              </a:rPr>
              <a:t> Pearson.</a:t>
            </a:r>
          </a:p>
          <a:p>
            <a:endParaRPr lang="en-GB"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NIST (2024) </a:t>
            </a:r>
            <a:r>
              <a:rPr lang="en-GB" sz="1100" i="1" dirty="0">
                <a:latin typeface="Arial" panose="020B0604020202020204" pitchFamily="34" charset="0"/>
                <a:cs typeface="Arial" panose="020B0604020202020204" pitchFamily="34" charset="0"/>
              </a:rPr>
              <a:t>Cybersecurity Framework 2.0.</a:t>
            </a:r>
          </a:p>
          <a:p>
            <a:endParaRPr lang="en-GB"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O’Brien, J. A. and </a:t>
            </a:r>
            <a:r>
              <a:rPr lang="en-GB" sz="1100" dirty="0" err="1">
                <a:latin typeface="Arial" panose="020B0604020202020204" pitchFamily="34" charset="0"/>
                <a:cs typeface="Arial" panose="020B0604020202020204" pitchFamily="34" charset="0"/>
              </a:rPr>
              <a:t>Marakas</a:t>
            </a:r>
            <a:r>
              <a:rPr lang="en-GB" sz="1100" dirty="0">
                <a:latin typeface="Arial" panose="020B0604020202020204" pitchFamily="34" charset="0"/>
                <a:cs typeface="Arial" panose="020B0604020202020204" pitchFamily="34" charset="0"/>
              </a:rPr>
              <a:t>, G. M. (2011) </a:t>
            </a:r>
            <a:r>
              <a:rPr lang="en-GB" sz="1100" i="1" dirty="0">
                <a:latin typeface="Arial" panose="020B0604020202020204" pitchFamily="34" charset="0"/>
                <a:cs typeface="Arial" panose="020B0604020202020204" pitchFamily="34" charset="0"/>
              </a:rPr>
              <a:t>Management Information Systems.</a:t>
            </a:r>
            <a:r>
              <a:rPr lang="en-GB" sz="1100" dirty="0">
                <a:latin typeface="Arial" panose="020B0604020202020204" pitchFamily="34" charset="0"/>
                <a:cs typeface="Arial" panose="020B0604020202020204" pitchFamily="34" charset="0"/>
              </a:rPr>
              <a:t> McGraw-Hill.</a:t>
            </a:r>
          </a:p>
          <a:p>
            <a:endParaRPr lang="en-GB"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Porter, M. E. (1985) </a:t>
            </a:r>
            <a:r>
              <a:rPr lang="en-GB" sz="1100" i="1" dirty="0">
                <a:latin typeface="Arial" panose="020B0604020202020204" pitchFamily="34" charset="0"/>
                <a:cs typeface="Arial" panose="020B0604020202020204" pitchFamily="34" charset="0"/>
              </a:rPr>
              <a:t>Competitive Advantage: Creating and Sustaining Superior Performance.</a:t>
            </a:r>
            <a:r>
              <a:rPr lang="en-GB" sz="1100" dirty="0">
                <a:latin typeface="Arial" panose="020B0604020202020204" pitchFamily="34" charset="0"/>
                <a:cs typeface="Arial" panose="020B0604020202020204" pitchFamily="34" charset="0"/>
              </a:rPr>
              <a:t> Free Press.</a:t>
            </a:r>
          </a:p>
          <a:p>
            <a:endParaRPr lang="en-GB"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SAP (2023) </a:t>
            </a:r>
            <a:r>
              <a:rPr lang="en-GB" sz="1100" i="1" dirty="0">
                <a:latin typeface="Arial" panose="020B0604020202020204" pitchFamily="34" charset="0"/>
                <a:cs typeface="Arial" panose="020B0604020202020204" pitchFamily="34" charset="0"/>
              </a:rPr>
              <a:t>What is ERP?</a:t>
            </a:r>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Salesforce (2024) </a:t>
            </a:r>
            <a:r>
              <a:rPr lang="en-GB" sz="1100" i="1" dirty="0">
                <a:latin typeface="Arial" panose="020B0604020202020204" pitchFamily="34" charset="0"/>
                <a:cs typeface="Arial" panose="020B0604020202020204" pitchFamily="34" charset="0"/>
              </a:rPr>
              <a:t>What is CRM?</a:t>
            </a:r>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Tesco (2025) </a:t>
            </a:r>
            <a:r>
              <a:rPr lang="en-GB" sz="1100" i="1" dirty="0">
                <a:latin typeface="Arial" panose="020B0604020202020204" pitchFamily="34" charset="0"/>
                <a:cs typeface="Arial" panose="020B0604020202020204" pitchFamily="34" charset="0"/>
              </a:rPr>
              <a:t>Annual Report.</a:t>
            </a:r>
            <a:endParaRPr lang="en-GB" sz="1100" dirty="0">
              <a:latin typeface="Arial" panose="020B06040202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A5F514D4-96D5-97C0-7F66-F090522E4814}"/>
              </a:ext>
            </a:extLst>
          </p:cNvPr>
          <p:cNvPicPr>
            <a:picLocks noChangeAspect="1"/>
          </p:cNvPicPr>
          <p:nvPr/>
        </p:nvPicPr>
        <p:blipFill>
          <a:blip r:embed="rId2"/>
          <a:stretch>
            <a:fillRect/>
          </a:stretch>
        </p:blipFill>
        <p:spPr>
          <a:xfrm>
            <a:off x="10204703" y="6022447"/>
            <a:ext cx="1987297" cy="484813"/>
          </a:xfrm>
          <a:prstGeom prst="rect">
            <a:avLst/>
          </a:prstGeom>
        </p:spPr>
      </p:pic>
    </p:spTree>
    <p:extLst>
      <p:ext uri="{BB962C8B-B14F-4D97-AF65-F5344CB8AC3E}">
        <p14:creationId xmlns:p14="http://schemas.microsoft.com/office/powerpoint/2010/main" val="69557402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192</TotalTime>
  <Words>2677</Words>
  <Application>Microsoft Office PowerPoint</Application>
  <PresentationFormat>Widescreen</PresentationFormat>
  <Paragraphs>376</Paragraphs>
  <Slides>19</Slides>
  <Notes>0</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Abs Bashar</dc:creator>
  <cp:lastModifiedBy>Muhammad Asim Majeed (2319372)</cp:lastModifiedBy>
  <cp:revision>2</cp:revision>
  <dcterms:created xsi:type="dcterms:W3CDTF">2026-02-14T16:00:23Z</dcterms:created>
  <dcterms:modified xsi:type="dcterms:W3CDTF">2026-02-15T17:03:34Z</dcterms:modified>
</cp:coreProperties>
</file>