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10"/>
  </p:notesMasterIdLst>
  <p:sldIdLst>
    <p:sldId id="256" r:id="rId2"/>
    <p:sldId id="274" r:id="rId3"/>
    <p:sldId id="285" r:id="rId4"/>
    <p:sldId id="275" r:id="rId5"/>
    <p:sldId id="280" r:id="rId6"/>
    <p:sldId id="281" r:id="rId7"/>
    <p:sldId id="282" r:id="rId8"/>
    <p:sldId id="284" r:id="rId9"/>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821"/>
    <a:srgbClr val="000099"/>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64" autoAdjust="0"/>
    <p:restoredTop sz="93345" autoAdjust="0"/>
  </p:normalViewPr>
  <p:slideViewPr>
    <p:cSldViewPr>
      <p:cViewPr>
        <p:scale>
          <a:sx n="75" d="100"/>
          <a:sy n="75" d="100"/>
        </p:scale>
        <p:origin x="2046" y="6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25" d="100"/>
        <a:sy n="125" d="100"/>
      </p:scale>
      <p:origin x="0" y="-499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CD7540-D40B-403C-8139-A4C9CCC8D7A7}" type="datetimeFigureOut">
              <a:rPr lang="en-GB" smtClean="0"/>
              <a:t>25/03/2020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E7CDF6-266E-4392-9F8E-5A7BF22F85B5}" type="slidenum">
              <a:rPr lang="en-GB" smtClean="0"/>
              <a:t>‹#›</a:t>
            </a:fld>
            <a:endParaRPr lang="en-GB"/>
          </a:p>
        </p:txBody>
      </p:sp>
    </p:spTree>
    <p:extLst>
      <p:ext uri="{BB962C8B-B14F-4D97-AF65-F5344CB8AC3E}">
        <p14:creationId xmlns:p14="http://schemas.microsoft.com/office/powerpoint/2010/main" val="3275557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E7CDF6-266E-4392-9F8E-5A7BF22F85B5}" type="slidenum">
              <a:rPr lang="en-GB" smtClean="0"/>
              <a:t>4</a:t>
            </a:fld>
            <a:endParaRPr lang="en-GB"/>
          </a:p>
        </p:txBody>
      </p:sp>
    </p:spTree>
    <p:extLst>
      <p:ext uri="{BB962C8B-B14F-4D97-AF65-F5344CB8AC3E}">
        <p14:creationId xmlns:p14="http://schemas.microsoft.com/office/powerpoint/2010/main" val="1069555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E7CDF6-266E-4392-9F8E-5A7BF22F85B5}" type="slidenum">
              <a:rPr lang="en-GB" smtClean="0"/>
              <a:t>7</a:t>
            </a:fld>
            <a:endParaRPr lang="en-GB"/>
          </a:p>
        </p:txBody>
      </p:sp>
    </p:spTree>
    <p:extLst>
      <p:ext uri="{BB962C8B-B14F-4D97-AF65-F5344CB8AC3E}">
        <p14:creationId xmlns:p14="http://schemas.microsoft.com/office/powerpoint/2010/main" val="3575696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1" y="1"/>
            <a:ext cx="12187767"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914400" y="1736726"/>
            <a:ext cx="103632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828800" y="3886200"/>
            <a:ext cx="85344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609600" y="6248400"/>
            <a:ext cx="2844800" cy="476250"/>
          </a:xfrm>
        </p:spPr>
        <p:txBody>
          <a:bodyPr/>
          <a:lstStyle>
            <a:lvl1pPr>
              <a:defRPr smtClean="0"/>
            </a:lvl1pPr>
          </a:lstStyle>
          <a:p>
            <a:pPr>
              <a:defRPr/>
            </a:pPr>
            <a:endParaRPr lang="en-GB"/>
          </a:p>
        </p:txBody>
      </p:sp>
      <p:sp>
        <p:nvSpPr>
          <p:cNvPr id="14" name="Rectangle 14"/>
          <p:cNvSpPr>
            <a:spLocks noGrp="1" noChangeArrowheads="1"/>
          </p:cNvSpPr>
          <p:nvPr>
            <p:ph type="ftr" sz="quarter" idx="11"/>
          </p:nvPr>
        </p:nvSpPr>
        <p:spPr>
          <a:xfrm>
            <a:off x="4165600" y="6251575"/>
            <a:ext cx="3860800" cy="476250"/>
          </a:xfrm>
        </p:spPr>
        <p:txBody>
          <a:bodyPr/>
          <a:lstStyle>
            <a:lvl1pPr>
              <a:defRPr smtClean="0"/>
            </a:lvl1pPr>
          </a:lstStyle>
          <a:p>
            <a:pPr>
              <a:defRPr/>
            </a:pPr>
            <a:endParaRPr lang="en-GB"/>
          </a:p>
        </p:txBody>
      </p:sp>
      <p:sp>
        <p:nvSpPr>
          <p:cNvPr id="15" name="Rectangle 15"/>
          <p:cNvSpPr>
            <a:spLocks noGrp="1" noChangeArrowheads="1"/>
          </p:cNvSpPr>
          <p:nvPr>
            <p:ph type="sldNum" sz="quarter" idx="12"/>
          </p:nvPr>
        </p:nvSpPr>
        <p:spPr>
          <a:xfrm>
            <a:off x="8737600" y="6254750"/>
            <a:ext cx="2844800" cy="476250"/>
          </a:xfrm>
        </p:spPr>
        <p:txBody>
          <a:bodyPr/>
          <a:lstStyle>
            <a:lvl1pPr>
              <a:defRPr smtClean="0"/>
            </a:lvl1pPr>
          </a:lstStyle>
          <a:p>
            <a:pPr>
              <a:defRPr/>
            </a:pPr>
            <a:fld id="{5AD9B0ED-8AF4-4404-951C-3EF08498E0C6}" type="slidenum">
              <a:rPr lang="en-GB"/>
              <a:pPr>
                <a:defRPr/>
              </a:pPr>
              <a:t>‹#›</a:t>
            </a:fld>
            <a:endParaRPr lang="en-GB"/>
          </a:p>
        </p:txBody>
      </p:sp>
    </p:spTree>
    <p:extLst>
      <p:ext uri="{BB962C8B-B14F-4D97-AF65-F5344CB8AC3E}">
        <p14:creationId xmlns:p14="http://schemas.microsoft.com/office/powerpoint/2010/main" val="1858244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3868AFD-B411-467D-8962-9D1C729E5138}"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057374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3C928611-33BC-4625-925F-C22FFC93A7D0}"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9252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FFDD4D5D-A153-4BB6-B95B-6BC85A0507DC}"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85228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1F7FF00E-7693-4C42-A2B0-5B7470787B3C}"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1446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414126AA-C6E4-4F5D-91DD-129331ADAC3B}"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22846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D441DC9A-FB4F-443C-ACB4-4EF058CBFE89}"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053799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C8EAFA54-2A24-45B9-A8CC-137CF520094E}"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87754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B815D2F-7961-4ADC-943A-3C0DAD959266}"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27494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4E6D06D3-D184-4677-BC76-D0DDD189C2DA}"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67171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1F73A8A5-341D-40E4-9472-3BCF79266EB3}"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90775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821"/>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609600" y="6251575"/>
            <a:ext cx="28448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8737600" y="6248400"/>
            <a:ext cx="28448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C72E54A2-995D-45CF-A89A-DD12677392DA}" type="slidenum">
              <a:rPr lang="en-GB"/>
              <a:pPr>
                <a:defRPr/>
              </a:pPr>
              <a:t>‹#›</a:t>
            </a:fld>
            <a:endParaRPr lang="en-GB"/>
          </a:p>
        </p:txBody>
      </p:sp>
      <p:grpSp>
        <p:nvGrpSpPr>
          <p:cNvPr id="1028" name="Group 4"/>
          <p:cNvGrpSpPr>
            <a:grpSpLocks/>
          </p:cNvGrpSpPr>
          <p:nvPr/>
        </p:nvGrpSpPr>
        <p:grpSpPr bwMode="auto">
          <a:xfrm>
            <a:off x="1" y="1"/>
            <a:ext cx="12187767"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49513"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49516"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609600" y="274638"/>
            <a:ext cx="109728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4165600" y="6248400"/>
            <a:ext cx="38608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609600" y="1600201"/>
            <a:ext cx="109728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790"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068144" y="4365104"/>
            <a:ext cx="6048672" cy="1872208"/>
          </a:xfrm>
        </p:spPr>
        <p:txBody>
          <a:bodyPr/>
          <a:lstStyle/>
          <a:p>
            <a:pPr algn="l" eaLnBrk="1" hangingPunct="1"/>
            <a:r>
              <a:rPr lang="en-GB" altLang="en-US" sz="3200" b="0" dirty="0">
                <a:solidFill>
                  <a:schemeClr val="tx1"/>
                </a:solidFill>
                <a:effectLst/>
                <a:latin typeface="Palatino Linotype" panose="02040502050505030304" pitchFamily="18" charset="0"/>
              </a:rPr>
              <a:t>Katherine Mansfield </a:t>
            </a:r>
            <a:br>
              <a:rPr lang="en-GB" altLang="en-US" sz="3200" b="0" dirty="0">
                <a:solidFill>
                  <a:schemeClr val="tx1"/>
                </a:solidFill>
                <a:effectLst/>
                <a:latin typeface="Palatino Linotype" panose="02040502050505030304" pitchFamily="18" charset="0"/>
              </a:rPr>
            </a:br>
            <a:r>
              <a:rPr lang="en-GB" altLang="en-US" sz="3000" b="0" dirty="0">
                <a:solidFill>
                  <a:schemeClr val="tx1"/>
                </a:solidFill>
                <a:effectLst/>
                <a:latin typeface="Palatino Linotype" panose="02040502050505030304" pitchFamily="18" charset="0"/>
              </a:rPr>
              <a:t>‘The Tiredness of </a:t>
            </a:r>
            <a:r>
              <a:rPr lang="en-GB" altLang="en-US" sz="3000" b="0" dirty="0" err="1">
                <a:solidFill>
                  <a:schemeClr val="tx1"/>
                </a:solidFill>
                <a:effectLst/>
                <a:latin typeface="Palatino Linotype" panose="02040502050505030304" pitchFamily="18" charset="0"/>
              </a:rPr>
              <a:t>Rosabel</a:t>
            </a:r>
            <a:r>
              <a:rPr lang="en-GB" altLang="en-US" sz="3000" b="0" dirty="0">
                <a:solidFill>
                  <a:schemeClr val="tx1"/>
                </a:solidFill>
                <a:effectLst/>
                <a:latin typeface="Palatino Linotype" panose="02040502050505030304" pitchFamily="18" charset="0"/>
              </a:rPr>
              <a:t>’ (1908)</a:t>
            </a:r>
            <a:br>
              <a:rPr lang="en-GB" altLang="en-US" sz="3200" b="0" dirty="0">
                <a:solidFill>
                  <a:schemeClr val="tx1"/>
                </a:solidFill>
                <a:effectLst/>
                <a:latin typeface="Palatino Linotype" panose="02040502050505030304" pitchFamily="18" charset="0"/>
              </a:rPr>
            </a:br>
            <a:r>
              <a:rPr lang="en-GB" altLang="en-US" sz="3200" b="0" dirty="0">
                <a:solidFill>
                  <a:schemeClr val="tx1"/>
                </a:solidFill>
                <a:effectLst/>
                <a:latin typeface="Palatino Linotype" panose="02040502050505030304" pitchFamily="18" charset="0"/>
              </a:rPr>
              <a:t>A New World for Women</a:t>
            </a:r>
            <a:r>
              <a:rPr lang="en-GB" altLang="en-US" sz="3400" b="0" dirty="0">
                <a:solidFill>
                  <a:schemeClr val="tx1"/>
                </a:solidFill>
                <a:effectLst/>
                <a:latin typeface="Palatino Linotype" panose="02040502050505030304" pitchFamily="18" charset="0"/>
              </a:rPr>
              <a:t>?</a:t>
            </a:r>
            <a:endParaRPr lang="en-GB" altLang="en-US" sz="3400" b="0" dirty="0">
              <a:solidFill>
                <a:schemeClr val="tx1"/>
              </a:solidFill>
              <a:effectLst/>
            </a:endParaRPr>
          </a:p>
        </p:txBody>
      </p:sp>
      <p:sp>
        <p:nvSpPr>
          <p:cNvPr id="3075" name="Rectangle 3"/>
          <p:cNvSpPr>
            <a:spLocks noGrp="1" noChangeArrowheads="1"/>
          </p:cNvSpPr>
          <p:nvPr>
            <p:ph type="subTitle" idx="1"/>
          </p:nvPr>
        </p:nvSpPr>
        <p:spPr>
          <a:xfrm>
            <a:off x="5875202" y="6648"/>
            <a:ext cx="6048673" cy="625475"/>
          </a:xfrm>
        </p:spPr>
        <p:txBody>
          <a:bodyPr/>
          <a:lstStyle/>
          <a:p>
            <a:pPr algn="r" eaLnBrk="1" hangingPunct="1"/>
            <a:r>
              <a:rPr lang="en-GB" sz="2400" dirty="0">
                <a:effectLst/>
                <a:latin typeface="Felix Titling" panose="04060505060202020A04" pitchFamily="82" charset="0"/>
              </a:rPr>
              <a:t>HPEN6008/5008: </a:t>
            </a:r>
            <a:r>
              <a:rPr lang="en-GB" altLang="en-US" sz="1800" dirty="0">
                <a:effectLst/>
                <a:latin typeface="Felix Titling" panose="04060505060202020A04" pitchFamily="82" charset="0"/>
              </a:rPr>
              <a:t> </a:t>
            </a:r>
          </a:p>
          <a:p>
            <a:pPr algn="r" eaLnBrk="1" hangingPunct="1"/>
            <a:r>
              <a:rPr lang="en-GB" altLang="en-US" sz="2000" dirty="0">
                <a:effectLst/>
                <a:latin typeface="Felix Titling" panose="04060505060202020A04" pitchFamily="82" charset="0"/>
              </a:rPr>
              <a:t>Modernism </a:t>
            </a:r>
            <a:r>
              <a:rPr lang="en-GB" altLang="en-US" sz="2000" i="1" dirty="0">
                <a:effectLst/>
                <a:latin typeface="+mj-lt"/>
              </a:rPr>
              <a:t>&amp;</a:t>
            </a:r>
            <a:r>
              <a:rPr lang="en-GB" altLang="en-US" sz="2000" dirty="0">
                <a:effectLst/>
                <a:latin typeface="Perpetua Titling MT" panose="02020502060505020804" pitchFamily="18" charset="0"/>
              </a:rPr>
              <a:t> </a:t>
            </a:r>
            <a:r>
              <a:rPr lang="en-GB" altLang="en-US" sz="2000" dirty="0">
                <a:effectLst/>
                <a:latin typeface="Felix Titling" panose="04060505060202020A04" pitchFamily="82" charset="0"/>
              </a:rPr>
              <a:t>Modernisms</a:t>
            </a:r>
            <a:r>
              <a:rPr lang="en-GB" altLang="en-US" sz="2000" dirty="0">
                <a:effectLst/>
                <a:latin typeface="Perpetua Titling MT" panose="02020502060505020804" pitchFamily="18" charset="0"/>
              </a:rPr>
              <a:t> </a:t>
            </a:r>
          </a:p>
        </p:txBody>
      </p:sp>
      <p:pic>
        <p:nvPicPr>
          <p:cNvPr id="1026" name="Picture 2" descr="Shop Girls, &#10;    ArtistWilliam James Glackens,Drawings">
            <a:extLst>
              <a:ext uri="{FF2B5EF4-FFF2-40B4-BE49-F238E27FC236}">
                <a16:creationId xmlns:a16="http://schemas.microsoft.com/office/drawing/2014/main" id="{A5A359F9-C844-43F2-B504-7A7F1DF31B78}"/>
              </a:ext>
            </a:extLst>
          </p:cNvPr>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413491" y="764704"/>
            <a:ext cx="5461711" cy="519427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60775DEC-2B41-4F64-8035-D84E13E3C6B5}"/>
              </a:ext>
            </a:extLst>
          </p:cNvPr>
          <p:cNvSpPr/>
          <p:nvPr/>
        </p:nvSpPr>
        <p:spPr>
          <a:xfrm>
            <a:off x="1199454" y="6237312"/>
            <a:ext cx="3889783" cy="369332"/>
          </a:xfrm>
          <a:prstGeom prst="rect">
            <a:avLst/>
          </a:prstGeom>
        </p:spPr>
        <p:txBody>
          <a:bodyPr wrap="none">
            <a:spAutoFit/>
          </a:bodyPr>
          <a:lstStyle/>
          <a:p>
            <a:r>
              <a:rPr lang="en-GB" dirty="0">
                <a:latin typeface="+mj-lt"/>
              </a:rPr>
              <a:t>William James Glackens, </a:t>
            </a:r>
            <a:r>
              <a:rPr lang="en-GB" i="1" dirty="0">
                <a:latin typeface="+mj-lt"/>
              </a:rPr>
              <a:t>Shop Girls</a:t>
            </a:r>
            <a:r>
              <a:rPr lang="en-GB" dirty="0">
                <a:latin typeface="+mj-lt"/>
              </a:rPr>
              <a:t>, 1900 </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32656"/>
            <a:ext cx="8229600" cy="850106"/>
          </a:xfrm>
        </p:spPr>
        <p:txBody>
          <a:bodyPr/>
          <a:lstStyle/>
          <a:p>
            <a:r>
              <a:rPr lang="en-GB" sz="3600" b="0" dirty="0">
                <a:solidFill>
                  <a:srgbClr val="FFC000"/>
                </a:solidFill>
                <a:effectLst/>
                <a:latin typeface="Felix Titling" panose="04060505060202020A04" pitchFamily="82" charset="0"/>
                <a:cs typeface="Mongolian Baiti" panose="03000500000000000000" pitchFamily="66" charset="0"/>
              </a:rPr>
              <a:t>LEARNING OUTCOMES</a:t>
            </a:r>
          </a:p>
        </p:txBody>
      </p:sp>
      <p:sp>
        <p:nvSpPr>
          <p:cNvPr id="3" name="Content Placeholder 2"/>
          <p:cNvSpPr>
            <a:spLocks noGrp="1"/>
          </p:cNvSpPr>
          <p:nvPr>
            <p:ph idx="1"/>
          </p:nvPr>
        </p:nvSpPr>
        <p:spPr>
          <a:xfrm>
            <a:off x="623392" y="1628800"/>
            <a:ext cx="11161240" cy="4608512"/>
          </a:xfrm>
        </p:spPr>
        <p:txBody>
          <a:bodyPr/>
          <a:lstStyle/>
          <a:p>
            <a:pPr lvl="0">
              <a:buFont typeface="Wingdings" panose="05000000000000000000" pitchFamily="2" charset="2"/>
              <a:buChar char="§"/>
            </a:pPr>
            <a:r>
              <a:rPr lang="en-GB" sz="2400" dirty="0">
                <a:effectLst/>
              </a:rPr>
              <a:t>an ability to exhibit a systematic understanding of the key concepts associated with literary Modernism;</a:t>
            </a:r>
          </a:p>
          <a:p>
            <a:pPr lvl="0">
              <a:buFont typeface="Wingdings" panose="05000000000000000000" pitchFamily="2" charset="2"/>
              <a:buChar char="§"/>
            </a:pPr>
            <a:endParaRPr lang="en-GB" sz="1100" dirty="0">
              <a:effectLst/>
            </a:endParaRPr>
          </a:p>
          <a:p>
            <a:pPr>
              <a:buFont typeface="Wingdings" panose="05000000000000000000" pitchFamily="2" charset="2"/>
              <a:buChar char="§"/>
            </a:pPr>
            <a:r>
              <a:rPr lang="en-GB" sz="2400" dirty="0">
                <a:effectLst/>
              </a:rPr>
              <a:t>a coherent and detailed knowledge of a varied range of Modernist texts;</a:t>
            </a:r>
          </a:p>
          <a:p>
            <a:pPr lvl="0">
              <a:buFont typeface="Wingdings" panose="05000000000000000000" pitchFamily="2" charset="2"/>
              <a:buChar char="§"/>
            </a:pPr>
            <a:endParaRPr lang="en-GB" sz="1100" dirty="0">
              <a:effectLst/>
            </a:endParaRPr>
          </a:p>
          <a:p>
            <a:pPr lvl="0">
              <a:buFont typeface="Wingdings" panose="05000000000000000000" pitchFamily="2" charset="2"/>
              <a:buChar char="§"/>
            </a:pPr>
            <a:r>
              <a:rPr lang="en-GB" sz="2400" dirty="0">
                <a:effectLst/>
              </a:rPr>
              <a:t>an ability to discuss the characteristic formal and thematic features associated with Modernism;</a:t>
            </a:r>
          </a:p>
          <a:p>
            <a:pPr lvl="0">
              <a:buFont typeface="Wingdings" panose="05000000000000000000" pitchFamily="2" charset="2"/>
              <a:buChar char="§"/>
            </a:pPr>
            <a:endParaRPr lang="en-GB" sz="1100" dirty="0">
              <a:effectLst/>
            </a:endParaRPr>
          </a:p>
          <a:p>
            <a:pPr>
              <a:buFont typeface="Wingdings" panose="05000000000000000000" pitchFamily="2" charset="2"/>
              <a:buChar char="§"/>
            </a:pPr>
            <a:r>
              <a:rPr lang="en-GB" sz="2400" dirty="0">
                <a:effectLst/>
              </a:rPr>
              <a:t>an ability to display a thorough familiarity with the historical and socio-cultural contexts of Modernism generally and individual texts in particular;</a:t>
            </a:r>
          </a:p>
        </p:txBody>
      </p:sp>
    </p:spTree>
    <p:extLst>
      <p:ext uri="{BB962C8B-B14F-4D97-AF65-F5344CB8AC3E}">
        <p14:creationId xmlns:p14="http://schemas.microsoft.com/office/powerpoint/2010/main" val="375199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94369-2C96-468B-BFC9-AF9E016BB19D}"/>
              </a:ext>
            </a:extLst>
          </p:cNvPr>
          <p:cNvSpPr>
            <a:spLocks noGrp="1"/>
          </p:cNvSpPr>
          <p:nvPr>
            <p:ph type="title"/>
          </p:nvPr>
        </p:nvSpPr>
        <p:spPr/>
        <p:txBody>
          <a:bodyPr/>
          <a:lstStyle/>
          <a:p>
            <a:r>
              <a:rPr lang="en-GB" sz="3600" b="0" dirty="0">
                <a:solidFill>
                  <a:srgbClr val="FFC000"/>
                </a:solidFill>
                <a:effectLst/>
                <a:latin typeface="Felix Titling" panose="04060505060202020A04" pitchFamily="82" charset="0"/>
                <a:cs typeface="Mongolian Baiti" panose="03000500000000000000" pitchFamily="66" charset="0"/>
              </a:rPr>
              <a:t>The short story </a:t>
            </a:r>
          </a:p>
        </p:txBody>
      </p:sp>
      <p:sp>
        <p:nvSpPr>
          <p:cNvPr id="3" name="Content Placeholder 2">
            <a:extLst>
              <a:ext uri="{FF2B5EF4-FFF2-40B4-BE49-F238E27FC236}">
                <a16:creationId xmlns:a16="http://schemas.microsoft.com/office/drawing/2014/main" id="{2F8BFF47-F5B5-48D2-93A8-86600AAD7514}"/>
              </a:ext>
            </a:extLst>
          </p:cNvPr>
          <p:cNvSpPr>
            <a:spLocks noGrp="1"/>
          </p:cNvSpPr>
          <p:nvPr>
            <p:ph idx="1"/>
          </p:nvPr>
        </p:nvSpPr>
        <p:spPr>
          <a:xfrm>
            <a:off x="443372" y="1340768"/>
            <a:ext cx="11305256" cy="5141167"/>
          </a:xfrm>
        </p:spPr>
        <p:txBody>
          <a:bodyPr/>
          <a:lstStyle/>
          <a:p>
            <a:pPr marL="0" indent="0">
              <a:buNone/>
            </a:pPr>
            <a:r>
              <a:rPr lang="en-GB" sz="2400" dirty="0">
                <a:effectLst/>
              </a:rPr>
              <a:t>Difference from novel?</a:t>
            </a:r>
          </a:p>
          <a:p>
            <a:pPr marL="0" indent="0">
              <a:buNone/>
            </a:pPr>
            <a:r>
              <a:rPr lang="en-GB" sz="2400" dirty="0">
                <a:effectLst/>
              </a:rPr>
              <a:t>Doesn’t focus on a life story so not </a:t>
            </a:r>
            <a:r>
              <a:rPr lang="en-GB" sz="2400" i="1" dirty="0">
                <a:effectLst/>
              </a:rPr>
              <a:t>Bildungsroman</a:t>
            </a:r>
            <a:r>
              <a:rPr lang="en-GB" sz="2400" dirty="0">
                <a:effectLst/>
              </a:rPr>
              <a:t> – not a marriage plot, not about inheritance or property</a:t>
            </a:r>
          </a:p>
          <a:p>
            <a:pPr marL="0" indent="0">
              <a:buNone/>
            </a:pPr>
            <a:r>
              <a:rPr lang="en-GB" sz="2400" dirty="0">
                <a:effectLst/>
              </a:rPr>
              <a:t>Not a whole life and group of individuals interacting with each other but a snippet – ‘a flash of fireflies’ (Nadine Gordimer)</a:t>
            </a:r>
          </a:p>
          <a:p>
            <a:pPr marL="0" indent="0">
              <a:buNone/>
            </a:pPr>
            <a:r>
              <a:rPr lang="en-GB" sz="2400" dirty="0">
                <a:effectLst/>
              </a:rPr>
              <a:t>Role of the reader is more active; working out what is not said as well as what is said (consider  Impressionism lots of small brushstrokes that the viewer puts together into a whole)</a:t>
            </a:r>
          </a:p>
          <a:p>
            <a:pPr marL="0" indent="0">
              <a:buNone/>
            </a:pPr>
            <a:r>
              <a:rPr lang="en-GB" sz="2400" dirty="0">
                <a:effectLst/>
              </a:rPr>
              <a:t>‘</a:t>
            </a:r>
            <a:r>
              <a:rPr lang="en-GB" sz="2400" dirty="0" err="1">
                <a:effectLst/>
              </a:rPr>
              <a:t>Rosabel</a:t>
            </a:r>
            <a:r>
              <a:rPr lang="en-GB" sz="2400" dirty="0">
                <a:effectLst/>
              </a:rPr>
              <a:t>’ shows the new woman - independent, a job, a room of her own in the city, public transport, the allure of big shops and night lights, advertisements and slogans – but also the cost, the need for violets, for beautiful things, for love and sex. </a:t>
            </a:r>
          </a:p>
          <a:p>
            <a:pPr marL="0" indent="0">
              <a:buNone/>
            </a:pPr>
            <a:r>
              <a:rPr lang="en-GB" sz="2400" dirty="0">
                <a:effectLst/>
              </a:rPr>
              <a:t>This short story suggests how these unmet needs will draw her into tragedy </a:t>
            </a:r>
          </a:p>
        </p:txBody>
      </p:sp>
    </p:spTree>
    <p:extLst>
      <p:ext uri="{BB962C8B-B14F-4D97-AF65-F5344CB8AC3E}">
        <p14:creationId xmlns:p14="http://schemas.microsoft.com/office/powerpoint/2010/main" val="1690883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83BB5-95B8-49B6-B294-2DDD4949A2A9}"/>
              </a:ext>
            </a:extLst>
          </p:cNvPr>
          <p:cNvSpPr>
            <a:spLocks noGrp="1"/>
          </p:cNvSpPr>
          <p:nvPr>
            <p:ph type="title"/>
          </p:nvPr>
        </p:nvSpPr>
        <p:spPr>
          <a:xfrm>
            <a:off x="537592" y="156146"/>
            <a:ext cx="10972800" cy="562074"/>
          </a:xfrm>
        </p:spPr>
        <p:txBody>
          <a:bodyPr/>
          <a:lstStyle/>
          <a:p>
            <a:r>
              <a:rPr lang="en-GB" sz="3600" b="0" dirty="0">
                <a:solidFill>
                  <a:srgbClr val="92D050"/>
                </a:solidFill>
                <a:effectLst/>
                <a:latin typeface="Felix Titling" panose="04060505060202020A04" pitchFamily="82" charset="0"/>
              </a:rPr>
              <a:t>REALITY                                       FANTASY </a:t>
            </a:r>
          </a:p>
        </p:txBody>
      </p:sp>
      <p:sp>
        <p:nvSpPr>
          <p:cNvPr id="3" name="Content Placeholder 2">
            <a:extLst>
              <a:ext uri="{FF2B5EF4-FFF2-40B4-BE49-F238E27FC236}">
                <a16:creationId xmlns:a16="http://schemas.microsoft.com/office/drawing/2014/main" id="{A347AE13-8E51-4BA2-AF20-DF8BF5165078}"/>
              </a:ext>
            </a:extLst>
          </p:cNvPr>
          <p:cNvSpPr>
            <a:spLocks noGrp="1"/>
          </p:cNvSpPr>
          <p:nvPr>
            <p:ph idx="1"/>
          </p:nvPr>
        </p:nvSpPr>
        <p:spPr>
          <a:xfrm>
            <a:off x="191344" y="718220"/>
            <a:ext cx="5760640" cy="6144220"/>
          </a:xfrm>
        </p:spPr>
        <p:txBody>
          <a:bodyPr/>
          <a:lstStyle/>
          <a:p>
            <a:pPr marL="0" indent="0">
              <a:buNone/>
            </a:pPr>
            <a:r>
              <a:rPr lang="en-GB" sz="2200" dirty="0">
                <a:effectLst/>
              </a:rPr>
              <a:t>a scone and a boiled egg and a cup of cocoa at Lyons are not ample sufficiency after a hard day's work in a millinery establishment. …She sat down next to a girl very much her own age who was reading </a:t>
            </a:r>
            <a:r>
              <a:rPr lang="en-GB" sz="2200" i="1" dirty="0">
                <a:effectLst/>
              </a:rPr>
              <a:t>Anna Lombard </a:t>
            </a:r>
            <a:r>
              <a:rPr lang="en-GB" sz="2200" dirty="0">
                <a:effectLst/>
              </a:rPr>
              <a:t>in a cheap paper -covered edition. The rain had tear-spattered the pages … Her feet were horribly wet and she knew the bottom of her skirt and petticoat would be coated with black greasy mud. There was a sickening smell of warm humanity - it seemed to be oozing out of everybody in the bus - and everybody had the same expression, sitting so still staring in front of them. How many times had she read these advertisements – ‘</a:t>
            </a:r>
            <a:r>
              <a:rPr lang="en-GB" sz="2200" dirty="0" err="1">
                <a:effectLst/>
              </a:rPr>
              <a:t>Sapolio</a:t>
            </a:r>
            <a:r>
              <a:rPr lang="en-GB" sz="2200" dirty="0">
                <a:effectLst/>
              </a:rPr>
              <a:t> Saves Time, Saves Labour’ – ‘Heinz’s Tomato Sauce’ - and the inane, annoying dialogue between doctor and judge concerning the superlative merits of ‘</a:t>
            </a:r>
            <a:r>
              <a:rPr lang="en-GB" sz="2200" dirty="0" err="1">
                <a:effectLst/>
              </a:rPr>
              <a:t>Lamplough’s</a:t>
            </a:r>
            <a:r>
              <a:rPr lang="en-GB" sz="2200" dirty="0">
                <a:effectLst/>
              </a:rPr>
              <a:t> Pyretic Saline’. </a:t>
            </a:r>
          </a:p>
          <a:p>
            <a:pPr marL="0" indent="0">
              <a:buNone/>
            </a:pPr>
            <a:endParaRPr lang="en-GB" sz="2400" dirty="0"/>
          </a:p>
        </p:txBody>
      </p:sp>
      <p:sp>
        <p:nvSpPr>
          <p:cNvPr id="5" name="Content Placeholder 2">
            <a:extLst>
              <a:ext uri="{FF2B5EF4-FFF2-40B4-BE49-F238E27FC236}">
                <a16:creationId xmlns:a16="http://schemas.microsoft.com/office/drawing/2014/main" id="{F8F09EBD-6720-4A14-85E6-91B3812D0BED}"/>
              </a:ext>
            </a:extLst>
          </p:cNvPr>
          <p:cNvSpPr txBox="1">
            <a:spLocks/>
          </p:cNvSpPr>
          <p:nvPr/>
        </p:nvSpPr>
        <p:spPr bwMode="auto">
          <a:xfrm>
            <a:off x="6096000" y="836712"/>
            <a:ext cx="5760640" cy="564016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200" dirty="0">
                <a:effectLst/>
              </a:rPr>
              <a:t>At the corner of Oxford Circus </a:t>
            </a:r>
            <a:r>
              <a:rPr lang="en-GB" sz="2200" dirty="0" err="1">
                <a:effectLst/>
              </a:rPr>
              <a:t>Rosabel</a:t>
            </a:r>
            <a:r>
              <a:rPr lang="en-GB" sz="2200" dirty="0">
                <a:effectLst/>
              </a:rPr>
              <a:t> bought a bunch of violets, …. The street was blurred and misty, but light striking on the pains turned their dullness to opal and silver and the jewellers shops seen through this, were fairy palaces. … She glanced at the book which the girl read so earnestly …She could not see very clearly it was something about a hot, voluptuous night, </a:t>
            </a:r>
            <a:r>
              <a:rPr lang="en-GB" sz="2200" dirty="0" err="1">
                <a:effectLst/>
              </a:rPr>
              <a:t>aband</a:t>
            </a:r>
            <a:r>
              <a:rPr lang="en-GB" sz="2200" dirty="0">
                <a:effectLst/>
              </a:rPr>
              <a:t> playing comma and a girl with lovely, white shoulders. Oh, Heavens! </a:t>
            </a:r>
            <a:r>
              <a:rPr lang="en-GB" sz="2200" dirty="0" err="1">
                <a:effectLst/>
              </a:rPr>
              <a:t>Rosibel</a:t>
            </a:r>
            <a:r>
              <a:rPr lang="en-GB" sz="2200" dirty="0">
                <a:effectLst/>
              </a:rPr>
              <a:t> stirred suddenly and fastened the top two buttons of her coat she felt almost stifled. … Westbourne Grove looked as she had always imagined Venice to look at night, mysterious, dark, even the hansoms were like gondolas dodging up and down, and the lights trailing luridly - tongues of flame licking the wet streets  - magic fish  swimming in the Grand Canal.</a:t>
            </a:r>
          </a:p>
          <a:p>
            <a:pPr marL="0" indent="0">
              <a:buFont typeface="Wingdings" pitchFamily="2" charset="2"/>
              <a:buNone/>
            </a:pPr>
            <a:endParaRPr lang="en-GB" sz="2400" kern="0" dirty="0"/>
          </a:p>
        </p:txBody>
      </p:sp>
    </p:spTree>
    <p:extLst>
      <p:ext uri="{BB962C8B-B14F-4D97-AF65-F5344CB8AC3E}">
        <p14:creationId xmlns:p14="http://schemas.microsoft.com/office/powerpoint/2010/main" val="813817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83BB5-95B8-49B6-B294-2DDD4949A2A9}"/>
              </a:ext>
            </a:extLst>
          </p:cNvPr>
          <p:cNvSpPr>
            <a:spLocks noGrp="1"/>
          </p:cNvSpPr>
          <p:nvPr>
            <p:ph type="title"/>
          </p:nvPr>
        </p:nvSpPr>
        <p:spPr>
          <a:xfrm>
            <a:off x="633997" y="0"/>
            <a:ext cx="10972800" cy="562074"/>
          </a:xfrm>
        </p:spPr>
        <p:txBody>
          <a:bodyPr/>
          <a:lstStyle/>
          <a:p>
            <a:r>
              <a:rPr lang="en-GB" sz="3600" b="0" dirty="0">
                <a:solidFill>
                  <a:srgbClr val="92D050"/>
                </a:solidFill>
                <a:effectLst/>
              </a:rPr>
              <a:t>REALITY                                           FANTASY </a:t>
            </a:r>
          </a:p>
        </p:txBody>
      </p:sp>
      <p:sp>
        <p:nvSpPr>
          <p:cNvPr id="3" name="Content Placeholder 2">
            <a:extLst>
              <a:ext uri="{FF2B5EF4-FFF2-40B4-BE49-F238E27FC236}">
                <a16:creationId xmlns:a16="http://schemas.microsoft.com/office/drawing/2014/main" id="{A347AE13-8E51-4BA2-AF20-DF8BF5165078}"/>
              </a:ext>
            </a:extLst>
          </p:cNvPr>
          <p:cNvSpPr>
            <a:spLocks noGrp="1"/>
          </p:cNvSpPr>
          <p:nvPr>
            <p:ph idx="1"/>
          </p:nvPr>
        </p:nvSpPr>
        <p:spPr>
          <a:xfrm>
            <a:off x="360538" y="783407"/>
            <a:ext cx="5566217" cy="5976664"/>
          </a:xfrm>
        </p:spPr>
        <p:txBody>
          <a:bodyPr/>
          <a:lstStyle/>
          <a:p>
            <a:pPr marL="0" indent="0">
              <a:buNone/>
            </a:pPr>
            <a:r>
              <a:rPr lang="en-GB" sz="2200" dirty="0">
                <a:effectLst/>
              </a:rPr>
              <a:t>From the corner of the street until she came to No. 26 she thought of those four flights of stairs. Oh, why four flights! It was really criminal to expect people to live so high up…. When she stood in the Hall and saw the first flight ahead of her and the stuffed albatross head on the landing, glimmering ghostlike in the light of the little gas jet, she almost cried. Well, they had to be faced… She went to the wash-stand . The jug had not been filled again today. There was just enough water to soak the sponge, and the enamel was coming off the basin - that was the second time she had scratched her chin. </a:t>
            </a:r>
          </a:p>
          <a:p>
            <a:pPr marL="0" indent="0">
              <a:buNone/>
            </a:pPr>
            <a:r>
              <a:rPr lang="en-GB" sz="2400" dirty="0"/>
              <a:t>A sudden, ridiculous feeling of anger had seized </a:t>
            </a:r>
            <a:r>
              <a:rPr lang="en-GB" sz="2400" dirty="0" err="1">
                <a:effectLst/>
              </a:rPr>
              <a:t>Rosabel</a:t>
            </a:r>
            <a:r>
              <a:rPr lang="en-GB" sz="2400" dirty="0"/>
              <a:t>. She longed to throw the lovely, perishable thing in the girls’ face, and bent over the hat, flushing. </a:t>
            </a:r>
          </a:p>
          <a:p>
            <a:pPr marL="0" indent="0">
              <a:buNone/>
            </a:pPr>
            <a:endParaRPr lang="en-GB" sz="2400" dirty="0"/>
          </a:p>
        </p:txBody>
      </p:sp>
      <p:sp>
        <p:nvSpPr>
          <p:cNvPr id="5" name="Content Placeholder 2">
            <a:extLst>
              <a:ext uri="{FF2B5EF4-FFF2-40B4-BE49-F238E27FC236}">
                <a16:creationId xmlns:a16="http://schemas.microsoft.com/office/drawing/2014/main" id="{F8F09EBD-6720-4A14-85E6-91B3812D0BED}"/>
              </a:ext>
            </a:extLst>
          </p:cNvPr>
          <p:cNvSpPr txBox="1">
            <a:spLocks/>
          </p:cNvSpPr>
          <p:nvPr/>
        </p:nvSpPr>
        <p:spPr bwMode="auto">
          <a:xfrm>
            <a:off x="6258310" y="764704"/>
            <a:ext cx="5598329" cy="597666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200" kern="0" dirty="0">
                <a:effectLst/>
              </a:rPr>
              <a:t>…a girl with a beautiful red hair and white skin and eyes the colour of that green ribbon shot with gold they had got from Paris last week.…A man had come in with her, quite a young man, and so well dressed. …’You must have a black hat ... a black hat with a feather that goes right round it and then round your neck and ties in a bow under your chin, and the ends tuck into your belt - a decent sized feather.’  …There was the very hat - rather large, soft, with a great, curled feather, and a black velvet rose, nothing else. They had been charmed. … </a:t>
            </a:r>
            <a:r>
              <a:rPr lang="en-GB" sz="2200" kern="0" dirty="0" err="1">
                <a:effectLst/>
              </a:rPr>
              <a:t>Rosabel</a:t>
            </a:r>
            <a:r>
              <a:rPr lang="en-GB" sz="2200" kern="0" dirty="0">
                <a:effectLst/>
              </a:rPr>
              <a:t> turned to the mirror and placed it on her brown hair , then faced them. 
‘Oh, Harry, isn't it adorable,’ the girl cried ‘I must have that!’ She smiled again at </a:t>
            </a:r>
            <a:r>
              <a:rPr lang="en-GB" sz="2200" kern="0" dirty="0" err="1">
                <a:effectLst/>
              </a:rPr>
              <a:t>Rosabel</a:t>
            </a:r>
            <a:r>
              <a:rPr lang="en-GB" sz="2200" kern="0" dirty="0">
                <a:effectLst/>
              </a:rPr>
              <a:t>. ‘It suits you, beautifully. ‘</a:t>
            </a:r>
          </a:p>
          <a:p>
            <a:pPr marL="0" indent="0">
              <a:buFont typeface="Wingdings" pitchFamily="2" charset="2"/>
              <a:buNone/>
            </a:pPr>
            <a:endParaRPr lang="en-GB" sz="2400" kern="0" dirty="0"/>
          </a:p>
          <a:p>
            <a:pPr marL="0" indent="0">
              <a:buFont typeface="Wingdings" pitchFamily="2" charset="2"/>
              <a:buNone/>
            </a:pPr>
            <a:endParaRPr lang="en-GB" sz="2400" kern="0" dirty="0"/>
          </a:p>
        </p:txBody>
      </p:sp>
    </p:spTree>
    <p:extLst>
      <p:ext uri="{BB962C8B-B14F-4D97-AF65-F5344CB8AC3E}">
        <p14:creationId xmlns:p14="http://schemas.microsoft.com/office/powerpoint/2010/main" val="1971822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83BB5-95B8-49B6-B294-2DDD4949A2A9}"/>
              </a:ext>
            </a:extLst>
          </p:cNvPr>
          <p:cNvSpPr>
            <a:spLocks noGrp="1"/>
          </p:cNvSpPr>
          <p:nvPr>
            <p:ph type="title"/>
          </p:nvPr>
        </p:nvSpPr>
        <p:spPr>
          <a:xfrm>
            <a:off x="591305" y="260648"/>
            <a:ext cx="10972800" cy="562074"/>
          </a:xfrm>
        </p:spPr>
        <p:txBody>
          <a:bodyPr/>
          <a:lstStyle/>
          <a:p>
            <a:r>
              <a:rPr lang="en-GB" sz="3600" b="0" dirty="0">
                <a:solidFill>
                  <a:srgbClr val="92D050"/>
                </a:solidFill>
                <a:effectLst/>
              </a:rPr>
              <a:t>REALITY                               FANTASY (taking over)</a:t>
            </a:r>
          </a:p>
        </p:txBody>
      </p:sp>
      <p:sp>
        <p:nvSpPr>
          <p:cNvPr id="3" name="Content Placeholder 2">
            <a:extLst>
              <a:ext uri="{FF2B5EF4-FFF2-40B4-BE49-F238E27FC236}">
                <a16:creationId xmlns:a16="http://schemas.microsoft.com/office/drawing/2014/main" id="{A347AE13-8E51-4BA2-AF20-DF8BF5165078}"/>
              </a:ext>
            </a:extLst>
          </p:cNvPr>
          <p:cNvSpPr>
            <a:spLocks noGrp="1"/>
          </p:cNvSpPr>
          <p:nvPr>
            <p:ph idx="1"/>
          </p:nvPr>
        </p:nvSpPr>
        <p:spPr>
          <a:xfrm>
            <a:off x="559194" y="980728"/>
            <a:ext cx="3376566" cy="4525963"/>
          </a:xfrm>
        </p:spPr>
        <p:txBody>
          <a:bodyPr/>
          <a:lstStyle/>
          <a:p>
            <a:pPr marL="0" indent="0">
              <a:buNone/>
            </a:pPr>
            <a:r>
              <a:rPr lang="en-GB" sz="2200" dirty="0">
                <a:effectLst/>
              </a:rPr>
              <a:t>The man leant over her as she made out the bill, then, as he counted the money into her hand – ‘Ever been painted?’ he said. /’No,’ said </a:t>
            </a:r>
            <a:r>
              <a:rPr lang="en-GB" sz="2200" dirty="0" err="1">
                <a:effectLst/>
              </a:rPr>
              <a:t>Rosabel</a:t>
            </a:r>
            <a:r>
              <a:rPr lang="en-GB" sz="2200" dirty="0">
                <a:effectLst/>
              </a:rPr>
              <a:t>, shortly, realising the swift change in his voice, the slight tinge of insolence, of familiarity. /‘Oh, well you ought to be,’ said Harry. ‘You've got such a damned pretty little figure.’ </a:t>
            </a:r>
          </a:p>
          <a:p>
            <a:pPr marL="0" indent="0">
              <a:buNone/>
            </a:pPr>
            <a:endParaRPr lang="en-GB" sz="2400" dirty="0"/>
          </a:p>
          <a:p>
            <a:pPr marL="0" indent="0">
              <a:buNone/>
            </a:pPr>
            <a:endParaRPr lang="en-GB" sz="2400" dirty="0"/>
          </a:p>
        </p:txBody>
      </p:sp>
      <p:sp>
        <p:nvSpPr>
          <p:cNvPr id="5" name="Content Placeholder 2">
            <a:extLst>
              <a:ext uri="{FF2B5EF4-FFF2-40B4-BE49-F238E27FC236}">
                <a16:creationId xmlns:a16="http://schemas.microsoft.com/office/drawing/2014/main" id="{F8F09EBD-6720-4A14-85E6-91B3812D0BED}"/>
              </a:ext>
            </a:extLst>
          </p:cNvPr>
          <p:cNvSpPr txBox="1">
            <a:spLocks/>
          </p:cNvSpPr>
          <p:nvPr/>
        </p:nvSpPr>
        <p:spPr bwMode="auto">
          <a:xfrm>
            <a:off x="4223792" y="913706"/>
            <a:ext cx="7414694" cy="580526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200" kern="0" dirty="0" err="1">
                <a:effectLst/>
              </a:rPr>
              <a:t>Rosabel</a:t>
            </a:r>
            <a:r>
              <a:rPr lang="en-GB" sz="2200" kern="0" dirty="0">
                <a:effectLst/>
              </a:rPr>
              <a:t> did not pay the slightest attention. How handsome he had been! She had thought of no one else all day: his face fascinated her; she could see clearly his fine, straight eyebrows,  and his hair grew back from his forehead with just the slightest suspicion of a crisp curl, his laughing, disdainful mouth. She saw again his slim hands counting the money into hers... </a:t>
            </a:r>
            <a:r>
              <a:rPr lang="en-GB" sz="2200" kern="0" dirty="0" err="1">
                <a:effectLst/>
              </a:rPr>
              <a:t>Rosabel</a:t>
            </a:r>
            <a:r>
              <a:rPr lang="en-GB" sz="2200" kern="0" dirty="0">
                <a:effectLst/>
              </a:rPr>
              <a:t> suddenly pushed the hair back from her face, her forehead was hot... If those slim hands could rest one moment ... The luck of that girl! … </a:t>
            </a:r>
          </a:p>
          <a:p>
            <a:pPr marL="0" indent="0">
              <a:buNone/>
            </a:pPr>
            <a:r>
              <a:rPr lang="en-GB" sz="2200" kern="0" dirty="0">
                <a:effectLst/>
              </a:rPr>
              <a:t>The great, white and pink bedroom with roses everywhere, arranged in dull silver vases. She would sit down before the mirror and the little French maid would fasten her hat and find her a thin fine veil and another pair of white suede gloves dash </a:t>
            </a:r>
            <a:r>
              <a:rPr lang="en-GB" sz="2200" kern="0" dirty="0" err="1">
                <a:effectLst/>
              </a:rPr>
              <a:t>abutin</a:t>
            </a:r>
            <a:r>
              <a:rPr lang="en-GB" sz="2200" kern="0" dirty="0">
                <a:effectLst/>
              </a:rPr>
              <a:t> had come off the gloves she had worn that morning she had scented her furs and gloves and handkerchief, taking a big muff and run downstairs. The Butler had opened the door, Harry was waiting, they drove away together. ... </a:t>
            </a:r>
            <a:r>
              <a:rPr lang="en-GB" sz="2200" i="1" kern="0" dirty="0">
                <a:effectLst/>
              </a:rPr>
              <a:t>That</a:t>
            </a:r>
            <a:r>
              <a:rPr lang="en-GB" sz="2200" kern="0" dirty="0">
                <a:effectLst/>
              </a:rPr>
              <a:t> was life thought </a:t>
            </a:r>
            <a:r>
              <a:rPr lang="en-GB" sz="2200" kern="0" dirty="0" err="1">
                <a:effectLst/>
              </a:rPr>
              <a:t>Rosabel</a:t>
            </a:r>
            <a:r>
              <a:rPr lang="en-GB" sz="2200" kern="0" dirty="0">
                <a:effectLst/>
              </a:rPr>
              <a:t> .</a:t>
            </a:r>
          </a:p>
        </p:txBody>
      </p:sp>
    </p:spTree>
    <p:extLst>
      <p:ext uri="{BB962C8B-B14F-4D97-AF65-F5344CB8AC3E}">
        <p14:creationId xmlns:p14="http://schemas.microsoft.com/office/powerpoint/2010/main" val="2503437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83BB5-95B8-49B6-B294-2DDD4949A2A9}"/>
              </a:ext>
            </a:extLst>
          </p:cNvPr>
          <p:cNvSpPr>
            <a:spLocks noGrp="1"/>
          </p:cNvSpPr>
          <p:nvPr>
            <p:ph type="title"/>
          </p:nvPr>
        </p:nvSpPr>
        <p:spPr>
          <a:xfrm>
            <a:off x="578988" y="123478"/>
            <a:ext cx="10972800" cy="562074"/>
          </a:xfrm>
        </p:spPr>
        <p:txBody>
          <a:bodyPr/>
          <a:lstStyle/>
          <a:p>
            <a:r>
              <a:rPr lang="en-GB" sz="3600" b="0" dirty="0">
                <a:solidFill>
                  <a:srgbClr val="92D050"/>
                </a:solidFill>
                <a:effectLst/>
                <a:latin typeface="Felix Titling" panose="04060505060202020A04" pitchFamily="82" charset="0"/>
              </a:rPr>
              <a:t>REALITY                                           FANTASY </a:t>
            </a:r>
          </a:p>
        </p:txBody>
      </p:sp>
      <p:sp>
        <p:nvSpPr>
          <p:cNvPr id="3" name="Content Placeholder 2">
            <a:extLst>
              <a:ext uri="{FF2B5EF4-FFF2-40B4-BE49-F238E27FC236}">
                <a16:creationId xmlns:a16="http://schemas.microsoft.com/office/drawing/2014/main" id="{A347AE13-8E51-4BA2-AF20-DF8BF5165078}"/>
              </a:ext>
            </a:extLst>
          </p:cNvPr>
          <p:cNvSpPr>
            <a:spLocks noGrp="1"/>
          </p:cNvSpPr>
          <p:nvPr>
            <p:ph idx="1"/>
          </p:nvPr>
        </p:nvSpPr>
        <p:spPr>
          <a:xfrm>
            <a:off x="407368" y="980728"/>
            <a:ext cx="3825304" cy="5976664"/>
          </a:xfrm>
        </p:spPr>
        <p:txBody>
          <a:bodyPr/>
          <a:lstStyle/>
          <a:p>
            <a:pPr marL="0" indent="0">
              <a:buNone/>
            </a:pPr>
            <a:r>
              <a:rPr lang="en-GB" sz="2200" dirty="0">
                <a:effectLst/>
              </a:rPr>
              <a:t>(The real </a:t>
            </a:r>
            <a:r>
              <a:rPr lang="en-GB" sz="2200" dirty="0" err="1">
                <a:effectLst/>
              </a:rPr>
              <a:t>Rosabel</a:t>
            </a:r>
            <a:r>
              <a:rPr lang="en-GB" sz="2200" dirty="0">
                <a:effectLst/>
              </a:rPr>
              <a:t>, the girl crouched on the floor in the dark, laughed aloud, and put her hand up to her hot mouth. )</a:t>
            </a:r>
          </a:p>
          <a:p>
            <a:pPr marL="0" indent="0">
              <a:buNone/>
            </a:pPr>
            <a:endParaRPr lang="en-GB" sz="2200" dirty="0">
              <a:effectLst/>
            </a:endParaRPr>
          </a:p>
          <a:p>
            <a:pPr marL="0" indent="0">
              <a:buNone/>
            </a:pPr>
            <a:r>
              <a:rPr lang="en-GB" sz="2200" dirty="0">
                <a:effectLst/>
              </a:rPr>
              <a:t>So she slept and dreamed, and smiled in her sleep, and once throughout her arm </a:t>
            </a:r>
            <a:r>
              <a:rPr lang="en-GB" sz="2200" dirty="0">
                <a:solidFill>
                  <a:srgbClr val="92D050"/>
                </a:solidFill>
                <a:effectLst/>
              </a:rPr>
              <a:t>to feel for something that was not there, </a:t>
            </a:r>
            <a:r>
              <a:rPr lang="en-GB" sz="2200" dirty="0">
                <a:effectLst/>
              </a:rPr>
              <a:t>dreaming still.  …</a:t>
            </a:r>
          </a:p>
          <a:p>
            <a:pPr marL="0" indent="0">
              <a:buNone/>
            </a:pPr>
            <a:r>
              <a:rPr lang="en-GB" sz="2200" dirty="0">
                <a:effectLst/>
              </a:rPr>
              <a:t>because her heritage was that </a:t>
            </a:r>
            <a:r>
              <a:rPr lang="en-GB" sz="2200" dirty="0">
                <a:solidFill>
                  <a:srgbClr val="92D050"/>
                </a:solidFill>
                <a:effectLst/>
              </a:rPr>
              <a:t>tragic optimism </a:t>
            </a:r>
            <a:r>
              <a:rPr lang="en-GB" sz="2200" dirty="0">
                <a:effectLst/>
              </a:rPr>
              <a:t>, which is all too often the only inheritance of youth, still half asleep , she smiled , with </a:t>
            </a:r>
            <a:r>
              <a:rPr lang="en-GB" sz="2200" dirty="0">
                <a:solidFill>
                  <a:srgbClr val="92D050"/>
                </a:solidFill>
                <a:effectLst/>
              </a:rPr>
              <a:t>a little nervous tremor round her mouth </a:t>
            </a:r>
          </a:p>
        </p:txBody>
      </p:sp>
      <p:sp>
        <p:nvSpPr>
          <p:cNvPr id="5" name="Content Placeholder 2">
            <a:extLst>
              <a:ext uri="{FF2B5EF4-FFF2-40B4-BE49-F238E27FC236}">
                <a16:creationId xmlns:a16="http://schemas.microsoft.com/office/drawing/2014/main" id="{F8F09EBD-6720-4A14-85E6-91B3812D0BED}"/>
              </a:ext>
            </a:extLst>
          </p:cNvPr>
          <p:cNvSpPr txBox="1">
            <a:spLocks/>
          </p:cNvSpPr>
          <p:nvPr/>
        </p:nvSpPr>
        <p:spPr bwMode="auto">
          <a:xfrm>
            <a:off x="4232672" y="980728"/>
            <a:ext cx="7704856" cy="518457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200" kern="0" dirty="0">
                <a:effectLst/>
              </a:rPr>
              <a:t> </a:t>
            </a:r>
            <a:r>
              <a:rPr lang="en-GB" sz="2200" kern="0" dirty="0" err="1">
                <a:effectLst/>
              </a:rPr>
              <a:t>Rosabel</a:t>
            </a:r>
            <a:r>
              <a:rPr lang="en-GB" sz="2200" kern="0" dirty="0">
                <a:effectLst/>
              </a:rPr>
              <a:t> knew she was the most famous woman at the ball that night; Men paid her homage, a foreign Prince desired to be presented to this English wonder. Yes, it was a voluptuous night, a band playing comma and </a:t>
            </a:r>
            <a:r>
              <a:rPr lang="en-GB" sz="2200" i="1" kern="0" dirty="0">
                <a:effectLst/>
              </a:rPr>
              <a:t>her</a:t>
            </a:r>
            <a:r>
              <a:rPr lang="en-GB" sz="2200" kern="0" dirty="0">
                <a:effectLst/>
              </a:rPr>
              <a:t> lovely white shoulders. ...  But she became very tired. Harry took her home comma and came in with her for just one moment. The fire was out in the drawing room, but the sleepy maid waited for her in her boudoir. She took off her cloak, dismissed the servant comma and went over to the fireplace comma and stood peeling off her gloves; the firelight shown on her hair , Harry came across the room and caught her in his arms – ‘</a:t>
            </a:r>
            <a:r>
              <a:rPr lang="en-GB" sz="2200" kern="0" dirty="0" err="1">
                <a:effectLst/>
              </a:rPr>
              <a:t>Rosabel</a:t>
            </a:r>
            <a:r>
              <a:rPr lang="en-GB" sz="2200" kern="0" dirty="0">
                <a:effectLst/>
              </a:rPr>
              <a:t>, </a:t>
            </a:r>
            <a:r>
              <a:rPr lang="en-GB" sz="2200" kern="0" dirty="0" err="1">
                <a:effectLst/>
              </a:rPr>
              <a:t>Rosabel</a:t>
            </a:r>
            <a:r>
              <a:rPr lang="en-GB" sz="2200" kern="0" dirty="0">
                <a:effectLst/>
              </a:rPr>
              <a:t>, </a:t>
            </a:r>
            <a:r>
              <a:rPr lang="en-GB" sz="2200" kern="0" dirty="0" err="1">
                <a:effectLst/>
              </a:rPr>
              <a:t>Rosabel</a:t>
            </a:r>
            <a:r>
              <a:rPr lang="en-GB" sz="2200" kern="0" dirty="0">
                <a:effectLst/>
              </a:rPr>
              <a:t>,’, ... Oh the haven of those arms and she was very tired.  …. Harry’s old ancestral home for the honeymoon; the peasants in the village curtsied to them as they passed; under the folds of the rug he pressed her hands convulsively. And that night she wore again her white and silver frock. She was tired after the journey and went upstairs to bed ... Quite early. ... </a:t>
            </a:r>
          </a:p>
          <a:p>
            <a:pPr marL="0" indent="0">
              <a:buFont typeface="Wingdings" pitchFamily="2" charset="2"/>
              <a:buNone/>
            </a:pPr>
            <a:endParaRPr lang="en-GB" sz="2400" kern="0" dirty="0"/>
          </a:p>
          <a:p>
            <a:pPr marL="0" indent="0">
              <a:buFont typeface="Wingdings" pitchFamily="2" charset="2"/>
              <a:buNone/>
            </a:pPr>
            <a:endParaRPr lang="en-GB" sz="2400" kern="0" dirty="0"/>
          </a:p>
        </p:txBody>
      </p:sp>
    </p:spTree>
    <p:extLst>
      <p:ext uri="{BB962C8B-B14F-4D97-AF65-F5344CB8AC3E}">
        <p14:creationId xmlns:p14="http://schemas.microsoft.com/office/powerpoint/2010/main" val="2358698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83BB5-95B8-49B6-B294-2DDD4949A2A9}"/>
              </a:ext>
            </a:extLst>
          </p:cNvPr>
          <p:cNvSpPr>
            <a:spLocks noGrp="1"/>
          </p:cNvSpPr>
          <p:nvPr>
            <p:ph type="title"/>
          </p:nvPr>
        </p:nvSpPr>
        <p:spPr>
          <a:xfrm>
            <a:off x="591305" y="260648"/>
            <a:ext cx="10972800" cy="562074"/>
          </a:xfrm>
        </p:spPr>
        <p:txBody>
          <a:bodyPr/>
          <a:lstStyle/>
          <a:p>
            <a:r>
              <a:rPr lang="en-GB" sz="3600" b="0" dirty="0">
                <a:solidFill>
                  <a:srgbClr val="92D050"/>
                </a:solidFill>
                <a:effectLst/>
              </a:rPr>
              <a:t>QUESTIONS TO CONSIDER  </a:t>
            </a:r>
          </a:p>
        </p:txBody>
      </p:sp>
      <p:sp>
        <p:nvSpPr>
          <p:cNvPr id="6" name="Content Placeholder 5">
            <a:extLst>
              <a:ext uri="{FF2B5EF4-FFF2-40B4-BE49-F238E27FC236}">
                <a16:creationId xmlns:a16="http://schemas.microsoft.com/office/drawing/2014/main" id="{280C6F09-DC58-4494-AD8B-915018321F65}"/>
              </a:ext>
            </a:extLst>
          </p:cNvPr>
          <p:cNvSpPr>
            <a:spLocks noGrp="1"/>
          </p:cNvSpPr>
          <p:nvPr>
            <p:ph idx="1"/>
          </p:nvPr>
        </p:nvSpPr>
        <p:spPr/>
        <p:txBody>
          <a:bodyPr/>
          <a:lstStyle/>
          <a:p>
            <a:pPr>
              <a:buFont typeface="Wingdings" panose="05000000000000000000" pitchFamily="2" charset="2"/>
              <a:buChar char="§"/>
            </a:pPr>
            <a:r>
              <a:rPr lang="en-GB" dirty="0">
                <a:effectLst/>
              </a:rPr>
              <a:t>How free is she in reality? </a:t>
            </a:r>
          </a:p>
          <a:p>
            <a:pPr>
              <a:buFont typeface="Wingdings" panose="05000000000000000000" pitchFamily="2" charset="2"/>
              <a:buChar char="§"/>
            </a:pPr>
            <a:r>
              <a:rPr lang="en-GB" dirty="0">
                <a:effectLst/>
              </a:rPr>
              <a:t>Has she disentangled herself from the past?</a:t>
            </a:r>
          </a:p>
          <a:p>
            <a:pPr>
              <a:buFont typeface="Wingdings" panose="05000000000000000000" pitchFamily="2" charset="2"/>
              <a:buChar char="§"/>
            </a:pPr>
            <a:r>
              <a:rPr lang="en-GB" dirty="0">
                <a:effectLst/>
              </a:rPr>
              <a:t>How is the city represented? </a:t>
            </a:r>
          </a:p>
          <a:p>
            <a:pPr>
              <a:buFont typeface="Wingdings" panose="05000000000000000000" pitchFamily="2" charset="2"/>
              <a:buChar char="§"/>
            </a:pPr>
            <a:r>
              <a:rPr lang="en-GB" dirty="0">
                <a:effectLst/>
              </a:rPr>
              <a:t>How </a:t>
            </a:r>
            <a:r>
              <a:rPr lang="en-GB" dirty="0" err="1">
                <a:effectLst/>
              </a:rPr>
              <a:t>how</a:t>
            </a:r>
            <a:r>
              <a:rPr lang="en-GB" dirty="0">
                <a:effectLst/>
              </a:rPr>
              <a:t> does class impact on her relations with others?</a:t>
            </a:r>
          </a:p>
          <a:p>
            <a:pPr>
              <a:buFont typeface="Wingdings" panose="05000000000000000000" pitchFamily="2" charset="2"/>
              <a:buChar char="§"/>
            </a:pPr>
            <a:r>
              <a:rPr lang="en-GB" dirty="0">
                <a:effectLst/>
              </a:rPr>
              <a:t>To what extent does Mansfield explore the new society based on consumerism?</a:t>
            </a:r>
          </a:p>
          <a:p>
            <a:pPr>
              <a:buFont typeface="Wingdings" panose="05000000000000000000" pitchFamily="2" charset="2"/>
              <a:buChar char="§"/>
            </a:pPr>
            <a:r>
              <a:rPr lang="en-GB" dirty="0">
                <a:effectLst/>
              </a:rPr>
              <a:t>how does Mansfield represent the new pulp fiction? What are its attractions to someone like </a:t>
            </a:r>
            <a:r>
              <a:rPr lang="en-GB" dirty="0" err="1">
                <a:effectLst/>
              </a:rPr>
              <a:t>Rosabel</a:t>
            </a:r>
            <a:r>
              <a:rPr lang="en-GB" dirty="0">
                <a:effectLst/>
              </a:rPr>
              <a:t>? And what are its dangers? </a:t>
            </a:r>
          </a:p>
          <a:p>
            <a:pPr marL="0" indent="0">
              <a:buNone/>
            </a:pPr>
            <a:endParaRPr lang="en-GB" dirty="0"/>
          </a:p>
        </p:txBody>
      </p:sp>
    </p:spTree>
    <p:extLst>
      <p:ext uri="{BB962C8B-B14F-4D97-AF65-F5344CB8AC3E}">
        <p14:creationId xmlns:p14="http://schemas.microsoft.com/office/powerpoint/2010/main" val="3490859488"/>
      </p:ext>
    </p:extLst>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Stream</Template>
  <TotalTime>888</TotalTime>
  <Words>1605</Words>
  <Application>Microsoft Office PowerPoint</Application>
  <PresentationFormat>Widescreen</PresentationFormat>
  <Paragraphs>45</Paragraphs>
  <Slides>8</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Calibri</vt:lpstr>
      <vt:lpstr>Felix Titling</vt:lpstr>
      <vt:lpstr>Garamond</vt:lpstr>
      <vt:lpstr>Palatino Linotype</vt:lpstr>
      <vt:lpstr>Perpetua Titling MT</vt:lpstr>
      <vt:lpstr>Wingdings</vt:lpstr>
      <vt:lpstr>Stream</vt:lpstr>
      <vt:lpstr>Katherine Mansfield  ‘The Tiredness of Rosabel’ (1908) A New World for Women?</vt:lpstr>
      <vt:lpstr>LEARNING OUTCOMES</vt:lpstr>
      <vt:lpstr>The short story </vt:lpstr>
      <vt:lpstr>REALITY                                       FANTASY </vt:lpstr>
      <vt:lpstr>REALITY                                           FANTASY </vt:lpstr>
      <vt:lpstr>REALITY                               FANTASY (taking over)</vt:lpstr>
      <vt:lpstr>REALITY                                           FANTASY </vt:lpstr>
      <vt:lpstr>QUESTIONS TO CONSIDER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57</cp:revision>
  <dcterms:created xsi:type="dcterms:W3CDTF">1601-01-01T00:00:00Z</dcterms:created>
  <dcterms:modified xsi:type="dcterms:W3CDTF">2020-03-25T16:35:17Z</dcterms:modified>
</cp:coreProperties>
</file>