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181C00-C639-43D9-AEE1-9EBC7329924C}" v="14" dt="2025-11-25T19:56:32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estyn Thomas" userId="abfea272a9ad034b" providerId="LiveId" clId="{B2E5284F-7791-4BEC-804F-EA36F1213F48}"/>
    <pc:docChg chg="undo custSel addSld modSld">
      <pc:chgData name="Iestyn Thomas" userId="abfea272a9ad034b" providerId="LiveId" clId="{B2E5284F-7791-4BEC-804F-EA36F1213F48}" dt="2025-11-25T20:40:21.166" v="1774" actId="20577"/>
      <pc:docMkLst>
        <pc:docMk/>
      </pc:docMkLst>
      <pc:sldChg chg="addSp delSp modSp mod setBg">
        <pc:chgData name="Iestyn Thomas" userId="abfea272a9ad034b" providerId="LiveId" clId="{B2E5284F-7791-4BEC-804F-EA36F1213F48}" dt="2025-11-25T19:52:46.605" v="1520" actId="20577"/>
        <pc:sldMkLst>
          <pc:docMk/>
          <pc:sldMk cId="472996946" sldId="257"/>
        </pc:sldMkLst>
        <pc:spChg chg="mod">
          <ac:chgData name="Iestyn Thomas" userId="abfea272a9ad034b" providerId="LiveId" clId="{B2E5284F-7791-4BEC-804F-EA36F1213F48}" dt="2025-11-24T10:13:52.060" v="1347" actId="1076"/>
          <ac:spMkLst>
            <pc:docMk/>
            <pc:sldMk cId="472996946" sldId="257"/>
            <ac:spMk id="2" creationId="{BA79C319-F6DF-2EFC-B8C4-C32E9428CF0C}"/>
          </ac:spMkLst>
        </pc:spChg>
        <pc:spChg chg="mod ord">
          <ac:chgData name="Iestyn Thomas" userId="abfea272a9ad034b" providerId="LiveId" clId="{B2E5284F-7791-4BEC-804F-EA36F1213F48}" dt="2025-11-25T19:52:46.605" v="1520" actId="20577"/>
          <ac:spMkLst>
            <pc:docMk/>
            <pc:sldMk cId="472996946" sldId="257"/>
            <ac:spMk id="3" creationId="{CAF0EA8E-2625-8BC8-C1F6-EC83934EEB1E}"/>
          </ac:spMkLst>
        </pc:spChg>
        <pc:spChg chg="add">
          <ac:chgData name="Iestyn Thomas" userId="abfea272a9ad034b" providerId="LiveId" clId="{B2E5284F-7791-4BEC-804F-EA36F1213F48}" dt="2025-11-23T22:25:46.277" v="1076" actId="26606"/>
          <ac:spMkLst>
            <pc:docMk/>
            <pc:sldMk cId="472996946" sldId="257"/>
            <ac:spMk id="218" creationId="{639C3025-4784-4B16-914D-CCFC3E83354D}"/>
          </ac:spMkLst>
        </pc:spChg>
        <pc:spChg chg="add">
          <ac:chgData name="Iestyn Thomas" userId="abfea272a9ad034b" providerId="LiveId" clId="{B2E5284F-7791-4BEC-804F-EA36F1213F48}" dt="2025-11-23T22:25:46.277" v="1076" actId="26606"/>
          <ac:spMkLst>
            <pc:docMk/>
            <pc:sldMk cId="472996946" sldId="257"/>
            <ac:spMk id="219" creationId="{0AD20437-C88A-4F45-9C6D-DA32B29A4D1B}"/>
          </ac:spMkLst>
        </pc:spChg>
        <pc:picChg chg="add mod ord">
          <ac:chgData name="Iestyn Thomas" userId="abfea272a9ad034b" providerId="LiveId" clId="{B2E5284F-7791-4BEC-804F-EA36F1213F48}" dt="2025-11-23T22:25:46.277" v="1076" actId="26606"/>
          <ac:picMkLst>
            <pc:docMk/>
            <pc:sldMk cId="472996946" sldId="257"/>
            <ac:picMk id="4" creationId="{9620824D-BDF0-5F2D-1554-0874562F6135}"/>
          </ac:picMkLst>
        </pc:picChg>
        <pc:picChg chg="add mod ord">
          <ac:chgData name="Iestyn Thomas" userId="abfea272a9ad034b" providerId="LiveId" clId="{B2E5284F-7791-4BEC-804F-EA36F1213F48}" dt="2025-11-23T22:25:46.277" v="1076" actId="26606"/>
          <ac:picMkLst>
            <pc:docMk/>
            <pc:sldMk cId="472996946" sldId="257"/>
            <ac:picMk id="5" creationId="{EA934EF0-5ACC-1711-7D1C-970F85250DE7}"/>
          </ac:picMkLst>
        </pc:picChg>
      </pc:sldChg>
      <pc:sldChg chg="addSp modSp new mod setBg">
        <pc:chgData name="Iestyn Thomas" userId="abfea272a9ad034b" providerId="LiveId" clId="{B2E5284F-7791-4BEC-804F-EA36F1213F48}" dt="2025-11-25T20:32:51.770" v="1770" actId="20577"/>
        <pc:sldMkLst>
          <pc:docMk/>
          <pc:sldMk cId="3607439855" sldId="258"/>
        </pc:sldMkLst>
        <pc:spChg chg="mod">
          <ac:chgData name="Iestyn Thomas" userId="abfea272a9ad034b" providerId="LiveId" clId="{B2E5284F-7791-4BEC-804F-EA36F1213F48}" dt="2025-11-23T22:25:33.167" v="1072" actId="26606"/>
          <ac:spMkLst>
            <pc:docMk/>
            <pc:sldMk cId="3607439855" sldId="258"/>
            <ac:spMk id="2" creationId="{E90B9FDD-6623-DF2C-8508-64D465486ACA}"/>
          </ac:spMkLst>
        </pc:spChg>
        <pc:spChg chg="mod">
          <ac:chgData name="Iestyn Thomas" userId="abfea272a9ad034b" providerId="LiveId" clId="{B2E5284F-7791-4BEC-804F-EA36F1213F48}" dt="2025-11-25T20:32:51.770" v="1770" actId="20577"/>
          <ac:spMkLst>
            <pc:docMk/>
            <pc:sldMk cId="3607439855" sldId="258"/>
            <ac:spMk id="3" creationId="{35E67988-3B26-45E8-AF18-FEFCF19047EA}"/>
          </ac:spMkLst>
        </pc:spChg>
        <pc:spChg chg="add">
          <ac:chgData name="Iestyn Thomas" userId="abfea272a9ad034b" providerId="LiveId" clId="{B2E5284F-7791-4BEC-804F-EA36F1213F48}" dt="2025-11-23T22:25:33.167" v="1072" actId="26606"/>
          <ac:spMkLst>
            <pc:docMk/>
            <pc:sldMk cId="3607439855" sldId="258"/>
            <ac:spMk id="9" creationId="{45D37F4E-DDB4-456B-97E0-9937730A039F}"/>
          </ac:spMkLst>
        </pc:spChg>
        <pc:spChg chg="add">
          <ac:chgData name="Iestyn Thomas" userId="abfea272a9ad034b" providerId="LiveId" clId="{B2E5284F-7791-4BEC-804F-EA36F1213F48}" dt="2025-11-23T22:25:33.167" v="1072" actId="26606"/>
          <ac:spMkLst>
            <pc:docMk/>
            <pc:sldMk cId="3607439855" sldId="258"/>
            <ac:spMk id="11" creationId="{B2DD41CD-8F47-4F56-AD12-4E2FF7696987}"/>
          </ac:spMkLst>
        </pc:spChg>
        <pc:picChg chg="add mod">
          <ac:chgData name="Iestyn Thomas" userId="abfea272a9ad034b" providerId="LiveId" clId="{B2E5284F-7791-4BEC-804F-EA36F1213F48}" dt="2025-11-23T22:25:33.167" v="1072" actId="26606"/>
          <ac:picMkLst>
            <pc:docMk/>
            <pc:sldMk cId="3607439855" sldId="258"/>
            <ac:picMk id="4" creationId="{2766EA1B-D071-7262-E74A-713515203CEF}"/>
          </ac:picMkLst>
        </pc:picChg>
      </pc:sldChg>
      <pc:sldChg chg="modSp new mod">
        <pc:chgData name="Iestyn Thomas" userId="abfea272a9ad034b" providerId="LiveId" clId="{B2E5284F-7791-4BEC-804F-EA36F1213F48}" dt="2025-11-25T20:40:21.166" v="1774" actId="20577"/>
        <pc:sldMkLst>
          <pc:docMk/>
          <pc:sldMk cId="3913586056" sldId="259"/>
        </pc:sldMkLst>
        <pc:spChg chg="mod">
          <ac:chgData name="Iestyn Thomas" userId="abfea272a9ad034b" providerId="LiveId" clId="{B2E5284F-7791-4BEC-804F-EA36F1213F48}" dt="2025-11-23T22:26:21.537" v="1085" actId="20577"/>
          <ac:spMkLst>
            <pc:docMk/>
            <pc:sldMk cId="3913586056" sldId="259"/>
            <ac:spMk id="2" creationId="{14E7FEA9-AAE6-1FAC-DE40-545B2F5BE6D1}"/>
          </ac:spMkLst>
        </pc:spChg>
        <pc:spChg chg="mod">
          <ac:chgData name="Iestyn Thomas" userId="abfea272a9ad034b" providerId="LiveId" clId="{B2E5284F-7791-4BEC-804F-EA36F1213F48}" dt="2025-11-25T20:40:21.166" v="1774" actId="20577"/>
          <ac:spMkLst>
            <pc:docMk/>
            <pc:sldMk cId="3913586056" sldId="259"/>
            <ac:spMk id="3" creationId="{59C7302D-9816-2A58-BAD1-165189E1CD1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21163-0094-5FCB-3A4D-92E4C89D3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15B46D-1CE1-C193-DA50-7E1466EA59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3F7745-C784-5F21-92ED-F96BDF59C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AA14C-A204-AD32-64EF-5591ED732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765EC-6D16-30B8-854F-6C20F3BB0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201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9C2F1-DFEB-6DF0-059C-3F65608CF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B7A87-F2E6-CE99-13D6-D3494ECF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5FFEA7-6931-3803-112D-69A0D3E2B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9BBEAC-D14C-A824-A591-476B750F1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00CBC-FB13-E87D-F9D3-B5175B174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464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A27FE-4964-7623-649D-3ACB78B78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596854-E086-A2A5-3260-5938DBA4FC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9FFF6-6885-7C44-7F2F-AF1E35D5A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4B2F4-55DF-BE45-2A8C-644B306DC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55A6A-E23D-0E44-6F77-4C3F9874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720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6D752-1294-E936-C2E8-FAE92E8A2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1149A-4431-9C7A-91BB-209B6165B1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230428-AEEB-0D91-8C7A-F07428B235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A449F4-A04C-1B8F-9F49-F6A3A7D41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E508D9-29B6-E86A-2D30-666157ACE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A53844-4082-B67F-60B2-1113A41C7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70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728AA-AE19-5CAA-6564-B79490D25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CC81B6-D7DB-8FD5-9C65-0EFFBC1018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55F399-333C-7FE5-2F7F-CDC67C9B3E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987D2-5863-235E-A556-0A967DF984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3910E5-B86C-31BB-639A-B284F08DC8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F9C84A-5997-E583-3AC1-D58396F31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45DC68-AD6C-FE8E-81D3-86AC6E80F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B44DCD-C108-9E4A-A867-53EF83B44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288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F60BB-BBA0-C917-3A5A-F72B2BD7C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235A4-BE1D-7D51-B93A-6ADA12695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75703B-12C9-9382-9D86-655B2C7BD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404ECF-AFD1-5E1F-ADAA-80CCA1F85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09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6DCF2C-98D2-A625-628D-269E1B9E5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85A632-33E3-A3F3-DEDB-1A81F3419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170353-8205-F582-3893-C934C1FE1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400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7A78-3AE6-E166-A382-1EE3DC543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8D9BB-E174-4980-A69F-D07D904EC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B675B5-B008-9492-B48C-394D331FB6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616C86-266B-51F5-96EE-341195865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13231F-5899-48BA-3A2A-799D2E0C4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0E86EB-60A1-2B73-6CE4-A77932549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726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FF545-E021-27CD-569C-F853D71D7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C4AE73-0EAF-55A5-D44A-9BCC44DD0D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5D4894-8E61-5399-04C7-F06D233CCD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7DE85F-E2B8-8337-DCB2-CEEFE3B1B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7332D-568F-F76F-5406-3AEB9D6B9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4C4D7-E4D3-ED5C-D14A-0D50DE3D7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25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B58B4-23D2-3F88-053C-5D32F43FB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AA1688-670F-8C35-B1F1-99EB9E5F96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1FC91-137F-081D-6B0C-11765DDF0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432D17-5EBC-87A7-72D9-92F33A8CD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F9D83-62D9-BD3C-E354-83E133490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543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D87A90-F8DB-1EAA-8E6F-679A4A622C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221255-0814-2681-C1FA-6BFD07413B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3961D-30B4-6254-8B24-4A0BBE1E4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7BF42-39D3-16BC-3FA2-2964D662B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2B236-36A8-3DF2-192A-34E5D6BDB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342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A96BC9-5480-C4EB-167A-F4BA38973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6957E1-F175-124B-8AB9-A818D54E89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4D034-E9CC-8071-D65C-7C96F06E00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C59832-D806-4ADC-88E8-D1CB66A58C6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8EC0F-5AA7-CAC9-3BC0-FCFEABCC06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70C1A-F02B-D06E-A7D9-652037ADA9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7ABE3B-6ADE-49A9-A7C0-6B52B5A5B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485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2C934-905E-F9C4-8DA3-6EB02635DFF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Solar Power Bike Lane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8759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8" name="Rectangle 217">
            <a:extLst>
              <a:ext uri="{FF2B5EF4-FFF2-40B4-BE49-F238E27FC236}">
                <a16:creationId xmlns:a16="http://schemas.microsoft.com/office/drawing/2014/main" id="{639C3025-4784-4B16-914D-CCFC3E833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610598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9C319-F6DF-2EFC-B8C4-C32E9428C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073" y="113072"/>
            <a:ext cx="6112220" cy="133083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Solar Power Bike Lane -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0EA8E-2625-8BC8-C1F6-EC83934EE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806" y="1443911"/>
            <a:ext cx="7556158" cy="5301018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– A bike lane with solar panels beneath that can be used to power streetlights, Christmas lights, few houses and E-Bike and Cars charging stations. It works by integrating photovoltaic panels into cycling paths, allowing them to generate electricity while providing safe, eco-friendly infrastructure for cyclists. </a:t>
            </a:r>
          </a:p>
          <a:p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Where – Either a smaller local town like Carmarthen or a big city like Cardiff – more people more usage.</a:t>
            </a:r>
          </a:p>
          <a:p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No existing projects in UK, but there is examples abroad – </a:t>
            </a:r>
            <a:r>
              <a:rPr lang="en-GB" sz="14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SolaRoad</a:t>
            </a:r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in </a:t>
            </a:r>
            <a:r>
              <a:rPr lang="en-GB" sz="14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Krommenie</a:t>
            </a:r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Netherlands was the world's first bike path made from solar panels  </a:t>
            </a:r>
          </a:p>
          <a:p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path used concrete modules with embedded solar cells under glass. Generated electricity went into the grid and was used for lighting.</a:t>
            </a:r>
          </a:p>
          <a:p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Opened in 2014 – 70-metre-long path – but got removed in November 2020 for extensive damage, maintenance issues and costs – panels got damaged regularly because of weather and regular usage. The total cost of the pilot project was €3.5 million. </a:t>
            </a:r>
          </a:p>
          <a:p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Holland reintroduced the project in 2023 with two new solar-powered bike lanes. Which worked on improvements of the first failure using more efficient panels and improved surfaces/covers. </a:t>
            </a:r>
          </a:p>
          <a:p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Markets for the idea – Cyclists, Active people, Environmentalists and the Local Council</a:t>
            </a:r>
          </a:p>
          <a:p>
            <a:r>
              <a:rPr lang="en-GB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does it change what already exists – Generates renewable energy - traditional bike lanes exist in UK but produce no energy </a:t>
            </a: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934EF0-5ACC-1711-7D1C-970F85250D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71" r="10273" b="2"/>
          <a:stretch>
            <a:fillRect/>
          </a:stretch>
        </p:blipFill>
        <p:spPr>
          <a:xfrm>
            <a:off x="7801965" y="3429000"/>
            <a:ext cx="4390035" cy="3429000"/>
          </a:xfrm>
          <a:custGeom>
            <a:avLst/>
            <a:gdLst/>
            <a:ahLst/>
            <a:cxnLst/>
            <a:rect l="l" t="t" r="r" b="b"/>
            <a:pathLst>
              <a:path w="4390035" h="3429000">
                <a:moveTo>
                  <a:pt x="73290" y="0"/>
                </a:moveTo>
                <a:lnTo>
                  <a:pt x="4390035" y="0"/>
                </a:lnTo>
                <a:lnTo>
                  <a:pt x="4390035" y="3429000"/>
                </a:lnTo>
                <a:lnTo>
                  <a:pt x="436073" y="3429000"/>
                </a:lnTo>
                <a:lnTo>
                  <a:pt x="427332" y="3410468"/>
                </a:lnTo>
                <a:cubicBezTo>
                  <a:pt x="419323" y="3391643"/>
                  <a:pt x="413863" y="3372861"/>
                  <a:pt x="421685" y="3366814"/>
                </a:cubicBezTo>
                <a:cubicBezTo>
                  <a:pt x="417583" y="3332384"/>
                  <a:pt x="433681" y="3294011"/>
                  <a:pt x="423663" y="3247798"/>
                </a:cubicBezTo>
                <a:cubicBezTo>
                  <a:pt x="421194" y="3188032"/>
                  <a:pt x="418245" y="3205513"/>
                  <a:pt x="412524" y="3110724"/>
                </a:cubicBezTo>
                <a:cubicBezTo>
                  <a:pt x="404022" y="3069386"/>
                  <a:pt x="436006" y="3027577"/>
                  <a:pt x="419732" y="3004503"/>
                </a:cubicBezTo>
                <a:cubicBezTo>
                  <a:pt x="407578" y="2949657"/>
                  <a:pt x="388511" y="2896851"/>
                  <a:pt x="363651" y="2842588"/>
                </a:cubicBezTo>
                <a:cubicBezTo>
                  <a:pt x="332103" y="2797699"/>
                  <a:pt x="331554" y="2711800"/>
                  <a:pt x="263212" y="2651456"/>
                </a:cubicBezTo>
                <a:cubicBezTo>
                  <a:pt x="235935" y="2585326"/>
                  <a:pt x="214760" y="2535145"/>
                  <a:pt x="194330" y="2484251"/>
                </a:cubicBezTo>
                <a:cubicBezTo>
                  <a:pt x="184580" y="2468441"/>
                  <a:pt x="154039" y="2380429"/>
                  <a:pt x="140630" y="2346096"/>
                </a:cubicBezTo>
                <a:cubicBezTo>
                  <a:pt x="76681" y="2257531"/>
                  <a:pt x="91260" y="2243719"/>
                  <a:pt x="77185" y="2144811"/>
                </a:cubicBezTo>
                <a:cubicBezTo>
                  <a:pt x="66953" y="2112233"/>
                  <a:pt x="67414" y="2096078"/>
                  <a:pt x="50887" y="2061697"/>
                </a:cubicBezTo>
                <a:lnTo>
                  <a:pt x="27133" y="1969379"/>
                </a:lnTo>
                <a:lnTo>
                  <a:pt x="29988" y="1961973"/>
                </a:lnTo>
                <a:lnTo>
                  <a:pt x="31559" y="1961231"/>
                </a:lnTo>
                <a:lnTo>
                  <a:pt x="14905" y="1880268"/>
                </a:lnTo>
                <a:cubicBezTo>
                  <a:pt x="12271" y="1874644"/>
                  <a:pt x="-805" y="1860096"/>
                  <a:pt x="2188" y="1847922"/>
                </a:cubicBezTo>
                <a:lnTo>
                  <a:pt x="21879" y="1779161"/>
                </a:lnTo>
                <a:lnTo>
                  <a:pt x="27968" y="1733684"/>
                </a:lnTo>
                <a:cubicBezTo>
                  <a:pt x="25035" y="1726530"/>
                  <a:pt x="21617" y="1619937"/>
                  <a:pt x="16511" y="1614373"/>
                </a:cubicBezTo>
                <a:cubicBezTo>
                  <a:pt x="47946" y="1547691"/>
                  <a:pt x="4394" y="1556097"/>
                  <a:pt x="12613" y="1479987"/>
                </a:cubicBezTo>
                <a:cubicBezTo>
                  <a:pt x="15110" y="1387360"/>
                  <a:pt x="4986" y="1320420"/>
                  <a:pt x="4190" y="1214801"/>
                </a:cubicBezTo>
                <a:cubicBezTo>
                  <a:pt x="3611" y="1152457"/>
                  <a:pt x="-6268" y="1080052"/>
                  <a:pt x="6503" y="966549"/>
                </a:cubicBezTo>
                <a:cubicBezTo>
                  <a:pt x="10182" y="901722"/>
                  <a:pt x="25065" y="884915"/>
                  <a:pt x="20609" y="845066"/>
                </a:cubicBezTo>
                <a:cubicBezTo>
                  <a:pt x="20199" y="816540"/>
                  <a:pt x="19791" y="788014"/>
                  <a:pt x="19381" y="759488"/>
                </a:cubicBezTo>
                <a:lnTo>
                  <a:pt x="21672" y="741102"/>
                </a:lnTo>
                <a:lnTo>
                  <a:pt x="30720" y="737125"/>
                </a:lnTo>
                <a:lnTo>
                  <a:pt x="23211" y="691098"/>
                </a:lnTo>
                <a:cubicBezTo>
                  <a:pt x="25461" y="680873"/>
                  <a:pt x="43338" y="650431"/>
                  <a:pt x="42062" y="637700"/>
                </a:cubicBezTo>
                <a:cubicBezTo>
                  <a:pt x="23297" y="593852"/>
                  <a:pt x="30263" y="601340"/>
                  <a:pt x="41571" y="540174"/>
                </a:cubicBezTo>
                <a:cubicBezTo>
                  <a:pt x="35397" y="519975"/>
                  <a:pt x="35174" y="428356"/>
                  <a:pt x="46636" y="415352"/>
                </a:cubicBezTo>
                <a:cubicBezTo>
                  <a:pt x="48960" y="401821"/>
                  <a:pt x="44602" y="386587"/>
                  <a:pt x="56977" y="379461"/>
                </a:cubicBezTo>
                <a:cubicBezTo>
                  <a:pt x="71829" y="368123"/>
                  <a:pt x="47958" y="323384"/>
                  <a:pt x="65759" y="328645"/>
                </a:cubicBezTo>
                <a:cubicBezTo>
                  <a:pt x="49386" y="296830"/>
                  <a:pt x="65237" y="231983"/>
                  <a:pt x="72589" y="203608"/>
                </a:cubicBezTo>
                <a:cubicBezTo>
                  <a:pt x="75524" y="153257"/>
                  <a:pt x="77980" y="142710"/>
                  <a:pt x="78370" y="105992"/>
                </a:cubicBezTo>
                <a:cubicBezTo>
                  <a:pt x="80828" y="104127"/>
                  <a:pt x="70890" y="52128"/>
                  <a:pt x="70125" y="25135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20824D-BDF0-5F2D-1554-0874562F61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9959" r="-1" b="20912"/>
          <a:stretch>
            <a:fillRect/>
          </a:stretch>
        </p:blipFill>
        <p:spPr>
          <a:xfrm>
            <a:off x="7842932" y="-17"/>
            <a:ext cx="4349068" cy="3432349"/>
          </a:xfrm>
          <a:custGeom>
            <a:avLst/>
            <a:gdLst/>
            <a:ahLst/>
            <a:cxnLst/>
            <a:rect l="l" t="t" r="r" b="b"/>
            <a:pathLst>
              <a:path w="4349068" h="3428999">
                <a:moveTo>
                  <a:pt x="711944" y="0"/>
                </a:moveTo>
                <a:lnTo>
                  <a:pt x="4349068" y="0"/>
                </a:lnTo>
                <a:lnTo>
                  <a:pt x="4349068" y="3428999"/>
                </a:lnTo>
                <a:lnTo>
                  <a:pt x="32307" y="3428999"/>
                </a:lnTo>
                <a:lnTo>
                  <a:pt x="34693" y="3410051"/>
                </a:lnTo>
                <a:cubicBezTo>
                  <a:pt x="37039" y="3395347"/>
                  <a:pt x="38143" y="3381819"/>
                  <a:pt x="32792" y="3373027"/>
                </a:cubicBezTo>
                <a:cubicBezTo>
                  <a:pt x="29961" y="3298527"/>
                  <a:pt x="20335" y="3290617"/>
                  <a:pt x="14318" y="3222737"/>
                </a:cubicBezTo>
                <a:cubicBezTo>
                  <a:pt x="11384" y="3146284"/>
                  <a:pt x="-6116" y="3184007"/>
                  <a:pt x="2241" y="3118188"/>
                </a:cubicBezTo>
                <a:cubicBezTo>
                  <a:pt x="16306" y="3109217"/>
                  <a:pt x="34183" y="3024732"/>
                  <a:pt x="27952" y="3003808"/>
                </a:cubicBezTo>
                <a:cubicBezTo>
                  <a:pt x="27563" y="2966753"/>
                  <a:pt x="27366" y="2989870"/>
                  <a:pt x="27149" y="2944921"/>
                </a:cubicBezTo>
                <a:lnTo>
                  <a:pt x="41941" y="2877744"/>
                </a:lnTo>
                <a:cubicBezTo>
                  <a:pt x="36258" y="2880724"/>
                  <a:pt x="54303" y="2822146"/>
                  <a:pt x="53926" y="2807161"/>
                </a:cubicBezTo>
                <a:cubicBezTo>
                  <a:pt x="56083" y="2775643"/>
                  <a:pt x="30060" y="2769288"/>
                  <a:pt x="53334" y="2752347"/>
                </a:cubicBezTo>
                <a:lnTo>
                  <a:pt x="60008" y="2748299"/>
                </a:lnTo>
                <a:cubicBezTo>
                  <a:pt x="60210" y="2745962"/>
                  <a:pt x="60411" y="2743625"/>
                  <a:pt x="60613" y="2741288"/>
                </a:cubicBezTo>
                <a:cubicBezTo>
                  <a:pt x="60116" y="2737657"/>
                  <a:pt x="58269" y="2735847"/>
                  <a:pt x="53819" y="2737160"/>
                </a:cubicBezTo>
                <a:cubicBezTo>
                  <a:pt x="70191" y="2705347"/>
                  <a:pt x="64153" y="2699356"/>
                  <a:pt x="66799" y="2659631"/>
                </a:cubicBezTo>
                <a:cubicBezTo>
                  <a:pt x="77943" y="2612127"/>
                  <a:pt x="64846" y="2628594"/>
                  <a:pt x="86795" y="2573336"/>
                </a:cubicBezTo>
                <a:cubicBezTo>
                  <a:pt x="96119" y="2559732"/>
                  <a:pt x="108676" y="2541339"/>
                  <a:pt x="108890" y="2528057"/>
                </a:cubicBezTo>
                <a:lnTo>
                  <a:pt x="137074" y="2489594"/>
                </a:lnTo>
                <a:cubicBezTo>
                  <a:pt x="138076" y="2487774"/>
                  <a:pt x="138422" y="2473350"/>
                  <a:pt x="137897" y="2468303"/>
                </a:cubicBezTo>
                <a:lnTo>
                  <a:pt x="155171" y="2460480"/>
                </a:lnTo>
                <a:lnTo>
                  <a:pt x="147972" y="2423535"/>
                </a:lnTo>
                <a:lnTo>
                  <a:pt x="155293" y="2404394"/>
                </a:lnTo>
                <a:cubicBezTo>
                  <a:pt x="172891" y="2392610"/>
                  <a:pt x="160687" y="2347474"/>
                  <a:pt x="168818" y="2324643"/>
                </a:cubicBezTo>
                <a:cubicBezTo>
                  <a:pt x="169390" y="2297698"/>
                  <a:pt x="193082" y="2284202"/>
                  <a:pt x="198340" y="2255535"/>
                </a:cubicBezTo>
                <a:cubicBezTo>
                  <a:pt x="214268" y="2249648"/>
                  <a:pt x="228319" y="2207828"/>
                  <a:pt x="217338" y="2184679"/>
                </a:cubicBezTo>
                <a:lnTo>
                  <a:pt x="242924" y="2093132"/>
                </a:lnTo>
                <a:cubicBezTo>
                  <a:pt x="264937" y="2084587"/>
                  <a:pt x="280562" y="1985868"/>
                  <a:pt x="290446" y="1950235"/>
                </a:cubicBezTo>
                <a:cubicBezTo>
                  <a:pt x="308239" y="1920183"/>
                  <a:pt x="350073" y="1898905"/>
                  <a:pt x="361001" y="1861568"/>
                </a:cubicBezTo>
                <a:cubicBezTo>
                  <a:pt x="367163" y="1810687"/>
                  <a:pt x="352049" y="1869507"/>
                  <a:pt x="356015" y="1809499"/>
                </a:cubicBezTo>
                <a:cubicBezTo>
                  <a:pt x="355145" y="1754297"/>
                  <a:pt x="367821" y="1767680"/>
                  <a:pt x="375846" y="1693716"/>
                </a:cubicBezTo>
                <a:cubicBezTo>
                  <a:pt x="374712" y="1654244"/>
                  <a:pt x="382062" y="1627007"/>
                  <a:pt x="381776" y="1605195"/>
                </a:cubicBezTo>
                <a:cubicBezTo>
                  <a:pt x="389848" y="1568952"/>
                  <a:pt x="392552" y="1564518"/>
                  <a:pt x="396301" y="1516217"/>
                </a:cubicBezTo>
                <a:cubicBezTo>
                  <a:pt x="401397" y="1488452"/>
                  <a:pt x="428137" y="1457870"/>
                  <a:pt x="409866" y="1429841"/>
                </a:cubicBezTo>
                <a:cubicBezTo>
                  <a:pt x="422203" y="1412325"/>
                  <a:pt x="460064" y="1413592"/>
                  <a:pt x="442210" y="1380081"/>
                </a:cubicBezTo>
                <a:cubicBezTo>
                  <a:pt x="464590" y="1394128"/>
                  <a:pt x="443394" y="1335176"/>
                  <a:pt x="463662" y="1334891"/>
                </a:cubicBezTo>
                <a:cubicBezTo>
                  <a:pt x="480316" y="1336427"/>
                  <a:pt x="515162" y="1194568"/>
                  <a:pt x="519523" y="1185551"/>
                </a:cubicBezTo>
                <a:cubicBezTo>
                  <a:pt x="527731" y="1149210"/>
                  <a:pt x="536547" y="1148087"/>
                  <a:pt x="542909" y="1111168"/>
                </a:cubicBezTo>
                <a:cubicBezTo>
                  <a:pt x="555522" y="1057226"/>
                  <a:pt x="531818" y="1022543"/>
                  <a:pt x="543055" y="993353"/>
                </a:cubicBezTo>
                <a:cubicBezTo>
                  <a:pt x="559986" y="960214"/>
                  <a:pt x="580459" y="867450"/>
                  <a:pt x="592544" y="813953"/>
                </a:cubicBezTo>
                <a:cubicBezTo>
                  <a:pt x="604272" y="746430"/>
                  <a:pt x="608119" y="666470"/>
                  <a:pt x="613420" y="588218"/>
                </a:cubicBezTo>
                <a:cubicBezTo>
                  <a:pt x="604962" y="475380"/>
                  <a:pt x="590630" y="536119"/>
                  <a:pt x="596055" y="376479"/>
                </a:cubicBezTo>
                <a:lnTo>
                  <a:pt x="605018" y="280992"/>
                </a:lnTo>
                <a:cubicBezTo>
                  <a:pt x="604854" y="276227"/>
                  <a:pt x="610771" y="223140"/>
                  <a:pt x="610608" y="218374"/>
                </a:cubicBezTo>
                <a:lnTo>
                  <a:pt x="604880" y="188178"/>
                </a:lnTo>
                <a:lnTo>
                  <a:pt x="630913" y="152404"/>
                </a:lnTo>
                <a:cubicBezTo>
                  <a:pt x="640688" y="136342"/>
                  <a:pt x="647365" y="122048"/>
                  <a:pt x="663530" y="91810"/>
                </a:cubicBezTo>
                <a:lnTo>
                  <a:pt x="705264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72996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B9FDD-6623-DF2C-8508-64D465486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Argument for the Demand of the Idea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67988-3B26-45E8-AF18-FEFCF1904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1700" b="1" dirty="0"/>
              <a:t>Reason for people switching or liking idea </a:t>
            </a:r>
            <a:r>
              <a:rPr lang="en-GB" sz="1700" dirty="0"/>
              <a:t>– Creates a greener and cleaner town, pairs modern technology with cycling providing a unique experience, improves cycling safety and lighting and it’s a visible way for communities to fight climate change.</a:t>
            </a:r>
          </a:p>
          <a:p>
            <a:r>
              <a:rPr lang="en-GB" sz="1700" b="1" dirty="0"/>
              <a:t>Benefits</a:t>
            </a:r>
            <a:r>
              <a:rPr lang="en-GB" sz="1700" dirty="0"/>
              <a:t> – </a:t>
            </a:r>
            <a:r>
              <a:rPr lang="en-GB" sz="1700" b="1" dirty="0"/>
              <a:t>Environmental</a:t>
            </a:r>
            <a:r>
              <a:rPr lang="en-GB" sz="1700" dirty="0"/>
              <a:t> - Renewable energy generation and it encourages cycling instead of driving. </a:t>
            </a:r>
            <a:r>
              <a:rPr lang="en-GB" sz="1700" b="1" dirty="0"/>
              <a:t>Economic</a:t>
            </a:r>
            <a:r>
              <a:rPr lang="en-GB" sz="1700" dirty="0"/>
              <a:t>- Reduces lighting costs. </a:t>
            </a:r>
            <a:r>
              <a:rPr lang="en-GB" sz="1700" b="1" dirty="0"/>
              <a:t>Social</a:t>
            </a:r>
            <a:r>
              <a:rPr lang="en-GB" sz="1700" dirty="0"/>
              <a:t> – Safer and better-lit pathways and it increases cycling access and usage which improves public health.</a:t>
            </a:r>
          </a:p>
          <a:p>
            <a:r>
              <a:rPr lang="en-GB" sz="1700" b="1" dirty="0"/>
              <a:t>Downsides </a:t>
            </a:r>
            <a:r>
              <a:rPr lang="en-GB" sz="1700" dirty="0"/>
              <a:t>– Has been a failure elsewhere, high initial installation costs, and there are durability and maintenance concerns because poor weather and over usage could easily damage. 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66EA1B-D071-7262-E74A-713515203C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87" r="15929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439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7FEA9-AAE6-1FAC-DE40-545B2F5BE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Partners and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7302D-9816-2A58-BAD1-165189E1CD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Expertise needed </a:t>
            </a:r>
            <a:r>
              <a:rPr lang="en-GB" dirty="0"/>
              <a:t>– Solar panel and Electrical engineers, Civil engineers and Transport planners.</a:t>
            </a:r>
          </a:p>
          <a:p>
            <a:r>
              <a:rPr lang="en-GB" b="1" dirty="0"/>
              <a:t>Who will provide this? </a:t>
            </a:r>
            <a:r>
              <a:rPr lang="en-GB" dirty="0"/>
              <a:t>- Civil Engineering  and Construction Contractors, Solar tech companies and Local authority planning departments</a:t>
            </a:r>
          </a:p>
          <a:p>
            <a:r>
              <a:rPr lang="en-GB" b="1" dirty="0"/>
              <a:t>What other people might have a vested interest, Who and Why? </a:t>
            </a:r>
          </a:p>
          <a:p>
            <a:pPr marL="0" indent="0">
              <a:buNone/>
            </a:pPr>
            <a:r>
              <a:rPr lang="en-GB" dirty="0"/>
              <a:t>-  Local Residents – Creates a greener environment and brings in better cycling routes. </a:t>
            </a:r>
          </a:p>
          <a:p>
            <a:pPr>
              <a:buFontTx/>
              <a:buChar char="-"/>
            </a:pPr>
            <a:r>
              <a:rPr lang="en-GB" dirty="0"/>
              <a:t>Businesses Along or Near the Route – Brings more footfall and businesses could associate with green brand which would help their own brand. </a:t>
            </a:r>
          </a:p>
          <a:p>
            <a:pPr>
              <a:buFontTx/>
              <a:buChar char="-"/>
            </a:pPr>
            <a:r>
              <a:rPr lang="en-GB" dirty="0"/>
              <a:t>Local Authorities - Solar bike lanes show visible leadership in sustainability and helps to meet net zero goals. </a:t>
            </a:r>
          </a:p>
          <a:p>
            <a:pPr>
              <a:buFontTx/>
              <a:buChar char="-"/>
            </a:pPr>
            <a:r>
              <a:rPr lang="en-GB" dirty="0"/>
              <a:t>Renewable Energy Industry – Can use this as a </a:t>
            </a:r>
            <a:r>
              <a:rPr lang="en-GB"/>
              <a:t>pilot and </a:t>
            </a:r>
            <a:r>
              <a:rPr lang="en-GB" dirty="0"/>
              <a:t>as an opportunity to expand elsewhere if successful.</a:t>
            </a:r>
          </a:p>
        </p:txBody>
      </p:sp>
    </p:spTree>
    <p:extLst>
      <p:ext uri="{BB962C8B-B14F-4D97-AF65-F5344CB8AC3E}">
        <p14:creationId xmlns:p14="http://schemas.microsoft.com/office/powerpoint/2010/main" val="3913586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495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Solar Power Bike Lane</vt:lpstr>
      <vt:lpstr>Solar Power Bike Lane - Context</vt:lpstr>
      <vt:lpstr>Argument for the Demand of the Idea</vt:lpstr>
      <vt:lpstr> Partners and Stakeholders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Iestyn Thomas</dc:creator>
  <cp:lastModifiedBy>Iestyn Thomas</cp:lastModifiedBy>
  <cp:revision>2</cp:revision>
  <dcterms:created xsi:type="dcterms:W3CDTF">2025-11-22T19:23:28Z</dcterms:created>
  <dcterms:modified xsi:type="dcterms:W3CDTF">2025-11-25T20:40:24Z</dcterms:modified>
</cp:coreProperties>
</file>