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8" r:id="rId12"/>
    <p:sldId id="265" r:id="rId13"/>
    <p:sldId id="266" r:id="rId14"/>
    <p:sldId id="267" r:id="rId15"/>
    <p:sldId id="279" r:id="rId16"/>
    <p:sldId id="269" r:id="rId17"/>
    <p:sldId id="280" r:id="rId18"/>
    <p:sldId id="274" r:id="rId19"/>
    <p:sldId id="270" r:id="rId20"/>
    <p:sldId id="271" r:id="rId21"/>
    <p:sldId id="272" r:id="rId22"/>
    <p:sldId id="273" r:id="rId23"/>
    <p:sldId id="275" r:id="rId24"/>
    <p:sldId id="276" r:id="rId25"/>
    <p:sldId id="277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B3468-590F-4F7D-859E-BDC6217A06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0A4FF0-521F-40A1-807C-E0A99B5148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7A5D4-D8E3-4F69-BDB6-0642B8BA8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7421-FE2C-4785-B308-3F0E3A01FC92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E9D9B1-F7B6-4075-8A5E-8E8C51B01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06AC14-2998-4539-B4BC-0BE98EFF5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E3FE-AC77-4AF4-8A6C-4A95BC7E5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174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D1E0F-60CE-4BFE-874F-37517E2CB0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2152A-7F64-4228-B047-FC1536B2FA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B5E89F-0C8D-4B83-8BB5-BB5DFEA53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7421-FE2C-4785-B308-3F0E3A01FC92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F17D3A-B9C5-43CA-8A8C-D52668CB4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DF0378-3866-441A-A139-51F3693ED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E3FE-AC77-4AF4-8A6C-4A95BC7E5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165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F9C19-D87D-4BE8-BBD4-1C77BC6F8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0866F4-FE78-4FC9-A112-3A129786D9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1C6D8-3155-44B2-BEE5-193A6F0387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7421-FE2C-4785-B308-3F0E3A01FC92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CF2DE-9C22-4491-8F40-53D378BB7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E8A4F-EE51-4DF3-AFF5-020CFE4DE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E3FE-AC77-4AF4-8A6C-4A95BC7E5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16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D869B-DF24-4EE7-8505-0003C4CFE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70A9BB-E675-40F7-B2AD-E7F2CE4628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FC8404-16C6-43BA-B2F1-30608DF7E3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89E918-62F5-46FE-9262-D4D7756D7C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7421-FE2C-4785-B308-3F0E3A01FC92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1EE60E-6A28-4309-8EE6-F6CAE4B37A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914376-E910-4E2E-A587-955553C64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E3FE-AC77-4AF4-8A6C-4A95BC7E5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753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B1B1D-4128-4A37-B3A3-A9A8461A7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F2F61F-830B-4D0E-AF5C-A5CBCEB9AB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15096C-B696-4A11-B7E0-F19492A609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BDF1AD-2295-4FC4-97C6-6FC5E6CA7A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9FD00B-45B2-49A1-BF31-845F72DB87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40D3AF-D90A-4E7B-BA1D-F4C507B61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7421-FE2C-4785-B308-3F0E3A01FC92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8AF8FC-8402-4D9B-B5F0-DA438F03F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62926E-1C0B-4520-8AA6-0BD85BA9F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E3FE-AC77-4AF4-8A6C-4A95BC7E5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2206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BD8E4-6B35-47D0-BB81-93C90BC67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FDCE7E-A82F-4212-87FF-F3866228FD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7421-FE2C-4785-B308-3F0E3A01FC92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2FC68A-9DFE-4605-94C2-6E70830A7F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5387BF-52F7-4A76-BBFB-A6E13ABBB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E3FE-AC77-4AF4-8A6C-4A95BC7E5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93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02531B-E647-4F85-BE81-100E4EDCF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7421-FE2C-4785-B308-3F0E3A01FC92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BA85FE-42FD-4C34-B516-F21CA71476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25BEED-D58B-40B8-8452-DFD911A7C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E3FE-AC77-4AF4-8A6C-4A95BC7E5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627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4B4A2-C94D-4D12-9672-78530BBC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3BC6A-DD20-4493-90E6-189B499C07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C86F0D-E61B-48FD-9CD8-B8259ECDB7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17E310-C2F0-4761-9299-050E7A52A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7421-FE2C-4785-B308-3F0E3A01FC92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735261-032D-4599-BA0A-BA2438A62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219CD2-8CC8-4F6D-B717-77B2BEDB2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E3FE-AC77-4AF4-8A6C-4A95BC7E5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813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FA1AE-E01D-4EF5-876A-D39C46B55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294986-1C9A-4432-91E5-DB4512BE01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A5A99A-0A23-4ED2-BB96-BFB1DC59D5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228462-DC78-41DE-9EC2-22214B2B9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7421-FE2C-4785-B308-3F0E3A01FC92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7A10A1-4DB8-4653-BD6E-F132BC783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CE6797-6CC2-4E42-8881-759DAC320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E3FE-AC77-4AF4-8A6C-4A95BC7E5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463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17219-F9C9-4D49-80DE-094E10478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15E26-4444-45B9-A25C-E85324C3FF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B6E35B-6BE7-4412-AC02-6133E0B97C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7421-FE2C-4785-B308-3F0E3A01FC92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C1E703-934F-44EA-B017-F5E839B29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D6E7C2-7635-486F-9A5F-F99802339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E3FE-AC77-4AF4-8A6C-4A95BC7E5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838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E3D3BC-3044-438E-9303-BC428114E9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7126B3-5B8C-45E0-9AA8-68B7158D1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26EA9-452E-469D-9F98-F6FC39D4D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7421-FE2C-4785-B308-3F0E3A01FC92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C5B704-D530-4403-ADB2-33A6886EF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C04B14-E2EA-4533-8F5B-ADECE704C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E3FE-AC77-4AF4-8A6C-4A95BC7E5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566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C48C77-FE01-457A-A75B-185E37FCF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656ED7-C36F-4368-A23C-390580A0A8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F2B63-F0AA-4E90-B2B4-91328C08F5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2E7421-FE2C-4785-B308-3F0E3A01FC92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ED2306-6434-47A5-A33E-E3D8C960A3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9D5B45-69C5-4B2C-BEF3-672810D484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27E3FE-AC77-4AF4-8A6C-4A95BC7E5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658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FE8IaoInQU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-archieves36.webs.com/225-240dec.pdf" TargetMode="External"/><Relationship Id="rId2" Type="http://schemas.openxmlformats.org/officeDocument/2006/relationships/hyperlink" Target="https://www.cipd.co.uk/knowledge/fundamentals/relations/diversity/factsheet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teamtechnology.co.uk/team/dynamics/performance-impac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10755-BE36-4EF3-95F6-BFA23E39C1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3111" y="640081"/>
            <a:ext cx="5138808" cy="3352473"/>
          </a:xfrm>
          <a:noFill/>
        </p:spPr>
        <p:txBody>
          <a:bodyPr>
            <a:normAutofit/>
          </a:bodyPr>
          <a:lstStyle/>
          <a:p>
            <a:r>
              <a:rPr lang="en-GB" b="1"/>
              <a:t>The Human Resource Professional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ACF8AD-A79A-42CF-AF34-B48DF0E7E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3110" y="4157147"/>
            <a:ext cx="5138809" cy="2060774"/>
          </a:xfrm>
          <a:noFill/>
        </p:spPr>
        <p:txBody>
          <a:bodyPr>
            <a:normAutofit/>
          </a:bodyPr>
          <a:lstStyle/>
          <a:p>
            <a:r>
              <a:rPr lang="en-GB" b="1" dirty="0"/>
              <a:t>Tuesday 26 February 2019</a:t>
            </a:r>
          </a:p>
          <a:p>
            <a:r>
              <a:rPr lang="en-GB" b="1" dirty="0"/>
              <a:t>Team Dynamics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913D8DA-B72B-46FB-9E5D-656A0EB0A4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1"/>
            <a:ext cx="6107584" cy="6861717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26">
            <a:extLst>
              <a:ext uri="{FF2B5EF4-FFF2-40B4-BE49-F238E27FC236}">
                <a16:creationId xmlns:a16="http://schemas.microsoft.com/office/drawing/2014/main" id="{63CDDC8E-3FD0-4545-A664-7661835B4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480917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C6887368-4DCE-4F29-A226-737E34E94B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6500" y="1344157"/>
            <a:ext cx="4169664" cy="416966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691306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D8386171-E87D-46AB-8718-4CE2A8874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26">
            <a:extLst>
              <a:ext uri="{FF2B5EF4-FFF2-40B4-BE49-F238E27FC236}">
                <a16:creationId xmlns:a16="http://schemas.microsoft.com/office/drawing/2014/main" id="{207CB456-8849-413C-8210-B663779A3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513936D-D1EB-4E42-A97F-942BA1F3D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72A350B-301F-4D7B-A516-41B797E67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6278" y="1068010"/>
            <a:ext cx="8788842" cy="16128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Learning outcomes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D917B0F-5583-4B6F-8D7C-646ABCE00FC4}"/>
              </a:ext>
            </a:extLst>
          </p:cNvPr>
          <p:cNvSpPr/>
          <p:nvPr/>
        </p:nvSpPr>
        <p:spPr>
          <a:xfrm>
            <a:off x="1202720" y="3000877"/>
            <a:ext cx="8428383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endParaRPr lang="en-GB" sz="2000" b="1" dirty="0"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endParaRPr lang="en-GB" sz="2000" dirty="0"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r>
              <a:rPr lang="en-GB" b="1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66502F6-59BE-440F-AE7A-2A5438830BE7}"/>
              </a:ext>
            </a:extLst>
          </p:cNvPr>
          <p:cNvSpPr/>
          <p:nvPr/>
        </p:nvSpPr>
        <p:spPr>
          <a:xfrm>
            <a:off x="3058952" y="2826230"/>
            <a:ext cx="6096000" cy="3231654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b="1" dirty="0"/>
              <a:t>Describe the elements of group/team dynamics</a:t>
            </a:r>
          </a:p>
          <a:p>
            <a:pPr marL="342900" lvl="0" indent="-342900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b="1" dirty="0"/>
              <a:t>State the difference between being part of a group to part of a team</a:t>
            </a:r>
          </a:p>
          <a:p>
            <a:pPr marL="342900" lvl="0" indent="-342900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b="1" dirty="0"/>
              <a:t>Describe the importance of teamwork and recognise the different stages that make teamwork effective</a:t>
            </a:r>
          </a:p>
          <a:p>
            <a:pPr>
              <a:spcAft>
                <a:spcPts val="0"/>
              </a:spcAft>
            </a:pPr>
            <a:r>
              <a:rPr lang="en-GB" b="1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2000" dirty="0"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b="1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54817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32E228F-CAF5-42EC-9460-CB9F765AB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b="1" dirty="0"/>
              <a:t>Defining groups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A87E3D-5EA8-4C5E-BB6F-AAF966739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Groups: Two or more individuals interacting and interdependent, who have come together to achieve particular objectives.</a:t>
            </a:r>
          </a:p>
          <a:p>
            <a:r>
              <a:rPr lang="en-GB" sz="2400" b="1" dirty="0"/>
              <a:t>Group dynamics is the study of interactions and forces within small face-to-face groups. It is concerned with what happens when groups of people meet</a:t>
            </a:r>
          </a:p>
          <a:p>
            <a:pPr marL="0" indent="0" algn="r">
              <a:buNone/>
            </a:pPr>
            <a:r>
              <a:rPr lang="en-GB" sz="2400" b="1" dirty="0"/>
              <a:t>(Mullins 2010)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7" descr="Group">
            <a:extLst>
              <a:ext uri="{FF2B5EF4-FFF2-40B4-BE49-F238E27FC236}">
                <a16:creationId xmlns:a16="http://schemas.microsoft.com/office/drawing/2014/main" id="{F3290FC9-29DE-4692-A74C-E5DB00CE14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153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37552-614D-40F9-B1A2-7A8BD3D8D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b="1" dirty="0"/>
              <a:t>Why do people join groups?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AB1F9-D396-45D2-B6E3-4647970885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Security</a:t>
            </a:r>
          </a:p>
          <a:p>
            <a:r>
              <a:rPr lang="en-GB" sz="2400" b="1" dirty="0"/>
              <a:t>Status</a:t>
            </a:r>
          </a:p>
          <a:p>
            <a:r>
              <a:rPr lang="en-GB" sz="2400" b="1" dirty="0"/>
              <a:t>Self-esteem</a:t>
            </a:r>
          </a:p>
          <a:p>
            <a:r>
              <a:rPr lang="en-GB" sz="2400" b="1" dirty="0"/>
              <a:t>Affiliation</a:t>
            </a:r>
          </a:p>
          <a:p>
            <a:r>
              <a:rPr lang="en-GB" sz="2400" b="1" dirty="0"/>
              <a:t>Power</a:t>
            </a:r>
          </a:p>
          <a:p>
            <a:r>
              <a:rPr lang="en-GB" sz="2400" b="1" dirty="0"/>
              <a:t>Goal achievement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5F966B91-C0E7-4033-99A0-4DE1681400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203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10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4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8F1F4DD-34E1-4314-AAC9-0D18DB9FD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Groups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A3340DB-773B-4E80-9BB9-BC074F6887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4483324" cy="26999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Informal groups:</a:t>
            </a:r>
          </a:p>
          <a:p>
            <a:r>
              <a:rPr lang="en-GB" sz="2400" b="1" dirty="0"/>
              <a:t>Satisfies group’s needs and individual’s needs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45F39C-B730-4287-9AE2-86D12E27B9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01427"/>
            <a:ext cx="4554501" cy="26999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Formal groups:</a:t>
            </a:r>
          </a:p>
          <a:p>
            <a:r>
              <a:rPr lang="en-GB" sz="2400" b="1" dirty="0"/>
              <a:t>Formed to complete task – for the satisfaction of organisation</a:t>
            </a:r>
          </a:p>
        </p:txBody>
      </p:sp>
    </p:spTree>
    <p:extLst>
      <p:ext uri="{BB962C8B-B14F-4D97-AF65-F5344CB8AC3E}">
        <p14:creationId xmlns:p14="http://schemas.microsoft.com/office/powerpoint/2010/main" val="695042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D9537F-1009-42FC-B613-3C3F5B05F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0000"/>
                </a:solidFill>
              </a:rPr>
              <a:t>Work group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D00CFE80-FA5A-403B-AD3B-B19A8E68C9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60E06E-0541-41B5-BD7A-CFF9F8D1A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0000"/>
                </a:solidFill>
              </a:rPr>
              <a:t>Employees who interact to…</a:t>
            </a:r>
          </a:p>
          <a:p>
            <a:r>
              <a:rPr lang="en-GB" sz="2400" b="1" dirty="0">
                <a:solidFill>
                  <a:srgbClr val="000000"/>
                </a:solidFill>
              </a:rPr>
              <a:t>Share information</a:t>
            </a:r>
          </a:p>
          <a:p>
            <a:r>
              <a:rPr lang="en-GB" sz="2400" b="1" dirty="0">
                <a:solidFill>
                  <a:srgbClr val="000000"/>
                </a:solidFill>
              </a:rPr>
              <a:t>Make decisions</a:t>
            </a:r>
          </a:p>
          <a:p>
            <a:r>
              <a:rPr lang="en-GB" sz="2400" b="1" dirty="0">
                <a:solidFill>
                  <a:srgbClr val="000000"/>
                </a:solidFill>
              </a:rPr>
              <a:t>Help one another perform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000000"/>
                </a:solidFill>
              </a:rPr>
              <a:t>Output = sum of individuals efforts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000000"/>
                </a:solidFill>
              </a:rPr>
              <a:t>                                         (Mullins 2010)</a:t>
            </a:r>
          </a:p>
        </p:txBody>
      </p:sp>
    </p:spTree>
    <p:extLst>
      <p:ext uri="{BB962C8B-B14F-4D97-AF65-F5344CB8AC3E}">
        <p14:creationId xmlns:p14="http://schemas.microsoft.com/office/powerpoint/2010/main" val="143357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762FCB-8294-4DE5-BCD1-AE057E48F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b="1" dirty="0">
                <a:solidFill>
                  <a:schemeClr val="accent1"/>
                </a:solidFill>
              </a:rPr>
              <a:t>Define Team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9B903-F18F-49FA-A0D1-DA13480F8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algn="r"/>
            <a:r>
              <a:rPr lang="en-GB" sz="2400" b="1" dirty="0"/>
              <a:t>Teams occur when a number of people have a common goal and recognise that their personal success is dependent on the success of others  (Mullins 2010).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53004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64BDC-1C44-43F6-AA2C-9184332FF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b="1" dirty="0"/>
              <a:t>Work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27376-8468-4FC6-A0A8-B293E682DF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Generates positive synergy</a:t>
            </a:r>
          </a:p>
          <a:p>
            <a:r>
              <a:rPr lang="en-GB" sz="2400" b="1" dirty="0"/>
              <a:t>Efforts are co-ordinated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Output = Sum of individuals’ efforts – plus efforts created through synergy</a:t>
            </a:r>
          </a:p>
          <a:p>
            <a:pPr marL="0" indent="0">
              <a:buNone/>
            </a:pPr>
            <a:r>
              <a:rPr lang="en-GB" sz="2400" b="1" dirty="0"/>
              <a:t>Synergy: The total is greater than the sum of the parts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F119A121-C6E0-4E8D-87D7-754E885407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2506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D8D28815-76C5-4D13-B24C-49B46658C0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7386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00C1882-85F9-4BBE-8C27-7A99916BB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3111" y="640081"/>
            <a:ext cx="5138808" cy="3352473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Ten minute task…</a:t>
            </a:r>
            <a:br>
              <a:rPr lang="en-US" sz="3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 groups, discuss the advantages and disadvantages of teams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913D8DA-B72B-46FB-9E5D-656A0EB0A4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1"/>
            <a:ext cx="6107584" cy="6861717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26">
            <a:extLst>
              <a:ext uri="{FF2B5EF4-FFF2-40B4-BE49-F238E27FC236}">
                <a16:creationId xmlns:a16="http://schemas.microsoft.com/office/drawing/2014/main" id="{63CDDC8E-3FD0-4545-A664-7661835B4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480917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7" descr="Chat Bubble">
            <a:extLst>
              <a:ext uri="{FF2B5EF4-FFF2-40B4-BE49-F238E27FC236}">
                <a16:creationId xmlns:a16="http://schemas.microsoft.com/office/drawing/2014/main" id="{C460B52D-A191-4C4D-BACC-6A79595D2E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6500" y="1344157"/>
            <a:ext cx="4169664" cy="416966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2415863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8A7ECA-55E7-49C7-AA91-188D950C3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>
            <a:normAutofit/>
          </a:bodyPr>
          <a:lstStyle/>
          <a:p>
            <a:pPr algn="r"/>
            <a:r>
              <a:rPr lang="en-GB" b="1" dirty="0">
                <a:solidFill>
                  <a:schemeClr val="accent1"/>
                </a:solidFill>
              </a:rPr>
              <a:t>Advantages of teams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01D33A-B436-4B27-9C74-F305ABF851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Motivational reasons:</a:t>
            </a:r>
          </a:p>
          <a:p>
            <a:r>
              <a:rPr lang="en-GB" sz="2400" b="1" dirty="0"/>
              <a:t>Satisfy social needs to be accepted and valued by others</a:t>
            </a:r>
          </a:p>
          <a:p>
            <a:r>
              <a:rPr lang="en-GB" sz="2400" b="1" dirty="0"/>
              <a:t>Sense of mutual achievement</a:t>
            </a:r>
          </a:p>
          <a:p>
            <a:endParaRPr lang="en-GB" sz="20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468A69-4A1D-4572-B78D-C024F5FC2E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36896" y="3429000"/>
            <a:ext cx="6250940" cy="23046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Business reasons:</a:t>
            </a:r>
          </a:p>
          <a:p>
            <a:r>
              <a:rPr lang="en-GB" sz="2400" b="1" dirty="0"/>
              <a:t>Integrate professionally fragmented knowledge</a:t>
            </a:r>
          </a:p>
          <a:p>
            <a:r>
              <a:rPr lang="en-GB" sz="2400" b="1" dirty="0"/>
              <a:t>A forum for raising issues otherwise ignored</a:t>
            </a:r>
          </a:p>
          <a:p>
            <a:r>
              <a:rPr lang="en-GB" sz="2400" b="1" dirty="0"/>
              <a:t>Enables people to extend their roles</a:t>
            </a:r>
          </a:p>
        </p:txBody>
      </p:sp>
    </p:spTree>
    <p:extLst>
      <p:ext uri="{BB962C8B-B14F-4D97-AF65-F5344CB8AC3E}">
        <p14:creationId xmlns:p14="http://schemas.microsoft.com/office/powerpoint/2010/main" val="3742576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FB46D8-5948-492C-B4BC-A4E9990C1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chemeClr val="accent1"/>
                </a:solidFill>
              </a:rPr>
              <a:t>Disadvantages of teams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80A61-E4C1-401A-9376-D4E77DD0A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May take on their own purpose</a:t>
            </a:r>
          </a:p>
          <a:p>
            <a:r>
              <a:rPr lang="en-GB" sz="2400" b="1" dirty="0"/>
              <a:t>May use too much time</a:t>
            </a:r>
          </a:p>
          <a:p>
            <a:r>
              <a:rPr lang="en-GB" sz="2400" b="1" dirty="0"/>
              <a:t>May allow an individual to dominate</a:t>
            </a:r>
          </a:p>
          <a:p>
            <a:r>
              <a:rPr lang="en-GB" sz="2400" b="1" dirty="0"/>
              <a:t>May fall into the trap of groupthink</a:t>
            </a:r>
          </a:p>
        </p:txBody>
      </p:sp>
    </p:spTree>
    <p:extLst>
      <p:ext uri="{BB962C8B-B14F-4D97-AF65-F5344CB8AC3E}">
        <p14:creationId xmlns:p14="http://schemas.microsoft.com/office/powerpoint/2010/main" val="1807569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0E65D-DD5F-4EDE-9787-9A3937BAF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b="1" dirty="0"/>
              <a:t>Groupthink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E5318-586E-43AD-BE06-9516ABDE6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8" y="1953128"/>
            <a:ext cx="6467867" cy="4000946"/>
          </a:xfrm>
        </p:spPr>
        <p:txBody>
          <a:bodyPr anchor="ctr">
            <a:normAutofit fontScale="85000" lnSpcReduction="20000"/>
          </a:bodyPr>
          <a:lstStyle/>
          <a:p>
            <a:endParaRPr lang="en-GB" sz="2400" dirty="0"/>
          </a:p>
          <a:p>
            <a:pPr marL="0" indent="0">
              <a:buNone/>
            </a:pPr>
            <a:r>
              <a:rPr lang="en-GB" sz="2600" b="1" dirty="0"/>
              <a:t>In very close-knit groups ‘groupthink’ is always a danger</a:t>
            </a:r>
          </a:p>
          <a:p>
            <a:r>
              <a:rPr lang="en-GB" sz="2600" b="1" dirty="0"/>
              <a:t>Energy may go towards maintaining relationships instead of tasks</a:t>
            </a:r>
          </a:p>
          <a:p>
            <a:r>
              <a:rPr lang="en-GB" sz="2600" b="1" dirty="0"/>
              <a:t>Outsiders seen as a threat and therefore dismissed</a:t>
            </a:r>
          </a:p>
          <a:p>
            <a:r>
              <a:rPr lang="en-GB" sz="2600" b="1" dirty="0"/>
              <a:t>Close group may think they are infallible and cannot be wrong</a:t>
            </a:r>
          </a:p>
          <a:p>
            <a:r>
              <a:rPr lang="en-GB" sz="2600" b="1" dirty="0"/>
              <a:t>Views that may rock the boat will be quashed to maintain harmony – therefore neglecting different views</a:t>
            </a:r>
          </a:p>
          <a:p>
            <a:pPr marL="0" indent="0">
              <a:buNone/>
            </a:pPr>
            <a:r>
              <a:rPr lang="en-GB" sz="2600" b="1" dirty="0"/>
              <a:t>                                                                       (Janis, 1982)</a:t>
            </a:r>
          </a:p>
          <a:p>
            <a:endParaRPr lang="en-GB" sz="2400" dirty="0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Warning">
            <a:extLst>
              <a:ext uri="{FF2B5EF4-FFF2-40B4-BE49-F238E27FC236}">
                <a16:creationId xmlns:a16="http://schemas.microsoft.com/office/drawing/2014/main" id="{225C0C40-9889-4C5B-8B80-E7994E28CE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1184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FEB16-60E3-4B31-A66E-2B3845F42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b="1" dirty="0"/>
              <a:t>To avoid groupthink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871EA-36E8-4546-B4F9-AF0F80FBE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Actively seek outside ideas and feedback</a:t>
            </a:r>
          </a:p>
          <a:p>
            <a:r>
              <a:rPr lang="en-GB" sz="2400" b="1" dirty="0"/>
              <a:t>Welcome self-criticism within group </a:t>
            </a:r>
          </a:p>
          <a:p>
            <a:r>
              <a:rPr lang="en-GB" sz="2400" b="1" dirty="0"/>
              <a:t>Consciously evaluate conflicting evidence and opinions</a:t>
            </a:r>
          </a:p>
          <a:p>
            <a:pPr marL="0" indent="0">
              <a:buNone/>
            </a:pPr>
            <a:r>
              <a:rPr lang="en-GB" sz="2400" b="1" dirty="0"/>
              <a:t>(Janis, 1982)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275B49D8-1D85-47B6-A57D-3FD1F2A965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4293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A918D-1E01-4C6E-AB16-417B0CB9E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b="1" dirty="0"/>
              <a:t>Diversity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E063E-44E6-4F6A-AEF1-23E83A3D2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1589649"/>
            <a:ext cx="7474171" cy="496589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CIPD viewpoint:</a:t>
            </a:r>
          </a:p>
          <a:p>
            <a:r>
              <a:rPr lang="en-GB" sz="2400" b="1" dirty="0"/>
              <a:t>The moral case for building fairer and more inclusive labour markets and workplaces is indisputable: people matter, and organisations must ensure their people management approaches do not put any group at a disadvantage. Regardless of our identity or background, we all deserve the opportunity to develop our skills and talents to our full potential, work in a safe, supportive and inclusive environment, be fairly rewarded and recognised for our work and have a meaningful voice on matters that affect us (CIPD, 2018).</a:t>
            </a:r>
          </a:p>
          <a:p>
            <a:endParaRPr lang="en-GB" sz="2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CB8B4085-97EB-454F-8180-CC06BB79EC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2339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A0917-D91D-4A8F-8588-CA8E18526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b="1" dirty="0"/>
              <a:t>Team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E4C17-6F2A-47D2-920C-798524500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Tuckman’s five stages of group development</a:t>
            </a:r>
          </a:p>
          <a:p>
            <a:r>
              <a:rPr lang="en-GB" sz="2400" b="1" dirty="0"/>
              <a:t>YouTube Video (followed by 15 minute class discussion on the five stages)</a:t>
            </a:r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Graphic 6" descr="Play">
            <a:extLst>
              <a:ext uri="{FF2B5EF4-FFF2-40B4-BE49-F238E27FC236}">
                <a16:creationId xmlns:a16="http://schemas.microsoft.com/office/drawing/2014/main" id="{6064CD39-D2E1-424D-BF03-B940A5D825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9386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>
            <a:hlinkClick r:id="" action="ppaction://media"/>
            <a:extLst>
              <a:ext uri="{FF2B5EF4-FFF2-40B4-BE49-F238E27FC236}">
                <a16:creationId xmlns:a16="http://schemas.microsoft.com/office/drawing/2014/main" id="{95EC8484-0455-4382-A103-29103C51C84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2278" y="96906"/>
            <a:ext cx="12019722" cy="6761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9580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7913D9-D05B-492B-AC8B-00CF20A93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>
            <a:normAutofit/>
          </a:bodyPr>
          <a:lstStyle/>
          <a:p>
            <a:r>
              <a:rPr lang="en-GB" sz="4000" dirty="0"/>
              <a:t>Tuckman’s two dimensions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834E0B-8501-4571-A2F6-EF5C22872F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4483324" cy="26999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Personal dimension</a:t>
            </a:r>
          </a:p>
          <a:p>
            <a:r>
              <a:rPr lang="en-GB" sz="2000" b="1" dirty="0"/>
              <a:t>Group relations</a:t>
            </a:r>
          </a:p>
          <a:p>
            <a:r>
              <a:rPr lang="en-GB" sz="2000" b="1" dirty="0"/>
              <a:t>Expectations</a:t>
            </a:r>
          </a:p>
          <a:p>
            <a:r>
              <a:rPr lang="en-GB" sz="2000" b="1" dirty="0"/>
              <a:t>Assumptions</a:t>
            </a:r>
          </a:p>
          <a:p>
            <a:r>
              <a:rPr lang="en-GB" sz="2000" b="1" dirty="0"/>
              <a:t>Personality clashes</a:t>
            </a:r>
          </a:p>
          <a:p>
            <a:pPr marL="0" indent="0">
              <a:buNone/>
            </a:pPr>
            <a:endParaRPr lang="en-GB" sz="2000" b="1" dirty="0"/>
          </a:p>
          <a:p>
            <a:endParaRPr lang="en-GB" sz="20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CE37A08-9629-42FF-8FF3-8B06E3FD75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01427"/>
            <a:ext cx="4554501" cy="26999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Task dimension</a:t>
            </a:r>
          </a:p>
          <a:p>
            <a:r>
              <a:rPr lang="en-GB" sz="2000" b="1" dirty="0"/>
              <a:t>Groups understanding of how to do or finish the task they’ve been given</a:t>
            </a:r>
          </a:p>
        </p:txBody>
      </p:sp>
    </p:spTree>
    <p:extLst>
      <p:ext uri="{BB962C8B-B14F-4D97-AF65-F5344CB8AC3E}">
        <p14:creationId xmlns:p14="http://schemas.microsoft.com/office/powerpoint/2010/main" val="13905946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B1341-7F92-418D-ADD8-251A94C5D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b="1" dirty="0"/>
              <a:t>Forming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BB99B-C731-47C3-903F-86E945A42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Little sign of structure or involvement</a:t>
            </a:r>
          </a:p>
          <a:p>
            <a:r>
              <a:rPr lang="en-GB" sz="2400" b="1" dirty="0"/>
              <a:t>Members worried about a task</a:t>
            </a:r>
          </a:p>
          <a:p>
            <a:r>
              <a:rPr lang="en-GB" sz="2400" b="1" dirty="0"/>
              <a:t>Communication is superficial</a:t>
            </a:r>
          </a:p>
          <a:p>
            <a:endParaRPr lang="en-GB" sz="24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ECE605BA-F4B8-4CB9-97C9-1835D398A1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1788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DB300-5E53-44B9-A04E-90C83A666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b="1" dirty="0"/>
              <a:t>Storming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22970-86A4-4953-9ED3-464065A5E6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Group show competitive behaviour</a:t>
            </a:r>
          </a:p>
          <a:p>
            <a:r>
              <a:rPr lang="en-GB" sz="2400" b="1" dirty="0"/>
              <a:t>Members seem to get irritated</a:t>
            </a:r>
          </a:p>
          <a:p>
            <a:r>
              <a:rPr lang="en-GB" sz="2400" b="1" dirty="0"/>
              <a:t>Communication is one way</a:t>
            </a:r>
          </a:p>
          <a:p>
            <a:r>
              <a:rPr lang="en-GB" sz="2400" b="1" dirty="0"/>
              <a:t>One or two attempt to dominate</a:t>
            </a:r>
          </a:p>
          <a:p>
            <a:r>
              <a:rPr lang="en-GB" sz="2400" b="1" dirty="0"/>
              <a:t>Sub-groups and alliances start to form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Team">
            <a:extLst>
              <a:ext uri="{FF2B5EF4-FFF2-40B4-BE49-F238E27FC236}">
                <a16:creationId xmlns:a16="http://schemas.microsoft.com/office/drawing/2014/main" id="{483FBB83-1468-408F-9DEB-1990B17012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1063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550EE0-AC02-4E12-B2BC-61DA3D407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0000"/>
                </a:solidFill>
              </a:rPr>
              <a:t>Norming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9E50EF55-B1EB-4F1B-9FAE-7734C52AF6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569F4-8EDA-4938-928B-A682E25504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400" b="1" dirty="0">
                <a:solidFill>
                  <a:srgbClr val="000000"/>
                </a:solidFill>
              </a:rPr>
              <a:t>Members avoid conflict</a:t>
            </a:r>
          </a:p>
          <a:p>
            <a:r>
              <a:rPr lang="en-GB" sz="2400" b="1" dirty="0">
                <a:solidFill>
                  <a:srgbClr val="000000"/>
                </a:solidFill>
              </a:rPr>
              <a:t>Members wish to conform</a:t>
            </a:r>
          </a:p>
          <a:p>
            <a:r>
              <a:rPr lang="en-GB" sz="2400" b="1" dirty="0">
                <a:solidFill>
                  <a:srgbClr val="000000"/>
                </a:solidFill>
              </a:rPr>
              <a:t>Members start to trust others</a:t>
            </a:r>
          </a:p>
          <a:p>
            <a:r>
              <a:rPr lang="en-GB" sz="2400" b="1" dirty="0">
                <a:solidFill>
                  <a:srgbClr val="000000"/>
                </a:solidFill>
              </a:rPr>
              <a:t>Members concerned with needs of the rest of the team</a:t>
            </a: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27694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BFCA4-716D-40A8-8F01-DC9FC6FCA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b="1" dirty="0"/>
              <a:t>Performing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BE782-19BA-4266-AE15-1ED5B62AE9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Working towards a goal</a:t>
            </a:r>
          </a:p>
          <a:p>
            <a:r>
              <a:rPr lang="en-GB" sz="2400" b="1" dirty="0"/>
              <a:t>Communication is open</a:t>
            </a:r>
          </a:p>
          <a:p>
            <a:r>
              <a:rPr lang="en-GB" sz="2400" b="1" dirty="0"/>
              <a:t>Individuals – self assured</a:t>
            </a:r>
          </a:p>
          <a:p>
            <a:r>
              <a:rPr lang="en-GB" sz="2400" b="1" dirty="0"/>
              <a:t>Increase in skills</a:t>
            </a:r>
          </a:p>
          <a:p>
            <a:r>
              <a:rPr lang="en-GB" sz="2400" b="1" dirty="0"/>
              <a:t>Group is more productive</a:t>
            </a:r>
          </a:p>
          <a:p>
            <a:r>
              <a:rPr lang="en-GB" sz="2400" b="1" dirty="0"/>
              <a:t>Both dimensions are focused upon</a:t>
            </a:r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Graphic 6" descr="Handshake">
            <a:extLst>
              <a:ext uri="{FF2B5EF4-FFF2-40B4-BE49-F238E27FC236}">
                <a16:creationId xmlns:a16="http://schemas.microsoft.com/office/drawing/2014/main" id="{30DF8CFD-E229-4F18-AEAB-0A94DBF097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868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C9112-9CBE-453D-9855-A99C4A502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b="1" dirty="0"/>
              <a:t>Adjourning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8571E-8C7B-4407-B538-A908747084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Work is complete</a:t>
            </a:r>
          </a:p>
          <a:p>
            <a:r>
              <a:rPr lang="en-GB" sz="2400" b="1" dirty="0"/>
              <a:t>Group disbands</a:t>
            </a:r>
          </a:p>
          <a:p>
            <a:r>
              <a:rPr lang="en-GB" sz="2400" b="1" dirty="0"/>
              <a:t>Functional end</a:t>
            </a:r>
          </a:p>
          <a:p>
            <a:r>
              <a:rPr lang="en-GB" sz="2400" b="1" dirty="0"/>
              <a:t>Good feelings</a:t>
            </a:r>
          </a:p>
          <a:p>
            <a:r>
              <a:rPr lang="en-GB" sz="2400" b="1" dirty="0"/>
              <a:t>Recognition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0F3EE323-1F21-4A70-B2C0-A09680EEE9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8393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B04ABD-BAFD-462F-B38D-F8F6C1C07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b="1" dirty="0">
                <a:solidFill>
                  <a:schemeClr val="accent1"/>
                </a:solidFill>
              </a:rPr>
              <a:t>Who needs to be effective in your team</a:t>
            </a:r>
            <a:r>
              <a:rPr lang="en-GB" dirty="0">
                <a:solidFill>
                  <a:schemeClr val="accent1"/>
                </a:solidFill>
              </a:rPr>
              <a:t>?</a:t>
            </a:r>
          </a:p>
        </p:txBody>
      </p:sp>
      <p:cxnSp>
        <p:nvCxnSpPr>
          <p:cNvPr id="14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F0040-08EC-421B-A3C2-3833AFFCF4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What roles need to be taken up? </a:t>
            </a:r>
          </a:p>
          <a:p>
            <a:pPr marL="0" indent="0">
              <a:buNone/>
            </a:pPr>
            <a:r>
              <a:rPr lang="en-GB" sz="2400" b="1" dirty="0"/>
              <a:t>Team leader?</a:t>
            </a:r>
          </a:p>
          <a:p>
            <a:r>
              <a:rPr lang="en-GB" sz="2400" b="1" dirty="0"/>
              <a:t>Ways to resolve conflict</a:t>
            </a:r>
          </a:p>
          <a:p>
            <a:r>
              <a:rPr lang="en-GB" sz="2400" b="1" dirty="0"/>
              <a:t>Give the team a title</a:t>
            </a:r>
          </a:p>
          <a:p>
            <a:r>
              <a:rPr lang="en-GB" sz="2400" b="1" dirty="0"/>
              <a:t>Make the team feel valued - motivators</a:t>
            </a:r>
          </a:p>
          <a:p>
            <a:pPr marL="0" indent="0">
              <a:buNone/>
            </a:pPr>
            <a:endParaRPr lang="en-GB" sz="2400" b="1" dirty="0"/>
          </a:p>
          <a:p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574375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52EAD72-28EF-4D6A-9A00-10245DCFA431}"/>
              </a:ext>
            </a:extLst>
          </p:cNvPr>
          <p:cNvSpPr/>
          <p:nvPr/>
        </p:nvSpPr>
        <p:spPr>
          <a:xfrm>
            <a:off x="2336800" y="1651000"/>
            <a:ext cx="6807200" cy="50375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CIPD (2018)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Diversity and inclusion in the workplace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https://www.cipd.co.uk/knowledge/fundamentals/relations/diversity/factsheet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 February 2019).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Golkar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H. (2013) ‘Groupthink principles and fundamentals in organizations’,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Interdisciplinary Journal of Contemporary Research in Business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5 (8)  [Online] Available at: 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https://journal-archieves36.webs.com/225-240dec.pdf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(Accesses: 17 February 2019).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Mullins, J. L (2010)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and organisational behaviour.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9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Harlow: Pearson Education Limited.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Team Technology (2019)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difference between team and group dynamics.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https://www.teamtechnology.co.uk/team/dynamics/performance-impact/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(Accessed: 17 February 2019).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Tuckman, W. B. (1965) Development sequence in small groups.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Psychological Bulletin,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63, pp. 384-99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42842A2-12FA-4B4B-9A33-9D84656E6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40218793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837</Words>
  <Application>Microsoft Office PowerPoint</Application>
  <PresentationFormat>Widescreen</PresentationFormat>
  <Paragraphs>124</Paragraphs>
  <Slides>25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Book Antiqua</vt:lpstr>
      <vt:lpstr>Calibri</vt:lpstr>
      <vt:lpstr>Calibri Light</vt:lpstr>
      <vt:lpstr>Symbol</vt:lpstr>
      <vt:lpstr>Times New Roman</vt:lpstr>
      <vt:lpstr>Office Theme</vt:lpstr>
      <vt:lpstr>The Human Resource Professional</vt:lpstr>
      <vt:lpstr>Learning outcomes</vt:lpstr>
      <vt:lpstr>Defining groups</vt:lpstr>
      <vt:lpstr>Why do people join groups?</vt:lpstr>
      <vt:lpstr>Groups</vt:lpstr>
      <vt:lpstr>Work group</vt:lpstr>
      <vt:lpstr>Define Team</vt:lpstr>
      <vt:lpstr>Work Team</vt:lpstr>
      <vt:lpstr>PowerPoint Presentation</vt:lpstr>
      <vt:lpstr>Ten minute task…  In groups, discuss the advantages and disadvantages of teams</vt:lpstr>
      <vt:lpstr>Advantages of teams</vt:lpstr>
      <vt:lpstr>Disadvantages of teams</vt:lpstr>
      <vt:lpstr>Groupthink</vt:lpstr>
      <vt:lpstr>To avoid groupthink…</vt:lpstr>
      <vt:lpstr>Diversity</vt:lpstr>
      <vt:lpstr>Team development</vt:lpstr>
      <vt:lpstr>PowerPoint Presentation</vt:lpstr>
      <vt:lpstr>Tuckman’s two dimensions</vt:lpstr>
      <vt:lpstr>Forming</vt:lpstr>
      <vt:lpstr>Storming</vt:lpstr>
      <vt:lpstr>Norming</vt:lpstr>
      <vt:lpstr>Performing</vt:lpstr>
      <vt:lpstr>Adjourning</vt:lpstr>
      <vt:lpstr>Who needs to be effective in your team?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Human Resource Professional</dc:title>
  <dc:creator>Deborah Lloyd</dc:creator>
  <cp:lastModifiedBy>Deborah Lloyd</cp:lastModifiedBy>
  <cp:revision>2</cp:revision>
  <dcterms:created xsi:type="dcterms:W3CDTF">2019-02-19T14:00:16Z</dcterms:created>
  <dcterms:modified xsi:type="dcterms:W3CDTF">2019-02-19T14:18:46Z</dcterms:modified>
</cp:coreProperties>
</file>