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autoAdjust="0" sz="15000"/>
    <p:restoredTop autoAdjust="0" sz="91935"/>
  </p:normalViewPr>
  <p:slideViewPr>
    <p:cSldViewPr snapToGrid="0">
      <p:cViewPr varScale="1">
        <p:scale>
          <a:sx d="100" n="105"/>
          <a:sy d="100" n="105"/>
        </p:scale>
        <p:origin x="834" y="108"/>
      </p:cViewPr>
      <p:guideLst>
        <p:guide orient="horz" pos="2160"/>
        <p:guide pos="3840"/>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B7EE6EE2-B7C9-4220-B90C-1481EDCC796F}" type="datetimeFigureOut">
              <a:rPr lang="en-US" smtClean="0"/>
              <a:pPr/>
              <a:t>12/4/2022</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3F24EF00-CC3E-4B6E-8BCA-52C9425A10AC}" type="slidenum">
              <a:rPr lang="en-US" smtClean="0"/>
              <a:pPr/>
              <a:t>‹#›</a:t>
            </a:fld>
            <a:endParaRPr lang="en-US"/>
          </a:p>
        </p:txBody>
      </p:sp>
    </p:spTree>
    <p:extLst>
      <p:ext uri="{BB962C8B-B14F-4D97-AF65-F5344CB8AC3E}">
        <p14:creationId xmlns:p14="http://schemas.microsoft.com/office/powerpoint/2010/main" val="3320319453"/>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dirty="0" kern="1200" lang="en-GB" sz="1200">
                <a:solidFill>
                  <a:schemeClr val="tx1"/>
                </a:solidFill>
                <a:latin typeface="+mn-lt"/>
                <a:ea typeface="+mn-ea"/>
                <a:cs typeface="+mn-cs"/>
              </a:rPr>
              <a:t>The engagement of the employee is quite vital for hotel’s growth, the presentation will discuss the engagement theoretical model and the presentation will offer in-depth analysis of employee engagement and its importance. The presentation's goal is to provide an overview of the importance of employee engagement in the hotel industry. The growth of the hotel depends greatly on staff involvement. The engagement theoretical model will be covered throughout the presentation. In-depth study of employee engagement and its significance will be provided in the presentation.</a:t>
            </a:r>
            <a:endParaRPr dirty="0" lang="en-US"/>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3</a:t>
            </a:fld>
            <a:endParaRPr lang="en-US"/>
          </a:p>
        </p:txBody>
      </p:sp>
    </p:spTree>
    <p:extLst>
      <p:ext uri="{BB962C8B-B14F-4D97-AF65-F5344CB8AC3E}">
        <p14:creationId xmlns:p14="http://schemas.microsoft.com/office/powerpoint/2010/main" val="2782010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kern="1200" lang="en-GB" sz="1200">
                <a:solidFill>
                  <a:schemeClr val="tx1"/>
                </a:solidFill>
                <a:latin typeface="+mn-lt"/>
                <a:ea typeface="+mn-ea"/>
                <a:cs typeface="+mn-cs"/>
              </a:rPr>
              <a:t>Employee engagement could be understood as the contribution of an employee's effort within the organisation (</a:t>
            </a:r>
            <a:r>
              <a:rPr altLang="en-GB" dirty="0" err="1" kern="1200" lang="en-GB" sz="1200">
                <a:solidFill>
                  <a:schemeClr val="tx1"/>
                </a:solidFill>
                <a:latin typeface="+mn-lt"/>
                <a:ea typeface="+mn-ea"/>
                <a:cs typeface="+mn-cs"/>
              </a:rPr>
              <a:t>Pandita</a:t>
            </a:r>
            <a:r>
              <a:rPr altLang="en-GB" dirty="0" kern="1200" lang="en-GB" sz="1200">
                <a:solidFill>
                  <a:schemeClr val="tx1"/>
                </a:solidFill>
                <a:latin typeface="+mn-lt"/>
                <a:ea typeface="+mn-ea"/>
                <a:cs typeface="+mn-cs"/>
              </a:rPr>
              <a:t> and Ray, 2018). Employee engagement could be understood as the ability of the employees such as manpower, cognitive thinking as well as one’s behaviour  and the employees that has full engagement contributes most to the firm. Employee effort contributed to the organisation is one way to define employee engagement (</a:t>
            </a:r>
            <a:r>
              <a:rPr altLang="en-GB" dirty="0" err="1" kern="1200" lang="en-GB" sz="1200">
                <a:solidFill>
                  <a:schemeClr val="tx1"/>
                </a:solidFill>
                <a:latin typeface="+mn-lt"/>
                <a:ea typeface="+mn-ea"/>
                <a:cs typeface="+mn-cs"/>
              </a:rPr>
              <a:t>Pandita</a:t>
            </a:r>
            <a:r>
              <a:rPr altLang="en-GB" dirty="0" kern="1200" lang="en-GB" sz="1200">
                <a:solidFill>
                  <a:schemeClr val="tx1"/>
                </a:solidFill>
                <a:latin typeface="+mn-lt"/>
                <a:ea typeface="+mn-ea"/>
                <a:cs typeface="+mn-cs"/>
              </a:rPr>
              <a:t> and Ray, 2018). The ability of the employees, such as manpower, cognitive thinking, as well as one's behaviour, might be understood as employee engagement. The most valuable employees are those who are fully committed to the company. Excellent involvement translates into high performance.</a:t>
            </a:r>
            <a:endParaRPr dirty="0" kern="1200" lang="en-US" sz="1200">
              <a:solidFill>
                <a:schemeClr val="tx1"/>
              </a:solidFill>
              <a:latin typeface="+mn-lt"/>
              <a:ea typeface="+mn-ea"/>
              <a:cs typeface="+mn-cs"/>
            </a:endParaRPr>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4</a:t>
            </a:fld>
            <a:endParaRPr lang="en-US"/>
          </a:p>
        </p:txBody>
      </p:sp>
    </p:spTree>
    <p:extLst>
      <p:ext uri="{BB962C8B-B14F-4D97-AF65-F5344CB8AC3E}">
        <p14:creationId xmlns:p14="http://schemas.microsoft.com/office/powerpoint/2010/main" val="591220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kern="1200" lang="en-GB" sz="1200">
                <a:solidFill>
                  <a:schemeClr val="tx1"/>
                </a:solidFill>
                <a:latin typeface="+mn-lt"/>
                <a:ea typeface="+mn-ea"/>
                <a:cs typeface="+mn-cs"/>
              </a:rPr>
              <a:t>Employees have the responsibility to make a positive company image through their engagement and the employee engagement is the most important aspect in the company as they meet the guests (Ahmed et al., 2020). Employee engagement matters the most to the organisation since they are the backbone of the company and it is necessary to stand to the need of customer through employee’s engagement. It is the duty of employees to promote a positive business image through their engagement. As they welcome guests, the company's most crucial factor is employee involvement (Ahmed </a:t>
            </a:r>
            <a:r>
              <a:rPr altLang="en-GB" dirty="0" i="1" kern="1200" lang="en-GB" sz="1200">
                <a:solidFill>
                  <a:schemeClr val="tx1"/>
                </a:solidFill>
                <a:latin typeface="+mn-lt"/>
                <a:ea typeface="+mn-ea"/>
                <a:cs typeface="+mn-cs"/>
              </a:rPr>
              <a:t>et al.,</a:t>
            </a:r>
            <a:r>
              <a:rPr altLang="en-GB" dirty="0" kern="1200" lang="en-GB" sz="1200">
                <a:solidFill>
                  <a:schemeClr val="tx1"/>
                </a:solidFill>
                <a:latin typeface="+mn-lt"/>
                <a:ea typeface="+mn-ea"/>
                <a:cs typeface="+mn-cs"/>
              </a:rPr>
              <a:t> 2020). Given that employees are the foundation of every organisation, employee engagement is of utmost importance. To meet consumer needs, it is vital to have engaged employees.</a:t>
            </a:r>
            <a:endParaRPr dirty="0" kern="1200" lang="en-US" sz="1200">
              <a:solidFill>
                <a:schemeClr val="tx1"/>
              </a:solidFill>
              <a:latin typeface="+mn-lt"/>
              <a:ea typeface="+mn-ea"/>
              <a:cs typeface="+mn-cs"/>
            </a:endParaRPr>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5</a:t>
            </a:fld>
            <a:endParaRPr lang="en-US"/>
          </a:p>
        </p:txBody>
      </p:sp>
    </p:spTree>
    <p:extLst>
      <p:ext uri="{BB962C8B-B14F-4D97-AF65-F5344CB8AC3E}">
        <p14:creationId xmlns:p14="http://schemas.microsoft.com/office/powerpoint/2010/main" val="2642117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kern="1200" lang="en-GB" sz="1200">
                <a:solidFill>
                  <a:schemeClr val="tx1"/>
                </a:solidFill>
                <a:latin typeface="+mn-lt"/>
                <a:ea typeface="+mn-ea"/>
                <a:cs typeface="+mn-cs"/>
              </a:rPr>
              <a:t>One of the employee engagement theoretical model is the “Deloitte model” (</a:t>
            </a:r>
            <a:r>
              <a:rPr altLang="en-GB" dirty="0" err="1" kern="1200" lang="en-GB" sz="1200">
                <a:solidFill>
                  <a:schemeClr val="tx1"/>
                </a:solidFill>
                <a:latin typeface="+mn-lt"/>
                <a:ea typeface="+mn-ea"/>
                <a:cs typeface="+mn-cs"/>
              </a:rPr>
              <a:t>Abdurrohman</a:t>
            </a:r>
            <a:r>
              <a:rPr altLang="en-GB" dirty="0" kern="1200" lang="en-GB" sz="1200">
                <a:solidFill>
                  <a:schemeClr val="tx1"/>
                </a:solidFill>
                <a:latin typeface="+mn-lt"/>
                <a:ea typeface="+mn-ea"/>
                <a:cs typeface="+mn-cs"/>
              </a:rPr>
              <a:t> and </a:t>
            </a:r>
            <a:r>
              <a:rPr altLang="en-GB" dirty="0" err="1" kern="1200" lang="en-GB" sz="1200">
                <a:solidFill>
                  <a:schemeClr val="tx1"/>
                </a:solidFill>
                <a:latin typeface="+mn-lt"/>
                <a:ea typeface="+mn-ea"/>
                <a:cs typeface="+mn-cs"/>
              </a:rPr>
              <a:t>Febriansyah</a:t>
            </a:r>
            <a:r>
              <a:rPr altLang="en-GB" dirty="0" kern="1200" lang="en-GB" sz="1200">
                <a:solidFill>
                  <a:schemeClr val="tx1"/>
                </a:solidFill>
                <a:latin typeface="+mn-lt"/>
                <a:ea typeface="+mn-ea"/>
                <a:cs typeface="+mn-cs"/>
              </a:rPr>
              <a:t>, 2019). The aim of Deloitte model is to create as such workplace in which the employee wants to work and the aim of this model is to make the employee operate everyday efficiently. The "Deloitte model" is one of the theoretical frameworks for employee engagement (</a:t>
            </a:r>
            <a:r>
              <a:rPr altLang="en-GB" dirty="0" err="1" kern="1200" lang="en-GB" sz="1200">
                <a:solidFill>
                  <a:schemeClr val="tx1"/>
                </a:solidFill>
                <a:latin typeface="+mn-lt"/>
                <a:ea typeface="+mn-ea"/>
                <a:cs typeface="+mn-cs"/>
              </a:rPr>
              <a:t>Abdurrohman</a:t>
            </a:r>
            <a:r>
              <a:rPr altLang="en-GB" dirty="0" kern="1200" lang="en-GB" sz="1200">
                <a:solidFill>
                  <a:schemeClr val="tx1"/>
                </a:solidFill>
                <a:latin typeface="+mn-lt"/>
                <a:ea typeface="+mn-ea"/>
                <a:cs typeface="+mn-cs"/>
              </a:rPr>
              <a:t> and </a:t>
            </a:r>
            <a:r>
              <a:rPr altLang="en-GB" dirty="0" err="1" kern="1200" lang="en-GB" sz="1200">
                <a:solidFill>
                  <a:schemeClr val="tx1"/>
                </a:solidFill>
                <a:latin typeface="+mn-lt"/>
                <a:ea typeface="+mn-ea"/>
                <a:cs typeface="+mn-cs"/>
              </a:rPr>
              <a:t>Febriansyah</a:t>
            </a:r>
            <a:r>
              <a:rPr altLang="en-GB" dirty="0" kern="1200" lang="en-GB" sz="1200">
                <a:solidFill>
                  <a:schemeClr val="tx1"/>
                </a:solidFill>
                <a:latin typeface="+mn-lt"/>
                <a:ea typeface="+mn-ea"/>
                <a:cs typeface="+mn-cs"/>
              </a:rPr>
              <a:t>, 2019). The Deloitte model's goal is to establish a workplace that employees desire to work in. This methodology seeks to improve employee productivity on a daily basis. </a:t>
            </a:r>
            <a:r>
              <a:rPr altLang="en-GB" kern="1200" lang="en-GB" sz="1200">
                <a:solidFill>
                  <a:schemeClr val="tx1"/>
                </a:solidFill>
                <a:latin typeface="+mn-lt"/>
                <a:ea typeface="+mn-ea"/>
                <a:cs typeface="+mn-cs"/>
              </a:rPr>
              <a:t>The model has five crucial components (Bridger, 2018).</a:t>
            </a:r>
            <a:endParaRPr dirty="0" lang="en-US"/>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6</a:t>
            </a:fld>
            <a:endParaRPr lang="en-US"/>
          </a:p>
        </p:txBody>
      </p:sp>
    </p:spTree>
    <p:extLst>
      <p:ext uri="{BB962C8B-B14F-4D97-AF65-F5344CB8AC3E}">
        <p14:creationId xmlns:p14="http://schemas.microsoft.com/office/powerpoint/2010/main" val="2786901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b="0" dirty="0" i="0" kern="1200" lang="en-US" strike="noStrike" sz="1200" u="none">
                <a:solidFill>
                  <a:schemeClr val="tx1"/>
                </a:solidFill>
                <a:effectLst/>
                <a:latin typeface="+mn-lt"/>
                <a:ea typeface="+mn-ea"/>
                <a:cs typeface="+mn-cs"/>
              </a:rPr>
              <a:t>The first component involves meaningful work and a small, capable crew.</a:t>
            </a:r>
            <a:endParaRPr b="0" dirty="0" lang="en-US">
              <a:effectLst/>
            </a:endParaRPr>
          </a:p>
          <a:p>
            <a:pPr rtl="0"/>
            <a:r>
              <a:rPr b="0" dirty="0" i="0" kern="1200" lang="en-US" strike="noStrike" sz="1200" u="none">
                <a:solidFill>
                  <a:schemeClr val="tx1"/>
                </a:solidFill>
                <a:effectLst/>
                <a:latin typeface="+mn-lt"/>
                <a:ea typeface="+mn-ea"/>
                <a:cs typeface="+mn-cs"/>
              </a:rPr>
              <a:t>The company's objective must be practical and reachable for its personnel.</a:t>
            </a:r>
            <a:endParaRPr b="0" dirty="0" lang="en-US">
              <a:effectLst/>
            </a:endParaRPr>
          </a:p>
          <a:p>
            <a:r>
              <a:rPr b="0" dirty="0" i="0" kern="1200" lang="en-US" strike="noStrike" sz="1200" u="none">
                <a:solidFill>
                  <a:schemeClr val="tx1"/>
                </a:solidFill>
                <a:effectLst/>
                <a:latin typeface="+mn-lt"/>
                <a:ea typeface="+mn-ea"/>
                <a:cs typeface="+mn-cs"/>
              </a:rPr>
              <a:t>Additionally, managers must provide feedback to employees to increase their involvement. The Deloitte model's art is to create a positive work environment since it increases employee engagement (</a:t>
            </a:r>
            <a:r>
              <a:rPr b="0" dirty="0" err="1" i="0" kern="1200" lang="en-US" strike="noStrike" sz="1200" u="none">
                <a:solidFill>
                  <a:schemeClr val="tx1"/>
                </a:solidFill>
                <a:effectLst/>
                <a:latin typeface="+mn-lt"/>
                <a:ea typeface="+mn-ea"/>
                <a:cs typeface="+mn-cs"/>
              </a:rPr>
              <a:t>Gustomo</a:t>
            </a:r>
            <a:r>
              <a:rPr b="0" dirty="0" i="0" kern="1200" lang="en-US" strike="noStrike" sz="1200" u="none">
                <a:solidFill>
                  <a:schemeClr val="tx1"/>
                </a:solidFill>
                <a:effectLst/>
                <a:latin typeface="+mn-lt"/>
                <a:ea typeface="+mn-ea"/>
                <a:cs typeface="+mn-cs"/>
              </a:rPr>
              <a:t> </a:t>
            </a:r>
            <a:r>
              <a:rPr b="0" dirty="0" i="1" kern="1200" lang="en-US" strike="noStrike" sz="1200" u="none">
                <a:solidFill>
                  <a:schemeClr val="tx1"/>
                </a:solidFill>
                <a:effectLst/>
                <a:latin typeface="+mn-lt"/>
                <a:ea typeface="+mn-ea"/>
                <a:cs typeface="+mn-cs"/>
              </a:rPr>
              <a:t>et al.,</a:t>
            </a:r>
            <a:r>
              <a:rPr b="0" dirty="0" i="0" kern="1200" lang="en-US" strike="noStrike" sz="1200" u="none">
                <a:solidFill>
                  <a:schemeClr val="tx1"/>
                </a:solidFill>
                <a:effectLst/>
                <a:latin typeface="+mn-lt"/>
                <a:ea typeface="+mn-ea"/>
                <a:cs typeface="+mn-cs"/>
              </a:rPr>
              <a:t> 2019).</a:t>
            </a:r>
            <a:endParaRPr dirty="0" lang="en-US"/>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7</a:t>
            </a:fld>
            <a:endParaRPr lang="en-US"/>
          </a:p>
        </p:txBody>
      </p:sp>
    </p:spTree>
    <p:extLst>
      <p:ext uri="{BB962C8B-B14F-4D97-AF65-F5344CB8AC3E}">
        <p14:creationId xmlns:p14="http://schemas.microsoft.com/office/powerpoint/2010/main" val="3259165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0" dirty="0" i="0" kern="1200" lang="en-US" strike="noStrike" sz="1200" u="none">
                <a:solidFill>
                  <a:schemeClr val="tx1"/>
                </a:solidFill>
                <a:effectLst/>
                <a:latin typeface="+mn-lt"/>
                <a:ea typeface="+mn-ea"/>
                <a:cs typeface="+mn-cs"/>
              </a:rPr>
              <a:t>Productivity increases when employees are engaged. Profits are generated as a result of employee engagement. It is important to improve the </a:t>
            </a:r>
            <a:r>
              <a:rPr b="0" dirty="0" err="1" i="0" kern="1200" lang="en-US" strike="noStrike" sz="1200" u="none">
                <a:solidFill>
                  <a:schemeClr val="tx1"/>
                </a:solidFill>
                <a:effectLst/>
                <a:latin typeface="+mn-lt"/>
                <a:ea typeface="+mn-ea"/>
                <a:cs typeface="+mn-cs"/>
              </a:rPr>
              <a:t>organisation's</a:t>
            </a:r>
            <a:r>
              <a:rPr b="0" dirty="0" i="0" kern="1200" lang="en-US" strike="noStrike" sz="1200" u="none">
                <a:solidFill>
                  <a:schemeClr val="tx1"/>
                </a:solidFill>
                <a:effectLst/>
                <a:latin typeface="+mn-lt"/>
                <a:ea typeface="+mn-ea"/>
                <a:cs typeface="+mn-cs"/>
              </a:rPr>
              <a:t> reputation. Employee involvement improves workplace culture and increases employees' effort (</a:t>
            </a:r>
            <a:r>
              <a:rPr b="0" dirty="0" err="1" i="0" kern="1200" lang="en-US" strike="noStrike" sz="1200" u="none">
                <a:solidFill>
                  <a:schemeClr val="tx1"/>
                </a:solidFill>
                <a:effectLst/>
                <a:latin typeface="+mn-lt"/>
                <a:ea typeface="+mn-ea"/>
                <a:cs typeface="+mn-cs"/>
              </a:rPr>
              <a:t>Chanana</a:t>
            </a:r>
            <a:r>
              <a:rPr b="0" dirty="0" i="0" kern="1200" lang="en-US" strike="noStrike" sz="1200" u="none">
                <a:solidFill>
                  <a:schemeClr val="tx1"/>
                </a:solidFill>
                <a:effectLst/>
                <a:latin typeface="+mn-lt"/>
                <a:ea typeface="+mn-ea"/>
                <a:cs typeface="+mn-cs"/>
              </a:rPr>
              <a:t>, 2021).</a:t>
            </a:r>
            <a:endParaRPr dirty="0" lang="en-US"/>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8</a:t>
            </a:fld>
            <a:endParaRPr lang="en-US"/>
          </a:p>
        </p:txBody>
      </p:sp>
    </p:spTree>
    <p:extLst>
      <p:ext uri="{BB962C8B-B14F-4D97-AF65-F5344CB8AC3E}">
        <p14:creationId xmlns:p14="http://schemas.microsoft.com/office/powerpoint/2010/main" val="3347873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rtl="0"/>
            <a:r>
              <a:rPr altLang="en-GB" dirty="0" kern="1200" lang="en-GB" sz="1200">
                <a:solidFill>
                  <a:schemeClr val="tx1"/>
                </a:solidFill>
                <a:latin typeface="+mn-lt"/>
                <a:ea typeface="+mn-ea"/>
                <a:cs typeface="+mn-cs"/>
              </a:rPr>
              <a:t>The health of the organisation as a whole is improved through employee involvement. When there is greater employee engagement, people are more competent in their work and contribute to the success of the organisation (</a:t>
            </a:r>
            <a:r>
              <a:rPr altLang="en-GB" dirty="0" err="1" kern="1200" lang="en-GB" sz="1200">
                <a:solidFill>
                  <a:schemeClr val="tx1"/>
                </a:solidFill>
                <a:latin typeface="+mn-lt"/>
                <a:ea typeface="+mn-ea"/>
                <a:cs typeface="+mn-cs"/>
              </a:rPr>
              <a:t>Extremera</a:t>
            </a:r>
            <a:r>
              <a:rPr altLang="en-GB" dirty="0" kern="1200" lang="en-GB" sz="1200">
                <a:solidFill>
                  <a:schemeClr val="tx1"/>
                </a:solidFill>
                <a:latin typeface="+mn-lt"/>
                <a:ea typeface="+mn-ea"/>
                <a:cs typeface="+mn-cs"/>
              </a:rPr>
              <a:t> </a:t>
            </a:r>
            <a:r>
              <a:rPr altLang="en-GB" dirty="0" i="1" kern="1200" lang="en-GB" sz="1200">
                <a:solidFill>
                  <a:schemeClr val="tx1"/>
                </a:solidFill>
                <a:latin typeface="+mn-lt"/>
                <a:ea typeface="+mn-ea"/>
                <a:cs typeface="+mn-cs"/>
              </a:rPr>
              <a:t>et al.,</a:t>
            </a:r>
            <a:r>
              <a:rPr altLang="en-GB" dirty="0" kern="1200" lang="en-GB" sz="1200">
                <a:solidFill>
                  <a:schemeClr val="tx1"/>
                </a:solidFill>
                <a:latin typeface="+mn-lt"/>
                <a:ea typeface="+mn-ea"/>
                <a:cs typeface="+mn-cs"/>
              </a:rPr>
              <a:t> 2018). Effective staff engagement results in greater consumer loyalty. Employee engagement enhances the overall company’s wellbeing and it is the employee with whose effort the organisation becomes successful. When the employee engagement is more the employees know better to do the job (</a:t>
            </a:r>
            <a:r>
              <a:rPr altLang="en-GB" dirty="0" err="1" kern="1200" lang="en-GB" sz="1200">
                <a:solidFill>
                  <a:schemeClr val="tx1"/>
                </a:solidFill>
                <a:latin typeface="+mn-lt"/>
                <a:ea typeface="+mn-ea"/>
                <a:cs typeface="+mn-cs"/>
              </a:rPr>
              <a:t>Extremera</a:t>
            </a:r>
            <a:r>
              <a:rPr altLang="en-GB" dirty="0" kern="1200" lang="en-GB" sz="1200">
                <a:solidFill>
                  <a:schemeClr val="tx1"/>
                </a:solidFill>
                <a:latin typeface="+mn-lt"/>
                <a:ea typeface="+mn-ea"/>
                <a:cs typeface="+mn-cs"/>
              </a:rPr>
              <a:t> </a:t>
            </a:r>
            <a:r>
              <a:rPr altLang="en-GB" dirty="0" i="1" kern="1200" lang="en-GB" sz="1200">
                <a:solidFill>
                  <a:schemeClr val="tx1"/>
                </a:solidFill>
                <a:latin typeface="+mn-lt"/>
                <a:ea typeface="+mn-ea"/>
                <a:cs typeface="+mn-cs"/>
              </a:rPr>
              <a:t>et al</a:t>
            </a:r>
            <a:r>
              <a:rPr altLang="en-GB" dirty="0" kern="1200" lang="en-GB" sz="1200">
                <a:solidFill>
                  <a:schemeClr val="tx1"/>
                </a:solidFill>
                <a:latin typeface="+mn-lt"/>
                <a:ea typeface="+mn-ea"/>
                <a:cs typeface="+mn-cs"/>
              </a:rPr>
              <a:t>., 2018). With efficient employee engagement there is more customer loyalty.</a:t>
            </a:r>
            <a:endParaRPr dirty="0" lang="en-US"/>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9</a:t>
            </a:fld>
            <a:endParaRPr lang="en-US"/>
          </a:p>
        </p:txBody>
      </p:sp>
    </p:spTree>
    <p:extLst>
      <p:ext uri="{BB962C8B-B14F-4D97-AF65-F5344CB8AC3E}">
        <p14:creationId xmlns:p14="http://schemas.microsoft.com/office/powerpoint/2010/main" val="621663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kern="1200" lang="en-GB" sz="1200">
                <a:solidFill>
                  <a:schemeClr val="tx1"/>
                </a:solidFill>
                <a:latin typeface="+mn-lt"/>
                <a:ea typeface="+mn-ea"/>
                <a:cs typeface="+mn-cs"/>
              </a:rPr>
              <a:t>It is vital to inform the staff on what to do. The hotel industry's employee engagement could be improved with the aid of training (</a:t>
            </a:r>
            <a:r>
              <a:rPr altLang="en-GB" dirty="0" err="1" kern="1200" lang="en-GB" sz="1200">
                <a:solidFill>
                  <a:schemeClr val="tx1"/>
                </a:solidFill>
                <a:latin typeface="+mn-lt"/>
                <a:ea typeface="+mn-ea"/>
                <a:cs typeface="+mn-cs"/>
              </a:rPr>
              <a:t>Ayub</a:t>
            </a:r>
            <a:r>
              <a:rPr altLang="en-GB" dirty="0" kern="1200" lang="en-GB" sz="1200">
                <a:solidFill>
                  <a:schemeClr val="tx1"/>
                </a:solidFill>
                <a:latin typeface="+mn-lt"/>
                <a:ea typeface="+mn-ea"/>
                <a:cs typeface="+mn-cs"/>
              </a:rPr>
              <a:t> and Islam, 2018). It is vital to inform them about the requirements for their position. Make them understand how important their work is to the success of the organisation.  It is necessary to make the employees aware of what to do and with the help of training the employee engagement of the hotel industry could be enhanced (</a:t>
            </a:r>
            <a:r>
              <a:rPr altLang="en-GB" dirty="0" err="1" kern="1200" lang="en-GB" sz="1200">
                <a:solidFill>
                  <a:schemeClr val="tx1"/>
                </a:solidFill>
                <a:latin typeface="+mn-lt"/>
                <a:ea typeface="+mn-ea"/>
                <a:cs typeface="+mn-cs"/>
              </a:rPr>
              <a:t>Ayub</a:t>
            </a:r>
            <a:r>
              <a:rPr altLang="en-GB" dirty="0" kern="1200" lang="en-GB" sz="1200">
                <a:solidFill>
                  <a:schemeClr val="tx1"/>
                </a:solidFill>
                <a:latin typeface="+mn-lt"/>
                <a:ea typeface="+mn-ea"/>
                <a:cs typeface="+mn-cs"/>
              </a:rPr>
              <a:t> and Islam, 2018). It is necessary to make them aware regarding their job requirement and make them aware that their effort matters a lot for the company’s wellbeing (Cottrell, 2019).</a:t>
            </a:r>
            <a:endParaRPr dirty="0" kern="1200" lang="en-US" sz="1200">
              <a:solidFill>
                <a:schemeClr val="tx1"/>
              </a:solidFill>
              <a:latin typeface="+mn-lt"/>
              <a:ea typeface="+mn-ea"/>
              <a:cs typeface="+mn-cs"/>
            </a:endParaRPr>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10</a:t>
            </a:fld>
            <a:endParaRPr lang="en-US"/>
          </a:p>
        </p:txBody>
      </p:sp>
    </p:spTree>
    <p:extLst>
      <p:ext uri="{BB962C8B-B14F-4D97-AF65-F5344CB8AC3E}">
        <p14:creationId xmlns:p14="http://schemas.microsoft.com/office/powerpoint/2010/main" val="378960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kern="1200" lang="en-GB" sz="1200">
                <a:solidFill>
                  <a:schemeClr val="tx1"/>
                </a:solidFill>
                <a:latin typeface="+mn-lt"/>
                <a:ea typeface="+mn-ea"/>
                <a:cs typeface="+mn-cs"/>
              </a:rPr>
              <a:t>Giving bonuses and incentives to employees will help them adhere to optimal practices. It is vital to inform them of all the tasks and the proper conduct for each one (</a:t>
            </a:r>
            <a:r>
              <a:rPr altLang="en-GB" dirty="0" err="1" kern="1200" lang="en-GB" sz="1200">
                <a:solidFill>
                  <a:schemeClr val="tx1"/>
                </a:solidFill>
                <a:latin typeface="+mn-lt"/>
                <a:ea typeface="+mn-ea"/>
                <a:cs typeface="+mn-cs"/>
              </a:rPr>
              <a:t>Wahyudi</a:t>
            </a:r>
            <a:r>
              <a:rPr altLang="en-GB" dirty="0" kern="1200" lang="en-GB" sz="1200">
                <a:solidFill>
                  <a:schemeClr val="tx1"/>
                </a:solidFill>
                <a:latin typeface="+mn-lt"/>
                <a:ea typeface="+mn-ea"/>
                <a:cs typeface="+mn-cs"/>
              </a:rPr>
              <a:t>, 2022). Making them the focal point of the guest experience and making them a crucial component providing information to the employee. Providing the employees with benefits and incentive will assist in putting best practice and it is necessary to make them aware of all the work and how they must present themselves (</a:t>
            </a:r>
            <a:r>
              <a:rPr altLang="en-GB" dirty="0" err="1" kern="1200" lang="en-GB" sz="1200">
                <a:solidFill>
                  <a:schemeClr val="tx1"/>
                </a:solidFill>
                <a:latin typeface="+mn-lt"/>
                <a:ea typeface="+mn-ea"/>
                <a:cs typeface="+mn-cs"/>
              </a:rPr>
              <a:t>Wahyudi</a:t>
            </a:r>
            <a:r>
              <a:rPr altLang="en-GB" dirty="0" kern="1200" lang="en-GB" sz="1200">
                <a:solidFill>
                  <a:schemeClr val="tx1"/>
                </a:solidFill>
                <a:latin typeface="+mn-lt"/>
                <a:ea typeface="+mn-ea"/>
                <a:cs typeface="+mn-cs"/>
              </a:rPr>
              <a:t>, 2022). Making them the core of handling guest and making them an important part and offering the employee with the information</a:t>
            </a:r>
            <a:endParaRPr dirty="0" lang="en-US"/>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11</a:t>
            </a:fld>
            <a:endParaRPr lang="en-US"/>
          </a:p>
        </p:txBody>
      </p:sp>
    </p:spTree>
    <p:extLst>
      <p:ext uri="{BB962C8B-B14F-4D97-AF65-F5344CB8AC3E}">
        <p14:creationId xmlns:p14="http://schemas.microsoft.com/office/powerpoint/2010/main" val="4205453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0" dirty="0" i="0" kern="1200" lang="en-US" strike="noStrike" sz="1200" u="none">
                <a:solidFill>
                  <a:schemeClr val="tx1"/>
                </a:solidFill>
                <a:effectLst/>
                <a:latin typeface="+mn-lt"/>
                <a:ea typeface="+mn-ea"/>
                <a:cs typeface="+mn-cs"/>
              </a:rPr>
              <a:t>The presentation highlights how crucial staff involvement is to the business. The "Deloitte model," a theoretical model of employee engagement, has been discussed. It was discovered that the hotel business will benefit from employee involvement. There has been discussion on staff engagement procedures.</a:t>
            </a:r>
            <a:endParaRPr dirty="0" lang="en-US"/>
          </a:p>
        </p:txBody>
      </p:sp>
      <p:sp>
        <p:nvSpPr>
          <p:cNvPr id="4" name="Slide Number Placeholder 3"/>
          <p:cNvSpPr>
            <a:spLocks noGrp="1"/>
          </p:cNvSpPr>
          <p:nvPr>
            <p:ph idx="10" sz="quarter" type="sldNum"/>
          </p:nvPr>
        </p:nvSpPr>
        <p:spPr/>
        <p:txBody>
          <a:bodyPr numCol="1"/>
          <a:lstStyle/>
          <a:p>
            <a:fld id="{3F24EF00-CC3E-4B6E-8BCA-52C9425A10AC}" type="slidenum">
              <a:rPr lang="en-US" smtClean="0"/>
              <a:pPr/>
              <a:t>12</a:t>
            </a:fld>
            <a:endParaRPr lang="en-US"/>
          </a:p>
        </p:txBody>
      </p:sp>
    </p:spTree>
    <p:extLst>
      <p:ext uri="{BB962C8B-B14F-4D97-AF65-F5344CB8AC3E}">
        <p14:creationId xmlns:p14="http://schemas.microsoft.com/office/powerpoint/2010/main" val="2028659756"/>
      </p:ext>
    </p:extLst>
  </p:cSld>
  <p:clrMapOvr>
    <a:masterClrMapping/>
  </p:clrMapOvr>
</p:notes>
</file>

<file path=ppt/slideLayouts/_rels/slideLayout1.xml.rels><?xml version="1.0" encoding="UTF-8" standalone="yes"?><Relationships xmlns="http://schemas.openxmlformats.org/package/2006/relationships"><Relationship Id="rId3" Target="../media/image6.png" Type="http://schemas.openxmlformats.org/officeDocument/2006/relationships/image"/><Relationship Id="rId2" Target="../media/image5.png" Type="http://schemas.openxmlformats.org/officeDocument/2006/relationships/image"/><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descr="HD-PanelTitleR1.png" id="16" name="Picture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descr="HDRibbonTitle-UniformTrim.png" id="17" name="Picture 16"/>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descr="HDRibbonTitle-UniformTrim.png" id="20" name="Picture 19"/>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numCol="1">
            <a:noAutofit/>
          </a:bodyPr>
          <a:lstStyle>
            <a:lvl1pPr algn="ctr">
              <a:defRPr sz="5400">
                <a:effectLst/>
              </a:defRPr>
            </a:lvl1pPr>
          </a:lstStyle>
          <a:p>
            <a:r>
              <a:rPr lang="en-US"/>
              <a:t>Click to edit Master title style</a:t>
            </a:r>
            <a:endParaRPr dirty="0" lang="en-US"/>
          </a:p>
        </p:txBody>
      </p:sp>
      <p:sp>
        <p:nvSpPr>
          <p:cNvPr id="3" name="Subtitle 2"/>
          <p:cNvSpPr>
            <a:spLocks noGrp="1"/>
          </p:cNvSpPr>
          <p:nvPr>
            <p:ph idx="1" type="subTitle"/>
          </p:nvPr>
        </p:nvSpPr>
        <p:spPr>
          <a:xfrm>
            <a:off x="2692398" y="3657597"/>
            <a:ext cx="6815669" cy="1320802"/>
          </a:xfrm>
        </p:spPr>
        <p:txBody>
          <a:bodyPr anchor="t" numCol="1">
            <a:normAutofit/>
          </a:bodyPr>
          <a:lstStyle>
            <a:lvl1pPr algn="ctr" indent="0" marL="0">
              <a:buNone/>
              <a:defRPr sz="2100">
                <a:solidFill>
                  <a:schemeClr val="tx1"/>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4" name="Date Placeholder 3"/>
          <p:cNvSpPr>
            <a:spLocks noGrp="1"/>
          </p:cNvSpPr>
          <p:nvPr>
            <p:ph idx="10" sz="half" type="dt"/>
          </p:nvPr>
        </p:nvSpPr>
        <p:spPr>
          <a:xfrm>
            <a:off x="7983232" y="5037663"/>
            <a:ext cx="897467" cy="279400"/>
          </a:xfrm>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a:xfrm>
            <a:off x="2692397" y="5037663"/>
            <a:ext cx="5214635" cy="279400"/>
          </a:xfrm>
        </p:spPr>
        <p:txBody>
          <a:bodyPr numCol="1"/>
          <a:lstStyle/>
          <a:p>
            <a:endParaRPr lang="en-US"/>
          </a:p>
        </p:txBody>
      </p:sp>
      <p:sp>
        <p:nvSpPr>
          <p:cNvPr id="6" name="Slide Number Placeholder 5"/>
          <p:cNvSpPr>
            <a:spLocks noGrp="1"/>
          </p:cNvSpPr>
          <p:nvPr>
            <p:ph idx="12" sz="quarter" type="sldNum"/>
          </p:nvPr>
        </p:nvSpPr>
        <p:spPr>
          <a:xfrm>
            <a:off x="8956900" y="5037663"/>
            <a:ext cx="551167" cy="279400"/>
          </a:xfrm>
        </p:spPr>
        <p:txBody>
          <a:bodyPr numCol="1"/>
          <a:lstStyle/>
          <a:p>
            <a:fld id="{D34D5A9E-9208-4A3D-9C7C-A25B813BF66F}" type="slidenum">
              <a:rPr lang="en-US" smtClean="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0631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spTree>
    <p:extLst>
      <p:ext uri="{BB962C8B-B14F-4D97-AF65-F5344CB8AC3E}">
        <p14:creationId xmlns:p14="http://schemas.microsoft.com/office/powerpoint/2010/main" val="1394417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numCol="1">
            <a:normAutofit/>
          </a:bodyPr>
          <a:lstStyle>
            <a:lvl1pPr algn="ctr">
              <a:defRPr b="0" cap="none" sz="4400"/>
            </a:lvl1pPr>
          </a:lstStyle>
          <a:p>
            <a:r>
              <a:rPr lang="en-US"/>
              <a:t>Click to edit Master title style</a:t>
            </a:r>
            <a:endParaRPr dirty="0" lang="en-US"/>
          </a:p>
        </p:txBody>
      </p:sp>
      <p:sp>
        <p:nvSpPr>
          <p:cNvPr id="3" name="Text Placeholder 2"/>
          <p:cNvSpPr>
            <a:spLocks noGrp="1"/>
          </p:cNvSpPr>
          <p:nvPr>
            <p:ph idx="1" type="body"/>
          </p:nvPr>
        </p:nvSpPr>
        <p:spPr>
          <a:xfrm>
            <a:off x="2015067" y="3846051"/>
            <a:ext cx="8158690" cy="954547"/>
          </a:xfrm>
        </p:spPr>
        <p:txBody>
          <a:bodyPr anchor="t" numCol="1">
            <a:normAutofit/>
          </a:bodyPr>
          <a:lstStyle>
            <a:lvl1pPr algn="ctr" indent="0" marL="0">
              <a:buNone/>
              <a:defRPr sz="24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1537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1298448" y="2560320"/>
            <a:ext cx="4718304" cy="3310128"/>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181344" y="2560320"/>
            <a:ext cx="4718304" cy="3310128"/>
          </a:xfrm>
        </p:spPr>
        <p:txBody>
          <a:bodyP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D34D5A9E-9208-4A3D-9C7C-A25B813BF66F}" type="slidenum">
              <a:rPr lang="en-US" smtClean="0"/>
              <a:pPr/>
              <a:t>‹#›</a:t>
            </a:fld>
            <a:endParaRPr lang="en-US"/>
          </a:p>
        </p:txBody>
      </p:sp>
    </p:spTree>
    <p:extLst>
      <p:ext uri="{BB962C8B-B14F-4D97-AF65-F5344CB8AC3E}">
        <p14:creationId xmlns:p14="http://schemas.microsoft.com/office/powerpoint/2010/main" val="3424378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endParaRPr dirty="0" lang="en-US"/>
          </a:p>
        </p:txBody>
      </p:sp>
      <p:sp>
        <p:nvSpPr>
          <p:cNvPr id="3" name="Text Placeholder 2"/>
          <p:cNvSpPr>
            <a:spLocks noGrp="1"/>
          </p:cNvSpPr>
          <p:nvPr>
            <p:ph idx="1" type="body"/>
          </p:nvPr>
        </p:nvSpPr>
        <p:spPr>
          <a:xfrm>
            <a:off x="1295400" y="2658533"/>
            <a:ext cx="4718304" cy="576262"/>
          </a:xfrm>
        </p:spPr>
        <p:txBody>
          <a:bodyPr anchor="b" numCol="1">
            <a:noAutofit/>
          </a:bodyPr>
          <a:lstStyle>
            <a:lvl1pPr indent="0" marL="0">
              <a:spcBef>
                <a:spcPts val="672"/>
              </a:spcBef>
              <a:spcAft>
                <a:spcPts val="600"/>
              </a:spcAft>
              <a:buNone/>
              <a:defRPr b="0" sz="28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4" name="Content Placeholder 3"/>
          <p:cNvSpPr>
            <a:spLocks noGrp="1"/>
          </p:cNvSpPr>
          <p:nvPr>
            <p:ph idx="2" sz="half"/>
          </p:nvPr>
        </p:nvSpPr>
        <p:spPr>
          <a:xfrm>
            <a:off x="1295400" y="3243262"/>
            <a:ext cx="4718304" cy="2632605"/>
          </a:xfrm>
        </p:spPr>
        <p:txBody>
          <a:bodyPr anchor="t"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180670" y="2658533"/>
            <a:ext cx="4718304" cy="576262"/>
          </a:xfrm>
        </p:spPr>
        <p:txBody>
          <a:bodyPr anchor="b" numCol="1">
            <a:noAutofit/>
          </a:bodyPr>
          <a:lstStyle>
            <a:lvl1pPr indent="0" marL="0">
              <a:spcBef>
                <a:spcPts val="672"/>
              </a:spcBef>
              <a:spcAft>
                <a:spcPts val="600"/>
              </a:spcAft>
              <a:buNone/>
              <a:defRPr b="0" sz="2800">
                <a:solidFill>
                  <a:schemeClr val="accent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Edit Master text styles</a:t>
            </a:r>
          </a:p>
        </p:txBody>
      </p:sp>
      <p:sp>
        <p:nvSpPr>
          <p:cNvPr id="6" name="Content Placeholder 5"/>
          <p:cNvSpPr>
            <a:spLocks noGrp="1"/>
          </p:cNvSpPr>
          <p:nvPr>
            <p:ph idx="4" sz="quarter"/>
          </p:nvPr>
        </p:nvSpPr>
        <p:spPr>
          <a:xfrm>
            <a:off x="6180670" y="3243262"/>
            <a:ext cx="4718304" cy="2632605"/>
          </a:xfrm>
        </p:spPr>
        <p:txBody>
          <a:bodyPr anchor="t"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D34D5A9E-9208-4A3D-9C7C-A25B813BF66F}" type="slidenum">
              <a:rPr lang="en-US" smtClean="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8425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D34D5A9E-9208-4A3D-9C7C-A25B813BF66F}" type="slidenum">
              <a:rPr lang="en-US" smtClean="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3606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D34D5A9E-9208-4A3D-9C7C-A25B813BF66F}" type="slidenum">
              <a:rPr lang="en-US" smtClean="0"/>
              <a:pPr/>
              <a:t>‹#›</a:t>
            </a:fld>
            <a:endParaRPr lang="en-US"/>
          </a:p>
        </p:txBody>
      </p:sp>
    </p:spTree>
    <p:extLst>
      <p:ext uri="{BB962C8B-B14F-4D97-AF65-F5344CB8AC3E}">
        <p14:creationId xmlns:p14="http://schemas.microsoft.com/office/powerpoint/2010/main" val="885377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numCol="1">
            <a:normAutofit/>
          </a:bodyPr>
          <a:lstStyle>
            <a:lvl1pPr algn="ctr">
              <a:defRPr b="0" sz="2400"/>
            </a:lvl1pPr>
          </a:lstStyle>
          <a:p>
            <a:r>
              <a:rPr lang="en-US"/>
              <a:t>Click to edit Master title style</a:t>
            </a:r>
            <a:endParaRPr dirty="0" lang="en-US"/>
          </a:p>
        </p:txBody>
      </p:sp>
      <p:sp>
        <p:nvSpPr>
          <p:cNvPr id="3" name="Content Placeholder 2"/>
          <p:cNvSpPr>
            <a:spLocks noGrp="1"/>
          </p:cNvSpPr>
          <p:nvPr>
            <p:ph idx="1"/>
          </p:nvPr>
        </p:nvSpPr>
        <p:spPr>
          <a:xfrm>
            <a:off x="5418668" y="982131"/>
            <a:ext cx="5469466" cy="4893735"/>
          </a:xfrm>
        </p:spPr>
        <p:txBody>
          <a:bodyPr anchor="ctr" numCol="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1293811" y="3031065"/>
            <a:ext cx="3718455" cy="2438404"/>
          </a:xfrm>
        </p:spPr>
        <p:txBody>
          <a:bodyPr anchor="t" numCol="1">
            <a:normAutofit/>
          </a:bodyPr>
          <a:lstStyle>
            <a:lvl1pPr algn="ctr" indent="0" marL="0">
              <a:buNone/>
              <a:defRPr sz="16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5" name="Date Placeholder 4"/>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D34D5A9E-9208-4A3D-9C7C-A25B813BF66F}" type="slidenum">
              <a:rPr lang="en-US" smtClean="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8648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numCol="1">
            <a:normAutofit/>
          </a:bodyPr>
          <a:lstStyle>
            <a:lvl1pPr algn="ctr">
              <a:defRPr b="0" sz="2800"/>
            </a:lvl1pPr>
          </a:lstStyle>
          <a:p>
            <a:r>
              <a:rPr lang="en-US"/>
              <a:t>Click to edit Master title style</a:t>
            </a:r>
            <a:endParaRPr dirty="0" lang="en-US"/>
          </a:p>
        </p:txBody>
      </p:sp>
      <p:sp>
        <p:nvSpPr>
          <p:cNvPr id="17" name="Picture Placeholder 2"/>
          <p:cNvSpPr>
            <a:spLocks noChangeAspect="1" noGrp="1"/>
          </p:cNvSpPr>
          <p:nvPr>
            <p:ph idx="1" type="pic"/>
          </p:nvPr>
        </p:nvSpPr>
        <p:spPr>
          <a:xfrm>
            <a:off x="8094831" y="1041400"/>
            <a:ext cx="3063347" cy="4775200"/>
          </a:xfrm>
          <a:prstGeom prst="roundRect">
            <a:avLst>
              <a:gd fmla="val 0" name="adj"/>
            </a:avLst>
          </a:prstGeom>
          <a:ln cmpd="thickThin" w="57150">
            <a:solidFill>
              <a:schemeClr val="tx1">
                <a:lumMod val="50000"/>
                <a:lumOff val="50000"/>
              </a:schemeClr>
            </a:solidFill>
            <a:miter lim="800000"/>
          </a:ln>
          <a:effectLst>
            <a:innerShdw blurRad="57150" dir="14460000" dist="38100">
              <a:srgbClr val="000000">
                <a:alpha val="70000"/>
              </a:srgbClr>
            </a:inn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1295399" y="3255432"/>
            <a:ext cx="6241816" cy="1828800"/>
          </a:xfrm>
        </p:spPr>
        <p:txBody>
          <a:bodyPr anchor="t" numCol="1">
            <a:normAutofit/>
          </a:bodyPr>
          <a:lstStyle>
            <a:lvl1pPr algn="ct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5" name="Date Placeholder 4"/>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D34D5A9E-9208-4A3D-9C7C-A25B813BF66F}" type="slidenum">
              <a:rPr lang="en-US" smtClean="0"/>
              <a:pPr/>
              <a:t>‹#›</a:t>
            </a:fld>
            <a:endParaRPr lang="en-US"/>
          </a:p>
        </p:txBody>
      </p:sp>
    </p:spTree>
    <p:extLst>
      <p:ext uri="{BB962C8B-B14F-4D97-AF65-F5344CB8AC3E}">
        <p14:creationId xmlns:p14="http://schemas.microsoft.com/office/powerpoint/2010/main" val="269029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numCol="1">
            <a:normAutofit/>
          </a:bodyPr>
          <a:lstStyle>
            <a:lvl1pPr algn="ctr">
              <a:defRPr b="0" sz="2400"/>
            </a:lvl1pPr>
          </a:lstStyle>
          <a:p>
            <a:r>
              <a:rPr lang="en-US"/>
              <a:t>Click to edit Master title style</a:t>
            </a:r>
            <a:endParaRPr dirty="0" lang="en-US"/>
          </a:p>
        </p:txBody>
      </p:sp>
      <p:sp>
        <p:nvSpPr>
          <p:cNvPr id="3" name="Picture Placeholder 2"/>
          <p:cNvSpPr>
            <a:spLocks noChangeAspect="1" noGrp="1"/>
          </p:cNvSpPr>
          <p:nvPr>
            <p:ph idx="1" type="pic"/>
          </p:nvPr>
        </p:nvSpPr>
        <p:spPr>
          <a:xfrm>
            <a:off x="1041427" y="1041399"/>
            <a:ext cx="10105972" cy="3335869"/>
          </a:xfrm>
          <a:prstGeom prst="roundRect">
            <a:avLst>
              <a:gd fmla="val 0" name="adj"/>
            </a:avLst>
          </a:prstGeom>
          <a:ln cmpd="thickThin" w="57150">
            <a:solidFill>
              <a:schemeClr val="tx1">
                <a:lumMod val="50000"/>
                <a:lumOff val="50000"/>
              </a:schemeClr>
            </a:solidFill>
            <a:miter lim="800000"/>
          </a:ln>
          <a:effectLst>
            <a:innerShdw blurRad="57150" dir="14460000" dist="38100">
              <a:srgbClr val="000000">
                <a:alpha val="70000"/>
              </a:srgbClr>
            </a:inn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1295401" y="5382153"/>
            <a:ext cx="9609666" cy="493712"/>
          </a:xfrm>
        </p:spPr>
        <p:txBody>
          <a:bodyPr numCol="1">
            <a:normAutofit/>
          </a:bodyPr>
          <a:lstStyle>
            <a:lvl1pPr algn="ct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Edit Master text styles</a:t>
            </a:r>
          </a:p>
        </p:txBody>
      </p:sp>
      <p:sp>
        <p:nvSpPr>
          <p:cNvPr id="5" name="Date Placeholder 4"/>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D34D5A9E-9208-4A3D-9C7C-A25B813BF66F}" type="slidenum">
              <a:rPr lang="en-US" smtClean="0"/>
              <a:pPr/>
              <a:t>‹#›</a:t>
            </a:fld>
            <a:endParaRPr lang="en-US"/>
          </a:p>
        </p:txBody>
      </p:sp>
    </p:spTree>
    <p:extLst>
      <p:ext uri="{BB962C8B-B14F-4D97-AF65-F5344CB8AC3E}">
        <p14:creationId xmlns:p14="http://schemas.microsoft.com/office/powerpoint/2010/main" val="3330383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numCol="1">
            <a:normAutofit/>
          </a:bodyPr>
          <a:lstStyle>
            <a:lvl1pPr algn="ctr">
              <a:defRPr b="0" cap="none" sz="3200"/>
            </a:lvl1pPr>
          </a:lstStyle>
          <a:p>
            <a:r>
              <a:rPr lang="en-US"/>
              <a:t>Click to edit Master title style</a:t>
            </a:r>
            <a:endParaRPr dirty="0" lang="en-US"/>
          </a:p>
        </p:txBody>
      </p:sp>
      <p:sp>
        <p:nvSpPr>
          <p:cNvPr id="3" name="Text Placeholder 2"/>
          <p:cNvSpPr>
            <a:spLocks noGrp="1"/>
          </p:cNvSpPr>
          <p:nvPr>
            <p:ph idx="1" type="body"/>
          </p:nvPr>
        </p:nvSpPr>
        <p:spPr>
          <a:xfrm>
            <a:off x="1303868" y="4343399"/>
            <a:ext cx="9592732" cy="1532467"/>
          </a:xfrm>
        </p:spPr>
        <p:txBody>
          <a:bodyPr anchor="ctr" numCol="1">
            <a:normAutofit/>
          </a:bodyPr>
          <a:lstStyle>
            <a:lvl1pPr algn="ctr" indent="0" marL="0">
              <a:buNone/>
              <a:defRPr sz="20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4623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numCol="1">
            <a:normAutofit/>
          </a:bodyPr>
          <a:lstStyle>
            <a:lvl1pPr algn="ctr">
              <a:defRPr b="0" cap="none" sz="3200">
                <a:solidFill>
                  <a:schemeClr val="tx1"/>
                </a:solidFill>
              </a:defRPr>
            </a:lvl1pPr>
          </a:lstStyle>
          <a:p>
            <a:r>
              <a:rPr lang="en-US"/>
              <a:t>Click to edit Master title style</a:t>
            </a:r>
            <a:endParaRPr dirty="0" lang="en-US"/>
          </a:p>
        </p:txBody>
      </p:sp>
      <p:sp>
        <p:nvSpPr>
          <p:cNvPr id="10" name="Text Placeholder 9"/>
          <p:cNvSpPr>
            <a:spLocks noGrp="1"/>
          </p:cNvSpPr>
          <p:nvPr>
            <p:ph idx="13" sz="quarter" type="body"/>
          </p:nvPr>
        </p:nvSpPr>
        <p:spPr>
          <a:xfrm>
            <a:off x="1674812" y="3352800"/>
            <a:ext cx="8839202" cy="584200"/>
          </a:xfrm>
        </p:spPr>
        <p:txBody>
          <a:bodyPr anchor="ctr" numCol="1">
            <a:normAutofit/>
          </a:bodyPr>
          <a:lstStyle>
            <a:lvl1pPr algn="r" indent="0" marL="0">
              <a:buFontTx/>
              <a:buNone/>
              <a:defRPr sz="2000"/>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a:t>Edit Master text styles</a:t>
            </a:r>
          </a:p>
        </p:txBody>
      </p:sp>
      <p:sp>
        <p:nvSpPr>
          <p:cNvPr id="3" name="Text Placeholder 2"/>
          <p:cNvSpPr>
            <a:spLocks noGrp="1"/>
          </p:cNvSpPr>
          <p:nvPr>
            <p:ph idx="1" type="body"/>
          </p:nvPr>
        </p:nvSpPr>
        <p:spPr>
          <a:xfrm>
            <a:off x="1295401" y="4343399"/>
            <a:ext cx="9609666" cy="1532467"/>
          </a:xfrm>
        </p:spPr>
        <p:txBody>
          <a:bodyPr anchor="ctr" numCol="1">
            <a:normAutofit/>
          </a:bodyPr>
          <a:lstStyle>
            <a:lvl1pPr algn="ctr" indent="0" marL="0">
              <a:buNone/>
              <a:defRPr sz="20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sp>
        <p:nvSpPr>
          <p:cNvPr id="14" name="TextBox 13"/>
          <p:cNvSpPr txBox="1"/>
          <p:nvPr/>
        </p:nvSpPr>
        <p:spPr>
          <a:xfrm>
            <a:off x="862013" y="879961"/>
            <a:ext cx="609600" cy="584776"/>
          </a:xfrm>
          <a:prstGeom prst="rect">
            <a:avLst/>
          </a:prstGeom>
        </p:spPr>
        <p:txBody>
          <a:bodyPr anchor="ctr" bIns="45720" lIns="91440" numCol="1" rIns="91440" rtlCol="0" tIns="45720" vert="horz">
            <a:noAutofit/>
          </a:bodyPr>
          <a:lstStyle/>
          <a:p>
            <a:pPr lvl="0"/>
            <a:r>
              <a:rPr dirty="0"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anchor="ctr" bIns="45720" lIns="91440" numCol="1" rIns="91440" rtlCol="0" tIns="45720" vert="horz">
            <a:noAutofit/>
          </a:bodyPr>
          <a:lstStyle/>
          <a:p>
            <a:pPr algn="r" lvl="0"/>
            <a:r>
              <a:rPr dirty="0"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45564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numCol="1">
            <a:normAutofit/>
          </a:bodyPr>
          <a:lstStyle>
            <a:lvl1pPr algn="l">
              <a:defRPr b="0" cap="none" sz="3200"/>
            </a:lvl1pPr>
          </a:lstStyle>
          <a:p>
            <a:r>
              <a:rPr lang="en-US"/>
              <a:t>Click to edit Master title style</a:t>
            </a:r>
            <a:endParaRPr dirty="0" lang="en-US"/>
          </a:p>
        </p:txBody>
      </p:sp>
      <p:sp>
        <p:nvSpPr>
          <p:cNvPr id="3" name="Text Placeholder 2"/>
          <p:cNvSpPr>
            <a:spLocks noGrp="1"/>
          </p:cNvSpPr>
          <p:nvPr>
            <p:ph idx="1" type="body"/>
          </p:nvPr>
        </p:nvSpPr>
        <p:spPr>
          <a:xfrm>
            <a:off x="1295401" y="4777381"/>
            <a:ext cx="9609668" cy="860400"/>
          </a:xfrm>
        </p:spPr>
        <p:txBody>
          <a:bodyPr anchor="t" numCol="1">
            <a:normAutofit/>
          </a:bodyPr>
          <a:lstStyle>
            <a:lvl1pPr algn="l" indent="0" marL="0">
              <a:buNone/>
              <a:defRPr sz="20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spTree>
    <p:extLst>
      <p:ext uri="{BB962C8B-B14F-4D97-AF65-F5344CB8AC3E}">
        <p14:creationId xmlns:p14="http://schemas.microsoft.com/office/powerpoint/2010/main" val="4228347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numCol="1">
            <a:normAutofit/>
          </a:bodyPr>
          <a:lstStyle>
            <a:lvl1pPr algn="ctr">
              <a:defRPr b="0" cap="none" sz="3200">
                <a:solidFill>
                  <a:schemeClr val="tx1"/>
                </a:solidFill>
              </a:defRPr>
            </a:lvl1pPr>
          </a:lstStyle>
          <a:p>
            <a:r>
              <a:rPr lang="en-US"/>
              <a:t>Click to edit Master title style</a:t>
            </a:r>
            <a:endParaRPr dirty="0" lang="en-US"/>
          </a:p>
        </p:txBody>
      </p:sp>
      <p:sp>
        <p:nvSpPr>
          <p:cNvPr id="23" name="Text Placeholder 2"/>
          <p:cNvSpPr>
            <a:spLocks noGrp="1"/>
          </p:cNvSpPr>
          <p:nvPr>
            <p:ph idx="13" type="body"/>
          </p:nvPr>
        </p:nvSpPr>
        <p:spPr>
          <a:xfrm>
            <a:off x="1295401" y="3639312"/>
            <a:ext cx="9609668" cy="886968"/>
          </a:xfrm>
        </p:spPr>
        <p:txBody>
          <a:bodyPr anchor="b" numCol="1">
            <a:normAutofit/>
          </a:bodyPr>
          <a:lstStyle>
            <a:lvl1pPr algn="l" indent="0" marL="0">
              <a:spcBef>
                <a:spcPts val="0"/>
              </a:spcBef>
              <a:buNone/>
              <a:defRPr sz="24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idx="1" type="body"/>
          </p:nvPr>
        </p:nvSpPr>
        <p:spPr>
          <a:xfrm>
            <a:off x="1295401" y="4529667"/>
            <a:ext cx="9609668" cy="1346200"/>
          </a:xfrm>
        </p:spPr>
        <p:txBody>
          <a:bodyPr anchor="t" numCol="1">
            <a:normAutofit/>
          </a:bodyPr>
          <a:lstStyle>
            <a:lvl1pPr algn="l" indent="0" marL="0">
              <a:buNone/>
              <a:defRPr sz="18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sp>
        <p:nvSpPr>
          <p:cNvPr id="12" name="TextBox 11"/>
          <p:cNvSpPr txBox="1"/>
          <p:nvPr/>
        </p:nvSpPr>
        <p:spPr>
          <a:xfrm>
            <a:off x="862013" y="879961"/>
            <a:ext cx="609600" cy="584776"/>
          </a:xfrm>
          <a:prstGeom prst="rect">
            <a:avLst/>
          </a:prstGeom>
        </p:spPr>
        <p:txBody>
          <a:bodyPr anchor="ctr" bIns="45720" lIns="91440" numCol="1" rIns="91440" rtlCol="0" tIns="45720" vert="horz">
            <a:noAutofit/>
          </a:bodyPr>
          <a:lstStyle/>
          <a:p>
            <a:pPr lvl="0"/>
            <a:r>
              <a:rPr dirty="0"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anchor="ctr" bIns="45720" lIns="91440" numCol="1" rIns="91440" rtlCol="0" tIns="45720" vert="horz">
            <a:noAutofit/>
          </a:bodyPr>
          <a:lstStyle/>
          <a:p>
            <a:pPr algn="r" lvl="0"/>
            <a:r>
              <a:rPr dirty="0"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6461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anchor="ctr" bIns="45720" lIns="91440" numCol="1" rIns="91440" rtlCol="0" tIns="45720" vert="horz">
            <a:normAutofit/>
          </a:bodyPr>
          <a:lstStyle>
            <a:lvl1pPr>
              <a:defRPr b="0" dirty="0" lang="en-US"/>
            </a:lvl1pPr>
          </a:lstStyle>
          <a:p>
            <a:pPr lvl="0" marL="0"/>
            <a:r>
              <a:rPr lang="en-US"/>
              <a:t>Click to edit Master title style</a:t>
            </a:r>
            <a:endParaRPr dirty="0" lang="en-US"/>
          </a:p>
        </p:txBody>
      </p:sp>
      <p:sp>
        <p:nvSpPr>
          <p:cNvPr id="20" name="Text Placeholder 2"/>
          <p:cNvSpPr>
            <a:spLocks noGrp="1"/>
          </p:cNvSpPr>
          <p:nvPr>
            <p:ph idx="13" type="body"/>
          </p:nvPr>
        </p:nvSpPr>
        <p:spPr>
          <a:xfrm>
            <a:off x="1295401" y="3630168"/>
            <a:ext cx="9609668" cy="841248"/>
          </a:xfrm>
        </p:spPr>
        <p:txBody>
          <a:bodyPr anchor="b" numCol="1">
            <a:normAutofit/>
          </a:bodyPr>
          <a:lstStyle>
            <a:lvl1pPr algn="l" indent="0" marL="0">
              <a:spcBef>
                <a:spcPts val="0"/>
              </a:spcBef>
              <a:buNone/>
              <a:defRPr sz="28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idx="1" type="body"/>
          </p:nvPr>
        </p:nvSpPr>
        <p:spPr>
          <a:xfrm>
            <a:off x="1295400" y="4470399"/>
            <a:ext cx="9609670" cy="1405467"/>
          </a:xfrm>
        </p:spPr>
        <p:txBody>
          <a:bodyPr anchor="t" numCol="1">
            <a:normAutofit/>
          </a:bodyPr>
          <a:lstStyle>
            <a:lvl1pPr algn="l" indent="0" marL="0">
              <a:buNone/>
              <a:defRPr sz="18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1271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lgn="ctr">
              <a:defRPr/>
            </a:lvl1pPr>
          </a:lstStyle>
          <a:p>
            <a:r>
              <a:rPr lang="en-US"/>
              <a:t>Click to edit Master title style</a:t>
            </a:r>
            <a:endParaRPr dirty="0" lang="en-US"/>
          </a:p>
        </p:txBody>
      </p:sp>
      <p:sp>
        <p:nvSpPr>
          <p:cNvPr id="3" name="Vertical Text Placeholder 2"/>
          <p:cNvSpPr>
            <a:spLocks noGrp="1"/>
          </p:cNvSpPr>
          <p:nvPr>
            <p:ph idx="1" orient="vert" type="body"/>
          </p:nvPr>
        </p:nvSpPr>
        <p:spPr/>
        <p:txBody>
          <a:bodyPr anchor="t" numCol="1"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31675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999356" y="982131"/>
            <a:ext cx="1890895" cy="4893735"/>
          </a:xfrm>
        </p:spPr>
        <p:txBody>
          <a:bodyPr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1295398" y="982132"/>
            <a:ext cx="7433025" cy="4893734"/>
          </a:xfrm>
        </p:spPr>
        <p:txBody>
          <a:bodyPr anchor="t" numCol="1"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89894C75-4F9C-4C74-A606-B4849C501A7D}" type="datetimeFigureOut">
              <a:rPr lang="en-US" smtClean="0"/>
              <a:pPr/>
              <a:t>12/4/2022</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D34D5A9E-9208-4A3D-9C7C-A25B813BF66F}" type="slidenum">
              <a:rPr lang="en-US" smtClean="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2008536"/>
      </p:ext>
    </p:extLst>
  </p:cSld>
  <p:clrMapOvr>
    <a:masterClrMapping/>
  </p:clrMapOvr>
</p:sldLayout>
</file>

<file path=ppt/slideMasters/_rels/slideMaster1.xml.rels><?xml version="1.0" encoding="UTF-8" standalone="yes"?><Relationships xmlns="http://schemas.openxmlformats.org/package/2006/relationships"><Relationship Id="rId19" Target="../slideLayouts/slideLayout16.xml" Type="http://schemas.openxmlformats.org/officeDocument/2006/relationships/slideLayout"/><Relationship Id="rId20" Target="../slideLayouts/slideLayout17.xml" Type="http://schemas.openxmlformats.org/officeDocument/2006/relationships/slideLayout"/><Relationship Id="rId18" Target="../slideLayouts/slideLayout15.xml" Type="http://schemas.openxmlformats.org/officeDocument/2006/relationships/slideLayout"/><Relationship Id="rId17" Target="../slideLayouts/slideLayout14.xml" Type="http://schemas.openxmlformats.org/officeDocument/2006/relationships/slideLayout"/><Relationship Id="rId16" Target="../slideLayouts/slideLayout13.xml" Type="http://schemas.openxmlformats.org/officeDocument/2006/relationships/slideLayout"/><Relationship Id="rId15" Target="../slideLayouts/slideLayout12.xml" Type="http://schemas.openxmlformats.org/officeDocument/2006/relationships/slideLayout"/><Relationship Id="rId14" Target="../slideLayouts/slideLayout11.xml" Type="http://schemas.openxmlformats.org/officeDocument/2006/relationships/slideLayout"/><Relationship Id="rId13" Target="../slideLayouts/slideLayout10.xml" Type="http://schemas.openxmlformats.org/officeDocument/2006/relationships/slideLayout"/><Relationship Id="rId12" Target="../slideLayouts/slideLayout9.xml" Type="http://schemas.openxmlformats.org/officeDocument/2006/relationships/slideLayout"/><Relationship Id="rId11" Target="../slideLayouts/slideLayout8.xml" Type="http://schemas.openxmlformats.org/officeDocument/2006/relationships/slideLayout"/><Relationship Id="rId9" Target="../slideLayouts/slideLayout6.xml" Type="http://schemas.openxmlformats.org/officeDocument/2006/relationships/slideLayout"/><Relationship Id="rId10" Target="../slideLayouts/slideLayout7.xml" Type="http://schemas.openxmlformats.org/officeDocument/2006/relationships/slideLayout"/><Relationship Id="rId8" Target="../slideLayouts/slideLayout5.xml" Type="http://schemas.openxmlformats.org/officeDocument/2006/relationships/slideLayout"/><Relationship Id="rId7" Target="../slideLayouts/slideLayout4.xml" Type="http://schemas.openxmlformats.org/officeDocument/2006/relationships/slideLayout"/><Relationship Id="rId6" Target="../slideLayouts/slideLayout3.xml" Type="http://schemas.openxmlformats.org/officeDocument/2006/relationships/slideLayout"/><Relationship Id="rId5" Target="../slideLayouts/slideLayout2.xml" Type="http://schemas.openxmlformats.org/officeDocument/2006/relationships/slideLayout"/><Relationship Id="rId4" Target="../slideLayouts/slideLayout1.xml" Type="http://schemas.openxmlformats.org/officeDocument/2006/relationships/slideLayout"/><Relationship Id="rId3" Target="../media/image4.png" Type="http://schemas.openxmlformats.org/officeDocument/2006/relationships/image"/><Relationship Id="rId2" Target="../media/image3.pn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descr="HD-PanelContent.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cap="flat" w="15875">
              <a:miter lim="800000"/>
            </a:ln>
          </p:spPr>
          <p:style>
            <a:lnRef idx="1">
              <a:schemeClr val="accent1"/>
            </a:lnRef>
            <a:fillRef idx="3">
              <a:schemeClr val="accent1"/>
            </a:fillRef>
            <a:effectRef idx="2">
              <a:schemeClr val="accent1"/>
            </a:effectRef>
            <a:fontRef idx="minor">
              <a:schemeClr val="lt1"/>
            </a:fontRef>
          </p:style>
        </p:sp>
        <p:pic>
          <p:nvPicPr>
            <p:cNvPr descr="HDRibbonContent-UniformTrim.png" id="10" name="Picture 9"/>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descr="HDRibbonContent-UniformTrim.png" id="11" name="Picture 10"/>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anchor="ctr"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1295401" y="2556932"/>
            <a:ext cx="9601196" cy="3318936"/>
          </a:xfrm>
          <a:prstGeom prst="rect">
            <a:avLst/>
          </a:prstGeom>
        </p:spPr>
        <p:txBody>
          <a:bodyPr anchor="t" bIns="45720" lIns="91440" numCol="1" rIns="91440" rtlCol="0" tIns="45720" vert="horz">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8677501" y="5969000"/>
            <a:ext cx="1600200" cy="279400"/>
          </a:xfrm>
          <a:prstGeom prst="rect">
            <a:avLst/>
          </a:prstGeom>
        </p:spPr>
        <p:txBody>
          <a:bodyPr anchor="ctr" bIns="45720" lIns="91440" numCol="1" rIns="91440" rtlCol="0" tIns="45720" vert="horz"/>
          <a:lstStyle>
            <a:lvl1pPr algn="r">
              <a:defRPr b="0" i="0" sz="1000">
                <a:solidFill>
                  <a:schemeClr val="tx1"/>
                </a:solidFill>
                <a:effectLst/>
                <a:latin typeface="+mn-lt"/>
              </a:defRPr>
            </a:lvl1pPr>
          </a:lstStyle>
          <a:p>
            <a:fld id="{89894C75-4F9C-4C74-A606-B4849C501A7D}" type="datetimeFigureOut">
              <a:rPr lang="en-US" smtClean="0"/>
              <a:pPr/>
              <a:t>12/4/2022</a:t>
            </a:fld>
            <a:endParaRPr lang="en-US"/>
          </a:p>
        </p:txBody>
      </p:sp>
      <p:sp>
        <p:nvSpPr>
          <p:cNvPr id="5" name="Footer Placeholder 4"/>
          <p:cNvSpPr>
            <a:spLocks noGrp="1"/>
          </p:cNvSpPr>
          <p:nvPr>
            <p:ph idx="3" sz="quarter" type="ftr"/>
          </p:nvPr>
        </p:nvSpPr>
        <p:spPr>
          <a:xfrm>
            <a:off x="1295401" y="5969000"/>
            <a:ext cx="7305900" cy="279400"/>
          </a:xfrm>
          <a:prstGeom prst="rect">
            <a:avLst/>
          </a:prstGeom>
        </p:spPr>
        <p:txBody>
          <a:bodyPr anchor="ctr" bIns="45720" lIns="91440" numCol="1" rIns="91440" rtlCol="0" tIns="45720" vert="horz"/>
          <a:lstStyle>
            <a:lvl1pPr algn="l">
              <a:defRPr b="0" i="0" sz="1000">
                <a:solidFill>
                  <a:schemeClr val="tx1"/>
                </a:solidFill>
                <a:effectLst/>
                <a:latin typeface="+mn-lt"/>
              </a:defRPr>
            </a:lvl1pPr>
          </a:lstStyle>
          <a:p>
            <a:endParaRPr lang="en-US"/>
          </a:p>
        </p:txBody>
      </p:sp>
      <p:sp>
        <p:nvSpPr>
          <p:cNvPr id="6" name="Slide Number Placeholder 5"/>
          <p:cNvSpPr>
            <a:spLocks noGrp="1"/>
          </p:cNvSpPr>
          <p:nvPr>
            <p:ph idx="4" sz="quarter" type="sldNum"/>
          </p:nvPr>
        </p:nvSpPr>
        <p:spPr>
          <a:xfrm>
            <a:off x="10353901" y="5969000"/>
            <a:ext cx="542697" cy="279400"/>
          </a:xfrm>
          <a:prstGeom prst="rect">
            <a:avLst/>
          </a:prstGeom>
        </p:spPr>
        <p:txBody>
          <a:bodyPr anchor="ctr" bIns="45720" lIns="91440" numCol="1" rIns="91440" rtlCol="0" tIns="45720" vert="horz"/>
          <a:lstStyle>
            <a:lvl1pPr algn="r">
              <a:defRPr b="0" i="0" sz="1000">
                <a:solidFill>
                  <a:schemeClr val="tx1"/>
                </a:solidFill>
                <a:effectLst/>
                <a:latin typeface="+mn-lt"/>
              </a:defRPr>
            </a:lvl1pPr>
          </a:lstStyle>
          <a:p>
            <a:fld id="{D34D5A9E-9208-4A3D-9C7C-A25B813BF66F}" type="slidenum">
              <a:rPr lang="en-US" smtClean="0"/>
              <a:pPr/>
              <a:t>‹#›</a:t>
            </a:fld>
            <a:endParaRPr lang="en-US"/>
          </a:p>
        </p:txBody>
      </p:sp>
    </p:spTree>
    <p:extLst>
      <p:ext uri="{BB962C8B-B14F-4D97-AF65-F5344CB8AC3E}">
        <p14:creationId xmlns:p14="http://schemas.microsoft.com/office/powerpoint/2010/main" val="1220745775"/>
      </p:ext>
    </p:extLst>
  </p:cSld>
  <p:clrMap accent1="accent1" accent2="accent2" accent3="accent3" accent4="accent4" accent5="accent5" accent6="accent6" bg1="lt1" bg2="lt2" folHlink="folHlink" hlink="hlink" tx1="dk1" tx2="dk2"/>
  <p:sldLayoutIdLst>
    <p:sldLayoutId id="2147483648" r:id="rId4"/>
    <p:sldLayoutId id="2147483649" r:id="rId5"/>
    <p:sldLayoutId id="2147483650" r:id="rId6"/>
    <p:sldLayoutId id="2147483651" r:id="rId7"/>
    <p:sldLayoutId id="2147483652" r:id="rId8"/>
    <p:sldLayoutId id="2147483653" r:id="rId9"/>
    <p:sldLayoutId id="2147483654" r:id="rId10"/>
    <p:sldLayoutId id="2147483655" r:id="rId11"/>
    <p:sldLayoutId id="2147483656" r:id="rId12"/>
    <p:sldLayoutId id="2147483657" r:id="rId13"/>
    <p:sldLayoutId id="2147483658" r:id="rId14"/>
    <p:sldLayoutId id="2147483659" r:id="rId15"/>
    <p:sldLayoutId id="2147483660" r:id="rId16"/>
    <p:sldLayoutId id="2147483661" r:id="rId17"/>
    <p:sldLayoutId id="2147483662" r:id="rId18"/>
    <p:sldLayoutId id="2147483663" r:id="rId19"/>
    <p:sldLayoutId id="2147483664" r:id="rId20"/>
  </p:sldLayoutIdLst>
  <p:txStyles>
    <p:titleStyle>
      <a:lvl1pPr algn="ctr" defTabSz="457200" eaLnBrk="1" hangingPunct="1" latinLnBrk="0" rtl="0">
        <a:spcBef>
          <a:spcPct val="0"/>
        </a:spcBef>
        <a:buNone/>
        <a:defRPr cap="none" kern="1200" sz="4400">
          <a:ln cmpd="sng" w="3175">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285750" latinLnBrk="0" marL="285750" rtl="0">
        <a:spcBef>
          <a:spcPct val="20000"/>
        </a:spcBef>
        <a:spcAft>
          <a:spcPts val="600"/>
        </a:spcAft>
        <a:buClr>
          <a:schemeClr val="accent1"/>
        </a:buClr>
        <a:buSzPct val="115000"/>
        <a:buFont typeface="Arial"/>
        <a:buChar char="•"/>
        <a:defRPr cap="none" kern="1200" sz="2400">
          <a:solidFill>
            <a:schemeClr val="tx1">
              <a:lumMod val="85000"/>
              <a:lumOff val="15000"/>
            </a:schemeClr>
          </a:solidFill>
          <a:effectLst/>
          <a:latin typeface="+mn-lt"/>
          <a:ea typeface="+mn-ea"/>
          <a:cs typeface="+mn-cs"/>
        </a:defRPr>
      </a:lvl1pPr>
      <a:lvl2pPr algn="l" defTabSz="457200" eaLnBrk="1" hangingPunct="1" indent="-285750" latinLnBrk="0" marL="742950" rtl="0">
        <a:spcBef>
          <a:spcPct val="20000"/>
        </a:spcBef>
        <a:spcAft>
          <a:spcPts val="600"/>
        </a:spcAft>
        <a:buClr>
          <a:schemeClr val="accent1"/>
        </a:buClr>
        <a:buSzPct val="115000"/>
        <a:buFont typeface="Arial"/>
        <a:buChar char="•"/>
        <a:defRPr cap="none" kern="1200" sz="2000">
          <a:solidFill>
            <a:schemeClr val="tx1">
              <a:lumMod val="85000"/>
              <a:lumOff val="15000"/>
            </a:schemeClr>
          </a:solidFill>
          <a:effectLst/>
          <a:latin typeface="+mn-lt"/>
          <a:ea typeface="+mn-ea"/>
          <a:cs typeface="+mn-cs"/>
        </a:defRPr>
      </a:lvl2pPr>
      <a:lvl3pPr algn="l" defTabSz="457200" eaLnBrk="1" hangingPunct="1" indent="-285750" latinLnBrk="0" marL="1200150" rtl="0">
        <a:spcBef>
          <a:spcPct val="20000"/>
        </a:spcBef>
        <a:spcAft>
          <a:spcPts val="600"/>
        </a:spcAft>
        <a:buClr>
          <a:schemeClr val="accent1"/>
        </a:buClr>
        <a:buSzPct val="115000"/>
        <a:buFont typeface="Arial"/>
        <a:buChar char="•"/>
        <a:defRPr cap="none" kern="1200" sz="1800">
          <a:solidFill>
            <a:schemeClr val="tx1">
              <a:lumMod val="85000"/>
              <a:lumOff val="15000"/>
            </a:schemeClr>
          </a:solidFill>
          <a:effectLst/>
          <a:latin typeface="+mn-lt"/>
          <a:ea typeface="+mn-ea"/>
          <a:cs typeface="+mn-cs"/>
        </a:defRPr>
      </a:lvl3pPr>
      <a:lvl4pPr algn="l" defTabSz="457200" eaLnBrk="1" hangingPunct="1" indent="-171450" latinLnBrk="0" marL="1543050" rtl="0">
        <a:spcBef>
          <a:spcPct val="20000"/>
        </a:spcBef>
        <a:spcAft>
          <a:spcPts val="600"/>
        </a:spcAft>
        <a:buClr>
          <a:schemeClr val="accent1"/>
        </a:buClr>
        <a:buSzPct val="115000"/>
        <a:buFont typeface="Arial"/>
        <a:buChar char="•"/>
        <a:defRPr cap="none" kern="1200" sz="1600">
          <a:solidFill>
            <a:schemeClr val="tx1">
              <a:lumMod val="85000"/>
              <a:lumOff val="15000"/>
            </a:schemeClr>
          </a:solidFill>
          <a:effectLst/>
          <a:latin typeface="+mn-lt"/>
          <a:ea typeface="+mn-ea"/>
          <a:cs typeface="+mn-cs"/>
        </a:defRPr>
      </a:lvl4pPr>
      <a:lvl5pPr algn="l" defTabSz="457200" eaLnBrk="1" hangingPunct="1" indent="-171450" latinLnBrk="0" marL="2000250" rtl="0">
        <a:spcBef>
          <a:spcPct val="20000"/>
        </a:spcBef>
        <a:spcAft>
          <a:spcPts val="600"/>
        </a:spcAft>
        <a:buClr>
          <a:schemeClr val="accent1"/>
        </a:buClr>
        <a:buSzPct val="115000"/>
        <a:buFont typeface="Arial"/>
        <a:buChar char="•"/>
        <a:defRPr cap="none" kern="1200" sz="1400">
          <a:solidFill>
            <a:schemeClr val="tx1">
              <a:lumMod val="85000"/>
              <a:lumOff val="15000"/>
            </a:schemeClr>
          </a:solidFill>
          <a:effectLst/>
          <a:latin typeface="+mn-lt"/>
          <a:ea typeface="+mn-ea"/>
          <a:cs typeface="+mn-cs"/>
        </a:defRPr>
      </a:lvl5pPr>
      <a:lvl6pPr algn="l" defTabSz="457200" eaLnBrk="1" hangingPunct="1" indent="-228600" latinLnBrk="0" marL="2514600" rtl="0">
        <a:spcBef>
          <a:spcPct val="20000"/>
        </a:spcBef>
        <a:spcAft>
          <a:spcPts val="600"/>
        </a:spcAft>
        <a:buClr>
          <a:schemeClr val="accent1"/>
        </a:buClr>
        <a:buSzPct val="115000"/>
        <a:buFont typeface="Arial"/>
        <a:buChar char="•"/>
        <a:defRPr cap="none" kern="1200" sz="1400">
          <a:solidFill>
            <a:schemeClr val="tx1">
              <a:lumMod val="85000"/>
              <a:lumOff val="15000"/>
            </a:schemeClr>
          </a:solidFill>
          <a:effectLst/>
          <a:latin typeface="+mn-lt"/>
          <a:ea typeface="+mn-ea"/>
          <a:cs typeface="+mn-cs"/>
        </a:defRPr>
      </a:lvl6pPr>
      <a:lvl7pPr algn="l" defTabSz="457200" eaLnBrk="1" hangingPunct="1" indent="-228600" latinLnBrk="0" marL="2971800" rtl="0">
        <a:spcBef>
          <a:spcPct val="20000"/>
        </a:spcBef>
        <a:spcAft>
          <a:spcPts val="600"/>
        </a:spcAft>
        <a:buClr>
          <a:schemeClr val="accent1"/>
        </a:buClr>
        <a:buSzPct val="115000"/>
        <a:buFont typeface="Arial"/>
        <a:buChar char="•"/>
        <a:defRPr cap="none" kern="1200" sz="1400">
          <a:solidFill>
            <a:schemeClr val="tx1">
              <a:lumMod val="85000"/>
              <a:lumOff val="15000"/>
            </a:schemeClr>
          </a:solidFill>
          <a:effectLst/>
          <a:latin typeface="+mn-lt"/>
          <a:ea typeface="+mn-ea"/>
          <a:cs typeface="+mn-cs"/>
        </a:defRPr>
      </a:lvl7pPr>
      <a:lvl8pPr algn="l" defTabSz="457200" eaLnBrk="1" hangingPunct="1" indent="-228600" latinLnBrk="0" marL="3429000" rtl="0">
        <a:spcBef>
          <a:spcPct val="20000"/>
        </a:spcBef>
        <a:spcAft>
          <a:spcPts val="600"/>
        </a:spcAft>
        <a:buClr>
          <a:schemeClr val="accent1"/>
        </a:buClr>
        <a:buSzPct val="115000"/>
        <a:buFont typeface="Arial"/>
        <a:buChar char="•"/>
        <a:defRPr cap="none" kern="1200" sz="1400">
          <a:solidFill>
            <a:schemeClr val="tx1">
              <a:lumMod val="85000"/>
              <a:lumOff val="15000"/>
            </a:schemeClr>
          </a:solidFill>
          <a:effectLst/>
          <a:latin typeface="+mn-lt"/>
          <a:ea typeface="+mn-ea"/>
          <a:cs typeface="+mn-cs"/>
        </a:defRPr>
      </a:lvl8pPr>
      <a:lvl9pPr algn="l" defTabSz="457200" eaLnBrk="1" hangingPunct="1" indent="-228600" latinLnBrk="0" marL="3886200" rtl="0">
        <a:spcBef>
          <a:spcPct val="20000"/>
        </a:spcBef>
        <a:spcAft>
          <a:spcPts val="600"/>
        </a:spcAft>
        <a:buClr>
          <a:schemeClr val="accent1"/>
        </a:buClr>
        <a:buSzPct val="115000"/>
        <a:buFont typeface="Arial"/>
        <a:buChar char="•"/>
        <a:defRPr cap="none" kern="1200" sz="1400">
          <a:solidFill>
            <a:schemeClr val="tx1">
              <a:lumMod val="85000"/>
              <a:lumOff val="15000"/>
            </a:schemeClr>
          </a:solidFill>
          <a:effectLst/>
          <a:latin typeface="+mn-lt"/>
          <a:ea typeface="+mn-ea"/>
          <a:cs typeface="+mn-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7.pn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8.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9.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10.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11.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12.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3.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4.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5.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16.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2" Target="../media/image17.png" Type="http://schemas.openxmlformats.org/officeDocument/2006/relationships/image"/><Relationship Id="rId1" Target="../slideLayouts/slideLayout7.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numCol="1">
            <a:noAutofit/>
          </a:bodyPr>
          <a:lstStyle/>
          <a:p>
            <a:r>
              <a:rPr b="1" dirty="0" lang="en-US" sz="2800"/>
              <a:t>Module: Operating Hotel Facilities</a:t>
            </a:r>
            <a:br>
              <a:rPr b="1" dirty="0" lang="en-US" sz="2800"/>
            </a:br>
            <a:r>
              <a:rPr b="1" dirty="0" lang="en-US" sz="2800"/>
              <a:t>Module code: BMIH4006</a:t>
            </a:r>
            <a:br>
              <a:rPr b="1" dirty="0" lang="en-US" sz="2800"/>
            </a:br>
            <a:r>
              <a:rPr b="1" dirty="0" lang="en-US" sz="2800"/>
              <a:t>Assignment 3: Employee Engagement Presentation</a:t>
            </a:r>
          </a:p>
        </p:txBody>
      </p:sp>
      <p:sp>
        <p:nvSpPr>
          <p:cNvPr id="3" name="Subtitle 2"/>
          <p:cNvSpPr>
            <a:spLocks noGrp="1"/>
          </p:cNvSpPr>
          <p:nvPr>
            <p:ph idx="1" type="subTitle"/>
          </p:nvPr>
        </p:nvSpPr>
        <p:spPr/>
        <p:txBody>
          <a:bodyPr numCol="1">
            <a:normAutofit/>
          </a:bodyPr>
          <a:lstStyle/>
          <a:p/>
          <a:p>
            <a:r>
              <a:rPr dirty="0" lang="en-US"/>
              <a:t>Student ID: 2121023</a:t>
            </a:r>
          </a:p>
        </p:txBody>
      </p:sp>
    </p:spTree>
    <p:extLst>
      <p:ext uri="{BB962C8B-B14F-4D97-AF65-F5344CB8AC3E}">
        <p14:creationId xmlns:p14="http://schemas.microsoft.com/office/powerpoint/2010/main" val="103809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a:t>Table of content </a:t>
            </a:r>
          </a:p>
        </p:txBody>
      </p:sp>
      <p:sp>
        <p:nvSpPr>
          <p:cNvPr id="3" name="Content Placeholder 2"/>
          <p:cNvSpPr>
            <a:spLocks noGrp="1"/>
          </p:cNvSpPr>
          <p:nvPr>
            <p:ph idx="1"/>
          </p:nvPr>
        </p:nvSpPr>
        <p:spPr/>
        <p:txBody>
          <a:bodyPr numCol="1">
            <a:normAutofit lnSpcReduction="10000"/>
          </a:bodyPr>
          <a:lstStyle/>
          <a:p>
            <a:r>
              <a:rPr dirty="0" lang="en-US">
                <a:latin charset="0" panose="02020603050405020304" pitchFamily="18" typeface="Times New Roman"/>
                <a:cs charset="0" panose="02020603050405020304" pitchFamily="18" typeface="Times New Roman"/>
              </a:rPr>
              <a:t>Introduction</a:t>
            </a:r>
          </a:p>
          <a:p>
            <a:r>
              <a:rPr dirty="0" lang="en-US">
                <a:latin charset="0" panose="02020603050405020304" pitchFamily="18" typeface="Times New Roman"/>
                <a:cs charset="0" panose="02020603050405020304" pitchFamily="18" typeface="Times New Roman"/>
              </a:rPr>
              <a:t>Definition of employee engagement</a:t>
            </a:r>
          </a:p>
          <a:p>
            <a:r>
              <a:rPr dirty="0" lang="en-US">
                <a:latin charset="0" panose="02020603050405020304" pitchFamily="18" typeface="Times New Roman"/>
                <a:cs charset="0" panose="02020603050405020304" pitchFamily="18" typeface="Times New Roman"/>
              </a:rPr>
              <a:t>Engagement theoretical model</a:t>
            </a:r>
          </a:p>
          <a:p>
            <a:r>
              <a:rPr dirty="0" lang="en-US">
                <a:latin charset="0" panose="02020603050405020304" pitchFamily="18" typeface="Times New Roman"/>
                <a:cs charset="0" panose="02020603050405020304" pitchFamily="18" typeface="Times New Roman"/>
              </a:rPr>
              <a:t>Significance of employee engagement in success of the hotel</a:t>
            </a:r>
          </a:p>
          <a:p>
            <a:r>
              <a:rPr dirty="0" lang="en-US">
                <a:latin charset="0" panose="02020603050405020304" pitchFamily="18" typeface="Times New Roman"/>
                <a:cs charset="0" panose="02020603050405020304" pitchFamily="18" typeface="Times New Roman"/>
              </a:rPr>
              <a:t>Best practices to engage employees from hotel industry</a:t>
            </a:r>
          </a:p>
          <a:p>
            <a:r>
              <a:rPr dirty="0" lang="en-US">
                <a:latin charset="0" panose="02020603050405020304" pitchFamily="18" typeface="Times New Roman"/>
                <a:cs charset="0" panose="02020603050405020304" pitchFamily="18" typeface="Times New Roman"/>
              </a:rPr>
              <a:t>Conclusion</a:t>
            </a:r>
          </a:p>
          <a:p>
            <a:r>
              <a:rPr dirty="0" lang="en-US">
                <a:latin charset="0" panose="02020603050405020304" pitchFamily="18" typeface="Times New Roman"/>
                <a:cs charset="0" panose="02020603050405020304" pitchFamily="18" typeface="Times New Roman"/>
              </a:rPr>
              <a:t>References</a:t>
            </a:r>
          </a:p>
        </p:txBody>
      </p:sp>
    </p:spTree>
    <p:extLst>
      <p:ext uri="{BB962C8B-B14F-4D97-AF65-F5344CB8AC3E}">
        <p14:creationId xmlns:p14="http://schemas.microsoft.com/office/powerpoint/2010/main" val="3684246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Introduction</a:t>
            </a:r>
            <a:r>
              <a:rPr dirty="0" lang="en-US">
                <a:latin charset="0" panose="02020603050405020304" pitchFamily="18" typeface="Times New Roman"/>
                <a:cs charset="0" panose="02020603050405020304" pitchFamily="18" typeface="Times New Roman"/>
              </a:rPr>
              <a:t> </a:t>
            </a:r>
          </a:p>
        </p:txBody>
      </p:sp>
      <p:sp>
        <p:nvSpPr>
          <p:cNvPr id="3" name="Content Placeholder 2"/>
          <p:cNvSpPr>
            <a:spLocks noGrp="1"/>
          </p:cNvSpPr>
          <p:nvPr>
            <p:ph idx="1"/>
          </p:nvPr>
        </p:nvSpPr>
        <p:spPr>
          <a:xfrm>
            <a:off x="896257" y="2506662"/>
            <a:ext cx="6462486" cy="3589338"/>
          </a:xfrm>
        </p:spPr>
        <p:txBody>
          <a:bodyPr numCol="1">
            <a:normAutofit fontScale="77500" lnSpcReduction="20000"/>
          </a:bodyPr>
          <a:lstStyle/>
          <a:p>
            <a:pPr fontAlgn="base">
              <a:lnSpc>
                <a:spcPct val="150000"/>
              </a:lnSpc>
            </a:pPr>
            <a:r>
              <a:rPr dirty="0" lang="en-US" sz="2400">
                <a:latin charset="0" panose="02020603050405020304" pitchFamily="18" typeface="Times New Roman"/>
                <a:cs charset="0" panose="02020603050405020304" pitchFamily="18" typeface="Times New Roman"/>
              </a:rPr>
              <a:t>The aim of the presentation is to offer an overview on the significance of the employee engagement in the hotel sector </a:t>
            </a:r>
          </a:p>
          <a:p>
            <a:pPr fontAlgn="base">
              <a:lnSpc>
                <a:spcPct val="150000"/>
              </a:lnSpc>
            </a:pPr>
            <a:r>
              <a:rPr dirty="0" lang="en-US" sz="2400">
                <a:latin charset="0" panose="02020603050405020304" pitchFamily="18" typeface="Times New Roman"/>
                <a:cs charset="0" panose="02020603050405020304" pitchFamily="18" typeface="Times New Roman"/>
              </a:rPr>
              <a:t>The engagement of the employee is quite vital for hotel’s growth</a:t>
            </a:r>
          </a:p>
          <a:p>
            <a:pPr fontAlgn="base">
              <a:lnSpc>
                <a:spcPct val="150000"/>
              </a:lnSpc>
            </a:pPr>
            <a:r>
              <a:rPr dirty="0" lang="en-US" sz="2400">
                <a:latin charset="0" panose="02020603050405020304" pitchFamily="18" typeface="Times New Roman"/>
                <a:cs charset="0" panose="02020603050405020304" pitchFamily="18" typeface="Times New Roman"/>
              </a:rPr>
              <a:t>The presentation will discuss the engagement theoretical model</a:t>
            </a:r>
          </a:p>
          <a:p>
            <a:pPr fontAlgn="base">
              <a:lnSpc>
                <a:spcPct val="150000"/>
              </a:lnSpc>
            </a:pPr>
            <a:r>
              <a:rPr dirty="0" lang="en-US" sz="2400">
                <a:latin charset="0" panose="02020603050405020304" pitchFamily="18" typeface="Times New Roman"/>
                <a:cs charset="0" panose="02020603050405020304" pitchFamily="18" typeface="Times New Roman"/>
              </a:rPr>
              <a:t>The presentation will offer in-depth analysis of employee engagement and its importance.</a:t>
            </a:r>
          </a:p>
        </p:txBody>
      </p:sp>
      <p:pic>
        <p:nvPicPr>
          <p:cNvPr id="4" name="Picture 3"/>
          <p:cNvPicPr>
            <a:picLocks noChangeAspect="1"/>
          </p:cNvPicPr>
          <p:nvPr/>
        </p:nvPicPr>
        <p:blipFill>
          <a:blip r:embed="rId3"/>
          <a:stretch>
            <a:fillRect/>
          </a:stretch>
        </p:blipFill>
        <p:spPr>
          <a:xfrm>
            <a:off x="7854632" y="3126422"/>
            <a:ext cx="2619375" cy="1743075"/>
          </a:xfrm>
          <a:prstGeom prst="rect">
            <a:avLst/>
          </a:prstGeom>
          <a:solidFill>
            <a:srgbClr val="FFFFFF">
              <a:shade val="85000"/>
            </a:srgbClr>
          </a:solidFill>
          <a:ln cap="rnd" w="190500">
            <a:solidFill>
              <a:srgbClr val="FFFFFF"/>
            </a:solidFill>
          </a:ln>
          <a:effectLst>
            <a:outerShdw algn="tl" blurRad="50000" rotWithShape="0">
              <a:srgbClr val="000000">
                <a:alpha val="41000"/>
              </a:srgbClr>
            </a:outerShdw>
          </a:effectLst>
          <a:scene3d>
            <a:camera prst="orthographicFront"/>
            <a:lightRig dir="t" rig="twoPt">
              <a:rot lat="0" lon="0" rev="7800000"/>
            </a:lightRig>
          </a:scene3d>
          <a:sp3d contourW="6350">
            <a:bevelT h="16510" w="50800"/>
            <a:contourClr>
              <a:srgbClr val="C0C0C0"/>
            </a:contourClr>
          </a:sp3d>
        </p:spPr>
      </p:pic>
    </p:spTree>
    <p:extLst>
      <p:ext uri="{BB962C8B-B14F-4D97-AF65-F5344CB8AC3E}">
        <p14:creationId xmlns:p14="http://schemas.microsoft.com/office/powerpoint/2010/main" val="2779178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Definition of employee engagement </a:t>
            </a:r>
            <a:endParaRPr dirty="0" lang="en-US">
              <a:latin charset="0" panose="02020603050405020304" pitchFamily="18" typeface="Times New Roman"/>
              <a:cs charset="0" panose="02020603050405020304" pitchFamily="18" typeface="Times New Roman"/>
            </a:endParaRPr>
          </a:p>
        </p:txBody>
      </p:sp>
      <p:sp>
        <p:nvSpPr>
          <p:cNvPr id="3" name="Content Placeholder 2"/>
          <p:cNvSpPr>
            <a:spLocks noGrp="1"/>
          </p:cNvSpPr>
          <p:nvPr>
            <p:ph idx="1"/>
          </p:nvPr>
        </p:nvSpPr>
        <p:spPr>
          <a:xfrm>
            <a:off x="838200" y="2641599"/>
            <a:ext cx="6781800" cy="3535363"/>
          </a:xfrm>
        </p:spPr>
        <p:txBody>
          <a:bodyPr numCol="1">
            <a:normAutofit fontScale="70000" lnSpcReduction="20000"/>
          </a:bodyPr>
          <a:lstStyle/>
          <a:p>
            <a:pPr algn="just" fontAlgn="base">
              <a:lnSpc>
                <a:spcPct val="150000"/>
              </a:lnSpc>
            </a:pPr>
            <a:r>
              <a:rPr dirty="0" lang="en-US">
                <a:latin charset="0" panose="02020603050405020304" pitchFamily="18" typeface="Times New Roman"/>
                <a:cs charset="0" panose="02020603050405020304" pitchFamily="18" typeface="Times New Roman"/>
              </a:rPr>
              <a:t>Employee engagement could be understood as the contribution of an employee's effort within the </a:t>
            </a:r>
            <a:r>
              <a:rPr dirty="0" err="1" lang="en-US">
                <a:latin charset="0" panose="02020603050405020304" pitchFamily="18" typeface="Times New Roman"/>
                <a:cs charset="0" panose="02020603050405020304" pitchFamily="18" typeface="Times New Roman"/>
              </a:rPr>
              <a:t>organisation</a:t>
            </a:r>
            <a:r>
              <a:rPr dirty="0" lang="en-US">
                <a:latin charset="0" panose="02020603050405020304" pitchFamily="18" typeface="Times New Roman"/>
                <a:cs charset="0" panose="02020603050405020304" pitchFamily="18" typeface="Times New Roman"/>
              </a:rPr>
              <a:t> (</a:t>
            </a:r>
            <a:r>
              <a:rPr dirty="0" err="1" lang="en-US">
                <a:latin charset="0" panose="02020603050405020304" pitchFamily="18" typeface="Times New Roman"/>
                <a:cs charset="0" panose="02020603050405020304" pitchFamily="18" typeface="Times New Roman"/>
              </a:rPr>
              <a:t>Pandita</a:t>
            </a:r>
            <a:r>
              <a:rPr dirty="0" lang="en-US">
                <a:latin charset="0" panose="02020603050405020304" pitchFamily="18" typeface="Times New Roman"/>
                <a:cs charset="0" panose="02020603050405020304" pitchFamily="18" typeface="Times New Roman"/>
              </a:rPr>
              <a:t> and Ray, 2018).</a:t>
            </a:r>
          </a:p>
          <a:p>
            <a:pPr algn="just" fontAlgn="base">
              <a:lnSpc>
                <a:spcPct val="150000"/>
              </a:lnSpc>
            </a:pPr>
            <a:r>
              <a:rPr dirty="0" lang="en-US">
                <a:latin charset="0" panose="02020603050405020304" pitchFamily="18" typeface="Times New Roman"/>
                <a:cs charset="0" panose="02020603050405020304" pitchFamily="18" typeface="Times New Roman"/>
              </a:rPr>
              <a:t>Employee engagement could be understood as the ability of the employees such as manpower, cognitive thinking as well as one’s </a:t>
            </a:r>
            <a:r>
              <a:rPr dirty="0" err="1" lang="en-US">
                <a:latin charset="0" panose="02020603050405020304" pitchFamily="18" typeface="Times New Roman"/>
                <a:cs charset="0" panose="02020603050405020304" pitchFamily="18" typeface="Times New Roman"/>
              </a:rPr>
              <a:t>behaviour</a:t>
            </a:r>
            <a:r>
              <a:rPr dirty="0" lang="en-US">
                <a:latin charset="0" panose="02020603050405020304" pitchFamily="18" typeface="Times New Roman"/>
                <a:cs charset="0" panose="02020603050405020304" pitchFamily="18" typeface="Times New Roman"/>
              </a:rPr>
              <a:t> </a:t>
            </a:r>
          </a:p>
          <a:p>
            <a:pPr algn="just" fontAlgn="base">
              <a:lnSpc>
                <a:spcPct val="150000"/>
              </a:lnSpc>
            </a:pPr>
            <a:r>
              <a:rPr dirty="0" lang="en-US">
                <a:latin charset="0" panose="02020603050405020304" pitchFamily="18" typeface="Times New Roman"/>
                <a:cs charset="0" panose="02020603050405020304" pitchFamily="18" typeface="Times New Roman"/>
              </a:rPr>
              <a:t>The employees that has full engagement contributes most to the firm</a:t>
            </a:r>
          </a:p>
          <a:p>
            <a:pPr algn="just" fontAlgn="base">
              <a:lnSpc>
                <a:spcPct val="150000"/>
              </a:lnSpc>
            </a:pPr>
            <a:r>
              <a:rPr dirty="0" lang="en-US">
                <a:latin charset="0" panose="02020603050405020304" pitchFamily="18" typeface="Times New Roman"/>
                <a:cs charset="0" panose="02020603050405020304" pitchFamily="18" typeface="Times New Roman"/>
              </a:rPr>
              <a:t>High engagement means their performance will also be high</a:t>
            </a:r>
          </a:p>
          <a:p>
            <a:endParaRPr dirty="0" lang="en-US"/>
          </a:p>
        </p:txBody>
      </p:sp>
      <p:pic>
        <p:nvPicPr>
          <p:cNvPr id="5" name="Picture 4"/>
          <p:cNvPicPr>
            <a:picLocks noChangeAspect="1"/>
          </p:cNvPicPr>
          <p:nvPr/>
        </p:nvPicPr>
        <p:blipFill>
          <a:blip r:embed="rId3"/>
          <a:stretch>
            <a:fillRect/>
          </a:stretch>
        </p:blipFill>
        <p:spPr>
          <a:xfrm>
            <a:off x="7943848" y="3424872"/>
            <a:ext cx="2952750" cy="1552575"/>
          </a:xfrm>
          <a:prstGeom prst="roundRect">
            <a:avLst>
              <a:gd fmla="val 8594" name="adj"/>
            </a:avLst>
          </a:prstGeom>
          <a:solidFill>
            <a:srgbClr val="FFFFFF">
              <a:shade val="85000"/>
            </a:srgbClr>
          </a:solidFill>
          <a:ln>
            <a:noFill/>
          </a:ln>
          <a:effectLst>
            <a:reflection algn="bl" blurRad="12700" dir="5400000" dist="5000" endPos="28000" rotWithShape="0" stA="38000" sy="-100000"/>
          </a:effectLst>
        </p:spPr>
      </p:pic>
    </p:spTree>
    <p:extLst>
      <p:ext uri="{BB962C8B-B14F-4D97-AF65-F5344CB8AC3E}">
        <p14:creationId xmlns:p14="http://schemas.microsoft.com/office/powerpoint/2010/main" val="3837860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b="1" dirty="0" lang="en-US">
                <a:latin charset="0" panose="02020603050405020304" pitchFamily="18" typeface="Times New Roman"/>
                <a:cs charset="0" panose="02020603050405020304" pitchFamily="18" typeface="Times New Roman"/>
              </a:rPr>
              <a:t>Definition of employee engagement (continued)</a:t>
            </a:r>
            <a:endParaRPr dirty="0" lang="en-US">
              <a:latin charset="0" panose="02020603050405020304" pitchFamily="18" typeface="Times New Roman"/>
              <a:cs charset="0" panose="02020603050405020304" pitchFamily="18" typeface="Times New Roman"/>
            </a:endParaRPr>
          </a:p>
        </p:txBody>
      </p:sp>
      <p:sp>
        <p:nvSpPr>
          <p:cNvPr id="3" name="Content Placeholder 2"/>
          <p:cNvSpPr>
            <a:spLocks noGrp="1"/>
          </p:cNvSpPr>
          <p:nvPr>
            <p:ph idx="1"/>
          </p:nvPr>
        </p:nvSpPr>
        <p:spPr>
          <a:xfrm>
            <a:off x="1295401" y="2556932"/>
            <a:ext cx="6164942" cy="3318936"/>
          </a:xfrm>
        </p:spPr>
        <p:txBody>
          <a:bodyPr numCol="1">
            <a:normAutofit fontScale="85000" lnSpcReduction="20000"/>
          </a:bodyPr>
          <a:lstStyle/>
          <a:p>
            <a:pPr fontAlgn="base"/>
            <a:r>
              <a:rPr dirty="0" lang="en-US">
                <a:latin charset="0" panose="02020603050405020304" pitchFamily="18" typeface="Times New Roman"/>
                <a:cs charset="0" panose="02020603050405020304" pitchFamily="18" typeface="Times New Roman"/>
              </a:rPr>
              <a:t>Employees has the responsibility to make a positive company image through their engagement </a:t>
            </a:r>
          </a:p>
          <a:p>
            <a:pPr fontAlgn="base"/>
            <a:r>
              <a:rPr dirty="0" lang="en-US">
                <a:latin charset="0" panose="02020603050405020304" pitchFamily="18" typeface="Times New Roman"/>
                <a:cs charset="0" panose="02020603050405020304" pitchFamily="18" typeface="Times New Roman"/>
              </a:rPr>
              <a:t>The employee engagement is the most important aspect in the company as they meet the guests (Ahmed </a:t>
            </a:r>
            <a:r>
              <a:rPr dirty="0" i="1" lang="en-US">
                <a:latin charset="0" panose="02020603050405020304" pitchFamily="18" typeface="Times New Roman"/>
                <a:cs charset="0" panose="02020603050405020304" pitchFamily="18" typeface="Times New Roman"/>
              </a:rPr>
              <a:t>et al., </a:t>
            </a:r>
            <a:r>
              <a:rPr dirty="0" lang="en-US">
                <a:latin charset="0" panose="02020603050405020304" pitchFamily="18" typeface="Times New Roman"/>
                <a:cs charset="0" panose="02020603050405020304" pitchFamily="18" typeface="Times New Roman"/>
              </a:rPr>
              <a:t>2020)</a:t>
            </a:r>
          </a:p>
          <a:p>
            <a:pPr fontAlgn="base"/>
            <a:r>
              <a:rPr dirty="0" lang="en-US">
                <a:latin charset="0" panose="02020603050405020304" pitchFamily="18" typeface="Times New Roman"/>
                <a:cs charset="0" panose="02020603050405020304" pitchFamily="18" typeface="Times New Roman"/>
              </a:rPr>
              <a:t>Employee engagement matters the most to the </a:t>
            </a:r>
            <a:r>
              <a:rPr dirty="0" err="1" lang="en-US">
                <a:latin charset="0" panose="02020603050405020304" pitchFamily="18" typeface="Times New Roman"/>
                <a:cs charset="0" panose="02020603050405020304" pitchFamily="18" typeface="Times New Roman"/>
              </a:rPr>
              <a:t>organisation</a:t>
            </a:r>
            <a:r>
              <a:rPr dirty="0" lang="en-US">
                <a:latin charset="0" panose="02020603050405020304" pitchFamily="18" typeface="Times New Roman"/>
                <a:cs charset="0" panose="02020603050405020304" pitchFamily="18" typeface="Times New Roman"/>
              </a:rPr>
              <a:t> since they are the backbone of the company</a:t>
            </a:r>
          </a:p>
          <a:p>
            <a:pPr fontAlgn="base"/>
            <a:r>
              <a:rPr dirty="0" lang="en-US">
                <a:latin charset="0" panose="02020603050405020304" pitchFamily="18" typeface="Times New Roman"/>
                <a:cs charset="0" panose="02020603050405020304" pitchFamily="18" typeface="Times New Roman"/>
              </a:rPr>
              <a:t>It is necessary to stand to the need of customer through employee’s engagement </a:t>
            </a:r>
            <a:r>
              <a:rPr dirty="0" lang="en-US"/>
              <a:t> </a:t>
            </a:r>
          </a:p>
          <a:p>
            <a:endParaRPr dirty="0" lang="en-US"/>
          </a:p>
        </p:txBody>
      </p:sp>
      <p:pic>
        <p:nvPicPr>
          <p:cNvPr id="4" name="Picture 3"/>
          <p:cNvPicPr>
            <a:picLocks noChangeAspect="1"/>
          </p:cNvPicPr>
          <p:nvPr/>
        </p:nvPicPr>
        <p:blipFill>
          <a:blip r:embed="rId3"/>
          <a:stretch>
            <a:fillRect/>
          </a:stretch>
        </p:blipFill>
        <p:spPr>
          <a:xfrm>
            <a:off x="7460343" y="3279775"/>
            <a:ext cx="3486150" cy="1314450"/>
          </a:xfrm>
          <a:prstGeom prst="rect">
            <a:avLst/>
          </a:prstGeom>
          <a:ln>
            <a:noFill/>
          </a:ln>
          <a:effectLst>
            <a:outerShdw algn="tl" blurRad="292100" dir="2700000" dist="139700" rotWithShape="0">
              <a:srgbClr val="333333">
                <a:alpha val="65000"/>
              </a:srgbClr>
            </a:outerShdw>
          </a:effectLst>
        </p:spPr>
      </p:pic>
    </p:spTree>
    <p:extLst>
      <p:ext uri="{BB962C8B-B14F-4D97-AF65-F5344CB8AC3E}">
        <p14:creationId xmlns:p14="http://schemas.microsoft.com/office/powerpoint/2010/main" val="3260142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Engagement theoretical model</a:t>
            </a:r>
            <a:endParaRPr dirty="0" lang="en-US">
              <a:latin charset="0" panose="02020603050405020304" pitchFamily="18" typeface="Times New Roman"/>
              <a:cs charset="0" panose="02020603050405020304" pitchFamily="18" typeface="Times New Roman"/>
            </a:endParaRPr>
          </a:p>
        </p:txBody>
      </p:sp>
      <p:sp>
        <p:nvSpPr>
          <p:cNvPr id="3" name="Content Placeholder 2"/>
          <p:cNvSpPr>
            <a:spLocks noGrp="1"/>
          </p:cNvSpPr>
          <p:nvPr>
            <p:ph idx="1"/>
          </p:nvPr>
        </p:nvSpPr>
        <p:spPr>
          <a:xfrm>
            <a:off x="838200" y="2481943"/>
            <a:ext cx="7106920" cy="3695020"/>
          </a:xfrm>
        </p:spPr>
        <p:txBody>
          <a:bodyPr numCol="1">
            <a:normAutofit fontScale="77500" lnSpcReduction="20000"/>
          </a:bodyPr>
          <a:lstStyle/>
          <a:p>
            <a:pPr algn="just" fontAlgn="base">
              <a:lnSpc>
                <a:spcPct val="170000"/>
              </a:lnSpc>
            </a:pPr>
            <a:r>
              <a:rPr dirty="0" lang="en-US">
                <a:latin charset="0" panose="02020603050405020304" pitchFamily="18" typeface="Times New Roman"/>
                <a:cs charset="0" panose="02020603050405020304" pitchFamily="18" typeface="Times New Roman"/>
              </a:rPr>
              <a:t>One of the employee engagement theoretical model is the “Deloitte model” (</a:t>
            </a:r>
            <a:r>
              <a:rPr dirty="0" err="1" lang="en-US">
                <a:latin charset="0" panose="02020603050405020304" pitchFamily="18" typeface="Times New Roman"/>
                <a:cs charset="0" panose="02020603050405020304" pitchFamily="18" typeface="Times New Roman"/>
              </a:rPr>
              <a:t>Abdurrohman</a:t>
            </a:r>
            <a:r>
              <a:rPr dirty="0" lang="en-US">
                <a:latin charset="0" panose="02020603050405020304" pitchFamily="18" typeface="Times New Roman"/>
                <a:cs charset="0" panose="02020603050405020304" pitchFamily="18" typeface="Times New Roman"/>
              </a:rPr>
              <a:t> and </a:t>
            </a:r>
            <a:r>
              <a:rPr dirty="0" err="1" lang="en-US">
                <a:latin charset="0" panose="02020603050405020304" pitchFamily="18" typeface="Times New Roman"/>
                <a:cs charset="0" panose="02020603050405020304" pitchFamily="18" typeface="Times New Roman"/>
              </a:rPr>
              <a:t>Febriansyah</a:t>
            </a:r>
            <a:r>
              <a:rPr dirty="0" lang="en-US">
                <a:latin charset="0" panose="02020603050405020304" pitchFamily="18" typeface="Times New Roman"/>
                <a:cs charset="0" panose="02020603050405020304" pitchFamily="18" typeface="Times New Roman"/>
              </a:rPr>
              <a:t>, 2019)</a:t>
            </a:r>
          </a:p>
          <a:p>
            <a:pPr algn="just" fontAlgn="base">
              <a:lnSpc>
                <a:spcPct val="170000"/>
              </a:lnSpc>
            </a:pPr>
            <a:r>
              <a:rPr dirty="0" lang="en-US">
                <a:latin charset="0" panose="02020603050405020304" pitchFamily="18" typeface="Times New Roman"/>
                <a:cs charset="0" panose="02020603050405020304" pitchFamily="18" typeface="Times New Roman"/>
              </a:rPr>
              <a:t>The aim of Deloitte model is to create as such workplace in which the employee wants to work</a:t>
            </a:r>
          </a:p>
          <a:p>
            <a:pPr algn="just" fontAlgn="base">
              <a:lnSpc>
                <a:spcPct val="170000"/>
              </a:lnSpc>
            </a:pPr>
            <a:r>
              <a:rPr dirty="0" lang="en-US">
                <a:latin charset="0" panose="02020603050405020304" pitchFamily="18" typeface="Times New Roman"/>
                <a:cs charset="0" panose="02020603050405020304" pitchFamily="18" typeface="Times New Roman"/>
              </a:rPr>
              <a:t>The aim of this model is to make the employee operate everyday efficiently</a:t>
            </a:r>
          </a:p>
          <a:p>
            <a:pPr algn="just" fontAlgn="base">
              <a:lnSpc>
                <a:spcPct val="170000"/>
              </a:lnSpc>
            </a:pPr>
            <a:r>
              <a:rPr dirty="0" lang="en-US">
                <a:latin charset="0" panose="02020603050405020304" pitchFamily="18" typeface="Times New Roman"/>
                <a:cs charset="0" panose="02020603050405020304" pitchFamily="18" typeface="Times New Roman"/>
              </a:rPr>
              <a:t>There are five important parts to the model.</a:t>
            </a:r>
          </a:p>
          <a:p>
            <a:endParaRPr dirty="0" lang="en-US"/>
          </a:p>
        </p:txBody>
      </p:sp>
      <p:pic>
        <p:nvPicPr>
          <p:cNvPr id="4" name="Picture 3"/>
          <p:cNvPicPr>
            <a:picLocks noChangeAspect="1"/>
          </p:cNvPicPr>
          <p:nvPr/>
        </p:nvPicPr>
        <p:blipFill>
          <a:blip r:embed="rId3"/>
          <a:stretch>
            <a:fillRect/>
          </a:stretch>
        </p:blipFill>
        <p:spPr>
          <a:xfrm>
            <a:off x="8259445" y="3572215"/>
            <a:ext cx="3028950" cy="1514475"/>
          </a:xfrm>
          <a:prstGeom prst="rect">
            <a:avLst/>
          </a:prstGeom>
          <a:solidFill>
            <a:srgbClr val="FFFFFF">
              <a:shade val="85000"/>
            </a:srgbClr>
          </a:solidFill>
          <a:ln cap="sq" w="88900">
            <a:solidFill>
              <a:srgbClr val="FFFFFF"/>
            </a:solidFill>
            <a:miter lim="800000"/>
          </a:ln>
          <a:effectLst>
            <a:outerShdw algn="tl" blurRad="55000" dir="5400000" dist="18000" rotWithShape="0">
              <a:srgbClr val="000000">
                <a:alpha val="40000"/>
              </a:srgbClr>
            </a:outerShdw>
          </a:effectLst>
          <a:scene3d>
            <a:camera prst="orthographicFront"/>
            <a:lightRig dir="t" rig="twoPt">
              <a:rot lat="0" lon="0" rev="7200000"/>
            </a:lightRig>
          </a:scene3d>
          <a:sp3d>
            <a:bevelT h="19050" w="25400"/>
            <a:contourClr>
              <a:srgbClr val="FFFFFF"/>
            </a:contourClr>
          </a:sp3d>
        </p:spPr>
      </p:pic>
    </p:spTree>
    <p:extLst>
      <p:ext uri="{BB962C8B-B14F-4D97-AF65-F5344CB8AC3E}">
        <p14:creationId xmlns:p14="http://schemas.microsoft.com/office/powerpoint/2010/main" val="2898699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b="1" dirty="0" lang="en-US">
                <a:latin charset="0" panose="02020603050405020304" pitchFamily="18" typeface="Times New Roman"/>
                <a:cs charset="0" panose="02020603050405020304" pitchFamily="18" typeface="Times New Roman"/>
              </a:rPr>
              <a:t>Engagement theoretical model (continued)</a:t>
            </a:r>
            <a:endParaRPr dirty="0" lang="en-US">
              <a:latin charset="0" panose="02020603050405020304" pitchFamily="18" typeface="Times New Roman"/>
              <a:cs charset="0" panose="02020603050405020304" pitchFamily="18" typeface="Times New Roman"/>
            </a:endParaRPr>
          </a:p>
        </p:txBody>
      </p:sp>
      <p:sp>
        <p:nvSpPr>
          <p:cNvPr id="3" name="Content Placeholder 2"/>
          <p:cNvSpPr>
            <a:spLocks noGrp="1"/>
          </p:cNvSpPr>
          <p:nvPr>
            <p:ph idx="1"/>
          </p:nvPr>
        </p:nvSpPr>
        <p:spPr>
          <a:xfrm>
            <a:off x="838200" y="2786743"/>
            <a:ext cx="6009640" cy="3390220"/>
          </a:xfrm>
        </p:spPr>
        <p:txBody>
          <a:bodyPr numCol="1">
            <a:normAutofit fontScale="70000" lnSpcReduction="20000"/>
          </a:bodyPr>
          <a:lstStyle/>
          <a:p>
            <a:pPr algn="just" fontAlgn="base">
              <a:lnSpc>
                <a:spcPct val="150000"/>
              </a:lnSpc>
            </a:pPr>
            <a:r>
              <a:rPr dirty="0" lang="en-US">
                <a:latin charset="0" panose="02020603050405020304" pitchFamily="18" typeface="Times New Roman"/>
                <a:cs charset="0" panose="02020603050405020304" pitchFamily="18" typeface="Times New Roman"/>
              </a:rPr>
              <a:t>The first part is meaningful work, it involve small empowered group</a:t>
            </a:r>
          </a:p>
          <a:p>
            <a:pPr algn="just" fontAlgn="base">
              <a:lnSpc>
                <a:spcPct val="150000"/>
              </a:lnSpc>
            </a:pPr>
            <a:r>
              <a:rPr dirty="0" lang="en-US">
                <a:latin charset="0" panose="02020603050405020304" pitchFamily="18" typeface="Times New Roman"/>
                <a:cs charset="0" panose="02020603050405020304" pitchFamily="18" typeface="Times New Roman"/>
              </a:rPr>
              <a:t>The goal of the company must be convenient and attainable for employees</a:t>
            </a:r>
          </a:p>
          <a:p>
            <a:pPr algn="just" fontAlgn="base">
              <a:lnSpc>
                <a:spcPct val="150000"/>
              </a:lnSpc>
            </a:pPr>
            <a:r>
              <a:rPr dirty="0" lang="en-US">
                <a:latin charset="0" panose="02020603050405020304" pitchFamily="18" typeface="Times New Roman"/>
                <a:cs charset="0" panose="02020603050405020304" pitchFamily="18" typeface="Times New Roman"/>
              </a:rPr>
              <a:t>Moreover, the managers must offer feedbacks to employee for enhancing their engagement </a:t>
            </a:r>
          </a:p>
          <a:p>
            <a:pPr algn="just">
              <a:lnSpc>
                <a:spcPct val="150000"/>
              </a:lnSpc>
            </a:pPr>
            <a:r>
              <a:rPr dirty="0" lang="en-US">
                <a:latin charset="0" panose="02020603050405020304" pitchFamily="18" typeface="Times New Roman"/>
                <a:cs charset="0" panose="02020603050405020304" pitchFamily="18" typeface="Times New Roman"/>
              </a:rPr>
              <a:t>Positive work environment is the art of the Deloitte model which enhances employee engagement (</a:t>
            </a:r>
            <a:r>
              <a:rPr dirty="0" err="1" lang="en-US">
                <a:latin charset="0" panose="02020603050405020304" pitchFamily="18" typeface="Times New Roman"/>
                <a:cs charset="0" panose="02020603050405020304" pitchFamily="18" typeface="Times New Roman"/>
              </a:rPr>
              <a:t>Gustomo</a:t>
            </a:r>
            <a:r>
              <a:rPr dirty="0" lang="en-US">
                <a:latin charset="0" panose="02020603050405020304" pitchFamily="18" typeface="Times New Roman"/>
                <a:cs charset="0" panose="02020603050405020304" pitchFamily="18" typeface="Times New Roman"/>
              </a:rPr>
              <a:t> </a:t>
            </a:r>
            <a:r>
              <a:rPr dirty="0" i="1" lang="en-US">
                <a:latin charset="0" panose="02020603050405020304" pitchFamily="18" typeface="Times New Roman"/>
                <a:cs charset="0" panose="02020603050405020304" pitchFamily="18" typeface="Times New Roman"/>
              </a:rPr>
              <a:t>et al., </a:t>
            </a:r>
            <a:r>
              <a:rPr dirty="0" lang="en-US">
                <a:latin charset="0" panose="02020603050405020304" pitchFamily="18" typeface="Times New Roman"/>
                <a:cs charset="0" panose="02020603050405020304" pitchFamily="18" typeface="Times New Roman"/>
              </a:rPr>
              <a:t>2019). </a:t>
            </a:r>
          </a:p>
        </p:txBody>
      </p:sp>
      <p:pic>
        <p:nvPicPr>
          <p:cNvPr id="4" name="Picture 3"/>
          <p:cNvPicPr>
            <a:picLocks noChangeAspect="1"/>
          </p:cNvPicPr>
          <p:nvPr/>
        </p:nvPicPr>
        <p:blipFill>
          <a:blip r:embed="rId3"/>
          <a:stretch>
            <a:fillRect/>
          </a:stretch>
        </p:blipFill>
        <p:spPr>
          <a:xfrm>
            <a:off x="8037512" y="3126422"/>
            <a:ext cx="2619375" cy="1743075"/>
          </a:xfrm>
          <a:prstGeom prst="rect">
            <a:avLst/>
          </a:prstGeom>
          <a:ln>
            <a:noFill/>
          </a:ln>
          <a:effectLst>
            <a:outerShdw algn="tl" blurRad="190500" rotWithShape="0">
              <a:srgbClr val="000000">
                <a:alpha val="70000"/>
              </a:srgbClr>
            </a:outerShdw>
          </a:effectLst>
        </p:spPr>
      </p:pic>
    </p:spTree>
    <p:extLst>
      <p:ext uri="{BB962C8B-B14F-4D97-AF65-F5344CB8AC3E}">
        <p14:creationId xmlns:p14="http://schemas.microsoft.com/office/powerpoint/2010/main" val="2926760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b="1" dirty="0" lang="en-US">
                <a:latin charset="0" panose="02020603050405020304" pitchFamily="18" typeface="Times New Roman"/>
                <a:cs charset="0" panose="02020603050405020304" pitchFamily="18" typeface="Times New Roman"/>
              </a:rPr>
              <a:t>Significance of employee engagement in success of the hotel</a:t>
            </a:r>
            <a:endParaRPr dirty="0" lang="en-US">
              <a:latin charset="0" panose="02020603050405020304" pitchFamily="18" typeface="Times New Roman"/>
              <a:cs charset="0" panose="02020603050405020304" pitchFamily="18" typeface="Times New Roman"/>
            </a:endParaRPr>
          </a:p>
        </p:txBody>
      </p:sp>
      <p:sp>
        <p:nvSpPr>
          <p:cNvPr id="3" name="Content Placeholder 2"/>
          <p:cNvSpPr>
            <a:spLocks noGrp="1"/>
          </p:cNvSpPr>
          <p:nvPr>
            <p:ph idx="1"/>
          </p:nvPr>
        </p:nvSpPr>
        <p:spPr>
          <a:xfrm>
            <a:off x="838199" y="2815771"/>
            <a:ext cx="6607629" cy="3361192"/>
          </a:xfrm>
        </p:spPr>
        <p:txBody>
          <a:bodyPr numCol="1">
            <a:normAutofit fontScale="92500" lnSpcReduction="20000"/>
          </a:bodyPr>
          <a:lstStyle/>
          <a:p>
            <a:pPr algn="just" fontAlgn="base">
              <a:lnSpc>
                <a:spcPct val="150000"/>
              </a:lnSpc>
            </a:pPr>
            <a:r>
              <a:rPr dirty="0" lang="en-US"/>
              <a:t>Employee engagement improves productivity </a:t>
            </a:r>
          </a:p>
          <a:p>
            <a:pPr algn="just" fontAlgn="base">
              <a:lnSpc>
                <a:spcPct val="150000"/>
              </a:lnSpc>
            </a:pPr>
            <a:r>
              <a:rPr dirty="0" lang="en-US"/>
              <a:t>Employee engagement results in profit generation</a:t>
            </a:r>
          </a:p>
          <a:p>
            <a:pPr algn="just" fontAlgn="base">
              <a:lnSpc>
                <a:spcPct val="150000"/>
              </a:lnSpc>
            </a:pPr>
            <a:r>
              <a:rPr dirty="0" lang="en-US"/>
              <a:t>It is significant to enhance the image of the </a:t>
            </a:r>
            <a:r>
              <a:rPr dirty="0" err="1" lang="en-US"/>
              <a:t>organisation</a:t>
            </a:r>
            <a:r>
              <a:rPr dirty="0" lang="en-US"/>
              <a:t> </a:t>
            </a:r>
          </a:p>
          <a:p>
            <a:pPr algn="just" fontAlgn="base">
              <a:lnSpc>
                <a:spcPct val="150000"/>
              </a:lnSpc>
            </a:pPr>
            <a:r>
              <a:rPr dirty="0" lang="en-US"/>
              <a:t>Employee engagement makes a better working culture and enhances employees' effort (</a:t>
            </a:r>
            <a:r>
              <a:rPr dirty="0" err="1" lang="en-US"/>
              <a:t>Chanana</a:t>
            </a:r>
            <a:r>
              <a:rPr dirty="0" lang="en-US"/>
              <a:t>, 2021).</a:t>
            </a:r>
          </a:p>
          <a:p>
            <a:endParaRPr dirty="0" lang="en-US"/>
          </a:p>
        </p:txBody>
      </p:sp>
      <p:pic>
        <p:nvPicPr>
          <p:cNvPr id="4" name="Picture 3"/>
          <p:cNvPicPr>
            <a:picLocks noChangeAspect="1"/>
          </p:cNvPicPr>
          <p:nvPr/>
        </p:nvPicPr>
        <p:blipFill>
          <a:blip r:embed="rId3"/>
          <a:stretch>
            <a:fillRect/>
          </a:stretch>
        </p:blipFill>
        <p:spPr>
          <a:xfrm>
            <a:off x="8168640" y="3161347"/>
            <a:ext cx="2438400" cy="1876425"/>
          </a:xfrm>
          <a:prstGeom prst="rect">
            <a:avLst/>
          </a:prstGeom>
          <a:ln cap="sq" cmpd="thickThin" w="228600">
            <a:solidFill>
              <a:srgbClr val="000000"/>
            </a:solidFill>
            <a:prstDash val="solid"/>
            <a:miter lim="800000"/>
          </a:ln>
          <a:effectLst>
            <a:innerShdw blurRad="76200" dir="0" dist="0">
              <a:srgbClr val="000000"/>
            </a:innerShdw>
          </a:effectLst>
        </p:spPr>
      </p:pic>
    </p:spTree>
    <p:extLst>
      <p:ext uri="{BB962C8B-B14F-4D97-AF65-F5344CB8AC3E}">
        <p14:creationId xmlns:p14="http://schemas.microsoft.com/office/powerpoint/2010/main" val="4212434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b="1" dirty="0" lang="en-US">
                <a:latin charset="0" panose="02020603050405020304" pitchFamily="18" typeface="Times New Roman"/>
                <a:cs charset="0" panose="02020603050405020304" pitchFamily="18" typeface="Times New Roman"/>
              </a:rPr>
              <a:t>Significance of employee engagement in success of the hotel (continued)</a:t>
            </a:r>
            <a:endParaRPr dirty="0" lang="en-US">
              <a:latin charset="0" panose="02020603050405020304" pitchFamily="18" typeface="Times New Roman"/>
              <a:cs charset="0" panose="02020603050405020304" pitchFamily="18" typeface="Times New Roman"/>
            </a:endParaRPr>
          </a:p>
        </p:txBody>
      </p:sp>
      <p:sp>
        <p:nvSpPr>
          <p:cNvPr id="3" name="Content Placeholder 2"/>
          <p:cNvSpPr>
            <a:spLocks noGrp="1"/>
          </p:cNvSpPr>
          <p:nvPr>
            <p:ph idx="1"/>
          </p:nvPr>
        </p:nvSpPr>
        <p:spPr>
          <a:xfrm>
            <a:off x="838200" y="2612571"/>
            <a:ext cx="6639560" cy="3564392"/>
          </a:xfrm>
        </p:spPr>
        <p:txBody>
          <a:bodyPr numCol="1">
            <a:normAutofit fontScale="70000" lnSpcReduction="20000"/>
          </a:bodyPr>
          <a:lstStyle/>
          <a:p>
            <a:pPr fontAlgn="base">
              <a:lnSpc>
                <a:spcPct val="150000"/>
              </a:lnSpc>
            </a:pPr>
            <a:r>
              <a:rPr dirty="0" lang="en-US">
                <a:latin charset="0" panose="02020603050405020304" pitchFamily="18" typeface="Times New Roman"/>
                <a:cs charset="0" panose="02020603050405020304" pitchFamily="18" typeface="Times New Roman"/>
              </a:rPr>
              <a:t>Employee engagement enhances the overall company’s wellbeing</a:t>
            </a:r>
          </a:p>
          <a:p>
            <a:pPr fontAlgn="base">
              <a:lnSpc>
                <a:spcPct val="150000"/>
              </a:lnSpc>
            </a:pPr>
            <a:r>
              <a:rPr dirty="0" lang="en-US">
                <a:latin charset="0" panose="02020603050405020304" pitchFamily="18" typeface="Times New Roman"/>
                <a:cs charset="0" panose="02020603050405020304" pitchFamily="18" typeface="Times New Roman"/>
              </a:rPr>
              <a:t>It is the employee with whose effort the </a:t>
            </a:r>
            <a:r>
              <a:rPr dirty="0" err="1" lang="en-US">
                <a:latin charset="0" panose="02020603050405020304" pitchFamily="18" typeface="Times New Roman"/>
                <a:cs charset="0" panose="02020603050405020304" pitchFamily="18" typeface="Times New Roman"/>
              </a:rPr>
              <a:t>organisation</a:t>
            </a:r>
            <a:r>
              <a:rPr dirty="0" lang="en-US">
                <a:latin charset="0" panose="02020603050405020304" pitchFamily="18" typeface="Times New Roman"/>
                <a:cs charset="0" panose="02020603050405020304" pitchFamily="18" typeface="Times New Roman"/>
              </a:rPr>
              <a:t> becomes successful</a:t>
            </a:r>
          </a:p>
          <a:p>
            <a:pPr fontAlgn="base">
              <a:lnSpc>
                <a:spcPct val="150000"/>
              </a:lnSpc>
            </a:pPr>
            <a:r>
              <a:rPr dirty="0" lang="en-US">
                <a:latin charset="0" panose="02020603050405020304" pitchFamily="18" typeface="Times New Roman"/>
                <a:cs charset="0" panose="02020603050405020304" pitchFamily="18" typeface="Times New Roman"/>
              </a:rPr>
              <a:t>When the employee engagement is more the employees know better to do the job (</a:t>
            </a:r>
            <a:r>
              <a:rPr dirty="0" err="1" lang="en-US">
                <a:latin charset="0" panose="02020603050405020304" pitchFamily="18" typeface="Times New Roman"/>
                <a:cs charset="0" panose="02020603050405020304" pitchFamily="18" typeface="Times New Roman"/>
              </a:rPr>
              <a:t>Extremera</a:t>
            </a:r>
            <a:r>
              <a:rPr dirty="0" lang="en-US">
                <a:latin charset="0" panose="02020603050405020304" pitchFamily="18" typeface="Times New Roman"/>
                <a:cs charset="0" panose="02020603050405020304" pitchFamily="18" typeface="Times New Roman"/>
              </a:rPr>
              <a:t> </a:t>
            </a:r>
            <a:r>
              <a:rPr dirty="0" i="1" lang="en-US">
                <a:latin charset="0" panose="02020603050405020304" pitchFamily="18" typeface="Times New Roman"/>
                <a:cs charset="0" panose="02020603050405020304" pitchFamily="18" typeface="Times New Roman"/>
              </a:rPr>
              <a:t>et al., </a:t>
            </a:r>
            <a:r>
              <a:rPr dirty="0" lang="en-US">
                <a:latin charset="0" panose="02020603050405020304" pitchFamily="18" typeface="Times New Roman"/>
                <a:cs charset="0" panose="02020603050405020304" pitchFamily="18" typeface="Times New Roman"/>
              </a:rPr>
              <a:t>2018).</a:t>
            </a:r>
          </a:p>
          <a:p>
            <a:pPr fontAlgn="base">
              <a:lnSpc>
                <a:spcPct val="150000"/>
              </a:lnSpc>
            </a:pPr>
            <a:r>
              <a:rPr dirty="0" lang="en-US">
                <a:latin charset="0" panose="02020603050405020304" pitchFamily="18" typeface="Times New Roman"/>
                <a:cs charset="0" panose="02020603050405020304" pitchFamily="18" typeface="Times New Roman"/>
              </a:rPr>
              <a:t>With efficient employee engagement there is more customer loyalty.</a:t>
            </a:r>
          </a:p>
          <a:p>
            <a:endParaRPr dirty="0" lang="en-US"/>
          </a:p>
        </p:txBody>
      </p:sp>
      <p:pic>
        <p:nvPicPr>
          <p:cNvPr id="4" name="Picture 3"/>
          <p:cNvPicPr>
            <a:picLocks noChangeAspect="1"/>
          </p:cNvPicPr>
          <p:nvPr/>
        </p:nvPicPr>
        <p:blipFill>
          <a:blip r:embed="rId3"/>
          <a:stretch>
            <a:fillRect/>
          </a:stretch>
        </p:blipFill>
        <p:spPr>
          <a:xfrm>
            <a:off x="8537892" y="2854325"/>
            <a:ext cx="1781175" cy="2571750"/>
          </a:xfrm>
          <a:prstGeom prst="rect">
            <a:avLst/>
          </a:prstGeom>
          <a:ln cap="sq" cmpd="thickThin" w="88900">
            <a:solidFill>
              <a:srgbClr val="000000"/>
            </a:solidFill>
            <a:prstDash val="solid"/>
            <a:miter lim="800000"/>
          </a:ln>
          <a:effectLst>
            <a:innerShdw blurRad="76200" dir="0" dist="0">
              <a:srgbClr val="000000"/>
            </a:innerShdw>
          </a:effectLst>
        </p:spPr>
      </p:pic>
    </p:spTree>
    <p:extLst>
      <p:ext uri="{BB962C8B-B14F-4D97-AF65-F5344CB8AC3E}">
        <p14:creationId xmlns:p14="http://schemas.microsoft.com/office/powerpoint/2010/main" val="702131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b="1" dirty="0" lang="en-US"/>
              <a:t>Best practices to engage employees from hotel industry</a:t>
            </a:r>
            <a:endParaRPr dirty="0" lang="en-US"/>
          </a:p>
        </p:txBody>
      </p:sp>
      <p:sp>
        <p:nvSpPr>
          <p:cNvPr id="3" name="Content Placeholder 2"/>
          <p:cNvSpPr>
            <a:spLocks noGrp="1"/>
          </p:cNvSpPr>
          <p:nvPr>
            <p:ph idx="1"/>
          </p:nvPr>
        </p:nvSpPr>
        <p:spPr>
          <a:xfrm>
            <a:off x="838200" y="2917371"/>
            <a:ext cx="6944360" cy="3259592"/>
          </a:xfrm>
        </p:spPr>
        <p:txBody>
          <a:bodyPr numCol="1">
            <a:normAutofit fontScale="77500" lnSpcReduction="20000"/>
          </a:bodyPr>
          <a:lstStyle/>
          <a:p>
            <a:pPr algn="just" fontAlgn="base">
              <a:lnSpc>
                <a:spcPct val="150000"/>
              </a:lnSpc>
            </a:pPr>
            <a:r>
              <a:rPr dirty="0" lang="en-US">
                <a:latin charset="0" panose="02020603050405020304" pitchFamily="18" typeface="Times New Roman"/>
                <a:cs charset="0" panose="02020603050405020304" pitchFamily="18" typeface="Times New Roman"/>
              </a:rPr>
              <a:t>It is necessary to make the employees aware of what to do</a:t>
            </a:r>
          </a:p>
          <a:p>
            <a:pPr algn="just" fontAlgn="base">
              <a:lnSpc>
                <a:spcPct val="150000"/>
              </a:lnSpc>
            </a:pPr>
            <a:r>
              <a:rPr dirty="0" lang="en-US">
                <a:latin charset="0" panose="02020603050405020304" pitchFamily="18" typeface="Times New Roman"/>
                <a:cs charset="0" panose="02020603050405020304" pitchFamily="18" typeface="Times New Roman"/>
              </a:rPr>
              <a:t>With the help of training the employee engagement of the hotel industry could be enhanced (</a:t>
            </a:r>
            <a:r>
              <a:rPr dirty="0" err="1" lang="en-US">
                <a:latin charset="0" panose="02020603050405020304" pitchFamily="18" typeface="Times New Roman"/>
                <a:cs charset="0" panose="02020603050405020304" pitchFamily="18" typeface="Times New Roman"/>
              </a:rPr>
              <a:t>Ayub</a:t>
            </a:r>
            <a:r>
              <a:rPr dirty="0" lang="en-US">
                <a:latin charset="0" panose="02020603050405020304" pitchFamily="18" typeface="Times New Roman"/>
                <a:cs charset="0" panose="02020603050405020304" pitchFamily="18" typeface="Times New Roman"/>
              </a:rPr>
              <a:t> and Islam, 2018)</a:t>
            </a:r>
          </a:p>
          <a:p>
            <a:pPr algn="just" fontAlgn="base">
              <a:lnSpc>
                <a:spcPct val="150000"/>
              </a:lnSpc>
            </a:pPr>
            <a:r>
              <a:rPr dirty="0" lang="en-US">
                <a:latin charset="0" panose="02020603050405020304" pitchFamily="18" typeface="Times New Roman"/>
                <a:cs charset="0" panose="02020603050405020304" pitchFamily="18" typeface="Times New Roman"/>
              </a:rPr>
              <a:t>It is necessary to make them aware regarding their job requirement </a:t>
            </a:r>
          </a:p>
          <a:p>
            <a:pPr algn="just" fontAlgn="base">
              <a:lnSpc>
                <a:spcPct val="150000"/>
              </a:lnSpc>
            </a:pPr>
            <a:r>
              <a:rPr dirty="0" lang="en-US">
                <a:latin charset="0" panose="02020603050405020304" pitchFamily="18" typeface="Times New Roman"/>
                <a:cs charset="0" panose="02020603050405020304" pitchFamily="18" typeface="Times New Roman"/>
              </a:rPr>
              <a:t>Make them aware that their effort matters a lot for the company’s wellbeing</a:t>
            </a:r>
          </a:p>
          <a:p>
            <a:endParaRPr dirty="0" lang="en-US"/>
          </a:p>
        </p:txBody>
      </p:sp>
      <p:pic>
        <p:nvPicPr>
          <p:cNvPr id="4" name="Picture 3"/>
          <p:cNvPicPr>
            <a:picLocks noChangeAspect="1"/>
          </p:cNvPicPr>
          <p:nvPr/>
        </p:nvPicPr>
        <p:blipFill>
          <a:blip r:embed="rId3"/>
          <a:stretch>
            <a:fillRect/>
          </a:stretch>
        </p:blipFill>
        <p:spPr>
          <a:xfrm>
            <a:off x="7968343" y="3406457"/>
            <a:ext cx="3309892" cy="1304925"/>
          </a:xfrm>
          <a:prstGeom prst="rect">
            <a:avLst/>
          </a:prstGeom>
          <a:ln>
            <a:noFill/>
          </a:ln>
          <a:effectLst>
            <a:outerShdw algn="tl" blurRad="190500" rotWithShape="0">
              <a:srgbClr val="000000">
                <a:alpha val="70000"/>
              </a:srgbClr>
            </a:outerShdw>
          </a:effectLst>
        </p:spPr>
      </p:pic>
    </p:spTree>
    <p:extLst>
      <p:ext uri="{BB962C8B-B14F-4D97-AF65-F5344CB8AC3E}">
        <p14:creationId xmlns:p14="http://schemas.microsoft.com/office/powerpoint/2010/main" val="3042609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fontScale="90000"/>
          </a:bodyPr>
          <a:lstStyle/>
          <a:p>
            <a:r>
              <a:rPr b="1" dirty="0" lang="en-US">
                <a:latin charset="0" panose="02020603050405020304" pitchFamily="18" typeface="Times New Roman"/>
                <a:cs charset="0" panose="02020603050405020304" pitchFamily="18" typeface="Times New Roman"/>
              </a:rPr>
              <a:t>Best practices to engage employees from hotel industry (continued)</a:t>
            </a:r>
            <a:endParaRPr dirty="0" lang="en-US">
              <a:latin charset="0" panose="02020603050405020304" pitchFamily="18" typeface="Times New Roman"/>
              <a:cs charset="0" panose="02020603050405020304" pitchFamily="18" typeface="Times New Roman"/>
            </a:endParaRPr>
          </a:p>
        </p:txBody>
      </p:sp>
      <p:sp>
        <p:nvSpPr>
          <p:cNvPr id="3" name="Content Placeholder 2"/>
          <p:cNvSpPr>
            <a:spLocks noGrp="1"/>
          </p:cNvSpPr>
          <p:nvPr>
            <p:ph idx="1"/>
          </p:nvPr>
        </p:nvSpPr>
        <p:spPr>
          <a:xfrm>
            <a:off x="838200" y="2859313"/>
            <a:ext cx="7045960" cy="3317649"/>
          </a:xfrm>
        </p:spPr>
        <p:txBody>
          <a:bodyPr numCol="1">
            <a:normAutofit fontScale="77500" lnSpcReduction="20000"/>
          </a:bodyPr>
          <a:lstStyle/>
          <a:p>
            <a:pPr algn="just" fontAlgn="base">
              <a:lnSpc>
                <a:spcPct val="150000"/>
              </a:lnSpc>
            </a:pPr>
            <a:r>
              <a:rPr dirty="0" lang="en-US">
                <a:latin charset="0" panose="02020603050405020304" pitchFamily="18" typeface="Times New Roman"/>
                <a:cs charset="0" panose="02020603050405020304" pitchFamily="18" typeface="Times New Roman"/>
              </a:rPr>
              <a:t>Providing the employees with benefits and incentive will assist in putting best practice</a:t>
            </a:r>
          </a:p>
          <a:p>
            <a:pPr algn="just" fontAlgn="base">
              <a:lnSpc>
                <a:spcPct val="150000"/>
              </a:lnSpc>
            </a:pPr>
            <a:r>
              <a:rPr dirty="0" lang="en-US">
                <a:latin charset="0" panose="02020603050405020304" pitchFamily="18" typeface="Times New Roman"/>
                <a:cs charset="0" panose="02020603050405020304" pitchFamily="18" typeface="Times New Roman"/>
              </a:rPr>
              <a:t>It is necessary to make them aware of all the work and how they must present themselves (</a:t>
            </a:r>
            <a:r>
              <a:rPr dirty="0" err="1" lang="en-US">
                <a:latin charset="0" panose="02020603050405020304" pitchFamily="18" typeface="Times New Roman"/>
                <a:cs charset="0" panose="02020603050405020304" pitchFamily="18" typeface="Times New Roman"/>
              </a:rPr>
              <a:t>Wahyudi</a:t>
            </a:r>
            <a:r>
              <a:rPr dirty="0" lang="en-US">
                <a:latin charset="0" panose="02020603050405020304" pitchFamily="18" typeface="Times New Roman"/>
                <a:cs charset="0" panose="02020603050405020304" pitchFamily="18" typeface="Times New Roman"/>
              </a:rPr>
              <a:t>, 2022)</a:t>
            </a:r>
          </a:p>
          <a:p>
            <a:pPr algn="just" fontAlgn="base">
              <a:lnSpc>
                <a:spcPct val="150000"/>
              </a:lnSpc>
            </a:pPr>
            <a:r>
              <a:rPr dirty="0" lang="en-US">
                <a:latin charset="0" panose="02020603050405020304" pitchFamily="18" typeface="Times New Roman"/>
                <a:cs charset="0" panose="02020603050405020304" pitchFamily="18" typeface="Times New Roman"/>
              </a:rPr>
              <a:t>Making them the core of handling guest and making them an important part</a:t>
            </a:r>
          </a:p>
          <a:p>
            <a:pPr algn="just" fontAlgn="base">
              <a:lnSpc>
                <a:spcPct val="150000"/>
              </a:lnSpc>
            </a:pPr>
            <a:r>
              <a:rPr dirty="0" lang="en-US">
                <a:latin charset="0" panose="02020603050405020304" pitchFamily="18" typeface="Times New Roman"/>
                <a:cs charset="0" panose="02020603050405020304" pitchFamily="18" typeface="Times New Roman"/>
              </a:rPr>
              <a:t>Offering the employee with the information</a:t>
            </a:r>
          </a:p>
          <a:p>
            <a:endParaRPr dirty="0" lang="en-US"/>
          </a:p>
          <a:p>
            <a:endParaRPr dirty="0" lang="en-US"/>
          </a:p>
        </p:txBody>
      </p:sp>
      <p:pic>
        <p:nvPicPr>
          <p:cNvPr id="4" name="Picture 3"/>
          <p:cNvPicPr>
            <a:picLocks noChangeAspect="1"/>
          </p:cNvPicPr>
          <p:nvPr/>
        </p:nvPicPr>
        <p:blipFill>
          <a:blip r:embed="rId3"/>
          <a:stretch>
            <a:fillRect/>
          </a:stretch>
        </p:blipFill>
        <p:spPr>
          <a:xfrm>
            <a:off x="8039098" y="3238500"/>
            <a:ext cx="2857500" cy="1600200"/>
          </a:xfrm>
          <a:prstGeom prst="rect">
            <a:avLst/>
          </a:prstGeom>
          <a:ln cap="rnd" w="127000">
            <a:solidFill>
              <a:srgbClr val="FFFFFF"/>
            </a:solidFill>
          </a:ln>
          <a:effectLst>
            <a:outerShdw algn="br" blurRad="76200" dir="10500000" dist="95250" kx="900000" rotWithShape="0" sx="97000" sy="23000">
              <a:srgbClr val="000000">
                <a:alpha val="20000"/>
              </a:srgbClr>
            </a:outerShdw>
          </a:effectLst>
          <a:scene3d>
            <a:camera prst="orthographicFront"/>
            <a:lightRig dir="t" rig="twoPt">
              <a:rot lat="0" lon="0" rev="7800000"/>
            </a:lightRig>
          </a:scene3d>
          <a:sp3d contourW="6350">
            <a:bevelT h="16510" w="50800"/>
            <a:contourClr>
              <a:srgbClr val="C0C0C0"/>
            </a:contourClr>
          </a:sp3d>
        </p:spPr>
      </p:pic>
    </p:spTree>
    <p:extLst>
      <p:ext uri="{BB962C8B-B14F-4D97-AF65-F5344CB8AC3E}">
        <p14:creationId xmlns:p14="http://schemas.microsoft.com/office/powerpoint/2010/main" val="1761816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Conclusion </a:t>
            </a:r>
            <a:endParaRPr dirty="0" lang="en-US">
              <a:latin charset="0" panose="02020603050405020304" pitchFamily="18" typeface="Times New Roman"/>
              <a:cs charset="0" panose="02020603050405020304" pitchFamily="18" typeface="Times New Roman"/>
            </a:endParaRPr>
          </a:p>
        </p:txBody>
      </p:sp>
      <p:sp>
        <p:nvSpPr>
          <p:cNvPr id="3" name="Content Placeholder 2"/>
          <p:cNvSpPr>
            <a:spLocks noGrp="1"/>
          </p:cNvSpPr>
          <p:nvPr>
            <p:ph idx="1"/>
          </p:nvPr>
        </p:nvSpPr>
        <p:spPr>
          <a:xfrm>
            <a:off x="838200" y="2743199"/>
            <a:ext cx="6720840" cy="3433763"/>
          </a:xfrm>
        </p:spPr>
        <p:txBody>
          <a:bodyPr numCol="1">
            <a:normAutofit fontScale="85000" lnSpcReduction="20000"/>
          </a:bodyPr>
          <a:lstStyle/>
          <a:p>
            <a:pPr fontAlgn="base">
              <a:lnSpc>
                <a:spcPct val="150000"/>
              </a:lnSpc>
            </a:pPr>
            <a:r>
              <a:rPr dirty="0" lang="en-US">
                <a:latin charset="0" panose="02020603050405020304" pitchFamily="18" typeface="Times New Roman"/>
                <a:cs charset="0" panose="02020603050405020304" pitchFamily="18" typeface="Times New Roman"/>
              </a:rPr>
              <a:t>The presentation has depict the importance of employee engagement within the hotel</a:t>
            </a:r>
          </a:p>
          <a:p>
            <a:pPr fontAlgn="base">
              <a:lnSpc>
                <a:spcPct val="150000"/>
              </a:lnSpc>
            </a:pPr>
            <a:r>
              <a:rPr dirty="0" lang="en-US">
                <a:latin charset="0" panose="02020603050405020304" pitchFamily="18" typeface="Times New Roman"/>
                <a:cs charset="0" panose="02020603050405020304" pitchFamily="18" typeface="Times New Roman"/>
              </a:rPr>
              <a:t>A theoretical model of employee engagement has been discussed which is “Deloitte model”</a:t>
            </a:r>
          </a:p>
          <a:p>
            <a:pPr fontAlgn="base">
              <a:lnSpc>
                <a:spcPct val="150000"/>
              </a:lnSpc>
            </a:pPr>
            <a:r>
              <a:rPr dirty="0" lang="en-US">
                <a:latin charset="0" panose="02020603050405020304" pitchFamily="18" typeface="Times New Roman"/>
                <a:cs charset="0" panose="02020603050405020304" pitchFamily="18" typeface="Times New Roman"/>
              </a:rPr>
              <a:t>It was found out that the engagement of employees will assist in hotel industry </a:t>
            </a:r>
          </a:p>
          <a:p>
            <a:pPr fontAlgn="base">
              <a:lnSpc>
                <a:spcPct val="150000"/>
              </a:lnSpc>
            </a:pPr>
            <a:r>
              <a:rPr dirty="0" lang="en-US">
                <a:latin charset="0" panose="02020603050405020304" pitchFamily="18" typeface="Times New Roman"/>
                <a:cs charset="0" panose="02020603050405020304" pitchFamily="18" typeface="Times New Roman"/>
              </a:rPr>
              <a:t>The practices for employee engagement have been discussed.</a:t>
            </a:r>
          </a:p>
          <a:p>
            <a:endParaRPr dirty="0" lang="en-US"/>
          </a:p>
        </p:txBody>
      </p:sp>
      <p:pic>
        <p:nvPicPr>
          <p:cNvPr id="4" name="Picture 3"/>
          <p:cNvPicPr>
            <a:picLocks noChangeAspect="1"/>
          </p:cNvPicPr>
          <p:nvPr/>
        </p:nvPicPr>
        <p:blipFill>
          <a:blip r:embed="rId3"/>
          <a:stretch>
            <a:fillRect/>
          </a:stretch>
        </p:blipFill>
        <p:spPr>
          <a:xfrm>
            <a:off x="8277223" y="3288982"/>
            <a:ext cx="2619375" cy="1743075"/>
          </a:xfrm>
          <a:prstGeom prst="rect">
            <a:avLst/>
          </a:prstGeom>
          <a:ln>
            <a:noFill/>
          </a:ln>
          <a:effectLst>
            <a:softEdge rad="112500"/>
          </a:effectLst>
        </p:spPr>
      </p:pic>
    </p:spTree>
    <p:extLst>
      <p:ext uri="{BB962C8B-B14F-4D97-AF65-F5344CB8AC3E}">
        <p14:creationId xmlns:p14="http://schemas.microsoft.com/office/powerpoint/2010/main" val="1073876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latin charset="0" panose="02020603050405020304" pitchFamily="18" typeface="Times New Roman"/>
                <a:cs charset="0" panose="02020603050405020304" pitchFamily="18" typeface="Times New Roman"/>
              </a:rPr>
              <a:t>References </a:t>
            </a:r>
          </a:p>
        </p:txBody>
      </p:sp>
      <p:sp>
        <p:nvSpPr>
          <p:cNvPr id="3" name="Content Placeholder 2"/>
          <p:cNvSpPr>
            <a:spLocks noGrp="1"/>
          </p:cNvSpPr>
          <p:nvPr>
            <p:ph idx="1"/>
          </p:nvPr>
        </p:nvSpPr>
        <p:spPr>
          <a:xfrm>
            <a:off x="1295401" y="2556932"/>
            <a:ext cx="9601196" cy="2508554"/>
          </a:xfrm>
        </p:spPr>
        <p:txBody>
          <a:bodyPr numCol="1">
            <a:noAutofit/>
          </a:bodyPr>
          <a:lstStyle/>
          <a:p>
            <a:r>
              <a:rPr altLang="en-GB" dirty="0" err="1" lang="en-GB" sz="1100"/>
              <a:t>Abdurrohman</a:t>
            </a:r>
            <a:r>
              <a:rPr altLang="en-GB" dirty="0" lang="en-GB" sz="1100"/>
              <a:t>, M.K. and </a:t>
            </a:r>
            <a:r>
              <a:rPr altLang="en-GB" dirty="0" err="1" lang="en-GB" sz="1100"/>
              <a:t>Febriansyah</a:t>
            </a:r>
            <a:r>
              <a:rPr altLang="en-GB" dirty="0" lang="en-GB" sz="1100"/>
              <a:t>, H., 2019, November. Analyzing Employee Engagement Improvement in CV. </a:t>
            </a:r>
            <a:r>
              <a:rPr altLang="en-GB" dirty="0" err="1" lang="en-GB" sz="1100"/>
              <a:t>Crisbar</a:t>
            </a:r>
            <a:r>
              <a:rPr altLang="en-GB" dirty="0" lang="en-GB" sz="1100"/>
              <a:t> Using AON Hewitt and Deloitte Model. In </a:t>
            </a:r>
            <a:r>
              <a:rPr altLang="en-GB" dirty="0" i="1" lang="en-GB" sz="1100"/>
              <a:t>The International Conference of Business and Banking Innovations</a:t>
            </a:r>
            <a:r>
              <a:rPr altLang="en-GB" dirty="0" lang="en-GB" sz="1100"/>
              <a:t> (Vol. 1, No. 1, pp. 131-144).</a:t>
            </a:r>
            <a:endParaRPr dirty="0" lang="en-US" sz="1100"/>
          </a:p>
          <a:p>
            <a:r>
              <a:rPr altLang="en-GB" dirty="0" lang="en-GB" sz="1100"/>
              <a:t>Ahmed, T., Khan, M.S., </a:t>
            </a:r>
            <a:r>
              <a:rPr altLang="en-GB" dirty="0" err="1" lang="en-GB" sz="1100"/>
              <a:t>Thitivesa</a:t>
            </a:r>
            <a:r>
              <a:rPr altLang="en-GB" dirty="0" lang="en-GB" sz="1100"/>
              <a:t>, D., </a:t>
            </a:r>
            <a:r>
              <a:rPr altLang="en-GB" dirty="0" err="1" lang="en-GB" sz="1100"/>
              <a:t>Siraphatthada</a:t>
            </a:r>
            <a:r>
              <a:rPr altLang="en-GB" dirty="0" lang="en-GB" sz="1100"/>
              <a:t>, Y. and </a:t>
            </a:r>
            <a:r>
              <a:rPr altLang="en-GB" dirty="0" err="1" lang="en-GB" sz="1100"/>
              <a:t>Phumdara</a:t>
            </a:r>
            <a:r>
              <a:rPr altLang="en-GB" dirty="0" lang="en-GB" sz="1100"/>
              <a:t>, T., 2020. Impact of employees engagement and knowledge sharing on organizational performance: Study of HR challenges in COVID-19 pandemic. </a:t>
            </a:r>
            <a:r>
              <a:rPr altLang="en-GB" dirty="0" i="1" lang="en-GB" sz="1100"/>
              <a:t>Human Systems Management</a:t>
            </a:r>
            <a:r>
              <a:rPr altLang="en-GB" dirty="0" lang="en-GB" sz="1100"/>
              <a:t>, </a:t>
            </a:r>
            <a:r>
              <a:rPr altLang="en-GB" dirty="0" i="1" lang="en-GB" sz="1100"/>
              <a:t>39</a:t>
            </a:r>
            <a:r>
              <a:rPr altLang="en-GB" dirty="0" lang="en-GB" sz="1100"/>
              <a:t>(4), pp.589-601.</a:t>
            </a:r>
            <a:endParaRPr dirty="0" lang="en-US" sz="1100"/>
          </a:p>
          <a:p>
            <a:r>
              <a:rPr altLang="en-GB" dirty="0" err="1" lang="en-GB" sz="1100"/>
              <a:t>Ayub</a:t>
            </a:r>
            <a:r>
              <a:rPr altLang="en-GB" dirty="0" lang="en-GB" sz="1100"/>
              <a:t>, N.B. and Islam, M.K., 2018. The Effects of Employee Engagement on Employee Performance in the Hotel Industry in Kelantan. </a:t>
            </a:r>
            <a:r>
              <a:rPr altLang="en-GB" dirty="0" i="1" lang="en-GB" sz="1100"/>
              <a:t>Global Business &amp; Management Research</a:t>
            </a:r>
            <a:r>
              <a:rPr altLang="en-GB" dirty="0" lang="en-GB" sz="1100"/>
              <a:t>, </a:t>
            </a:r>
            <a:r>
              <a:rPr altLang="en-GB" dirty="0" i="1" lang="en-GB" sz="1100"/>
              <a:t>10</a:t>
            </a:r>
            <a:r>
              <a:rPr altLang="en-GB" dirty="0" lang="en-GB" sz="1100"/>
              <a:t>(3).</a:t>
            </a:r>
            <a:endParaRPr dirty="0" lang="en-US" sz="1100"/>
          </a:p>
          <a:p>
            <a:r>
              <a:rPr altLang="en-GB" dirty="0" lang="en-GB" sz="1100"/>
              <a:t>Bridger, E. 2018. Employee engagement: a practical introduction. 2nd ed. HR Fundamentals. London: CIPD and </a:t>
            </a:r>
            <a:r>
              <a:rPr altLang="en-GB" dirty="0" err="1" lang="en-GB" sz="1100"/>
              <a:t>Kogan</a:t>
            </a:r>
            <a:r>
              <a:rPr altLang="en-GB" dirty="0" lang="en-GB" sz="1100"/>
              <a:t> Page.</a:t>
            </a:r>
            <a:endParaRPr dirty="0" lang="en-US" sz="1100"/>
          </a:p>
          <a:p>
            <a:r>
              <a:rPr altLang="en-GB" dirty="0" err="1" lang="en-GB" sz="1100"/>
              <a:t>Chanana</a:t>
            </a:r>
            <a:r>
              <a:rPr altLang="en-GB" dirty="0" lang="en-GB" sz="1100"/>
              <a:t>, N., 2021. Employee engagement practices during COVID‐19 lockdown. </a:t>
            </a:r>
            <a:r>
              <a:rPr altLang="en-GB" dirty="0" i="1" lang="en-GB" sz="1100"/>
              <a:t>Journal of public affairs</a:t>
            </a:r>
            <a:r>
              <a:rPr altLang="en-GB" dirty="0" lang="en-GB" sz="1100"/>
              <a:t>, </a:t>
            </a:r>
            <a:r>
              <a:rPr altLang="en-GB" dirty="0" i="1" lang="en-GB" sz="1100"/>
              <a:t>21</a:t>
            </a:r>
            <a:r>
              <a:rPr altLang="en-GB" dirty="0" lang="en-GB" sz="1100"/>
              <a:t>(4), p.e2508.</a:t>
            </a:r>
            <a:endParaRPr dirty="0" lang="en-US" sz="1100"/>
          </a:p>
          <a:p>
            <a:r>
              <a:rPr altLang="en-GB" dirty="0" lang="en-GB" sz="1100"/>
              <a:t>Cottrell, S. 2019. The Study Skills Handbook. 5th ed. London: Red Globe Press.</a:t>
            </a:r>
            <a:endParaRPr dirty="0" lang="en-US" sz="1100"/>
          </a:p>
          <a:p>
            <a:r>
              <a:rPr altLang="en-GB" dirty="0" err="1" lang="en-GB" sz="1100"/>
              <a:t>Extremera</a:t>
            </a:r>
            <a:r>
              <a:rPr altLang="en-GB" dirty="0" lang="en-GB" sz="1100"/>
              <a:t>, N., Mérida-</a:t>
            </a:r>
            <a:r>
              <a:rPr altLang="en-GB" dirty="0" err="1" lang="en-GB" sz="1100"/>
              <a:t>López</a:t>
            </a:r>
            <a:r>
              <a:rPr altLang="en-GB" dirty="0" lang="en-GB" sz="1100"/>
              <a:t>, S., </a:t>
            </a:r>
            <a:r>
              <a:rPr altLang="en-GB" dirty="0" err="1" lang="en-GB" sz="1100"/>
              <a:t>Sánchez-Álvarez</a:t>
            </a:r>
            <a:r>
              <a:rPr altLang="en-GB" dirty="0" lang="en-GB" sz="1100"/>
              <a:t>, N. and Quintana-Orts, C., 2018. How does emotional intelligence make one feel better at work? The </a:t>
            </a:r>
            <a:r>
              <a:rPr altLang="en-GB" dirty="0" err="1" lang="en-GB" sz="1100"/>
              <a:t>mediational</a:t>
            </a:r>
            <a:r>
              <a:rPr altLang="en-GB" dirty="0" lang="en-GB" sz="1100"/>
              <a:t> role of work engagement. </a:t>
            </a:r>
            <a:r>
              <a:rPr altLang="en-GB" dirty="0" i="1" lang="en-GB" sz="1100"/>
              <a:t>International journal of environmental research and public health</a:t>
            </a:r>
            <a:r>
              <a:rPr altLang="en-GB" dirty="0" lang="en-GB" sz="1100"/>
              <a:t>, </a:t>
            </a:r>
            <a:r>
              <a:rPr altLang="en-GB" dirty="0" i="1" lang="en-GB" sz="1100"/>
              <a:t>15</a:t>
            </a:r>
            <a:r>
              <a:rPr altLang="en-GB" dirty="0" lang="en-GB" sz="1100"/>
              <a:t>(9), p.1909.</a:t>
            </a:r>
            <a:endParaRPr dirty="0" lang="en-US" sz="1100"/>
          </a:p>
          <a:p>
            <a:r>
              <a:rPr altLang="en-GB" dirty="0" err="1" lang="en-GB" sz="1100"/>
              <a:t>Gustomo</a:t>
            </a:r>
            <a:r>
              <a:rPr altLang="en-GB" dirty="0" lang="en-GB" sz="1100"/>
              <a:t>, A., </a:t>
            </a:r>
            <a:r>
              <a:rPr altLang="en-GB" dirty="0" err="1" lang="en-GB" sz="1100"/>
              <a:t>Febriansyah</a:t>
            </a:r>
            <a:r>
              <a:rPr altLang="en-GB" dirty="0" lang="en-GB" sz="1100"/>
              <a:t>, H., </a:t>
            </a:r>
            <a:r>
              <a:rPr altLang="en-GB" dirty="0" err="1" lang="en-GB" sz="1100"/>
              <a:t>Ginting</a:t>
            </a:r>
            <a:r>
              <a:rPr altLang="en-GB" dirty="0" lang="en-GB" sz="1100"/>
              <a:t>, H. and </a:t>
            </a:r>
            <a:r>
              <a:rPr altLang="en-GB" dirty="0" err="1" lang="en-GB" sz="1100"/>
              <a:t>Santoso</a:t>
            </a:r>
            <a:r>
              <a:rPr altLang="en-GB" dirty="0" lang="en-GB" sz="1100"/>
              <a:t>, I.M., 2019. Understanding narrative effects: The impact of direct storytelling intervention on increasing employee engagement among the employees of state-owned enterprise in West Java, Indonesia. </a:t>
            </a:r>
            <a:r>
              <a:rPr altLang="en-GB" dirty="0" i="1" lang="en-GB" sz="1100"/>
              <a:t>Journal of workplace learning</a:t>
            </a:r>
            <a:r>
              <a:rPr altLang="en-GB" dirty="0" lang="en-GB" sz="1100"/>
              <a:t>.</a:t>
            </a:r>
            <a:endParaRPr dirty="0" lang="en-US" sz="1100"/>
          </a:p>
          <a:p>
            <a:r>
              <a:rPr altLang="en-GB" dirty="0" err="1" lang="en-GB" sz="1100"/>
              <a:t>Pandita</a:t>
            </a:r>
            <a:r>
              <a:rPr altLang="en-GB" dirty="0" lang="en-GB" sz="1100"/>
              <a:t>, D. and Ray, S., 2018. Talent management and employee engagement–a meta-analysis of their impact on talent retention. </a:t>
            </a:r>
            <a:r>
              <a:rPr altLang="en-GB" dirty="0" i="1" lang="en-GB" sz="1100"/>
              <a:t>Industrial and Commercial Training</a:t>
            </a:r>
            <a:r>
              <a:rPr altLang="en-GB" dirty="0" lang="en-GB" sz="1100"/>
              <a:t>.</a:t>
            </a:r>
            <a:endParaRPr dirty="0" lang="en-US" sz="1100"/>
          </a:p>
          <a:p>
            <a:r>
              <a:rPr altLang="en-GB" dirty="0" err="1" lang="en-GB" sz="1100"/>
              <a:t>Wahyudi</a:t>
            </a:r>
            <a:r>
              <a:rPr altLang="en-GB" dirty="0" lang="en-GB" sz="1100"/>
              <a:t>, W., 2022. Five Components of Work Motivation in the Achievement of Lecturer Performance. </a:t>
            </a:r>
            <a:r>
              <a:rPr altLang="en-GB" dirty="0" i="1" lang="en-GB" sz="1100"/>
              <a:t>Scientific Journal of Reflection: Economic, Accounting, Management and Business</a:t>
            </a:r>
            <a:r>
              <a:rPr altLang="en-GB" dirty="0" lang="en-GB" sz="1100"/>
              <a:t>, </a:t>
            </a:r>
            <a:r>
              <a:rPr altLang="en-GB" dirty="0" i="1" lang="en-GB" sz="1100"/>
              <a:t>5</a:t>
            </a:r>
            <a:r>
              <a:rPr altLang="en-GB" dirty="0" lang="en-GB" sz="1100"/>
              <a:t>(2), pp.466-473.</a:t>
            </a:r>
            <a:endParaRPr dirty="0" lang="en-US" sz="1100"/>
          </a:p>
        </p:txBody>
      </p:sp>
    </p:spTree>
    <p:extLst>
      <p:ext uri="{BB962C8B-B14F-4D97-AF65-F5344CB8AC3E}">
        <p14:creationId xmlns:p14="http://schemas.microsoft.com/office/powerpoint/2010/main" val="2568661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rrowheads="1" noChangeAspect="1"/>
          </p:cNvPicPr>
          <p:nvPr/>
        </p:nvPicPr>
        <p:blipFill>
          <a:blip r:embed="rId2"/>
          <a:srcRect/>
          <a:stretch>
            <a:fillRect/>
          </a:stretch>
        </p:blipFill>
        <p:spPr>
          <a:xfrm>
            <a:off x="3788229" y="2303234"/>
            <a:ext cx="4597627" cy="2260627"/>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2" Target="../media/image2.jpeg" Type="http://schemas.openxmlformats.org/officeDocument/2006/relationships/image"/><Relationship Id="rId1" Target="../media/image1.jpeg" Type="http://schemas.openxmlformats.org/officeDocument/2006/relationships/image"/></Relationships>
</file>

<file path=ppt/theme/theme1.xml><?xml version="1.0" encoding="utf-8"?>
<a:theme xmlns:a="http://schemas.openxmlformats.org/drawingml/2006/main" name="Organic">
  <a:themeElements>
    <a:clrScheme name="Organic">
      <a:dk1>
        <a:sysClr lastClr="000000" val="windowText"/>
      </a:dk1>
      <a:lt1>
        <a:sysClr lastClr="FFFFFF" val="window"/>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algn="tl" flip="none" sx="100000" sy="100000" tx="0" ty="0"/>
        </a:blipFill>
      </a:fillStyleLst>
      <a:lnStyleLst>
        <a:ln algn="ctr" cap="flat" cmpd="sng" w="9525">
          <a:solidFill>
            <a:schemeClr val="phClr"/>
          </a:solidFill>
          <a:prstDash val="solid"/>
        </a:ln>
        <a:ln algn="ctr" cap="flat" cmpd="sng" w="15875">
          <a:solidFill>
            <a:schemeClr val="phClr"/>
          </a:solidFill>
          <a:prstDash val="solid"/>
        </a:ln>
        <a:ln algn="ctr" cap="flat" cmpd="sng" w="25400">
          <a:solidFill>
            <a:schemeClr val="phClr"/>
          </a:solidFill>
          <a:prstDash val="solid"/>
        </a:ln>
      </a:lnStyleLst>
      <a:effectStyleLst>
        <a:effectStyle>
          <a:effectLst/>
        </a:effectStyle>
        <a:effectStyle>
          <a:effectLst>
            <a:innerShdw blurRad="25400" dir="13500000" dist="12700">
              <a:srgbClr val="000000">
                <a:alpha val="45000"/>
              </a:srgbClr>
            </a:innerShdw>
          </a:effectLst>
        </a:effectStyle>
        <a:effectStyle>
          <a:effectLst>
            <a:outerShdw blurRad="38100" dir="5400000" dist="254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id="{28CDC826-8792-45C0-861B-85EB3ADEDA33}" name="Organic" vid="{7DAC20F1-423D-49E2-BD0B-50532748BAD0}"/>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Company/>
  <Words>1604</Words>
  <Paragraphs>94</Paragraphs>
  <Slides>14</Slides>
  <Notes>10</Notes>
  <TotalTime>42</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Garamond</vt:lpstr>
      <vt:lpstr>Times New Roman</vt:lpstr>
      <vt:lpstr>Organic</vt:lpstr>
      <vt:lpstr>Module: Operating Hotel Facilities Module code: BMIH4006 Assignment 3: Employee Engagement Presentation</vt:lpstr>
      <vt:lpstr>Table of content</vt:lpstr>
      <vt:lpstr>Introduction</vt:lpstr>
      <vt:lpstr>Definition of employee engagement</vt:lpstr>
      <vt:lpstr>Definition of employee engagement (continued)</vt:lpstr>
      <vt:lpstr>Engagement theoretical model</vt:lpstr>
      <vt:lpstr>Engagement theoretical model (continued)</vt:lpstr>
      <vt:lpstr>Significance of employee engagement in success of the hotel</vt:lpstr>
      <vt:lpstr>Significance of employee engagement in success of the hotel (continued)</vt:lpstr>
      <vt:lpstr>Best practices to engage employees from hotel industry</vt:lpstr>
      <vt:lpstr>Best practices to engage employees from hotel industry (continued)</vt:lpstr>
      <vt:lpstr>Conclusion</vt:lpstr>
      <vt:lpstr>References</vt:lpstr>
      <vt:lpstr>PowerPoint Presentation</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2022-12-01T09:03:24Z</dcterms:created>
  <cp:lastModifiedBy>User</cp:lastModifiedBy>
  <dcterms:modified xsi:type="dcterms:W3CDTF">2022-12-03T22:02:45Z</dcterms:modified>
  <cp:revision>1</cp:revision>
  <dc:title>Module: Operating Hotel Facilities Module code: BMIH4006 Assignment 3: Employee Engagement Presentation</dc:title>
</cp:coreProperties>
</file>