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8"/>
  </p:notesMasterIdLst>
  <p:handoutMasterIdLst>
    <p:handoutMasterId r:id="rId29"/>
  </p:handoutMasterIdLst>
  <p:sldIdLst>
    <p:sldId id="277" r:id="rId5"/>
    <p:sldId id="257" r:id="rId6"/>
    <p:sldId id="258" r:id="rId7"/>
    <p:sldId id="259" r:id="rId8"/>
    <p:sldId id="266" r:id="rId9"/>
    <p:sldId id="267" r:id="rId10"/>
    <p:sldId id="260" r:id="rId11"/>
    <p:sldId id="261" r:id="rId12"/>
    <p:sldId id="264" r:id="rId13"/>
    <p:sldId id="262" r:id="rId14"/>
    <p:sldId id="263" r:id="rId15"/>
    <p:sldId id="265" r:id="rId16"/>
    <p:sldId id="268" r:id="rId17"/>
    <p:sldId id="269" r:id="rId18"/>
    <p:sldId id="272" r:id="rId19"/>
    <p:sldId id="271" r:id="rId20"/>
    <p:sldId id="270" r:id="rId21"/>
    <p:sldId id="273" r:id="rId22"/>
    <p:sldId id="274" r:id="rId23"/>
    <p:sldId id="275" r:id="rId24"/>
    <p:sldId id="279" r:id="rId25"/>
    <p:sldId id="276" r:id="rId26"/>
    <p:sldId id="278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784"/>
    <p:restoredTop sz="94690"/>
  </p:normalViewPr>
  <p:slideViewPr>
    <p:cSldViewPr>
      <p:cViewPr varScale="1">
        <p:scale>
          <a:sx n="106" d="100"/>
          <a:sy n="106" d="100"/>
        </p:scale>
        <p:origin x="136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presProps" Target="presProps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ida Perveen" userId="b1e14433-736d-4b57-9772-3e48ab916d5a" providerId="ADAL" clId="{1076958E-2D33-4248-BEEA-CE5567947A7D}"/>
    <pc:docChg chg="custSel modSld">
      <pc:chgData name="Abida Perveen" userId="b1e14433-736d-4b57-9772-3e48ab916d5a" providerId="ADAL" clId="{1076958E-2D33-4248-BEEA-CE5567947A7D}" dt="2021-10-15T19:36:00.671" v="4" actId="1076"/>
      <pc:docMkLst>
        <pc:docMk/>
      </pc:docMkLst>
      <pc:sldChg chg="addSp modSp mod">
        <pc:chgData name="Abida Perveen" userId="b1e14433-736d-4b57-9772-3e48ab916d5a" providerId="ADAL" clId="{1076958E-2D33-4248-BEEA-CE5567947A7D}" dt="2021-10-15T17:11:38.277" v="0" actId="27309"/>
        <pc:sldMkLst>
          <pc:docMk/>
          <pc:sldMk cId="1275513471" sldId="258"/>
        </pc:sldMkLst>
        <pc:graphicFrameChg chg="add modGraphic">
          <ac:chgData name="Abida Perveen" userId="b1e14433-736d-4b57-9772-3e48ab916d5a" providerId="ADAL" clId="{1076958E-2D33-4248-BEEA-CE5567947A7D}" dt="2021-10-15T17:11:38.277" v="0" actId="27309"/>
          <ac:graphicFrameMkLst>
            <pc:docMk/>
            <pc:sldMk cId="1275513471" sldId="258"/>
            <ac:graphicFrameMk id="5" creationId="{7575DDD7-6D23-439B-AEC4-122E4E4A3256}"/>
          </ac:graphicFrameMkLst>
        </pc:graphicFrameChg>
      </pc:sldChg>
      <pc:sldChg chg="modSp mod">
        <pc:chgData name="Abida Perveen" userId="b1e14433-736d-4b57-9772-3e48ab916d5a" providerId="ADAL" clId="{1076958E-2D33-4248-BEEA-CE5567947A7D}" dt="2021-10-15T19:36:00.671" v="4" actId="1076"/>
        <pc:sldMkLst>
          <pc:docMk/>
          <pc:sldMk cId="3564326738" sldId="262"/>
        </pc:sldMkLst>
        <pc:spChg chg="mod">
          <ac:chgData name="Abida Perveen" userId="b1e14433-736d-4b57-9772-3e48ab916d5a" providerId="ADAL" clId="{1076958E-2D33-4248-BEEA-CE5567947A7D}" dt="2021-10-15T19:35:57.130" v="3" actId="1076"/>
          <ac:spMkLst>
            <pc:docMk/>
            <pc:sldMk cId="3564326738" sldId="262"/>
            <ac:spMk id="2" creationId="{8016E762-26D6-46FA-BA47-1A026B1A5798}"/>
          </ac:spMkLst>
        </pc:spChg>
        <pc:spChg chg="mod">
          <ac:chgData name="Abida Perveen" userId="b1e14433-736d-4b57-9772-3e48ab916d5a" providerId="ADAL" clId="{1076958E-2D33-4248-BEEA-CE5567947A7D}" dt="2021-10-15T19:36:00.671" v="4" actId="1076"/>
          <ac:spMkLst>
            <pc:docMk/>
            <pc:sldMk cId="3564326738" sldId="262"/>
            <ac:spMk id="3" creationId="{056D5741-708E-427C-85C5-889841AA3A35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1/21/2025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E56F5D-0E7F-48EF-A6C3-66DBF9F692CA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62240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21/01/2025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21/01/2025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iff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moodle.uwtsd.ac.uk/mod/scorm/player.php?a=7377&amp;currentorg=articulate_rise&amp;scoid=16124&amp;sesskey=8lTY5SBgOC&amp;display=popup&amp;mode=norma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052736"/>
            <a:ext cx="7992888" cy="1470025"/>
          </a:xfrm>
        </p:spPr>
        <p:txBody>
          <a:bodyPr>
            <a:normAutofit/>
          </a:bodyPr>
          <a:lstStyle/>
          <a:p>
            <a:pPr marL="0" indent="0"/>
            <a:r>
              <a:rPr lang="en-GB" altLang="en-US" b="1" dirty="0"/>
              <a:t>Computer Architecture &amp; OS  ACCA4022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0833C8D-ECBB-4741-B05A-AA0FDC0F8597}"/>
              </a:ext>
            </a:extLst>
          </p:cNvPr>
          <p:cNvSpPr txBox="1">
            <a:spLocks/>
          </p:cNvSpPr>
          <p:nvPr/>
        </p:nvSpPr>
        <p:spPr>
          <a:xfrm>
            <a:off x="2843808" y="3054027"/>
            <a:ext cx="4263983" cy="7499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/>
              <a:t>Week 4: Session 1 &amp; 2: </a:t>
            </a:r>
            <a:r>
              <a:rPr lang="en-GB" sz="2400" dirty="0"/>
              <a:t>Number Systems</a:t>
            </a:r>
          </a:p>
        </p:txBody>
      </p:sp>
    </p:spTree>
    <p:extLst>
      <p:ext uri="{BB962C8B-B14F-4D97-AF65-F5344CB8AC3E}">
        <p14:creationId xmlns:p14="http://schemas.microsoft.com/office/powerpoint/2010/main" val="1040367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Learning Outcome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17032"/>
          </a:xfrm>
        </p:spPr>
        <p:txBody>
          <a:bodyPr>
            <a:normAutofit/>
          </a:bodyPr>
          <a:lstStyle/>
          <a:p>
            <a:pPr marL="0" indent="0">
              <a:spcBef>
                <a:spcPct val="0"/>
              </a:spcBef>
              <a:buNone/>
            </a:pPr>
            <a:r>
              <a:rPr lang="en-US" altLang="en-US" sz="2400" dirty="0"/>
              <a:t>By the end of this session, students should be aware of: </a:t>
            </a:r>
          </a:p>
          <a:p>
            <a:pPr marL="0" indent="0">
              <a:spcBef>
                <a:spcPct val="0"/>
              </a:spcBef>
              <a:buNone/>
            </a:pPr>
            <a:endParaRPr lang="en-US" altLang="en-US" sz="2400" dirty="0"/>
          </a:p>
          <a:p>
            <a:pPr>
              <a:spcBef>
                <a:spcPct val="0"/>
              </a:spcBef>
            </a:pPr>
            <a:r>
              <a:rPr lang="en-US" altLang="en-US" sz="2200" dirty="0"/>
              <a:t>Non-positional Number Systems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Positional Number System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Decimal Number System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Binary Number System 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Octal Number System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Hexadecimal Number System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Number Conversion</a:t>
            </a:r>
          </a:p>
          <a:p>
            <a:pPr>
              <a:spcBef>
                <a:spcPct val="0"/>
              </a:spcBef>
            </a:pPr>
            <a:r>
              <a:rPr lang="en-US" altLang="en-US" sz="2200" dirty="0"/>
              <a:t>Shortcut Methods of Number Conversion</a:t>
            </a:r>
          </a:p>
        </p:txBody>
      </p:sp>
    </p:spTree>
    <p:extLst>
      <p:ext uri="{BB962C8B-B14F-4D97-AF65-F5344CB8AC3E}">
        <p14:creationId xmlns:p14="http://schemas.microsoft.com/office/powerpoint/2010/main" val="207621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Non-positional Number System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6D5741-708E-427C-85C5-889841AA3A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457200" y="1340768"/>
                <a:ext cx="8229600" cy="4248472"/>
              </a:xfrm>
            </p:spPr>
            <p:txBody>
              <a:bodyPr>
                <a:normAutofit lnSpcReduction="10000"/>
              </a:bodyPr>
              <a:lstStyle/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n-US" altLang="en-US" sz="2200" b="1" dirty="0"/>
                  <a:t>Characteristics</a:t>
                </a:r>
              </a:p>
              <a:p>
                <a:pPr marL="0" indent="0" algn="just">
                  <a:spcBef>
                    <a:spcPct val="0"/>
                  </a:spcBef>
                  <a:buNone/>
                </a:pPr>
                <a:endParaRPr lang="en-US" altLang="en-US" sz="2200" b="1" dirty="0"/>
              </a:p>
              <a:p>
                <a:pPr algn="just">
                  <a:spcBef>
                    <a:spcPct val="0"/>
                  </a:spcBef>
                </a:pPr>
                <a:r>
                  <a:rPr lang="en-US" altLang="en-US" sz="2200" dirty="0"/>
                  <a:t>Use symbols such as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n-US" sz="2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Ι</m:t>
                    </m:r>
                  </m:oMath>
                </a14:m>
                <a:r>
                  <a:rPr lang="en-US" altLang="en-US" sz="2200" dirty="0"/>
                  <a:t> for 1,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ΙΙ</m:t>
                    </m:r>
                  </m:oMath>
                </a14:m>
                <a:r>
                  <a:rPr lang="en-US" altLang="en-US" sz="2200" dirty="0"/>
                  <a:t> for 2,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altLang="en-US" sz="22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ΙΙΙ</m:t>
                    </m:r>
                  </m:oMath>
                </a14:m>
                <a:r>
                  <a:rPr lang="en-US" altLang="en-US" sz="2200" dirty="0"/>
                  <a:t> for 3 etc. </a:t>
                </a:r>
              </a:p>
              <a:p>
                <a:pPr algn="just">
                  <a:spcBef>
                    <a:spcPct val="0"/>
                  </a:spcBef>
                </a:pPr>
                <a:endParaRPr lang="en-US" altLang="en-US" sz="2200" dirty="0"/>
              </a:p>
              <a:p>
                <a:pPr algn="just">
                  <a:spcBef>
                    <a:spcPct val="0"/>
                  </a:spcBef>
                </a:pPr>
                <a:r>
                  <a:rPr lang="en-US" altLang="en-US" sz="2200" dirty="0"/>
                  <a:t>Each symbol represents the same value regardless of its position in the number</a:t>
                </a:r>
              </a:p>
              <a:p>
                <a:pPr algn="just">
                  <a:spcBef>
                    <a:spcPct val="0"/>
                  </a:spcBef>
                </a:pPr>
                <a:endParaRPr lang="en-US" altLang="en-US" sz="2200" dirty="0"/>
              </a:p>
              <a:p>
                <a:pPr algn="just">
                  <a:spcBef>
                    <a:spcPct val="0"/>
                  </a:spcBef>
                </a:pPr>
                <a:r>
                  <a:rPr lang="en-US" altLang="en-US" sz="2200" dirty="0"/>
                  <a:t>The symbols are simply added to find out the value of a particular number </a:t>
                </a:r>
              </a:p>
              <a:p>
                <a:pPr algn="just">
                  <a:spcBef>
                    <a:spcPct val="0"/>
                  </a:spcBef>
                </a:pPr>
                <a:endParaRPr lang="en-US" altLang="en-US" sz="2200" dirty="0"/>
              </a:p>
              <a:p>
                <a:pPr marL="0" indent="0" algn="just">
                  <a:spcBef>
                    <a:spcPct val="0"/>
                  </a:spcBef>
                  <a:buNone/>
                </a:pPr>
                <a:r>
                  <a:rPr lang="en-US" altLang="en-US" sz="2200" b="1" dirty="0"/>
                  <a:t>Difficulties: </a:t>
                </a:r>
              </a:p>
              <a:p>
                <a:pPr algn="just">
                  <a:spcBef>
                    <a:spcPct val="0"/>
                  </a:spcBef>
                </a:pPr>
                <a:endParaRPr lang="en-US" altLang="en-US" sz="2200" dirty="0"/>
              </a:p>
              <a:p>
                <a:pPr algn="just">
                  <a:spcBef>
                    <a:spcPct val="0"/>
                  </a:spcBef>
                </a:pPr>
                <a:r>
                  <a:rPr lang="en-US" altLang="en-US" sz="2200" dirty="0"/>
                  <a:t>It is difficult to perform arithmetic with such a number system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56D5741-708E-427C-85C5-889841AA3A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340768"/>
                <a:ext cx="8229600" cy="4248472"/>
              </a:xfrm>
              <a:blipFill>
                <a:blip r:embed="rId2"/>
                <a:stretch>
                  <a:fillRect l="-1080" t="-1488" r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Slide Zoom 4">
                <a:extLst>
                  <a:ext uri="{FF2B5EF4-FFF2-40B4-BE49-F238E27FC236}">
                    <a16:creationId xmlns:a16="http://schemas.microsoft.com/office/drawing/2014/main" id="{7575DDD7-6D23-439B-AEC4-122E4E4A325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34798141"/>
                  </p:ext>
                </p:extLst>
              </p:nvPr>
            </p:nvGraphicFramePr>
            <p:xfrm>
              <a:off x="-2754984" y="3400739"/>
              <a:ext cx="2286000" cy="1714500"/>
            </p:xfrm>
            <a:graphic>
              <a:graphicData uri="http://schemas.microsoft.com/office/powerpoint/2016/slidezoom">
                <pslz:sldZm>
                  <pslz:sldZmObj sldId="258" cId="1275513471">
                    <pslz:zmPr id="{3F50E9F7-5FCF-42EE-BBDE-9B93CB07381F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286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Slide Zoom 4">
                <a:extLst>
                  <a:ext uri="{FF2B5EF4-FFF2-40B4-BE49-F238E27FC236}">
                    <a16:creationId xmlns:a16="http://schemas.microsoft.com/office/drawing/2014/main" id="{7575DDD7-6D23-439B-AEC4-122E4E4A32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2754984" y="3400739"/>
                <a:ext cx="2286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755134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Positional Number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248472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en-US" sz="2200" b="1" dirty="0"/>
              <a:t>Characteristics</a:t>
            </a:r>
          </a:p>
          <a:p>
            <a:pPr algn="just">
              <a:spcBef>
                <a:spcPct val="0"/>
              </a:spcBef>
            </a:pPr>
            <a:r>
              <a:rPr lang="en-GB" altLang="en-US" sz="2200" dirty="0"/>
              <a:t>Use only a few symbols called digits</a:t>
            </a:r>
          </a:p>
          <a:p>
            <a:pPr algn="just">
              <a:spcBef>
                <a:spcPct val="0"/>
              </a:spcBef>
            </a:pPr>
            <a:endParaRPr lang="en-GB" altLang="en-US" sz="2200" dirty="0"/>
          </a:p>
          <a:p>
            <a:pPr algn="just">
              <a:spcBef>
                <a:spcPct val="0"/>
              </a:spcBef>
            </a:pPr>
            <a:r>
              <a:rPr lang="en-GB" altLang="en-US" sz="2200" dirty="0"/>
              <a:t>These symbols represents different values depending on the position they occupy in the number </a:t>
            </a:r>
          </a:p>
          <a:p>
            <a:pPr algn="just">
              <a:spcBef>
                <a:spcPct val="0"/>
              </a:spcBef>
            </a:pPr>
            <a:endParaRPr lang="en-GB" altLang="en-US" sz="2200" dirty="0"/>
          </a:p>
          <a:p>
            <a:pPr algn="just">
              <a:spcBef>
                <a:spcPct val="0"/>
              </a:spcBef>
            </a:pPr>
            <a:r>
              <a:rPr lang="en-GB" altLang="en-US" sz="2200" dirty="0"/>
              <a:t>The value of each digit is determined by: </a:t>
            </a:r>
          </a:p>
          <a:p>
            <a:pPr lvl="1" algn="just">
              <a:spcBef>
                <a:spcPct val="0"/>
              </a:spcBef>
              <a:buFontTx/>
              <a:buChar char="-"/>
            </a:pPr>
            <a:r>
              <a:rPr lang="en-GB" altLang="en-US" sz="2000" dirty="0"/>
              <a:t>The digit itself </a:t>
            </a:r>
          </a:p>
          <a:p>
            <a:pPr lvl="1" algn="just">
              <a:spcBef>
                <a:spcPct val="0"/>
              </a:spcBef>
              <a:buFontTx/>
              <a:buChar char="-"/>
            </a:pPr>
            <a:r>
              <a:rPr lang="en-GB" altLang="en-US" sz="2000" dirty="0"/>
              <a:t>The position of the digit in the number </a:t>
            </a:r>
          </a:p>
          <a:p>
            <a:pPr lvl="1" algn="just">
              <a:spcBef>
                <a:spcPct val="0"/>
              </a:spcBef>
              <a:buFontTx/>
              <a:buChar char="-"/>
            </a:pPr>
            <a:r>
              <a:rPr lang="en-US" altLang="en-US" sz="2000" dirty="0"/>
              <a:t>The base (total number of digits in the number system) of the number system</a:t>
            </a:r>
          </a:p>
          <a:p>
            <a:pPr algn="just">
              <a:spcBef>
                <a:spcPct val="0"/>
              </a:spcBef>
            </a:pPr>
            <a:endParaRPr lang="en-US" altLang="en-US" sz="22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The maximum value of a single digit is always equal to one less than the value of the base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20919171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b="1" dirty="0"/>
              <a:t>Characteristics of Numbering Systems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A61D8EF-2D5F-0B42-9F40-CF715C8FF79A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1010199"/>
            <a:ext cx="7772400" cy="4114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The digits are </a:t>
            </a:r>
            <a:r>
              <a:rPr lang="en-US" altLang="en-US" sz="2200" dirty="0">
                <a:solidFill>
                  <a:srgbClr val="FF0000"/>
                </a:solidFill>
              </a:rPr>
              <a:t>consecutive</a:t>
            </a:r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endParaRPr lang="en-US" altLang="en-US" sz="2200" dirty="0"/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The number of digits is equal to the size of the base</a:t>
            </a:r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endParaRPr lang="en-US" altLang="en-US" sz="2200" dirty="0"/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Zero is always the first digit</a:t>
            </a:r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endParaRPr lang="en-US" altLang="en-US" sz="2200" dirty="0"/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The base number is never a digit</a:t>
            </a:r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endParaRPr lang="en-US" altLang="en-US" sz="2200" dirty="0"/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When 1 is added to the largest digit, a sum of zero and a carry of one results</a:t>
            </a:r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endParaRPr lang="en-US" altLang="en-US" sz="2200" dirty="0"/>
          </a:p>
          <a:p>
            <a:pPr marL="609600" indent="-609600" algn="just">
              <a:lnSpc>
                <a:spcPct val="90000"/>
              </a:lnSpc>
              <a:buFont typeface="Wingdings" pitchFamily="2" charset="2"/>
              <a:buAutoNum type="arabicParenR"/>
            </a:pPr>
            <a:r>
              <a:rPr lang="en-US" altLang="en-US" sz="2200" dirty="0"/>
              <a:t>Numeric values are determined by the implicit </a:t>
            </a:r>
            <a:r>
              <a:rPr lang="en-US" altLang="en-US" sz="2200" dirty="0">
                <a:solidFill>
                  <a:srgbClr val="FF0000"/>
                </a:solidFill>
              </a:rPr>
              <a:t>positional values</a:t>
            </a:r>
            <a:r>
              <a:rPr lang="en-US" altLang="en-US" sz="2200" dirty="0"/>
              <a:t> of the digits.</a:t>
            </a:r>
          </a:p>
        </p:txBody>
      </p:sp>
    </p:spTree>
    <p:extLst>
      <p:ext uri="{BB962C8B-B14F-4D97-AF65-F5344CB8AC3E}">
        <p14:creationId xmlns:p14="http://schemas.microsoft.com/office/powerpoint/2010/main" val="3843848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en-GB" sz="3200" b="1" dirty="0"/>
              <a:t>Significant Digits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A61D8EF-2D5F-0B42-9F40-CF715C8FF79A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1010199"/>
            <a:ext cx="7772400" cy="41148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90000"/>
              </a:lnSpc>
              <a:buNone/>
            </a:pPr>
            <a:endParaRPr lang="en-US" altLang="en-US" sz="2200" dirty="0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2B3AD281-80C1-EF48-81F1-17B1BF0F412F}"/>
              </a:ext>
            </a:extLst>
          </p:cNvPr>
          <p:cNvGrpSpPr/>
          <p:nvPr/>
        </p:nvGrpSpPr>
        <p:grpSpPr>
          <a:xfrm>
            <a:off x="685800" y="1628800"/>
            <a:ext cx="7772400" cy="4114800"/>
            <a:chOff x="685800" y="1268760"/>
            <a:chExt cx="7772400" cy="4114800"/>
          </a:xfrm>
        </p:grpSpPr>
        <p:sp>
          <p:nvSpPr>
            <p:cNvPr id="4" name="Rectangle 2051">
              <a:extLst>
                <a:ext uri="{FF2B5EF4-FFF2-40B4-BE49-F238E27FC236}">
                  <a16:creationId xmlns:a16="http://schemas.microsoft.com/office/drawing/2014/main" id="{0703447D-C005-224D-B5A6-FAE6E5A94C83}"/>
                </a:ext>
              </a:extLst>
            </p:cNvPr>
            <p:cNvSpPr txBox="1">
              <a:spLocks noChangeArrowheads="1"/>
            </p:cNvSpPr>
            <p:nvPr/>
          </p:nvSpPr>
          <p:spPr>
            <a:xfrm>
              <a:off x="685800" y="1268760"/>
              <a:ext cx="7772400" cy="4114800"/>
            </a:xfrm>
            <a:prstGeom prst="rect">
              <a:avLst/>
            </a:prstGeom>
          </p:spPr>
          <p:txBody>
            <a:bodyPr vert="horz" lIns="91440" tIns="45720" rIns="91440" bIns="45720" rtlCol="0">
              <a:norm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32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buFont typeface="Wingdings" pitchFamily="2" charset="2"/>
                <a:buNone/>
              </a:pPr>
              <a:r>
                <a:rPr lang="en-US" altLang="en-US" dirty="0"/>
                <a:t>Binary: </a:t>
              </a:r>
              <a:r>
                <a:rPr lang="en-US" altLang="en-US" dirty="0">
                  <a:solidFill>
                    <a:srgbClr val="FF0000"/>
                  </a:solidFill>
                </a:rPr>
                <a:t>11101101</a:t>
              </a:r>
            </a:p>
            <a:p>
              <a:pPr algn="ctr">
                <a:buFont typeface="Wingdings" pitchFamily="2" charset="2"/>
                <a:buNone/>
              </a:pPr>
              <a:endParaRPr lang="en-US" altLang="en-US" dirty="0"/>
            </a:p>
            <a:p>
              <a:pPr algn="ctr">
                <a:buFont typeface="Wingdings" pitchFamily="2" charset="2"/>
                <a:buNone/>
              </a:pPr>
              <a:r>
                <a:rPr lang="en-US" altLang="en-US" sz="2000" b="1" i="1" dirty="0"/>
                <a:t>Most significant digit                   Least significant digit</a:t>
              </a:r>
            </a:p>
            <a:p>
              <a:pPr algn="ctr">
                <a:buFont typeface="Wingdings" pitchFamily="2" charset="2"/>
                <a:buNone/>
              </a:pPr>
              <a:endParaRPr lang="en-US" altLang="en-US" sz="2000" dirty="0"/>
            </a:p>
            <a:p>
              <a:pPr algn="ctr">
                <a:buFont typeface="Wingdings" pitchFamily="2" charset="2"/>
                <a:buNone/>
              </a:pPr>
              <a:r>
                <a:rPr lang="en-US" altLang="en-US" dirty="0"/>
                <a:t>Hexadecimal: </a:t>
              </a:r>
              <a:r>
                <a:rPr lang="en-US" altLang="en-US" dirty="0">
                  <a:solidFill>
                    <a:srgbClr val="FF0000"/>
                  </a:solidFill>
                </a:rPr>
                <a:t>1D63A7A</a:t>
              </a:r>
            </a:p>
            <a:p>
              <a:pPr algn="ctr">
                <a:buFont typeface="Wingdings" pitchFamily="2" charset="2"/>
                <a:buNone/>
              </a:pPr>
              <a:endParaRPr lang="en-US" altLang="en-US" dirty="0"/>
            </a:p>
            <a:p>
              <a:pPr algn="ctr">
                <a:buFont typeface="Wingdings" pitchFamily="2" charset="2"/>
                <a:buNone/>
              </a:pPr>
              <a:r>
                <a:rPr lang="en-US" altLang="en-US" sz="2000" b="1" i="1" dirty="0"/>
                <a:t>Most significant digit                   Least significant digit</a:t>
              </a:r>
            </a:p>
            <a:p>
              <a:pPr algn="ctr">
                <a:buFont typeface="Wingdings" pitchFamily="2" charset="2"/>
                <a:buNone/>
              </a:pPr>
              <a:endParaRPr lang="en-US" altLang="en-US" sz="2000" b="1" i="1" dirty="0"/>
            </a:p>
          </p:txBody>
        </p: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0E9D8574-A518-EE4A-A04A-55C2AF624283}"/>
                </a:ext>
              </a:extLst>
            </p:cNvPr>
            <p:cNvGrpSpPr/>
            <p:nvPr/>
          </p:nvGrpSpPr>
          <p:grpSpPr>
            <a:xfrm>
              <a:off x="3491880" y="1700808"/>
              <a:ext cx="3987905" cy="2808312"/>
              <a:chOff x="3491880" y="1700808"/>
              <a:chExt cx="3987905" cy="2808312"/>
            </a:xfrm>
          </p:grpSpPr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id="{8A90D3A0-9A41-8B4D-9B3F-9BABD083930B}"/>
                  </a:ext>
                </a:extLst>
              </p:cNvPr>
              <p:cNvCxnSpPr/>
              <p:nvPr/>
            </p:nvCxnSpPr>
            <p:spPr>
              <a:xfrm flipV="1">
                <a:off x="3491880" y="1700808"/>
                <a:ext cx="936104" cy="79208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>
                <a:extLst>
                  <a:ext uri="{FF2B5EF4-FFF2-40B4-BE49-F238E27FC236}">
                    <a16:creationId xmlns:a16="http://schemas.microsoft.com/office/drawing/2014/main" id="{6B3AFBC6-67F7-5748-BC56-A0623C1127E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6056821" y="1700808"/>
                <a:ext cx="948643" cy="79208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id="{7BBA2502-81F2-3B43-A3D5-13D9BEF0430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959932" y="3573016"/>
                <a:ext cx="1116124" cy="936104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C89056E6-2E2E-C44D-B558-AA8DD41AB87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6531142" y="3645024"/>
                <a:ext cx="948643" cy="792088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40492645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Decimal Number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24847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en-US" sz="2200" b="1" dirty="0"/>
              <a:t>Characteristics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A positional number system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Has 10 symbols or digits (0, 1, 2, 3, 4, 5, 6, 7, 8, 9). Hence, its base is 10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The maximum value of a single digit is 9 (one less than the value of the base)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Each position of a digit represents a specific power of the base (10)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We use this number system in our day to day life 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Example: (25)</a:t>
            </a:r>
            <a:r>
              <a:rPr lang="en-GB" altLang="en-US" sz="2400" baseline="-25000" dirty="0"/>
              <a:t>10 </a:t>
            </a: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478369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Binary Number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248472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en-US" sz="2200" b="1" dirty="0"/>
              <a:t>Characteristics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A positional number system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Has only 2 symbols or digits (0 and 1). Hence, its base is 2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The maximum value of a single digit is 1 (one less than the value of the base)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Each position of a digit represents a specific power of the base (2)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This number system is used in computers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Example: (1001)</a:t>
            </a:r>
            <a:r>
              <a:rPr lang="en-GB" altLang="en-US" sz="2400" baseline="-25000" dirty="0"/>
              <a:t>2</a:t>
            </a: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502231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Binary Number System</a:t>
            </a:r>
          </a:p>
        </p:txBody>
      </p:sp>
      <p:graphicFrame>
        <p:nvGraphicFramePr>
          <p:cNvPr id="6" name="Group 1466">
            <a:extLst>
              <a:ext uri="{FF2B5EF4-FFF2-40B4-BE49-F238E27FC236}">
                <a16:creationId xmlns:a16="http://schemas.microsoft.com/office/drawing/2014/main" id="{1E122F55-70BF-E240-B08F-95D58D49BC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203808"/>
              </p:ext>
            </p:extLst>
          </p:nvPr>
        </p:nvGraphicFramePr>
        <p:xfrm>
          <a:off x="899592" y="1247616"/>
          <a:ext cx="7010400" cy="4362768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677075636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80352760"/>
                    </a:ext>
                  </a:extLst>
                </a:gridCol>
                <a:gridCol w="1066800">
                  <a:extLst>
                    <a:ext uri="{9D8B030D-6E8A-4147-A177-3AD203B41FA5}">
                      <a16:colId xmlns:a16="http://schemas.microsoft.com/office/drawing/2014/main" val="1884135450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042111236"/>
                    </a:ext>
                  </a:extLst>
                </a:gridCol>
              </a:tblGrid>
              <a:tr h="53340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Base 2 Number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Base 10 Equivalent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Power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1800" b="1" i="0" u="sng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Positional Value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5350127"/>
                  </a:ext>
                </a:extLst>
              </a:tr>
              <a:tr h="52228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000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6746613"/>
                  </a:ext>
                </a:extLst>
              </a:tr>
              <a:tr h="45085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001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5071762"/>
                  </a:ext>
                </a:extLst>
              </a:tr>
              <a:tr h="45243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010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0822736"/>
                  </a:ext>
                </a:extLst>
              </a:tr>
              <a:tr h="45085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011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7155762"/>
                  </a:ext>
                </a:extLst>
              </a:tr>
              <a:tr h="45243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5087667"/>
                  </a:ext>
                </a:extLst>
              </a:tr>
              <a:tr h="45085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101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32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60275553"/>
                  </a:ext>
                </a:extLst>
              </a:tr>
              <a:tr h="452438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110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493043"/>
                  </a:ext>
                </a:extLst>
              </a:tr>
              <a:tr h="450850"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111</a:t>
                      </a:r>
                    </a:p>
                  </a:txBody>
                  <a:tcPr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  <a:r>
                        <a:rPr kumimoji="0" lang="en-US" altLang="en-US" sz="2400" b="1" i="0" u="none" strike="noStrike" cap="none" normalizeH="0" baseline="3000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7</a:t>
                      </a:r>
                      <a:endParaRPr kumimoji="0" lang="en-US" altLang="en-US" sz="24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128</a:t>
                      </a:r>
                    </a:p>
                  </a:txBody>
                  <a:tcPr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524223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71943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124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Octal Number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946" y="764704"/>
            <a:ext cx="8229600" cy="424847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en-US" sz="2200" b="1" dirty="0"/>
              <a:t>Characteristics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A positional number system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Has total 8 symbols or digits (0,1, 2, 3, 4, 5, 6, 7). Hence, its base is 8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The maximum value of a single digit is 7 (one less than the value of the base)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Each position of a digit represents a specific power of the base (8)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Since there are only 8 digits, 3 bits (bits stands for binary digits), 2</a:t>
            </a:r>
            <a:r>
              <a:rPr lang="en-GB" altLang="en-US" sz="2400" baseline="30000" dirty="0"/>
              <a:t>3</a:t>
            </a:r>
            <a:r>
              <a:rPr lang="en-GB" altLang="en-US" sz="2400" dirty="0"/>
              <a:t> = 8 are sufficient to represent any octal number in binary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Example: (2057)</a:t>
            </a:r>
            <a:r>
              <a:rPr lang="en-GB" altLang="en-US" sz="2400" baseline="-25000" dirty="0"/>
              <a:t>8</a:t>
            </a: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564326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Hexadecimal Number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536504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US" altLang="en-US" sz="2600" b="1" dirty="0"/>
              <a:t>Characteristics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A positional number system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Has total 16 symbols or digits (0,1, 2, 3, 4, 5, 6, 7, 8, 9, A, B, C, D, E, F). Hence, its base is 16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The symbols A, B, C, D, E, and F represent the decimal values 10, 11, 12, 13, 14, and 15 respectively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The maximum value of a single digit is 15 (one less than the value of the base)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Each position of a digit represents a specific power of the base (16)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Since there are only 16 digits, 4 bits (2</a:t>
            </a:r>
            <a:r>
              <a:rPr lang="en-GB" altLang="en-US" sz="2400" baseline="30000" dirty="0"/>
              <a:t>4</a:t>
            </a:r>
            <a:r>
              <a:rPr lang="en-GB" altLang="en-US" sz="2400" dirty="0"/>
              <a:t> = 16) are sufficient to represent any hexadecimal number in binary</a:t>
            </a:r>
          </a:p>
          <a:p>
            <a:pPr algn="just">
              <a:spcBef>
                <a:spcPct val="0"/>
              </a:spcBef>
            </a:pPr>
            <a:endParaRPr lang="en-GB" altLang="en-US" sz="2400" dirty="0"/>
          </a:p>
          <a:p>
            <a:pPr algn="just">
              <a:spcBef>
                <a:spcPct val="0"/>
              </a:spcBef>
            </a:pPr>
            <a:r>
              <a:rPr lang="en-GB" altLang="en-US" sz="2400" dirty="0"/>
              <a:t>Example: (1AF)</a:t>
            </a:r>
            <a:r>
              <a:rPr lang="en-GB" altLang="en-US" sz="2400" baseline="-25000" dirty="0"/>
              <a:t>16</a:t>
            </a: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8427283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Decimal to Binary </a:t>
            </a:r>
            <a:r>
              <a:rPr lang="en-GB" altLang="en-US" sz="2600" b="1"/>
              <a:t>Conversion:</a:t>
            </a:r>
            <a:endParaRPr lang="en-GB" altLang="en-US" sz="2600" b="1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The easiest way to convert a decimal number to its binary equivalent is to use the Division Algorithm</a:t>
            </a:r>
          </a:p>
          <a:p>
            <a:pPr algn="just">
              <a:spcBef>
                <a:spcPct val="0"/>
              </a:spcBef>
            </a:pPr>
            <a:endParaRPr lang="en-US" altLang="en-US" sz="22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This method repeatedly divides a decimal number by 2 and records the quotient and remainder </a:t>
            </a:r>
          </a:p>
          <a:p>
            <a:pPr algn="just">
              <a:spcBef>
                <a:spcPct val="0"/>
              </a:spcBef>
            </a:pPr>
            <a:endParaRPr lang="en-US" altLang="en-US" sz="22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The remainder digits (a sequence of zeros and ones) form the binary equivalent in least significant  to most significant digit sequence </a:t>
            </a:r>
          </a:p>
        </p:txBody>
      </p:sp>
    </p:spTree>
    <p:extLst>
      <p:ext uri="{BB962C8B-B14F-4D97-AF65-F5344CB8AC3E}">
        <p14:creationId xmlns:p14="http://schemas.microsoft.com/office/powerpoint/2010/main" val="3602789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Decimal to Binary Conversion Example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F45990-CE18-2944-8E99-5034218E4C9B}"/>
              </a:ext>
            </a:extLst>
          </p:cNvPr>
          <p:cNvSpPr txBox="1">
            <a:spLocks noChangeArrowheads="1"/>
          </p:cNvSpPr>
          <p:nvPr/>
        </p:nvSpPr>
        <p:spPr>
          <a:xfrm>
            <a:off x="611560" y="1772816"/>
            <a:ext cx="7848872" cy="413650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altLang="en-US" sz="2000" b="1" dirty="0"/>
              <a:t>Convert 67 to its binary equivalent:</a:t>
            </a:r>
          </a:p>
          <a:p>
            <a:pPr>
              <a:buFont typeface="Wingdings" pitchFamily="2" charset="2"/>
              <a:buNone/>
            </a:pPr>
            <a:r>
              <a:rPr lang="en-US" altLang="en-US" sz="2400" b="1" dirty="0"/>
              <a:t>   </a:t>
            </a:r>
            <a:r>
              <a:rPr lang="en-US" altLang="en-US" sz="1800" b="1" dirty="0"/>
              <a:t>67</a:t>
            </a:r>
            <a:r>
              <a:rPr lang="en-US" altLang="en-US" sz="1800" b="1" baseline="-25000" dirty="0"/>
              <a:t>10</a:t>
            </a:r>
            <a:r>
              <a:rPr lang="en-US" altLang="en-US" sz="1800" b="1" dirty="0"/>
              <a:t> =( )</a:t>
            </a:r>
            <a:r>
              <a:rPr lang="en-US" altLang="en-US" sz="1800" b="1" baseline="-25000" dirty="0"/>
              <a:t>2</a:t>
            </a:r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1:</a:t>
            </a:r>
            <a:r>
              <a:rPr lang="en-US" altLang="en-US" sz="1600" dirty="0">
                <a:solidFill>
                  <a:schemeClr val="accent2"/>
                </a:solidFill>
              </a:rPr>
              <a:t>:</a:t>
            </a:r>
            <a:r>
              <a:rPr lang="en-US" altLang="en-US" sz="1600" dirty="0"/>
              <a:t> 67 / 2 = 33 R </a:t>
            </a:r>
            <a:r>
              <a:rPr lang="en-US" altLang="en-US" sz="1600" dirty="0">
                <a:solidFill>
                  <a:srgbClr val="FF0000"/>
                </a:solidFill>
              </a:rPr>
              <a:t>1</a:t>
            </a:r>
            <a:r>
              <a:rPr lang="en-US" altLang="en-US" sz="1600" dirty="0"/>
              <a:t>         </a:t>
            </a:r>
            <a:r>
              <a:rPr lang="en-US" altLang="en-US" sz="1600" b="1" i="1" dirty="0"/>
              <a:t>Divide 67 by 2.  Record quotient in next row</a:t>
            </a:r>
          </a:p>
          <a:p>
            <a:pPr>
              <a:buFont typeface="Wingdings" pitchFamily="2" charset="2"/>
              <a:buNone/>
            </a:pPr>
            <a:endParaRPr lang="en-US" altLang="en-US" sz="900" b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2: 33 / 2 = 16 R </a:t>
            </a:r>
            <a:r>
              <a:rPr lang="en-US" altLang="en-US" sz="1600" b="1" dirty="0">
                <a:solidFill>
                  <a:srgbClr val="FF0000"/>
                </a:solidFill>
              </a:rPr>
              <a:t>1	      </a:t>
            </a:r>
            <a:r>
              <a:rPr lang="en-US" altLang="en-US" sz="1600" b="1" i="1" dirty="0"/>
              <a:t>Again divide by 2; record quotient in next row</a:t>
            </a:r>
          </a:p>
          <a:p>
            <a:pPr>
              <a:buFont typeface="Wingdings" pitchFamily="2" charset="2"/>
              <a:buNone/>
            </a:pPr>
            <a:endParaRPr lang="en-US" altLang="en-US" sz="900" b="1" i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3: 16 / 2 = 8 R </a:t>
            </a:r>
            <a:r>
              <a:rPr lang="en-US" altLang="en-US" sz="1600" b="1" dirty="0">
                <a:solidFill>
                  <a:srgbClr val="FF0000"/>
                </a:solidFill>
              </a:rPr>
              <a:t>0	            </a:t>
            </a:r>
            <a:r>
              <a:rPr lang="en-US" altLang="en-US" sz="1600" b="1" i="1" dirty="0"/>
              <a:t>Repeat again</a:t>
            </a:r>
          </a:p>
          <a:p>
            <a:pPr>
              <a:buFont typeface="Wingdings" pitchFamily="2" charset="2"/>
              <a:buNone/>
            </a:pPr>
            <a:endParaRPr lang="en-US" altLang="en-US" sz="900" b="1" i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4: 8 / 2 = 4 R </a:t>
            </a:r>
            <a:r>
              <a:rPr lang="en-US" altLang="en-US" sz="1600" b="1" dirty="0">
                <a:solidFill>
                  <a:srgbClr val="FF0000"/>
                </a:solidFill>
              </a:rPr>
              <a:t>0		  </a:t>
            </a:r>
            <a:r>
              <a:rPr lang="en-US" altLang="en-US" sz="1600" b="1" i="1" dirty="0"/>
              <a:t>Repeat again</a:t>
            </a:r>
          </a:p>
          <a:p>
            <a:pPr>
              <a:buFont typeface="Wingdings" pitchFamily="2" charset="2"/>
              <a:buNone/>
            </a:pPr>
            <a:endParaRPr lang="en-US" altLang="en-US" sz="900" b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5: 4 / 2 = 2 R </a:t>
            </a:r>
            <a:r>
              <a:rPr lang="en-US" altLang="en-US" sz="1600" b="1" dirty="0">
                <a:solidFill>
                  <a:srgbClr val="FF0000"/>
                </a:solidFill>
              </a:rPr>
              <a:t>0		        </a:t>
            </a:r>
            <a:r>
              <a:rPr lang="en-US" altLang="en-US" sz="1600" b="1" i="1" dirty="0"/>
              <a:t>Repeat again</a:t>
            </a:r>
          </a:p>
          <a:p>
            <a:pPr>
              <a:buFont typeface="Wingdings" pitchFamily="2" charset="2"/>
              <a:buNone/>
            </a:pPr>
            <a:endParaRPr lang="en-US" altLang="en-US" sz="800" b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6: 2 / 2 = 1 R </a:t>
            </a:r>
            <a:r>
              <a:rPr lang="en-US" altLang="en-US" sz="1600" b="1" dirty="0">
                <a:solidFill>
                  <a:srgbClr val="FF0000"/>
                </a:solidFill>
              </a:rPr>
              <a:t>0		             </a:t>
            </a:r>
            <a:r>
              <a:rPr lang="en-US" altLang="en-US" sz="1600" b="1" i="1" dirty="0"/>
              <a:t>Repeat again</a:t>
            </a:r>
          </a:p>
          <a:p>
            <a:pPr>
              <a:buFont typeface="Wingdings" pitchFamily="2" charset="2"/>
              <a:buNone/>
            </a:pPr>
            <a:endParaRPr lang="en-US" altLang="en-US" sz="800" b="1" i="1" dirty="0"/>
          </a:p>
          <a:p>
            <a:pPr>
              <a:buFont typeface="Wingdings" pitchFamily="2" charset="2"/>
              <a:buNone/>
            </a:pPr>
            <a:r>
              <a:rPr lang="en-US" altLang="en-US" sz="1600" b="1" dirty="0"/>
              <a:t>    Step 7: 1 / 2 = 0 R </a:t>
            </a:r>
            <a:r>
              <a:rPr lang="en-US" altLang="en-US" sz="1600" b="1" dirty="0">
                <a:solidFill>
                  <a:srgbClr val="FF0000"/>
                </a:solidFill>
              </a:rPr>
              <a:t>1			STOP </a:t>
            </a:r>
            <a:r>
              <a:rPr lang="en-US" altLang="en-US" sz="1600" b="1" i="1" dirty="0">
                <a:solidFill>
                  <a:srgbClr val="FF0000"/>
                </a:solidFill>
              </a:rPr>
              <a:t>when quotient equals 0</a:t>
            </a:r>
            <a:br>
              <a:rPr lang="en-US" altLang="en-US" sz="1600" b="1" i="1" dirty="0">
                <a:solidFill>
                  <a:srgbClr val="FF0000"/>
                </a:solidFill>
              </a:rPr>
            </a:br>
            <a:endParaRPr lang="en-US" altLang="en-US" sz="2000" b="1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en-US" altLang="en-US" dirty="0"/>
              <a:t>			      (1 0 0 0 0 1 1)</a:t>
            </a:r>
            <a:r>
              <a:rPr lang="en-US" altLang="en-US" baseline="-25000" dirty="0"/>
              <a:t>2</a:t>
            </a:r>
          </a:p>
          <a:p>
            <a:pPr>
              <a:buFont typeface="Wingdings" pitchFamily="2" charset="2"/>
              <a:buNone/>
            </a:pPr>
            <a:endParaRPr lang="en-US" altLang="en-US" dirty="0"/>
          </a:p>
        </p:txBody>
      </p:sp>
      <p:sp>
        <p:nvSpPr>
          <p:cNvPr id="5" name="Line 26">
            <a:extLst>
              <a:ext uri="{FF2B5EF4-FFF2-40B4-BE49-F238E27FC236}">
                <a16:creationId xmlns:a16="http://schemas.microsoft.com/office/drawing/2014/main" id="{CD22A5F2-DC2C-B845-A017-EB215CB017E8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3808" y="2987384"/>
            <a:ext cx="2016224" cy="238583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" name="Line 27">
            <a:extLst>
              <a:ext uri="{FF2B5EF4-FFF2-40B4-BE49-F238E27FC236}">
                <a16:creationId xmlns:a16="http://schemas.microsoft.com/office/drawing/2014/main" id="{0A790961-05B1-434B-B609-53553823BE94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3808" y="2530184"/>
            <a:ext cx="2304256" cy="2843032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" name="Line 28">
            <a:extLst>
              <a:ext uri="{FF2B5EF4-FFF2-40B4-BE49-F238E27FC236}">
                <a16:creationId xmlns:a16="http://schemas.microsoft.com/office/drawing/2014/main" id="{3933D4F4-4B6A-924C-B945-29F6F6E224DB}"/>
              </a:ext>
            </a:extLst>
          </p:cNvPr>
          <p:cNvSpPr>
            <a:spLocks noChangeAspect="1" noChangeShapeType="1"/>
          </p:cNvSpPr>
          <p:nvPr/>
        </p:nvSpPr>
        <p:spPr bwMode="auto">
          <a:xfrm rot="21475892">
            <a:off x="2765972" y="3369699"/>
            <a:ext cx="1692550" cy="218767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" name="Line 37">
            <a:extLst>
              <a:ext uri="{FF2B5EF4-FFF2-40B4-BE49-F238E27FC236}">
                <a16:creationId xmlns:a16="http://schemas.microsoft.com/office/drawing/2014/main" id="{F173DA1C-18A5-CA46-9550-E73332D80C06}"/>
              </a:ext>
            </a:extLst>
          </p:cNvPr>
          <p:cNvSpPr>
            <a:spLocks noChangeShapeType="1"/>
          </p:cNvSpPr>
          <p:nvPr/>
        </p:nvSpPr>
        <p:spPr bwMode="auto">
          <a:xfrm rot="21456844">
            <a:off x="2690512" y="3824917"/>
            <a:ext cx="1556945" cy="178645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Line 39">
            <a:extLst>
              <a:ext uri="{FF2B5EF4-FFF2-40B4-BE49-F238E27FC236}">
                <a16:creationId xmlns:a16="http://schemas.microsoft.com/office/drawing/2014/main" id="{1DDEF21C-BE11-1D45-ACEE-13A6000E9764}"/>
              </a:ext>
            </a:extLst>
          </p:cNvPr>
          <p:cNvSpPr>
            <a:spLocks noChangeShapeType="1"/>
          </p:cNvSpPr>
          <p:nvPr/>
        </p:nvSpPr>
        <p:spPr bwMode="auto">
          <a:xfrm rot="21167458">
            <a:off x="2744522" y="4089145"/>
            <a:ext cx="1157614" cy="156787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" name="Line 42">
            <a:extLst>
              <a:ext uri="{FF2B5EF4-FFF2-40B4-BE49-F238E27FC236}">
                <a16:creationId xmlns:a16="http://schemas.microsoft.com/office/drawing/2014/main" id="{CB93AC55-45E9-154F-8121-59499EECF8D5}"/>
              </a:ext>
            </a:extLst>
          </p:cNvPr>
          <p:cNvSpPr>
            <a:spLocks noChangeShapeType="1"/>
          </p:cNvSpPr>
          <p:nvPr/>
        </p:nvSpPr>
        <p:spPr bwMode="auto">
          <a:xfrm rot="21096895">
            <a:off x="2685187" y="4490052"/>
            <a:ext cx="838200" cy="99060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triangle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1" name="Line 46">
            <a:extLst>
              <a:ext uri="{FF2B5EF4-FFF2-40B4-BE49-F238E27FC236}">
                <a16:creationId xmlns:a16="http://schemas.microsoft.com/office/drawing/2014/main" id="{D5C36520-83C7-4F40-B9E9-EAD04E95D3BD}"/>
              </a:ext>
            </a:extLst>
          </p:cNvPr>
          <p:cNvSpPr>
            <a:spLocks noChangeShapeType="1"/>
          </p:cNvSpPr>
          <p:nvPr/>
        </p:nvSpPr>
        <p:spPr bwMode="auto">
          <a:xfrm>
            <a:off x="2723546" y="4956241"/>
            <a:ext cx="624318" cy="580231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0986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Decimal to Octal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35BE3B-998B-A94B-80CA-C7C75218C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5616" y="1772816"/>
            <a:ext cx="7128792" cy="3732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1520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Decimal to Hexadecimal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16C487D0-875C-7C4B-A279-D80D2926B288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772816"/>
            <a:ext cx="7772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altLang="en-US" sz="2800"/>
              <a:t>Convert 830</a:t>
            </a:r>
            <a:r>
              <a:rPr lang="en-US" altLang="en-US" sz="2800" baseline="-25000"/>
              <a:t>10</a:t>
            </a:r>
            <a:r>
              <a:rPr lang="en-US" altLang="en-US" sz="2800"/>
              <a:t> to its hexadecimal equivalent:</a:t>
            </a:r>
          </a:p>
          <a:p>
            <a:pPr>
              <a:buFont typeface="Wingdings" pitchFamily="2" charset="2"/>
              <a:buNone/>
            </a:pPr>
            <a:endParaRPr lang="en-US" altLang="en-US" sz="2800"/>
          </a:p>
          <a:p>
            <a:pPr>
              <a:buFont typeface="Wingdings" pitchFamily="2" charset="2"/>
              <a:buNone/>
            </a:pPr>
            <a:r>
              <a:rPr lang="en-US" altLang="en-US" sz="2800"/>
              <a:t>		830 / 16 = 51 R14</a:t>
            </a:r>
          </a:p>
          <a:p>
            <a:pPr>
              <a:buFont typeface="Wingdings" pitchFamily="2" charset="2"/>
              <a:buNone/>
            </a:pPr>
            <a:r>
              <a:rPr lang="en-US" altLang="en-US" sz="2800"/>
              <a:t>		51 / 16 = 3 R3</a:t>
            </a:r>
          </a:p>
          <a:p>
            <a:pPr>
              <a:buFont typeface="Wingdings" pitchFamily="2" charset="2"/>
              <a:buNone/>
            </a:pPr>
            <a:r>
              <a:rPr lang="en-US" altLang="en-US" sz="2800"/>
              <a:t>		3 / 16 = 0 R3</a:t>
            </a: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D0EFD400-965E-B54E-87E9-69F6536C7B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08437" y="4820816"/>
            <a:ext cx="2286000" cy="584775"/>
          </a:xfrm>
          <a:prstGeom prst="rect">
            <a:avLst/>
          </a:prstGeom>
          <a:noFill/>
          <a:ln w="57150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200" dirty="0">
                <a:latin typeface="Arial Unicode MS" panose="020B0604020202020204" pitchFamily="34" charset="-128"/>
              </a:rPr>
              <a:t>(33E)</a:t>
            </a:r>
            <a:r>
              <a:rPr lang="en-US" altLang="en-US" sz="3200" baseline="-25000" dirty="0">
                <a:latin typeface="Arial Unicode MS" panose="020B0604020202020204" pitchFamily="34" charset="-128"/>
              </a:rPr>
              <a:t>16</a:t>
            </a:r>
          </a:p>
        </p:txBody>
      </p:sp>
      <p:sp>
        <p:nvSpPr>
          <p:cNvPr id="7" name="Line 6">
            <a:extLst>
              <a:ext uri="{FF2B5EF4-FFF2-40B4-BE49-F238E27FC236}">
                <a16:creationId xmlns:a16="http://schemas.microsoft.com/office/drawing/2014/main" id="{F727B44C-F369-4F40-8C5C-076A18149377}"/>
              </a:ext>
            </a:extLst>
          </p:cNvPr>
          <p:cNvSpPr>
            <a:spLocks noChangeShapeType="1"/>
          </p:cNvSpPr>
          <p:nvPr/>
        </p:nvSpPr>
        <p:spPr bwMode="auto">
          <a:xfrm>
            <a:off x="4541837" y="3220616"/>
            <a:ext cx="762000" cy="1524000"/>
          </a:xfrm>
          <a:prstGeom prst="line">
            <a:avLst/>
          </a:prstGeom>
          <a:noFill/>
          <a:ln w="19050" cap="sq">
            <a:solidFill>
              <a:srgbClr val="FF0000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8" name="Line 7">
            <a:extLst>
              <a:ext uri="{FF2B5EF4-FFF2-40B4-BE49-F238E27FC236}">
                <a16:creationId xmlns:a16="http://schemas.microsoft.com/office/drawing/2014/main" id="{D6B61F1B-98D6-2E48-99E4-D6BDD1FDC941}"/>
              </a:ext>
            </a:extLst>
          </p:cNvPr>
          <p:cNvSpPr>
            <a:spLocks noChangeShapeType="1"/>
          </p:cNvSpPr>
          <p:nvPr/>
        </p:nvSpPr>
        <p:spPr bwMode="auto">
          <a:xfrm>
            <a:off x="4008437" y="3677816"/>
            <a:ext cx="914400" cy="990600"/>
          </a:xfrm>
          <a:prstGeom prst="line">
            <a:avLst/>
          </a:prstGeom>
          <a:noFill/>
          <a:ln w="19050" cap="sq">
            <a:solidFill>
              <a:srgbClr val="FF0000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9" name="Line 8">
            <a:extLst>
              <a:ext uri="{FF2B5EF4-FFF2-40B4-BE49-F238E27FC236}">
                <a16:creationId xmlns:a16="http://schemas.microsoft.com/office/drawing/2014/main" id="{697DF068-ED7A-A64B-BE49-BE59DB61DFA5}"/>
              </a:ext>
            </a:extLst>
          </p:cNvPr>
          <p:cNvSpPr>
            <a:spLocks noChangeShapeType="1"/>
          </p:cNvSpPr>
          <p:nvPr/>
        </p:nvSpPr>
        <p:spPr bwMode="auto">
          <a:xfrm>
            <a:off x="3779837" y="4211216"/>
            <a:ext cx="838200" cy="533400"/>
          </a:xfrm>
          <a:prstGeom prst="line">
            <a:avLst/>
          </a:prstGeom>
          <a:noFill/>
          <a:ln w="19050" cap="sq">
            <a:solidFill>
              <a:srgbClr val="FF0000"/>
            </a:solidFill>
            <a:round/>
            <a:headEnd type="none" w="sm" len="sm"/>
            <a:tailEnd type="triangle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0" name="Text Box 10">
            <a:extLst>
              <a:ext uri="{FF2B5EF4-FFF2-40B4-BE49-F238E27FC236}">
                <a16:creationId xmlns:a16="http://schemas.microsoft.com/office/drawing/2014/main" id="{D375FF20-D82E-1441-9AF1-87DD6F093B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37237" y="2839616"/>
            <a:ext cx="2514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= E in Hex</a:t>
            </a:r>
          </a:p>
        </p:txBody>
      </p:sp>
      <p:sp>
        <p:nvSpPr>
          <p:cNvPr id="11" name="Line 11">
            <a:extLst>
              <a:ext uri="{FF2B5EF4-FFF2-40B4-BE49-F238E27FC236}">
                <a16:creationId xmlns:a16="http://schemas.microsoft.com/office/drawing/2014/main" id="{51F550E0-677E-4946-A0CC-07F5D11B75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922837" y="3068216"/>
            <a:ext cx="838200" cy="0"/>
          </a:xfrm>
          <a:prstGeom prst="line">
            <a:avLst/>
          </a:prstGeom>
          <a:noFill/>
          <a:ln w="28575" cap="sq">
            <a:solidFill>
              <a:srgbClr val="0000FF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481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Binary to Decimal Conversion: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The easiest method for converting a binary number to its decimal equivalent is to use the Multiplication Algorithm </a:t>
            </a:r>
          </a:p>
          <a:p>
            <a:pPr algn="just">
              <a:spcBef>
                <a:spcPct val="0"/>
              </a:spcBef>
            </a:pPr>
            <a:endParaRPr lang="en-US" altLang="en-US" sz="22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Multiply the binary digits by increasing powers of two, starting from the right </a:t>
            </a:r>
          </a:p>
          <a:p>
            <a:pPr algn="just">
              <a:spcBef>
                <a:spcPct val="0"/>
              </a:spcBef>
            </a:pPr>
            <a:endParaRPr lang="en-US" altLang="en-US" sz="2200" dirty="0"/>
          </a:p>
          <a:p>
            <a:pPr algn="just">
              <a:spcBef>
                <a:spcPct val="0"/>
              </a:spcBef>
            </a:pPr>
            <a:r>
              <a:rPr lang="en-US" altLang="en-US" sz="2200" dirty="0"/>
              <a:t>Then, to find the decimal number </a:t>
            </a:r>
            <a:r>
              <a:rPr lang="en-US" altLang="en-US" sz="2200" dirty="0" err="1"/>
              <a:t>equivalnt</a:t>
            </a:r>
            <a:r>
              <a:rPr lang="en-US" altLang="en-US" sz="2200" dirty="0"/>
              <a:t>, sum those products </a:t>
            </a:r>
          </a:p>
        </p:txBody>
      </p:sp>
    </p:spTree>
    <p:extLst>
      <p:ext uri="{BB962C8B-B14F-4D97-AF65-F5344CB8AC3E}">
        <p14:creationId xmlns:p14="http://schemas.microsoft.com/office/powerpoint/2010/main" val="31732232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Binary to Decimal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1F7CC12-A9A9-A545-9DEF-A18E9F8CC9FC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772816"/>
            <a:ext cx="7772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altLang="en-US" sz="2000" b="1" dirty="0"/>
              <a:t>Convert (10101101)</a:t>
            </a:r>
            <a:r>
              <a:rPr lang="en-US" altLang="en-US" sz="2000" b="1" baseline="-25000" dirty="0"/>
              <a:t>2 </a:t>
            </a:r>
            <a:r>
              <a:rPr lang="en-US" altLang="en-US" sz="2000" b="1" dirty="0"/>
              <a:t>to its decimal equivalent</a:t>
            </a:r>
            <a:r>
              <a:rPr lang="en-US" altLang="en-US" sz="2000" dirty="0"/>
              <a:t>:</a:t>
            </a:r>
          </a:p>
          <a:p>
            <a:pPr>
              <a:buFont typeface="Wingdings" pitchFamily="2" charset="2"/>
              <a:buNone/>
            </a:pPr>
            <a:endParaRPr lang="en-US" altLang="en-US" sz="24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Binary	</a:t>
            </a:r>
            <a:r>
              <a:rPr lang="en-US" altLang="en-US" sz="2400" dirty="0"/>
              <a:t>			1   0   1   0   1   1   0   1 </a:t>
            </a:r>
          </a:p>
          <a:p>
            <a:pPr>
              <a:buFont typeface="Wingdings" pitchFamily="2" charset="2"/>
              <a:buNone/>
            </a:pPr>
            <a:endParaRPr lang="en-US" altLang="en-US" sz="2400" dirty="0"/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Positional Values</a:t>
            </a:r>
          </a:p>
          <a:p>
            <a:pPr>
              <a:buFont typeface="Wingdings" pitchFamily="2" charset="2"/>
              <a:buNone/>
            </a:pPr>
            <a:r>
              <a:rPr lang="en-US" altLang="en-US" sz="2000" dirty="0"/>
              <a:t>		</a:t>
            </a: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40C80238-588F-F942-A5C7-45AEF066BC3C}"/>
              </a:ext>
            </a:extLst>
          </p:cNvPr>
          <p:cNvSpPr>
            <a:spLocks noChangeShapeType="1"/>
          </p:cNvSpPr>
          <p:nvPr/>
        </p:nvSpPr>
        <p:spPr bwMode="auto">
          <a:xfrm>
            <a:off x="2057400" y="2852936"/>
            <a:ext cx="23622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7" name="Text Box 14">
            <a:extLst>
              <a:ext uri="{FF2B5EF4-FFF2-40B4-BE49-F238E27FC236}">
                <a16:creationId xmlns:a16="http://schemas.microsoft.com/office/drawing/2014/main" id="{77F7D6E5-87E8-494D-8A6E-7E295035ED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296" y="3116263"/>
            <a:ext cx="228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8" name="Text Box 15">
            <a:extLst>
              <a:ext uri="{FF2B5EF4-FFF2-40B4-BE49-F238E27FC236}">
                <a16:creationId xmlns:a16="http://schemas.microsoft.com/office/drawing/2014/main" id="{336EB726-F138-2344-B5EE-02D48B00F2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76256" y="3105150"/>
            <a:ext cx="228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9" name="Text Box 16">
            <a:extLst>
              <a:ext uri="{FF2B5EF4-FFF2-40B4-BE49-F238E27FC236}">
                <a16:creationId xmlns:a16="http://schemas.microsoft.com/office/drawing/2014/main" id="{BA16C96B-2170-F643-BB85-C27667C361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216" y="3092450"/>
            <a:ext cx="228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0" name="Text Box 17">
            <a:extLst>
              <a:ext uri="{FF2B5EF4-FFF2-40B4-BE49-F238E27FC236}">
                <a16:creationId xmlns:a16="http://schemas.microsoft.com/office/drawing/2014/main" id="{B8378D65-7CAE-B945-85B6-EB893AEAC5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1592" y="3108325"/>
            <a:ext cx="228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1" name="Text Box 18">
            <a:extLst>
              <a:ext uri="{FF2B5EF4-FFF2-40B4-BE49-F238E27FC236}">
                <a16:creationId xmlns:a16="http://schemas.microsoft.com/office/drawing/2014/main" id="{2D72DFA7-AA66-234D-BB9C-88FEE944D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20" y="3108325"/>
            <a:ext cx="228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2" name="Text Box 19">
            <a:extLst>
              <a:ext uri="{FF2B5EF4-FFF2-40B4-BE49-F238E27FC236}">
                <a16:creationId xmlns:a16="http://schemas.microsoft.com/office/drawing/2014/main" id="{0BF37FBC-0E02-AE48-B190-C274303A08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20072" y="3100388"/>
            <a:ext cx="228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3" name="Text Box 20">
            <a:extLst>
              <a:ext uri="{FF2B5EF4-FFF2-40B4-BE49-F238E27FC236}">
                <a16:creationId xmlns:a16="http://schemas.microsoft.com/office/drawing/2014/main" id="{DE9CFBC6-3F44-8842-AAB4-290373A53E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24" y="3094038"/>
            <a:ext cx="304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4" name="Text Box 21">
            <a:extLst>
              <a:ext uri="{FF2B5EF4-FFF2-40B4-BE49-F238E27FC236}">
                <a16:creationId xmlns:a16="http://schemas.microsoft.com/office/drawing/2014/main" id="{9143E6F2-3010-1B47-9233-590272A76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15408" y="3108325"/>
            <a:ext cx="2286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 Narrow" panose="020B0604020202020204" pitchFamily="34" charset="0"/>
              </a:rPr>
              <a:t>x</a:t>
            </a:r>
          </a:p>
        </p:txBody>
      </p:sp>
      <p:sp>
        <p:nvSpPr>
          <p:cNvPr id="15" name="Line 31">
            <a:extLst>
              <a:ext uri="{FF2B5EF4-FFF2-40B4-BE49-F238E27FC236}">
                <a16:creationId xmlns:a16="http://schemas.microsoft.com/office/drawing/2014/main" id="{650D0BCA-B0DB-A449-B672-8E6EE035A557}"/>
              </a:ext>
            </a:extLst>
          </p:cNvPr>
          <p:cNvSpPr>
            <a:spLocks noChangeShapeType="1"/>
          </p:cNvSpPr>
          <p:nvPr/>
        </p:nvSpPr>
        <p:spPr bwMode="auto">
          <a:xfrm>
            <a:off x="2843808" y="3645024"/>
            <a:ext cx="13716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6" name="Line 32">
            <a:extLst>
              <a:ext uri="{FF2B5EF4-FFF2-40B4-BE49-F238E27FC236}">
                <a16:creationId xmlns:a16="http://schemas.microsoft.com/office/drawing/2014/main" id="{B260901A-C87D-FB44-9ACF-2D48D09E49C9}"/>
              </a:ext>
            </a:extLst>
          </p:cNvPr>
          <p:cNvSpPr>
            <a:spLocks noChangeShapeType="1"/>
          </p:cNvSpPr>
          <p:nvPr/>
        </p:nvSpPr>
        <p:spPr bwMode="auto">
          <a:xfrm>
            <a:off x="4355976" y="3962400"/>
            <a:ext cx="3429000" cy="0"/>
          </a:xfrm>
          <a:prstGeom prst="line">
            <a:avLst/>
          </a:prstGeom>
          <a:noFill/>
          <a:ln w="12700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7" name="Line 35">
            <a:extLst>
              <a:ext uri="{FF2B5EF4-FFF2-40B4-BE49-F238E27FC236}">
                <a16:creationId xmlns:a16="http://schemas.microsoft.com/office/drawing/2014/main" id="{9823D7D4-7D3C-DA42-8146-9B4584609E26}"/>
              </a:ext>
            </a:extLst>
          </p:cNvPr>
          <p:cNvSpPr>
            <a:spLocks noChangeShapeType="1"/>
          </p:cNvSpPr>
          <p:nvPr/>
        </p:nvSpPr>
        <p:spPr bwMode="auto">
          <a:xfrm>
            <a:off x="2195736" y="4419600"/>
            <a:ext cx="2057400" cy="0"/>
          </a:xfrm>
          <a:prstGeom prst="line">
            <a:avLst/>
          </a:prstGeom>
          <a:noFill/>
          <a:ln w="12700" cap="sq">
            <a:solidFill>
              <a:srgbClr val="FF0000"/>
            </a:solidFill>
            <a:round/>
            <a:headEnd type="none" w="sm" len="sm"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8" name="Text Box 36">
            <a:extLst>
              <a:ext uri="{FF2B5EF4-FFF2-40B4-BE49-F238E27FC236}">
                <a16:creationId xmlns:a16="http://schemas.microsoft.com/office/drawing/2014/main" id="{245D22FB-0DFC-0E48-BF1F-9DAF7B749E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86200" y="5105400"/>
            <a:ext cx="2362200" cy="646331"/>
          </a:xfrm>
          <a:prstGeom prst="rect">
            <a:avLst/>
          </a:prstGeom>
          <a:noFill/>
          <a:ln w="57150" cap="sq">
            <a:solidFill>
              <a:srgbClr val="CC0000"/>
            </a:solidFill>
            <a:miter lim="800000"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3600" dirty="0">
                <a:latin typeface="Arial Unicode MS" panose="020B0604020202020204" pitchFamily="34" charset="-128"/>
              </a:rPr>
              <a:t>(173)</a:t>
            </a:r>
            <a:r>
              <a:rPr lang="en-US" altLang="en-US" sz="3600" baseline="-25000" dirty="0">
                <a:latin typeface="Arial Unicode MS" panose="020B0604020202020204" pitchFamily="34" charset="-128"/>
              </a:rPr>
              <a:t>10</a:t>
            </a:r>
          </a:p>
        </p:txBody>
      </p:sp>
      <p:sp>
        <p:nvSpPr>
          <p:cNvPr id="19" name="Text Box 22">
            <a:extLst>
              <a:ext uri="{FF2B5EF4-FFF2-40B4-BE49-F238E27FC236}">
                <a16:creationId xmlns:a16="http://schemas.microsoft.com/office/drawing/2014/main" id="{5DB547D7-8797-A245-B177-084EA96A9D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3963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0</a:t>
            </a:r>
          </a:p>
        </p:txBody>
      </p:sp>
      <p:sp>
        <p:nvSpPr>
          <p:cNvPr id="20" name="Text Box 23">
            <a:extLst>
              <a:ext uri="{FF2B5EF4-FFF2-40B4-BE49-F238E27FC236}">
                <a16:creationId xmlns:a16="http://schemas.microsoft.com/office/drawing/2014/main" id="{10BF4BD8-B6C2-5444-A74C-AE251E42B3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91213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1</a:t>
            </a:r>
          </a:p>
        </p:txBody>
      </p:sp>
      <p:sp>
        <p:nvSpPr>
          <p:cNvPr id="21" name="Text Box 24">
            <a:extLst>
              <a:ext uri="{FF2B5EF4-FFF2-40B4-BE49-F238E27FC236}">
                <a16:creationId xmlns:a16="http://schemas.microsoft.com/office/drawing/2014/main" id="{04C79953-58F8-A94E-A1D1-589BC7BBB0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0363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2</a:t>
            </a:r>
          </a:p>
        </p:txBody>
      </p:sp>
      <p:sp>
        <p:nvSpPr>
          <p:cNvPr id="22" name="Text Box 25">
            <a:extLst>
              <a:ext uri="{FF2B5EF4-FFF2-40B4-BE49-F238E27FC236}">
                <a16:creationId xmlns:a16="http://schemas.microsoft.com/office/drawing/2014/main" id="{C9C415C6-CE6F-E04F-95E0-5AA1050B65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2376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3</a:t>
            </a:r>
          </a:p>
        </p:txBody>
      </p:sp>
      <p:sp>
        <p:nvSpPr>
          <p:cNvPr id="23" name="Text Box 26">
            <a:extLst>
              <a:ext uri="{FF2B5EF4-FFF2-40B4-BE49-F238E27FC236}">
                <a16:creationId xmlns:a16="http://schemas.microsoft.com/office/drawing/2014/main" id="{2490FC25-4E98-BA4C-8E2E-0B10783F8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6926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4</a:t>
            </a:r>
          </a:p>
        </p:txBody>
      </p:sp>
      <p:sp>
        <p:nvSpPr>
          <p:cNvPr id="24" name="Text Box 27">
            <a:extLst>
              <a:ext uri="{FF2B5EF4-FFF2-40B4-BE49-F238E27FC236}">
                <a16:creationId xmlns:a16="http://schemas.microsoft.com/office/drawing/2014/main" id="{3404B5AF-7ADA-4D46-9116-2459BFA4CA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5288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5</a:t>
            </a:r>
          </a:p>
        </p:txBody>
      </p:sp>
      <p:sp>
        <p:nvSpPr>
          <p:cNvPr id="25" name="Text Box 28">
            <a:extLst>
              <a:ext uri="{FF2B5EF4-FFF2-40B4-BE49-F238E27FC236}">
                <a16:creationId xmlns:a16="http://schemas.microsoft.com/office/drawing/2014/main" id="{9B6F6ADE-68CC-F446-B343-3917FE4141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138" y="3581400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>
                <a:latin typeface="Arial Unicode MS" panose="020B0604020202020204" pitchFamily="34" charset="-128"/>
              </a:rPr>
              <a:t>2</a:t>
            </a:r>
            <a:r>
              <a:rPr lang="en-US" altLang="en-US" baseline="30000">
                <a:latin typeface="Arial Unicode MS" panose="020B0604020202020204" pitchFamily="34" charset="-128"/>
              </a:rPr>
              <a:t>6</a:t>
            </a:r>
          </a:p>
        </p:txBody>
      </p:sp>
      <p:sp>
        <p:nvSpPr>
          <p:cNvPr id="26" name="Text Box 29">
            <a:extLst>
              <a:ext uri="{FF2B5EF4-FFF2-40B4-BE49-F238E27FC236}">
                <a16:creationId xmlns:a16="http://schemas.microsoft.com/office/drawing/2014/main" id="{02CD99CD-F703-4647-B1B6-D0E04EC64D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5976" y="3579813"/>
            <a:ext cx="53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dirty="0">
                <a:latin typeface="Arial Unicode MS" panose="020B0604020202020204" pitchFamily="34" charset="-128"/>
              </a:rPr>
              <a:t>2</a:t>
            </a:r>
            <a:r>
              <a:rPr lang="en-US" altLang="en-US" baseline="30000" dirty="0">
                <a:latin typeface="Arial Unicode MS" panose="020B0604020202020204" pitchFamily="34" charset="-128"/>
              </a:rPr>
              <a:t>7</a:t>
            </a:r>
          </a:p>
        </p:txBody>
      </p:sp>
      <p:sp>
        <p:nvSpPr>
          <p:cNvPr id="27" name="Text Box 33">
            <a:extLst>
              <a:ext uri="{FF2B5EF4-FFF2-40B4-BE49-F238E27FC236}">
                <a16:creationId xmlns:a16="http://schemas.microsoft.com/office/drawing/2014/main" id="{8A706046-B4B4-544B-B83B-BE988800B7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78862" y="4220877"/>
            <a:ext cx="25621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dirty="0">
                <a:latin typeface="Arial Unicode MS" panose="020B0604020202020204" pitchFamily="34" charset="-128"/>
              </a:rPr>
              <a:t>128 + 32 + 8 + 4 + 1</a:t>
            </a:r>
            <a:endParaRPr lang="en-US" altLang="en-US" sz="1200" dirty="0">
              <a:latin typeface="Arial Unicode MS" panose="020B0604020202020204" pitchFamily="34" charset="-128"/>
            </a:endParaRPr>
          </a:p>
        </p:txBody>
      </p:sp>
      <p:sp>
        <p:nvSpPr>
          <p:cNvPr id="28" name="Text Box 34">
            <a:extLst>
              <a:ext uri="{FF2B5EF4-FFF2-40B4-BE49-F238E27FC236}">
                <a16:creationId xmlns:a16="http://schemas.microsoft.com/office/drawing/2014/main" id="{954E26EA-E44E-CE4E-AC30-EC134ACFC8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4207105"/>
            <a:ext cx="1600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2000" dirty="0">
                <a:latin typeface="Arial Unicode MS" panose="020B0604020202020204" pitchFamily="34" charset="-128"/>
              </a:rPr>
              <a:t>Products</a:t>
            </a:r>
          </a:p>
        </p:txBody>
      </p:sp>
    </p:spTree>
    <p:extLst>
      <p:ext uri="{BB962C8B-B14F-4D97-AF65-F5344CB8AC3E}">
        <p14:creationId xmlns:p14="http://schemas.microsoft.com/office/powerpoint/2010/main" val="8323981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Binary to Octal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9537FB-6F3A-C34D-94A2-C556AF4FC3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700808"/>
            <a:ext cx="7776864" cy="2934692"/>
          </a:xfrm>
          <a:prstGeom prst="rect">
            <a:avLst/>
          </a:prstGeom>
        </p:spPr>
      </p:pic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8EC6B301-3A4D-5343-8939-F61BDE17AA9F}"/>
              </a:ext>
            </a:extLst>
          </p:cNvPr>
          <p:cNvSpPr txBox="1">
            <a:spLocks/>
          </p:cNvSpPr>
          <p:nvPr/>
        </p:nvSpPr>
        <p:spPr>
          <a:xfrm>
            <a:off x="432579" y="4752330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en-US" altLang="en-US" sz="2000" dirty="0"/>
              <a:t>Now follow the Decimal to Octal Conversion method to get the answer</a:t>
            </a:r>
          </a:p>
          <a:p>
            <a:pPr algn="just">
              <a:spcBef>
                <a:spcPct val="0"/>
              </a:spcBef>
            </a:pPr>
            <a:r>
              <a:rPr lang="en-US" altLang="en-US" sz="2000" dirty="0"/>
              <a:t>Is your answer (226)</a:t>
            </a:r>
            <a:r>
              <a:rPr lang="en-US" altLang="en-US" sz="2000" baseline="-25000" dirty="0"/>
              <a:t>8</a:t>
            </a:r>
            <a:r>
              <a:rPr lang="en-US" altLang="en-US" sz="20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19253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Binary to Hexadecimal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8EC6B301-3A4D-5343-8939-F61BDE17AA9F}"/>
              </a:ext>
            </a:extLst>
          </p:cNvPr>
          <p:cNvSpPr txBox="1">
            <a:spLocks/>
          </p:cNvSpPr>
          <p:nvPr/>
        </p:nvSpPr>
        <p:spPr>
          <a:xfrm>
            <a:off x="457200" y="1686818"/>
            <a:ext cx="8229600" cy="4320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ct val="0"/>
              </a:spcBef>
            </a:pPr>
            <a:r>
              <a:rPr lang="en-US" altLang="en-US" sz="2000" dirty="0"/>
              <a:t>The easiest method for converting Binary to Hexadecimal is to use a substitution code</a:t>
            </a:r>
          </a:p>
          <a:p>
            <a:pPr algn="just">
              <a:spcBef>
                <a:spcPct val="0"/>
              </a:spcBef>
            </a:pPr>
            <a:r>
              <a:rPr lang="en-US" altLang="en-US" sz="2000" dirty="0"/>
              <a:t>Each Hexadecimal number converts to 4 binary digits </a:t>
            </a: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336464AA-7563-FB4B-BE1E-BCBF327BE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2780928"/>
            <a:ext cx="7086600" cy="268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008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Number Conversions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6D5741-708E-427C-85C5-889841AA3A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536504"/>
          </a:xfrm>
        </p:spPr>
        <p:txBody>
          <a:bodyPr>
            <a:normAutofit/>
          </a:bodyPr>
          <a:lstStyle/>
          <a:p>
            <a:pPr marL="0" indent="0" algn="just">
              <a:spcBef>
                <a:spcPct val="0"/>
              </a:spcBef>
              <a:buNone/>
            </a:pPr>
            <a:r>
              <a:rPr lang="en-GB" altLang="en-US" sz="2600" b="1" dirty="0"/>
              <a:t>Binary to Hexadecimal Conversion Example: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n-GB" altLang="en-US" sz="2200" dirty="0"/>
              <a:t>Convert (1010101101001)</a:t>
            </a:r>
            <a:r>
              <a:rPr lang="en-GB" altLang="en-US" sz="2200" baseline="-25000" dirty="0"/>
              <a:t>2</a:t>
            </a:r>
            <a:r>
              <a:rPr lang="en-GB" altLang="en-US" sz="2200" dirty="0"/>
              <a:t> into Hexadecimal number.  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n-GB" altLang="en-US" sz="2000" b="1" dirty="0"/>
              <a:t>Steps: </a:t>
            </a:r>
          </a:p>
          <a:p>
            <a:pPr marL="457200" indent="-457200" algn="just">
              <a:spcBef>
                <a:spcPct val="0"/>
              </a:spcBef>
              <a:buAutoNum type="arabicPeriod"/>
            </a:pPr>
            <a:r>
              <a:rPr lang="en-GB" altLang="en-US" sz="2000" dirty="0"/>
              <a:t>Take binary numbers</a:t>
            </a:r>
          </a:p>
          <a:p>
            <a:pPr marL="457200" indent="-457200" algn="just">
              <a:spcBef>
                <a:spcPct val="0"/>
              </a:spcBef>
              <a:buAutoNum type="arabicPeriod"/>
            </a:pPr>
            <a:r>
              <a:rPr lang="en-GB" altLang="en-US" sz="2000" dirty="0"/>
              <a:t>Divide the binary digits into groups of four (starting for right) for integer part and start from left for fraction part</a:t>
            </a:r>
          </a:p>
          <a:p>
            <a:pPr marL="457200" indent="-457200" algn="just">
              <a:spcBef>
                <a:spcPct val="0"/>
              </a:spcBef>
              <a:buAutoNum type="arabicPeriod"/>
            </a:pPr>
            <a:r>
              <a:rPr lang="en-GB" altLang="en-US" sz="2000" dirty="0"/>
              <a:t>Convert each group of four binary digits to one Hexadecimal digit</a:t>
            </a:r>
          </a:p>
          <a:p>
            <a:pPr marL="0" indent="0" algn="just">
              <a:spcBef>
                <a:spcPct val="0"/>
              </a:spcBef>
              <a:buNone/>
            </a:pPr>
            <a:r>
              <a:rPr lang="en-GB" altLang="en-US" sz="2000" dirty="0"/>
              <a:t>(This is simple algorithm where you have to grouped binary number and replace their equivalent Hexadecimal digit)  </a:t>
            </a:r>
            <a:endParaRPr lang="en-US" altLang="en-US" sz="20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  <a:p>
            <a:pPr marL="0" indent="0" algn="just">
              <a:spcBef>
                <a:spcPct val="0"/>
              </a:spcBef>
              <a:buNone/>
            </a:pPr>
            <a:endParaRPr lang="en-US" altLang="en-US" sz="2400" baseline="-25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929B16-2BFC-D041-9AF8-B36109422A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142" y="4173263"/>
            <a:ext cx="3848810" cy="148798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FDAE38D-6851-7645-ADA0-D2468224AA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4226148"/>
            <a:ext cx="4208850" cy="143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3406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54351F3-1CD7-C090-D2B4-B1A950001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Online Assignment Skills Programme</a:t>
            </a: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0BC1064-FBCB-D53C-B9B4-7F700EE415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15000"/>
              </a:lnSpc>
              <a:spcAft>
                <a:spcPts val="600"/>
              </a:spcAft>
            </a:pPr>
            <a:r>
              <a:rPr lang="en-GB" sz="1350" kern="100" dirty="0">
                <a:latin typeface="Aptos" panose="020B00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Referencing Unit 1: Academic Integrity &amp; Avoiding Plagiarism</a:t>
            </a:r>
          </a:p>
          <a:p>
            <a:pPr>
              <a:lnSpc>
                <a:spcPct val="115000"/>
              </a:lnSpc>
              <a:spcAft>
                <a:spcPts val="600"/>
              </a:spcAft>
            </a:pPr>
            <a:endParaRPr lang="en-GB" sz="1350" kern="100" dirty="0">
              <a:latin typeface="Aptos" panose="020B00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350" dirty="0">
                <a:hlinkClick r:id="rId3"/>
              </a:rPr>
              <a:t>moodle.uwtsd.ac.uk/mod/</a:t>
            </a:r>
            <a:r>
              <a:rPr lang="en-GB" sz="1350" dirty="0" err="1">
                <a:hlinkClick r:id="rId3"/>
              </a:rPr>
              <a:t>scorm</a:t>
            </a:r>
            <a:r>
              <a:rPr lang="en-GB" sz="1350" dirty="0">
                <a:hlinkClick r:id="rId3"/>
              </a:rPr>
              <a:t>/</a:t>
            </a:r>
            <a:r>
              <a:rPr lang="en-GB" sz="1350" dirty="0" err="1">
                <a:hlinkClick r:id="rId3"/>
              </a:rPr>
              <a:t>player.php?a</a:t>
            </a:r>
            <a:r>
              <a:rPr lang="en-GB" sz="1350" dirty="0">
                <a:hlinkClick r:id="rId3"/>
              </a:rPr>
              <a:t>=7377&amp;currentorg=</a:t>
            </a:r>
            <a:r>
              <a:rPr lang="en-GB" sz="1350" dirty="0" err="1">
                <a:hlinkClick r:id="rId3"/>
              </a:rPr>
              <a:t>articulate_rise&amp;scoid</a:t>
            </a:r>
            <a:r>
              <a:rPr lang="en-GB" sz="1350" dirty="0">
                <a:hlinkClick r:id="rId3"/>
              </a:rPr>
              <a:t>=16124&amp;sesskey=8lTY5SBgOC&amp;display=</a:t>
            </a:r>
            <a:r>
              <a:rPr lang="en-GB" sz="1350" dirty="0" err="1">
                <a:hlinkClick r:id="rId3"/>
              </a:rPr>
              <a:t>popup&amp;mode</a:t>
            </a:r>
            <a:r>
              <a:rPr lang="en-GB" sz="1350" dirty="0">
                <a:hlinkClick r:id="rId3"/>
              </a:rPr>
              <a:t>=normal</a:t>
            </a:r>
            <a:endParaRPr lang="en-GB" sz="135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F0DBF0-A295-BCBA-D57F-B8A0C5B39B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4568" t="21852" r="19753" b="54444"/>
          <a:stretch/>
        </p:blipFill>
        <p:spPr>
          <a:xfrm>
            <a:off x="6118834" y="3749306"/>
            <a:ext cx="1962150" cy="197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6162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62068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References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6174AB-9AC3-4444-953B-C78F6B5F0E1B}"/>
              </a:ext>
            </a:extLst>
          </p:cNvPr>
          <p:cNvSpPr txBox="1"/>
          <p:nvPr/>
        </p:nvSpPr>
        <p:spPr>
          <a:xfrm>
            <a:off x="827584" y="1412776"/>
            <a:ext cx="756084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M. M. Mano, Digital Logic and Computer Design, India: Prentice-Hall, 2003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V. </a:t>
            </a:r>
            <a:r>
              <a:rPr lang="en-US" sz="2200" dirty="0" err="1"/>
              <a:t>Vijayendran</a:t>
            </a:r>
            <a:r>
              <a:rPr lang="en-US" sz="2200" dirty="0"/>
              <a:t>, Fundamentals of Microprocessor – 8085, Chennai: S. Viswanathan (Printers &amp; Publishers), PVT. LTD, 2004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W. Stallings, Computer </a:t>
            </a:r>
            <a:r>
              <a:rPr lang="en-US" sz="2200" dirty="0" err="1"/>
              <a:t>Organisation</a:t>
            </a:r>
            <a:r>
              <a:rPr lang="en-US" sz="2200" dirty="0"/>
              <a:t> and Architecture, London: Pearson, 2016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200" dirty="0"/>
              <a:t>I. Englander, The architecture of Computer Hardware, Systems Software &amp; Networking – An Information Technology Approach, London: John Wiley &amp; Sons, 2014</a:t>
            </a:r>
          </a:p>
        </p:txBody>
      </p:sp>
    </p:spTree>
    <p:extLst>
      <p:ext uri="{BB962C8B-B14F-4D97-AF65-F5344CB8AC3E}">
        <p14:creationId xmlns:p14="http://schemas.microsoft.com/office/powerpoint/2010/main" val="38632742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16E762-26D6-46FA-BA47-1A026B1A5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2780928"/>
            <a:ext cx="8229600" cy="922114"/>
          </a:xfrm>
        </p:spPr>
        <p:txBody>
          <a:bodyPr>
            <a:normAutofit/>
          </a:bodyPr>
          <a:lstStyle/>
          <a:p>
            <a:r>
              <a:rPr lang="en-GB" sz="3200" b="1" dirty="0"/>
              <a:t>Any Questions? </a:t>
            </a:r>
          </a:p>
        </p:txBody>
      </p:sp>
    </p:spTree>
    <p:extLst>
      <p:ext uri="{BB962C8B-B14F-4D97-AF65-F5344CB8AC3E}">
        <p14:creationId xmlns:p14="http://schemas.microsoft.com/office/powerpoint/2010/main" val="375017233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38726</TotalTime>
  <Words>1390</Words>
  <Application>Microsoft Office PowerPoint</Application>
  <PresentationFormat>On-screen Show (4:3)</PresentationFormat>
  <Paragraphs>286</Paragraphs>
  <Slides>23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2" baseType="lpstr">
      <vt:lpstr>Arial Unicode MS</vt:lpstr>
      <vt:lpstr>Myriad Pro</vt:lpstr>
      <vt:lpstr>Aptos</vt:lpstr>
      <vt:lpstr>Arial</vt:lpstr>
      <vt:lpstr>Arial Narrow</vt:lpstr>
      <vt:lpstr>Calibri</vt:lpstr>
      <vt:lpstr>Cambria Math</vt:lpstr>
      <vt:lpstr>Wingdings</vt:lpstr>
      <vt:lpstr>20140311PresentationUWTSDTemplate</vt:lpstr>
      <vt:lpstr>Computer Architecture &amp; OS  ACCA4022</vt:lpstr>
      <vt:lpstr>Learning Outcome</vt:lpstr>
      <vt:lpstr>Non-positional Number System</vt:lpstr>
      <vt:lpstr>Positional Number System</vt:lpstr>
      <vt:lpstr>Characteristics of Numbering Systems</vt:lpstr>
      <vt:lpstr>Significant Digits </vt:lpstr>
      <vt:lpstr>Decimal Number System</vt:lpstr>
      <vt:lpstr>Binary Number System</vt:lpstr>
      <vt:lpstr>Binary Number System</vt:lpstr>
      <vt:lpstr>Octal Number System</vt:lpstr>
      <vt:lpstr>Hexadecimal Number System</vt:lpstr>
      <vt:lpstr>Number Conversions</vt:lpstr>
      <vt:lpstr>Number Conversions</vt:lpstr>
      <vt:lpstr>Number Conversions</vt:lpstr>
      <vt:lpstr>Number Conversions</vt:lpstr>
      <vt:lpstr>Number Conversions</vt:lpstr>
      <vt:lpstr>Number Conversions</vt:lpstr>
      <vt:lpstr>Number Conversions</vt:lpstr>
      <vt:lpstr>Number Conversions</vt:lpstr>
      <vt:lpstr>Number Conversions</vt:lpstr>
      <vt:lpstr>Online Assignment Skills Programme</vt:lpstr>
      <vt:lpstr>References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Md Shantanu Islam</cp:lastModifiedBy>
  <cp:revision>201</cp:revision>
  <dcterms:created xsi:type="dcterms:W3CDTF">2015-04-14T15:21:28Z</dcterms:created>
  <dcterms:modified xsi:type="dcterms:W3CDTF">2025-01-21T15:56:48Z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