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9" r:id="rId1"/>
  </p:sldMasterIdLst>
  <p:notesMasterIdLst>
    <p:notesMasterId r:id="rId32"/>
  </p:notesMasterIdLst>
  <p:sldIdLst>
    <p:sldId id="256" r:id="rId2"/>
    <p:sldId id="257" r:id="rId3"/>
    <p:sldId id="258"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3117" autoAdjust="0"/>
  </p:normalViewPr>
  <p:slideViewPr>
    <p:cSldViewPr snapToGrid="0">
      <p:cViewPr varScale="1">
        <p:scale>
          <a:sx n="62" d="100"/>
          <a:sy n="62" d="100"/>
        </p:scale>
        <p:origin x="828"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661AED1-69AA-4B76-A962-7528447123D0}" type="doc">
      <dgm:prSet loTypeId="urn:microsoft.com/office/officeart/2008/layout/LinedList" loCatId="list" qsTypeId="urn:microsoft.com/office/officeart/2005/8/quickstyle/simple2" qsCatId="simple" csTypeId="urn:microsoft.com/office/officeart/2005/8/colors/colorful2" csCatId="colorful" phldr="1"/>
      <dgm:spPr/>
      <dgm:t>
        <a:bodyPr/>
        <a:lstStyle/>
        <a:p>
          <a:endParaRPr lang="en-US"/>
        </a:p>
      </dgm:t>
    </dgm:pt>
    <dgm:pt modelId="{CD45571C-27ED-41B7-9EDE-89F05410249F}">
      <dgm:prSet/>
      <dgm:spPr/>
      <dgm:t>
        <a:bodyPr/>
        <a:lstStyle/>
        <a:p>
          <a:r>
            <a:rPr lang="en-GB" dirty="0">
              <a:latin typeface="Arial" panose="020B0604020202020204" pitchFamily="34" charset="0"/>
              <a:cs typeface="Arial" panose="020B0604020202020204" pitchFamily="34" charset="0"/>
            </a:rPr>
            <a:t>According to research by the CIPD in June 2022, one of the top 5 reasons that workers are looking to quit their jobs in the next 12 months is poor leadership.</a:t>
          </a:r>
          <a:endParaRPr lang="en-US" dirty="0">
            <a:latin typeface="Arial" panose="020B0604020202020204" pitchFamily="34" charset="0"/>
            <a:cs typeface="Arial" panose="020B0604020202020204" pitchFamily="34" charset="0"/>
          </a:endParaRPr>
        </a:p>
      </dgm:t>
    </dgm:pt>
    <dgm:pt modelId="{F022814E-70AF-4C7F-BE4D-040488F0DA1C}" type="parTrans" cxnId="{ED1D4619-7C94-4ADA-87A8-C5517DD90E8F}">
      <dgm:prSet/>
      <dgm:spPr/>
      <dgm:t>
        <a:bodyPr/>
        <a:lstStyle/>
        <a:p>
          <a:endParaRPr lang="en-US"/>
        </a:p>
      </dgm:t>
    </dgm:pt>
    <dgm:pt modelId="{672C8CD1-92C3-49D7-BC06-4BC350C68AF4}" type="sibTrans" cxnId="{ED1D4619-7C94-4ADA-87A8-C5517DD90E8F}">
      <dgm:prSet/>
      <dgm:spPr/>
      <dgm:t>
        <a:bodyPr/>
        <a:lstStyle/>
        <a:p>
          <a:endParaRPr lang="en-US"/>
        </a:p>
      </dgm:t>
    </dgm:pt>
    <dgm:pt modelId="{173AAE66-1734-4223-9941-6545BE103AD1}">
      <dgm:prSet/>
      <dgm:spPr/>
      <dgm:t>
        <a:bodyPr/>
        <a:lstStyle/>
        <a:p>
          <a:r>
            <a:rPr lang="en-GB" dirty="0">
              <a:latin typeface="Arial" panose="020B0604020202020204" pitchFamily="34" charset="0"/>
              <a:cs typeface="Arial" panose="020B0604020202020204" pitchFamily="34" charset="0"/>
            </a:rPr>
            <a:t>21% pointed out that ‘being unhappy with the leadership of senior management’ (CIPD (a), 2022) was a reason for them looking to work elsewhere.</a:t>
          </a:r>
          <a:endParaRPr lang="en-US" dirty="0">
            <a:latin typeface="Arial" panose="020B0604020202020204" pitchFamily="34" charset="0"/>
            <a:cs typeface="Arial" panose="020B0604020202020204" pitchFamily="34" charset="0"/>
          </a:endParaRPr>
        </a:p>
      </dgm:t>
    </dgm:pt>
    <dgm:pt modelId="{36BD81B0-F381-47DE-9582-D7F9DBD4B03C}" type="parTrans" cxnId="{6F54439C-5326-4D61-8508-66AE673C63D5}">
      <dgm:prSet/>
      <dgm:spPr/>
      <dgm:t>
        <a:bodyPr/>
        <a:lstStyle/>
        <a:p>
          <a:endParaRPr lang="en-US"/>
        </a:p>
      </dgm:t>
    </dgm:pt>
    <dgm:pt modelId="{C7585681-A875-47D0-ADC4-CCAA8F196735}" type="sibTrans" cxnId="{6F54439C-5326-4D61-8508-66AE673C63D5}">
      <dgm:prSet/>
      <dgm:spPr/>
      <dgm:t>
        <a:bodyPr/>
        <a:lstStyle/>
        <a:p>
          <a:endParaRPr lang="en-US"/>
        </a:p>
      </dgm:t>
    </dgm:pt>
    <dgm:pt modelId="{A555B2A0-9B5A-4A4B-AFCC-8ABDB393C4A8}">
      <dgm:prSet/>
      <dgm:spPr/>
      <dgm:t>
        <a:bodyPr/>
        <a:lstStyle/>
        <a:p>
          <a:r>
            <a:rPr lang="en-GB" dirty="0">
              <a:latin typeface="Arial" panose="020B0604020202020204" pitchFamily="34" charset="0"/>
              <a:cs typeface="Arial" panose="020B0604020202020204" pitchFamily="34" charset="0"/>
            </a:rPr>
            <a:t>Figure increased to 30% for individuals that had secured new employment ‘in the last 12 months.’ </a:t>
          </a:r>
          <a:endParaRPr lang="en-US" dirty="0">
            <a:latin typeface="Arial" panose="020B0604020202020204" pitchFamily="34" charset="0"/>
            <a:cs typeface="Arial" panose="020B0604020202020204" pitchFamily="34" charset="0"/>
          </a:endParaRPr>
        </a:p>
      </dgm:t>
    </dgm:pt>
    <dgm:pt modelId="{7345D8E7-1A13-4299-A04F-8E59137DB43C}" type="parTrans" cxnId="{A2480EF1-0DBA-4CE4-A4D7-086024DC8FEC}">
      <dgm:prSet/>
      <dgm:spPr/>
      <dgm:t>
        <a:bodyPr/>
        <a:lstStyle/>
        <a:p>
          <a:endParaRPr lang="en-US"/>
        </a:p>
      </dgm:t>
    </dgm:pt>
    <dgm:pt modelId="{53F4B23C-55D3-4C9E-9A39-25D02A5DBA1E}" type="sibTrans" cxnId="{A2480EF1-0DBA-4CE4-A4D7-086024DC8FEC}">
      <dgm:prSet/>
      <dgm:spPr/>
      <dgm:t>
        <a:bodyPr/>
        <a:lstStyle/>
        <a:p>
          <a:endParaRPr lang="en-US"/>
        </a:p>
      </dgm:t>
    </dgm:pt>
    <dgm:pt modelId="{01DD078E-3FE8-4AE1-A4D6-AB7859FFD836}" type="pres">
      <dgm:prSet presAssocID="{9661AED1-69AA-4B76-A962-7528447123D0}" presName="vert0" presStyleCnt="0">
        <dgm:presLayoutVars>
          <dgm:dir/>
          <dgm:animOne val="branch"/>
          <dgm:animLvl val="lvl"/>
        </dgm:presLayoutVars>
      </dgm:prSet>
      <dgm:spPr/>
    </dgm:pt>
    <dgm:pt modelId="{27DC328B-DE72-46BD-A557-4F5D6BFD8750}" type="pres">
      <dgm:prSet presAssocID="{CD45571C-27ED-41B7-9EDE-89F05410249F}" presName="thickLine" presStyleLbl="alignNode1" presStyleIdx="0" presStyleCnt="3"/>
      <dgm:spPr/>
    </dgm:pt>
    <dgm:pt modelId="{024188A6-A41F-4345-B75A-B2BB05EF2D5B}" type="pres">
      <dgm:prSet presAssocID="{CD45571C-27ED-41B7-9EDE-89F05410249F}" presName="horz1" presStyleCnt="0"/>
      <dgm:spPr/>
    </dgm:pt>
    <dgm:pt modelId="{23F4FE13-F873-4ADC-A918-D407D14CFB81}" type="pres">
      <dgm:prSet presAssocID="{CD45571C-27ED-41B7-9EDE-89F05410249F}" presName="tx1" presStyleLbl="revTx" presStyleIdx="0" presStyleCnt="3"/>
      <dgm:spPr/>
    </dgm:pt>
    <dgm:pt modelId="{A430522D-406D-4AE1-A6BB-CEC5A91BF5AA}" type="pres">
      <dgm:prSet presAssocID="{CD45571C-27ED-41B7-9EDE-89F05410249F}" presName="vert1" presStyleCnt="0"/>
      <dgm:spPr/>
    </dgm:pt>
    <dgm:pt modelId="{EA10C4FE-B1B3-4E9A-AD89-0B33C542AE3C}" type="pres">
      <dgm:prSet presAssocID="{173AAE66-1734-4223-9941-6545BE103AD1}" presName="thickLine" presStyleLbl="alignNode1" presStyleIdx="1" presStyleCnt="3"/>
      <dgm:spPr/>
    </dgm:pt>
    <dgm:pt modelId="{D1748A07-7052-48A7-94A0-33ECCDBF472E}" type="pres">
      <dgm:prSet presAssocID="{173AAE66-1734-4223-9941-6545BE103AD1}" presName="horz1" presStyleCnt="0"/>
      <dgm:spPr/>
    </dgm:pt>
    <dgm:pt modelId="{1BD30684-D0CA-4C30-A81D-2BACEA69D011}" type="pres">
      <dgm:prSet presAssocID="{173AAE66-1734-4223-9941-6545BE103AD1}" presName="tx1" presStyleLbl="revTx" presStyleIdx="1" presStyleCnt="3"/>
      <dgm:spPr/>
    </dgm:pt>
    <dgm:pt modelId="{CF910A48-CB7D-458E-9333-668F89805665}" type="pres">
      <dgm:prSet presAssocID="{173AAE66-1734-4223-9941-6545BE103AD1}" presName="vert1" presStyleCnt="0"/>
      <dgm:spPr/>
    </dgm:pt>
    <dgm:pt modelId="{DE470091-3C50-4927-B3C1-8D4EEE258969}" type="pres">
      <dgm:prSet presAssocID="{A555B2A0-9B5A-4A4B-AFCC-8ABDB393C4A8}" presName="thickLine" presStyleLbl="alignNode1" presStyleIdx="2" presStyleCnt="3"/>
      <dgm:spPr/>
    </dgm:pt>
    <dgm:pt modelId="{372D7DF7-F5E6-45ED-9461-7F6C7435D30B}" type="pres">
      <dgm:prSet presAssocID="{A555B2A0-9B5A-4A4B-AFCC-8ABDB393C4A8}" presName="horz1" presStyleCnt="0"/>
      <dgm:spPr/>
    </dgm:pt>
    <dgm:pt modelId="{B27E3F7F-847C-4ABC-88F1-25CD65FB6513}" type="pres">
      <dgm:prSet presAssocID="{A555B2A0-9B5A-4A4B-AFCC-8ABDB393C4A8}" presName="tx1" presStyleLbl="revTx" presStyleIdx="2" presStyleCnt="3"/>
      <dgm:spPr/>
    </dgm:pt>
    <dgm:pt modelId="{17FC61D7-EDB7-4384-B9E8-3D888EB776DF}" type="pres">
      <dgm:prSet presAssocID="{A555B2A0-9B5A-4A4B-AFCC-8ABDB393C4A8}" presName="vert1" presStyleCnt="0"/>
      <dgm:spPr/>
    </dgm:pt>
  </dgm:ptLst>
  <dgm:cxnLst>
    <dgm:cxn modelId="{ED1D4619-7C94-4ADA-87A8-C5517DD90E8F}" srcId="{9661AED1-69AA-4B76-A962-7528447123D0}" destId="{CD45571C-27ED-41B7-9EDE-89F05410249F}" srcOrd="0" destOrd="0" parTransId="{F022814E-70AF-4C7F-BE4D-040488F0DA1C}" sibTransId="{672C8CD1-92C3-49D7-BC06-4BC350C68AF4}"/>
    <dgm:cxn modelId="{1F4AB93A-0961-480D-8419-9F7B8A0989A7}" type="presOf" srcId="{CD45571C-27ED-41B7-9EDE-89F05410249F}" destId="{23F4FE13-F873-4ADC-A918-D407D14CFB81}" srcOrd="0" destOrd="0" presId="urn:microsoft.com/office/officeart/2008/layout/LinedList"/>
    <dgm:cxn modelId="{A9B85D79-47A0-480A-B731-0EFEB06ED2D6}" type="presOf" srcId="{A555B2A0-9B5A-4A4B-AFCC-8ABDB393C4A8}" destId="{B27E3F7F-847C-4ABC-88F1-25CD65FB6513}" srcOrd="0" destOrd="0" presId="urn:microsoft.com/office/officeart/2008/layout/LinedList"/>
    <dgm:cxn modelId="{6F54439C-5326-4D61-8508-66AE673C63D5}" srcId="{9661AED1-69AA-4B76-A962-7528447123D0}" destId="{173AAE66-1734-4223-9941-6545BE103AD1}" srcOrd="1" destOrd="0" parTransId="{36BD81B0-F381-47DE-9582-D7F9DBD4B03C}" sibTransId="{C7585681-A875-47D0-ADC4-CCAA8F196735}"/>
    <dgm:cxn modelId="{578FCFA6-94E8-456C-B651-7B64BE50A08A}" type="presOf" srcId="{173AAE66-1734-4223-9941-6545BE103AD1}" destId="{1BD30684-D0CA-4C30-A81D-2BACEA69D011}" srcOrd="0" destOrd="0" presId="urn:microsoft.com/office/officeart/2008/layout/LinedList"/>
    <dgm:cxn modelId="{1460CAD9-50D2-4AFF-8748-C63FE206E7DB}" type="presOf" srcId="{9661AED1-69AA-4B76-A962-7528447123D0}" destId="{01DD078E-3FE8-4AE1-A4D6-AB7859FFD836}" srcOrd="0" destOrd="0" presId="urn:microsoft.com/office/officeart/2008/layout/LinedList"/>
    <dgm:cxn modelId="{A2480EF1-0DBA-4CE4-A4D7-086024DC8FEC}" srcId="{9661AED1-69AA-4B76-A962-7528447123D0}" destId="{A555B2A0-9B5A-4A4B-AFCC-8ABDB393C4A8}" srcOrd="2" destOrd="0" parTransId="{7345D8E7-1A13-4299-A04F-8E59137DB43C}" sibTransId="{53F4B23C-55D3-4C9E-9A39-25D02A5DBA1E}"/>
    <dgm:cxn modelId="{38DEF7CB-1581-4B83-8A0E-6030EE0A5D9E}" type="presParOf" srcId="{01DD078E-3FE8-4AE1-A4D6-AB7859FFD836}" destId="{27DC328B-DE72-46BD-A557-4F5D6BFD8750}" srcOrd="0" destOrd="0" presId="urn:microsoft.com/office/officeart/2008/layout/LinedList"/>
    <dgm:cxn modelId="{54AC9C36-0F9D-4D67-83C5-E856C93AC0AC}" type="presParOf" srcId="{01DD078E-3FE8-4AE1-A4D6-AB7859FFD836}" destId="{024188A6-A41F-4345-B75A-B2BB05EF2D5B}" srcOrd="1" destOrd="0" presId="urn:microsoft.com/office/officeart/2008/layout/LinedList"/>
    <dgm:cxn modelId="{096FBC67-E077-4075-BFD5-E3DABA8856D8}" type="presParOf" srcId="{024188A6-A41F-4345-B75A-B2BB05EF2D5B}" destId="{23F4FE13-F873-4ADC-A918-D407D14CFB81}" srcOrd="0" destOrd="0" presId="urn:microsoft.com/office/officeart/2008/layout/LinedList"/>
    <dgm:cxn modelId="{98E14E3C-A5D3-4D26-B334-D66A36C37163}" type="presParOf" srcId="{024188A6-A41F-4345-B75A-B2BB05EF2D5B}" destId="{A430522D-406D-4AE1-A6BB-CEC5A91BF5AA}" srcOrd="1" destOrd="0" presId="urn:microsoft.com/office/officeart/2008/layout/LinedList"/>
    <dgm:cxn modelId="{44C322FE-3501-4612-AEC1-F35783D2E106}" type="presParOf" srcId="{01DD078E-3FE8-4AE1-A4D6-AB7859FFD836}" destId="{EA10C4FE-B1B3-4E9A-AD89-0B33C542AE3C}" srcOrd="2" destOrd="0" presId="urn:microsoft.com/office/officeart/2008/layout/LinedList"/>
    <dgm:cxn modelId="{4E44AE1E-EEC0-4D48-A6AC-F6AD66E06768}" type="presParOf" srcId="{01DD078E-3FE8-4AE1-A4D6-AB7859FFD836}" destId="{D1748A07-7052-48A7-94A0-33ECCDBF472E}" srcOrd="3" destOrd="0" presId="urn:microsoft.com/office/officeart/2008/layout/LinedList"/>
    <dgm:cxn modelId="{9925CB0A-D25D-4C34-BA3D-344AA1162450}" type="presParOf" srcId="{D1748A07-7052-48A7-94A0-33ECCDBF472E}" destId="{1BD30684-D0CA-4C30-A81D-2BACEA69D011}" srcOrd="0" destOrd="0" presId="urn:microsoft.com/office/officeart/2008/layout/LinedList"/>
    <dgm:cxn modelId="{9B3FE9C7-1277-421A-944D-832E600F45AC}" type="presParOf" srcId="{D1748A07-7052-48A7-94A0-33ECCDBF472E}" destId="{CF910A48-CB7D-458E-9333-668F89805665}" srcOrd="1" destOrd="0" presId="urn:microsoft.com/office/officeart/2008/layout/LinedList"/>
    <dgm:cxn modelId="{B6B9D83E-C5E2-456A-B64C-A175C757A8E1}" type="presParOf" srcId="{01DD078E-3FE8-4AE1-A4D6-AB7859FFD836}" destId="{DE470091-3C50-4927-B3C1-8D4EEE258969}" srcOrd="4" destOrd="0" presId="urn:microsoft.com/office/officeart/2008/layout/LinedList"/>
    <dgm:cxn modelId="{531E14C1-EF48-4772-BC85-7318516D307E}" type="presParOf" srcId="{01DD078E-3FE8-4AE1-A4D6-AB7859FFD836}" destId="{372D7DF7-F5E6-45ED-9461-7F6C7435D30B}" srcOrd="5" destOrd="0" presId="urn:microsoft.com/office/officeart/2008/layout/LinedList"/>
    <dgm:cxn modelId="{ED34083D-BBE9-4BD2-9E81-08783D1E39D3}" type="presParOf" srcId="{372D7DF7-F5E6-45ED-9461-7F6C7435D30B}" destId="{B27E3F7F-847C-4ABC-88F1-25CD65FB6513}" srcOrd="0" destOrd="0" presId="urn:microsoft.com/office/officeart/2008/layout/LinedList"/>
    <dgm:cxn modelId="{94273448-FBB2-4E22-8483-5729F64E23EF}" type="presParOf" srcId="{372D7DF7-F5E6-45ED-9461-7F6C7435D30B}" destId="{17FC61D7-EDB7-4384-B9E8-3D888EB776DF}"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DC328B-DE72-46BD-A557-4F5D6BFD8750}">
      <dsp:nvSpPr>
        <dsp:cNvPr id="0" name=""/>
        <dsp:cNvSpPr/>
      </dsp:nvSpPr>
      <dsp:spPr>
        <a:xfrm>
          <a:off x="0" y="1729"/>
          <a:ext cx="9906000"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23F4FE13-F873-4ADC-A918-D407D14CFB81}">
      <dsp:nvSpPr>
        <dsp:cNvPr id="0" name=""/>
        <dsp:cNvSpPr/>
      </dsp:nvSpPr>
      <dsp:spPr>
        <a:xfrm>
          <a:off x="0" y="1729"/>
          <a:ext cx="9906000" cy="11794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latin typeface="Arial" panose="020B0604020202020204" pitchFamily="34" charset="0"/>
              <a:cs typeface="Arial" panose="020B0604020202020204" pitchFamily="34" charset="0"/>
            </a:rPr>
            <a:t>According to research by the CIPD in June 2022, one of the top 5 reasons that workers are looking to quit their jobs in the next 12 months is poor leadership.</a:t>
          </a:r>
          <a:endParaRPr lang="en-US" sz="2500" kern="1200" dirty="0">
            <a:latin typeface="Arial" panose="020B0604020202020204" pitchFamily="34" charset="0"/>
            <a:cs typeface="Arial" panose="020B0604020202020204" pitchFamily="34" charset="0"/>
          </a:endParaRPr>
        </a:p>
      </dsp:txBody>
      <dsp:txXfrm>
        <a:off x="0" y="1729"/>
        <a:ext cx="9906000" cy="1179417"/>
      </dsp:txXfrm>
    </dsp:sp>
    <dsp:sp modelId="{EA10C4FE-B1B3-4E9A-AD89-0B33C542AE3C}">
      <dsp:nvSpPr>
        <dsp:cNvPr id="0" name=""/>
        <dsp:cNvSpPr/>
      </dsp:nvSpPr>
      <dsp:spPr>
        <a:xfrm>
          <a:off x="0" y="1181147"/>
          <a:ext cx="9906000" cy="0"/>
        </a:xfrm>
        <a:prstGeom prst="line">
          <a:avLst/>
        </a:prstGeom>
        <a:solidFill>
          <a:schemeClr val="accent2">
            <a:hueOff val="-734515"/>
            <a:satOff val="-16247"/>
            <a:lumOff val="-3235"/>
            <a:alphaOff val="0"/>
          </a:schemeClr>
        </a:solidFill>
        <a:ln w="15875" cap="flat" cmpd="sng" algn="ctr">
          <a:solidFill>
            <a:schemeClr val="accent2">
              <a:hueOff val="-734515"/>
              <a:satOff val="-16247"/>
              <a:lumOff val="-3235"/>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1BD30684-D0CA-4C30-A81D-2BACEA69D011}">
      <dsp:nvSpPr>
        <dsp:cNvPr id="0" name=""/>
        <dsp:cNvSpPr/>
      </dsp:nvSpPr>
      <dsp:spPr>
        <a:xfrm>
          <a:off x="0" y="1181147"/>
          <a:ext cx="9906000" cy="11794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latin typeface="Arial" panose="020B0604020202020204" pitchFamily="34" charset="0"/>
              <a:cs typeface="Arial" panose="020B0604020202020204" pitchFamily="34" charset="0"/>
            </a:rPr>
            <a:t>21% pointed out that ‘being unhappy with the leadership of senior management’ (CIPD (a), 2022) was a reason for them looking to work elsewhere.</a:t>
          </a:r>
          <a:endParaRPr lang="en-US" sz="2500" kern="1200" dirty="0">
            <a:latin typeface="Arial" panose="020B0604020202020204" pitchFamily="34" charset="0"/>
            <a:cs typeface="Arial" panose="020B0604020202020204" pitchFamily="34" charset="0"/>
          </a:endParaRPr>
        </a:p>
      </dsp:txBody>
      <dsp:txXfrm>
        <a:off x="0" y="1181147"/>
        <a:ext cx="9906000" cy="1179417"/>
      </dsp:txXfrm>
    </dsp:sp>
    <dsp:sp modelId="{DE470091-3C50-4927-B3C1-8D4EEE258969}">
      <dsp:nvSpPr>
        <dsp:cNvPr id="0" name=""/>
        <dsp:cNvSpPr/>
      </dsp:nvSpPr>
      <dsp:spPr>
        <a:xfrm>
          <a:off x="0" y="2360564"/>
          <a:ext cx="9906000" cy="0"/>
        </a:xfrm>
        <a:prstGeom prst="line">
          <a:avLst/>
        </a:prstGeom>
        <a:solidFill>
          <a:schemeClr val="accent2">
            <a:hueOff val="-1469031"/>
            <a:satOff val="-32495"/>
            <a:lumOff val="-6470"/>
            <a:alphaOff val="0"/>
          </a:schemeClr>
        </a:solidFill>
        <a:ln w="15875" cap="flat" cmpd="sng" algn="ctr">
          <a:solidFill>
            <a:schemeClr val="accent2">
              <a:hueOff val="-1469031"/>
              <a:satOff val="-32495"/>
              <a:lumOff val="-647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B27E3F7F-847C-4ABC-88F1-25CD65FB6513}">
      <dsp:nvSpPr>
        <dsp:cNvPr id="0" name=""/>
        <dsp:cNvSpPr/>
      </dsp:nvSpPr>
      <dsp:spPr>
        <a:xfrm>
          <a:off x="0" y="2360564"/>
          <a:ext cx="9906000" cy="11794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latin typeface="Arial" panose="020B0604020202020204" pitchFamily="34" charset="0"/>
              <a:cs typeface="Arial" panose="020B0604020202020204" pitchFamily="34" charset="0"/>
            </a:rPr>
            <a:t>Figure increased to 30% for individuals that had secured new employment ‘in the last 12 months.’ </a:t>
          </a:r>
          <a:endParaRPr lang="en-US" sz="2500" kern="1200" dirty="0">
            <a:latin typeface="Arial" panose="020B0604020202020204" pitchFamily="34" charset="0"/>
            <a:cs typeface="Arial" panose="020B0604020202020204" pitchFamily="34" charset="0"/>
          </a:endParaRPr>
        </a:p>
      </dsp:txBody>
      <dsp:txXfrm>
        <a:off x="0" y="2360564"/>
        <a:ext cx="9906000" cy="117941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78F5B1-83DF-42B7-8606-2C3BB75D5AAB}" type="datetimeFigureOut">
              <a:rPr lang="en-GB" smtClean="0"/>
              <a:t>02/05/2023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7C3F55-DCB1-404F-8451-DA2BF9189040}" type="slidenum">
              <a:rPr lang="en-GB" smtClean="0"/>
              <a:t>‹#›</a:t>
            </a:fld>
            <a:endParaRPr lang="en-GB"/>
          </a:p>
        </p:txBody>
      </p:sp>
    </p:spTree>
    <p:extLst>
      <p:ext uri="{BB962C8B-B14F-4D97-AF65-F5344CB8AC3E}">
        <p14:creationId xmlns:p14="http://schemas.microsoft.com/office/powerpoint/2010/main" val="2112905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panose="020B0604020202020204" pitchFamily="34" charset="0"/>
              <a:buChar char="•"/>
            </a:pPr>
            <a:r>
              <a:rPr lang="en-GB" sz="1800" dirty="0">
                <a:effectLst/>
                <a:latin typeface="Arial" panose="020B0604020202020204" pitchFamily="34" charset="0"/>
                <a:ea typeface="Calibri" panose="020F0502020204030204" pitchFamily="34" charset="0"/>
              </a:rPr>
              <a:t>More than 6,000 workers in the UK participated in the research.</a:t>
            </a:r>
          </a:p>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A47C3F55-DCB1-404F-8451-DA2BF9189040}" type="slidenum">
              <a:rPr lang="en-GB" smtClean="0"/>
              <a:t>3</a:t>
            </a:fld>
            <a:endParaRPr lang="en-GB"/>
          </a:p>
        </p:txBody>
      </p:sp>
    </p:spTree>
    <p:extLst>
      <p:ext uri="{BB962C8B-B14F-4D97-AF65-F5344CB8AC3E}">
        <p14:creationId xmlns:p14="http://schemas.microsoft.com/office/powerpoint/2010/main" val="32165811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During the COVID pandemic, the phrase ‘The Great Resignation’ was coined which highlighted the trend for employees to look for other jobs.</a:t>
            </a:r>
          </a:p>
          <a:p>
            <a:pPr marL="171450" indent="-171450">
              <a:buFont typeface="Arial" panose="020B0604020202020204" pitchFamily="34" charset="0"/>
              <a:buChar char="•"/>
            </a:pPr>
            <a:r>
              <a:rPr lang="en-GB" dirty="0"/>
              <a:t>People were re-evaluating their career choices, and with the change to hybrid working being the ‘new normal’ for most employees, they could look for work without the need to enter the workplace. </a:t>
            </a:r>
          </a:p>
          <a:p>
            <a:pPr marL="171450" indent="-171450">
              <a:buFont typeface="Arial" panose="020B0604020202020204" pitchFamily="34" charset="0"/>
              <a:buChar char="•"/>
            </a:pPr>
            <a:r>
              <a:rPr lang="en-GB" dirty="0"/>
              <a:t>Employers now needed to look at their own work culture to slow down the resignation rate. </a:t>
            </a:r>
          </a:p>
        </p:txBody>
      </p:sp>
      <p:sp>
        <p:nvSpPr>
          <p:cNvPr id="4" name="Slide Number Placeholder 3"/>
          <p:cNvSpPr>
            <a:spLocks noGrp="1"/>
          </p:cNvSpPr>
          <p:nvPr>
            <p:ph type="sldNum" sz="quarter" idx="5"/>
          </p:nvPr>
        </p:nvSpPr>
        <p:spPr/>
        <p:txBody>
          <a:bodyPr/>
          <a:lstStyle/>
          <a:p>
            <a:fld id="{A47C3F55-DCB1-404F-8451-DA2BF9189040}" type="slidenum">
              <a:rPr lang="en-GB" smtClean="0"/>
              <a:t>4</a:t>
            </a:fld>
            <a:endParaRPr lang="en-GB"/>
          </a:p>
        </p:txBody>
      </p:sp>
    </p:spTree>
    <p:extLst>
      <p:ext uri="{BB962C8B-B14F-4D97-AF65-F5344CB8AC3E}">
        <p14:creationId xmlns:p14="http://schemas.microsoft.com/office/powerpoint/2010/main" val="24949598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So, what is performance management? And why is it important for line managers to strike the right balance through effective management to boost team productivity? </a:t>
            </a:r>
          </a:p>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A47C3F55-DCB1-404F-8451-DA2BF9189040}" type="slidenum">
              <a:rPr lang="en-GB" smtClean="0"/>
              <a:t>5</a:t>
            </a:fld>
            <a:endParaRPr lang="en-GB"/>
          </a:p>
        </p:txBody>
      </p:sp>
    </p:spTree>
    <p:extLst>
      <p:ext uri="{BB962C8B-B14F-4D97-AF65-F5344CB8AC3E}">
        <p14:creationId xmlns:p14="http://schemas.microsoft.com/office/powerpoint/2010/main" val="15662064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An effective line manager will provide the correct amount of support, encouragement and engagement with staff members whilst also giving them the opportunity to play an active role in decision making, which creates buy-in and makes them feel that their opinion matters. </a:t>
            </a:r>
          </a:p>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A47C3F55-DCB1-404F-8451-DA2BF9189040}" type="slidenum">
              <a:rPr lang="en-GB" smtClean="0"/>
              <a:t>6</a:t>
            </a:fld>
            <a:endParaRPr lang="en-GB"/>
          </a:p>
        </p:txBody>
      </p:sp>
    </p:spTree>
    <p:extLst>
      <p:ext uri="{BB962C8B-B14F-4D97-AF65-F5344CB8AC3E}">
        <p14:creationId xmlns:p14="http://schemas.microsoft.com/office/powerpoint/2010/main" val="2161784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If a manager shows negativity and has a bad attitude towards work and the organisation, then that will negatively impact the attitude that the rest of a team shows. </a:t>
            </a:r>
          </a:p>
          <a:p>
            <a:pPr marL="171450" indent="-171450">
              <a:buFont typeface="Arial" panose="020B0604020202020204" pitchFamily="34" charset="0"/>
              <a:buChar char="•"/>
            </a:pPr>
            <a:r>
              <a:rPr lang="en-GB" dirty="0"/>
              <a:t>There are two major aspects that a line manager has direct control over – ‘good work organisation’ which provides employees with ‘context, guidance, tools and autonomy’ to help an employee feel that their role within an organisation is important, and ‘psychological safety’, which replaces a feeling of fear within an employee which would drive their behaviour (</a:t>
            </a:r>
            <a:r>
              <a:rPr lang="en-GB" dirty="0" err="1"/>
              <a:t>Allas</a:t>
            </a:r>
            <a:r>
              <a:rPr lang="en-GB" dirty="0"/>
              <a:t> and </a:t>
            </a:r>
            <a:r>
              <a:rPr lang="en-GB" dirty="0" err="1"/>
              <a:t>Schaninger</a:t>
            </a:r>
            <a:r>
              <a:rPr lang="en-GB" dirty="0"/>
              <a:t>, 2020). </a:t>
            </a:r>
          </a:p>
        </p:txBody>
      </p:sp>
      <p:sp>
        <p:nvSpPr>
          <p:cNvPr id="4" name="Slide Number Placeholder 3"/>
          <p:cNvSpPr>
            <a:spLocks noGrp="1"/>
          </p:cNvSpPr>
          <p:nvPr>
            <p:ph type="sldNum" sz="quarter" idx="5"/>
          </p:nvPr>
        </p:nvSpPr>
        <p:spPr/>
        <p:txBody>
          <a:bodyPr/>
          <a:lstStyle/>
          <a:p>
            <a:fld id="{A47C3F55-DCB1-404F-8451-DA2BF9189040}" type="slidenum">
              <a:rPr lang="en-GB" smtClean="0"/>
              <a:t>7</a:t>
            </a:fld>
            <a:endParaRPr lang="en-GB"/>
          </a:p>
        </p:txBody>
      </p:sp>
    </p:spTree>
    <p:extLst>
      <p:ext uri="{BB962C8B-B14F-4D97-AF65-F5344CB8AC3E}">
        <p14:creationId xmlns:p14="http://schemas.microsoft.com/office/powerpoint/2010/main" val="535578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This in turn will empower employees to make decisions of their own, which will decrease their reliance on a line manager to make decisions for them. Employees also need to feel that they will not face punishment if things go wrong – within reason, of course. </a:t>
            </a:r>
          </a:p>
          <a:p>
            <a:pPr marL="171450" indent="-171450">
              <a:buFont typeface="Arial" panose="020B0604020202020204" pitchFamily="34" charset="0"/>
              <a:buChar char="•"/>
            </a:pPr>
            <a:r>
              <a:rPr lang="en-GB" dirty="0"/>
              <a:t>The role of a line manager is to be honest with feedback whilst also being fully committed to ensuring that an employee’s performances continue an upward trajectory which benefits all parties involved. </a:t>
            </a:r>
          </a:p>
          <a:p>
            <a:pPr marL="171450" indent="-171450">
              <a:buFont typeface="Arial" panose="020B0604020202020204" pitchFamily="34" charset="0"/>
              <a:buChar char="•"/>
            </a:pPr>
            <a:r>
              <a:rPr lang="en-GB" dirty="0"/>
              <a:t>This train of thought is linked up with the idea that ‘people join companies, but they leave managers’ – something that line managers need to keep front and centre of their minds when discussing anything with members of their team. </a:t>
            </a:r>
          </a:p>
        </p:txBody>
      </p:sp>
      <p:sp>
        <p:nvSpPr>
          <p:cNvPr id="4" name="Slide Number Placeholder 3"/>
          <p:cNvSpPr>
            <a:spLocks noGrp="1"/>
          </p:cNvSpPr>
          <p:nvPr>
            <p:ph type="sldNum" sz="quarter" idx="5"/>
          </p:nvPr>
        </p:nvSpPr>
        <p:spPr/>
        <p:txBody>
          <a:bodyPr/>
          <a:lstStyle/>
          <a:p>
            <a:fld id="{A47C3F55-DCB1-404F-8451-DA2BF9189040}" type="slidenum">
              <a:rPr lang="en-GB" smtClean="0"/>
              <a:t>8</a:t>
            </a:fld>
            <a:endParaRPr lang="en-GB"/>
          </a:p>
        </p:txBody>
      </p:sp>
    </p:spTree>
    <p:extLst>
      <p:ext uri="{BB962C8B-B14F-4D97-AF65-F5344CB8AC3E}">
        <p14:creationId xmlns:p14="http://schemas.microsoft.com/office/powerpoint/2010/main" val="13224316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During the COVID pandemic, the way that organisations looked at and highlighted the importance of staff wellbeing changed dramatically. </a:t>
            </a:r>
          </a:p>
          <a:p>
            <a:pPr marL="171450" indent="-171450">
              <a:buFont typeface="Arial" panose="020B0604020202020204" pitchFamily="34" charset="0"/>
              <a:buChar char="•"/>
            </a:pPr>
            <a:r>
              <a:rPr lang="en-GB" dirty="0"/>
              <a:t>Managers given an important role in ensuring that employees were being heard and that they were being supported. </a:t>
            </a:r>
          </a:p>
        </p:txBody>
      </p:sp>
      <p:sp>
        <p:nvSpPr>
          <p:cNvPr id="4" name="Slide Number Placeholder 3"/>
          <p:cNvSpPr>
            <a:spLocks noGrp="1"/>
          </p:cNvSpPr>
          <p:nvPr>
            <p:ph type="sldNum" sz="quarter" idx="5"/>
          </p:nvPr>
        </p:nvSpPr>
        <p:spPr/>
        <p:txBody>
          <a:bodyPr/>
          <a:lstStyle/>
          <a:p>
            <a:fld id="{A47C3F55-DCB1-404F-8451-DA2BF9189040}" type="slidenum">
              <a:rPr lang="en-GB" smtClean="0"/>
              <a:t>9</a:t>
            </a:fld>
            <a:endParaRPr lang="en-GB"/>
          </a:p>
        </p:txBody>
      </p:sp>
    </p:spTree>
    <p:extLst>
      <p:ext uri="{BB962C8B-B14F-4D97-AF65-F5344CB8AC3E}">
        <p14:creationId xmlns:p14="http://schemas.microsoft.com/office/powerpoint/2010/main" val="14357543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As an organisation, our aim is to develop people into becoming an effective leader. </a:t>
            </a:r>
          </a:p>
          <a:p>
            <a:pPr marL="171450" indent="-171450">
              <a:buFont typeface="Arial" panose="020B0604020202020204" pitchFamily="34" charset="0"/>
              <a:buChar char="•"/>
            </a:pPr>
            <a:r>
              <a:rPr lang="en-GB" dirty="0"/>
              <a:t>Line managers need to be able to strike the balance between ensuring that employees within their team are working towards the ’common goal’ of the organisation whilst also prioritising the wellbeing of those employees. </a:t>
            </a:r>
          </a:p>
          <a:p>
            <a:pPr marL="171450" indent="-171450">
              <a:buFont typeface="Arial" panose="020B0604020202020204" pitchFamily="34" charset="0"/>
              <a:buChar char="•"/>
            </a:pPr>
            <a:r>
              <a:rPr lang="en-GB" dirty="0"/>
              <a:t>By building up the trust of your team, the more likely they will listen to and implement instructions given to them (CFI, 2022). </a:t>
            </a:r>
          </a:p>
        </p:txBody>
      </p:sp>
      <p:sp>
        <p:nvSpPr>
          <p:cNvPr id="4" name="Slide Number Placeholder 3"/>
          <p:cNvSpPr>
            <a:spLocks noGrp="1"/>
          </p:cNvSpPr>
          <p:nvPr>
            <p:ph type="sldNum" sz="quarter" idx="5"/>
          </p:nvPr>
        </p:nvSpPr>
        <p:spPr/>
        <p:txBody>
          <a:bodyPr/>
          <a:lstStyle/>
          <a:p>
            <a:fld id="{A47C3F55-DCB1-404F-8451-DA2BF9189040}" type="slidenum">
              <a:rPr lang="en-GB" smtClean="0"/>
              <a:t>10</a:t>
            </a:fld>
            <a:endParaRPr lang="en-GB"/>
          </a:p>
        </p:txBody>
      </p:sp>
    </p:spTree>
    <p:extLst>
      <p:ext uri="{BB962C8B-B14F-4D97-AF65-F5344CB8AC3E}">
        <p14:creationId xmlns:p14="http://schemas.microsoft.com/office/powerpoint/2010/main" val="10270675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When you hear the phrase ‘psychological safety’, you may question what it means, or you could make an educated guess on its relevance to an organisation. </a:t>
            </a:r>
          </a:p>
          <a:p>
            <a:pPr marL="171450" indent="-171450">
              <a:buFont typeface="Arial" panose="020B0604020202020204" pitchFamily="34" charset="0"/>
              <a:buChar char="•"/>
            </a:pPr>
            <a:r>
              <a:rPr lang="en-GB" dirty="0"/>
              <a:t>Guidance and instructions given by the Chief Executive that gets filtered down is equally as important as the feedback we receive from employees. </a:t>
            </a:r>
          </a:p>
          <a:p>
            <a:pPr marL="171450" indent="-171450">
              <a:buFont typeface="Arial" panose="020B0604020202020204" pitchFamily="34" charset="0"/>
              <a:buChar char="•"/>
            </a:pPr>
            <a:r>
              <a:rPr lang="en-GB" dirty="0"/>
              <a:t>It gives our employees the confidence to be the ’real’ version of themselves. By allowing this freedom of thought makes the Local Authority a better employer. </a:t>
            </a:r>
          </a:p>
          <a:p>
            <a:pPr marL="171450" indent="-171450">
              <a:buFont typeface="Arial" panose="020B0604020202020204" pitchFamily="34" charset="0"/>
              <a:buChar char="•"/>
            </a:pPr>
            <a:r>
              <a:rPr lang="en-GB" dirty="0"/>
              <a:t>So, as line managers, where does your role fit into creating an environment of psychological safety? </a:t>
            </a:r>
          </a:p>
          <a:p>
            <a:pPr marL="171450" indent="-171450">
              <a:buFont typeface="Arial" panose="020B0604020202020204" pitchFamily="34" charset="0"/>
              <a:buChar char="•"/>
            </a:pPr>
            <a:r>
              <a:rPr lang="en-GB" dirty="0"/>
              <a:t>Leaders are the key to creating a positive working environment where employees ‘value one another’s contributions, care about one another’s well-being, and have input into how the team carries out its work’ (McKinsey, 2021). </a:t>
            </a:r>
          </a:p>
        </p:txBody>
      </p:sp>
      <p:sp>
        <p:nvSpPr>
          <p:cNvPr id="4" name="Slide Number Placeholder 3"/>
          <p:cNvSpPr>
            <a:spLocks noGrp="1"/>
          </p:cNvSpPr>
          <p:nvPr>
            <p:ph type="sldNum" sz="quarter" idx="5"/>
          </p:nvPr>
        </p:nvSpPr>
        <p:spPr/>
        <p:txBody>
          <a:bodyPr/>
          <a:lstStyle/>
          <a:p>
            <a:fld id="{A47C3F55-DCB1-404F-8451-DA2BF9189040}" type="slidenum">
              <a:rPr lang="en-GB" smtClean="0"/>
              <a:t>11</a:t>
            </a:fld>
            <a:endParaRPr lang="en-GB"/>
          </a:p>
        </p:txBody>
      </p:sp>
    </p:spTree>
    <p:extLst>
      <p:ext uri="{BB962C8B-B14F-4D97-AF65-F5344CB8AC3E}">
        <p14:creationId xmlns:p14="http://schemas.microsoft.com/office/powerpoint/2010/main" val="25040633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Apart from a few public-facing services, every other employee at Ceredigion County Council moved to be home workers. </a:t>
            </a:r>
          </a:p>
          <a:p>
            <a:pPr marL="171450" indent="-171450">
              <a:buFont typeface="Arial" panose="020B0604020202020204" pitchFamily="34" charset="0"/>
              <a:buChar char="•"/>
            </a:pPr>
            <a:r>
              <a:rPr lang="en-GB" dirty="0"/>
              <a:t>This change was a step into the unknown, especially when it came to the wellbeing and psychological safety of employees. </a:t>
            </a:r>
          </a:p>
          <a:p>
            <a:pPr marL="171450" indent="-171450">
              <a:buFont typeface="Arial" panose="020B0604020202020204" pitchFamily="34" charset="0"/>
              <a:buChar char="•"/>
            </a:pPr>
            <a:r>
              <a:rPr lang="en-GB" dirty="0"/>
              <a:t>There needed to be more of a focus on these elements to try and alleviate any feelings of isolation in employees. </a:t>
            </a:r>
          </a:p>
          <a:p>
            <a:pPr marL="171450" indent="-171450">
              <a:buFont typeface="Arial" panose="020B0604020202020204" pitchFamily="34" charset="0"/>
              <a:buChar char="•"/>
            </a:pPr>
            <a:r>
              <a:rPr lang="en-GB" dirty="0"/>
              <a:t>According to her article review on employees working from home, Maxwell (2021) has stated that the ‘positive emotions’ that are linked to the psychological safety of working from home is due to reasons such as line managers showing that that they ‘care for their staff’ and ‘happiness and gratitude’ becoming more obvious when employees are given autonomy when making their own decisions on work and also having a better work-life balance due to the flexibility with when they could do the work.</a:t>
            </a:r>
          </a:p>
        </p:txBody>
      </p:sp>
      <p:sp>
        <p:nvSpPr>
          <p:cNvPr id="4" name="Slide Number Placeholder 3"/>
          <p:cNvSpPr>
            <a:spLocks noGrp="1"/>
          </p:cNvSpPr>
          <p:nvPr>
            <p:ph type="sldNum" sz="quarter" idx="5"/>
          </p:nvPr>
        </p:nvSpPr>
        <p:spPr/>
        <p:txBody>
          <a:bodyPr/>
          <a:lstStyle/>
          <a:p>
            <a:fld id="{A47C3F55-DCB1-404F-8451-DA2BF9189040}" type="slidenum">
              <a:rPr lang="en-GB" smtClean="0"/>
              <a:t>12</a:t>
            </a:fld>
            <a:endParaRPr lang="en-GB"/>
          </a:p>
        </p:txBody>
      </p:sp>
    </p:spTree>
    <p:extLst>
      <p:ext uri="{BB962C8B-B14F-4D97-AF65-F5344CB8AC3E}">
        <p14:creationId xmlns:p14="http://schemas.microsoft.com/office/powerpoint/2010/main" val="38380630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Psychologist Bruce Tuckman’s Model of Team Stages states that there are 5 stages of development that a team goes through to reach its full potential. </a:t>
            </a:r>
          </a:p>
          <a:p>
            <a:pPr marL="171450" indent="-171450">
              <a:buFont typeface="Arial" panose="020B0604020202020204" pitchFamily="34" charset="0"/>
              <a:buChar char="•"/>
            </a:pPr>
            <a:r>
              <a:rPr lang="en-GB" dirty="0"/>
              <a:t>The first 4 stages that Tuckman theorised in 1965 were Forming, Storming, Norming and Performing. </a:t>
            </a:r>
          </a:p>
          <a:p>
            <a:pPr marL="171450" indent="-171450">
              <a:buFont typeface="Arial" panose="020B0604020202020204" pitchFamily="34" charset="0"/>
              <a:buChar char="•"/>
            </a:pPr>
            <a:r>
              <a:rPr lang="en-GB" dirty="0"/>
              <a:t>He later added a fifth stage, Adjourning (or sometimes known as Mourning), to complete the 5 stages of his theory.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dirty="0">
                <a:effectLst/>
                <a:latin typeface="Arial" panose="020B0604020202020204" pitchFamily="34" charset="0"/>
                <a:ea typeface="Calibri" panose="020F0502020204030204" pitchFamily="34" charset="0"/>
                <a:cs typeface="Arial" panose="020B0604020202020204" pitchFamily="34" charset="0"/>
              </a:rPr>
              <a:t>As the model is simple to understand, it means that it would be easily implemented into how our organisation work, as well as being easily remembered by employees. </a:t>
            </a:r>
            <a:endParaRPr lang="en-GB" sz="18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A47C3F55-DCB1-404F-8451-DA2BF9189040}" type="slidenum">
              <a:rPr lang="en-GB" smtClean="0"/>
              <a:t>13</a:t>
            </a:fld>
            <a:endParaRPr lang="en-GB"/>
          </a:p>
        </p:txBody>
      </p:sp>
    </p:spTree>
    <p:extLst>
      <p:ext uri="{BB962C8B-B14F-4D97-AF65-F5344CB8AC3E}">
        <p14:creationId xmlns:p14="http://schemas.microsoft.com/office/powerpoint/2010/main" val="33002663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With the way that employees within the Local Authority are moving on to new jobs such is the convenience of being able to work anywhere in the Country in a hybrid way, we are looking to recruit new staff members into many of our services.</a:t>
            </a:r>
          </a:p>
          <a:p>
            <a:pPr marL="171450" indent="-171450">
              <a:buFont typeface="Arial" panose="020B0604020202020204" pitchFamily="34" charset="0"/>
              <a:buChar char="•"/>
            </a:pPr>
            <a:r>
              <a:rPr lang="en-GB" dirty="0"/>
              <a:t>As line managers, you will need to ‘temperature check’ how members of the team are feeling as well as giving them guidance on what needs to be done to meet targets.</a:t>
            </a:r>
          </a:p>
          <a:p>
            <a:pPr marL="171450" indent="-171450">
              <a:buFont typeface="Arial" panose="020B0604020202020204" pitchFamily="34" charset="0"/>
              <a:buChar char="•"/>
            </a:pPr>
            <a:r>
              <a:rPr lang="en-GB" dirty="0"/>
              <a:t>You need to expect questions from employees, as that will be your starting point in ensuring that clearly defined tasks are completed. </a:t>
            </a:r>
          </a:p>
          <a:p>
            <a:pPr marL="171450" indent="-171450">
              <a:buFont typeface="Arial" panose="020B0604020202020204" pitchFamily="34" charset="0"/>
              <a:buChar char="•"/>
            </a:pPr>
            <a:r>
              <a:rPr lang="en-GB" dirty="0"/>
              <a:t>So, what can line managers do to help employees at this stage? Firstly, create a plan on the reasoning behind a specific work activity, how to implement it and what you expect the outcome to look like. </a:t>
            </a:r>
          </a:p>
          <a:p>
            <a:pPr marL="171450" indent="-171450">
              <a:buFont typeface="Arial" panose="020B0604020202020204" pitchFamily="34" charset="0"/>
              <a:buChar char="•"/>
            </a:pPr>
            <a:r>
              <a:rPr lang="en-GB" dirty="0"/>
              <a:t>Secondly, ask employees to give themselves targets to meet, and thirdly, ensure that there are plenty of informal ‘meetings’ taking place to allow members of the team to get to know each other better. </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A47C3F55-DCB1-404F-8451-DA2BF9189040}" type="slidenum">
              <a:rPr lang="en-GB" smtClean="0"/>
              <a:t>14</a:t>
            </a:fld>
            <a:endParaRPr lang="en-GB"/>
          </a:p>
        </p:txBody>
      </p:sp>
    </p:spTree>
    <p:extLst>
      <p:ext uri="{BB962C8B-B14F-4D97-AF65-F5344CB8AC3E}">
        <p14:creationId xmlns:p14="http://schemas.microsoft.com/office/powerpoint/2010/main" val="14821055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Hopefully all those within the team can work effectively with each other. </a:t>
            </a:r>
          </a:p>
          <a:p>
            <a:pPr marL="171450" indent="-171450">
              <a:buFont typeface="Arial" panose="020B0604020202020204" pitchFamily="34" charset="0"/>
              <a:buChar char="•"/>
            </a:pPr>
            <a:r>
              <a:rPr lang="en-GB" dirty="0"/>
              <a:t>The role of the line manager is critical at this stage as you ‘must have conflict resolution skills and recognise issues head-on’ (Indeed, no date). </a:t>
            </a:r>
          </a:p>
          <a:p>
            <a:pPr marL="171450" indent="-171450">
              <a:buFont typeface="Arial" panose="020B0604020202020204" pitchFamily="34" charset="0"/>
              <a:buChar char="•"/>
            </a:pPr>
            <a:r>
              <a:rPr lang="en-GB" dirty="0"/>
              <a:t>Differing opinions are to be expected, ‘but they need to be managed to avoid impeding production and causing workplace hostility’ (Indeed, no date). </a:t>
            </a:r>
          </a:p>
        </p:txBody>
      </p:sp>
      <p:sp>
        <p:nvSpPr>
          <p:cNvPr id="4" name="Slide Number Placeholder 3"/>
          <p:cNvSpPr>
            <a:spLocks noGrp="1"/>
          </p:cNvSpPr>
          <p:nvPr>
            <p:ph type="sldNum" sz="quarter" idx="5"/>
          </p:nvPr>
        </p:nvSpPr>
        <p:spPr/>
        <p:txBody>
          <a:bodyPr/>
          <a:lstStyle/>
          <a:p>
            <a:fld id="{A47C3F55-DCB1-404F-8451-DA2BF9189040}" type="slidenum">
              <a:rPr lang="en-GB" smtClean="0"/>
              <a:t>15</a:t>
            </a:fld>
            <a:endParaRPr lang="en-GB"/>
          </a:p>
        </p:txBody>
      </p:sp>
    </p:spTree>
    <p:extLst>
      <p:ext uri="{BB962C8B-B14F-4D97-AF65-F5344CB8AC3E}">
        <p14:creationId xmlns:p14="http://schemas.microsoft.com/office/powerpoint/2010/main" val="33731900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Should a line manager have successfully navigated the challenging Storming stage, by now the team will make a conscious effort to get along with each other. </a:t>
            </a:r>
          </a:p>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A47C3F55-DCB1-404F-8451-DA2BF9189040}" type="slidenum">
              <a:rPr lang="en-GB" smtClean="0"/>
              <a:t>16</a:t>
            </a:fld>
            <a:endParaRPr lang="en-GB"/>
          </a:p>
        </p:txBody>
      </p:sp>
    </p:spTree>
    <p:extLst>
      <p:ext uri="{BB962C8B-B14F-4D97-AF65-F5344CB8AC3E}">
        <p14:creationId xmlns:p14="http://schemas.microsoft.com/office/powerpoint/2010/main" val="393019855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By the time you get to this stage, the team is working cohesively, and performance is high. </a:t>
            </a:r>
          </a:p>
          <a:p>
            <a:pPr marL="171450" indent="-171450">
              <a:buFont typeface="Arial" panose="020B0604020202020204" pitchFamily="34" charset="0"/>
              <a:buChar char="•"/>
            </a:pPr>
            <a:r>
              <a:rPr lang="en-GB" dirty="0"/>
              <a:t>As competence is high, this has a positive effect on the morale and confidence level of individuals within the team. </a:t>
            </a:r>
          </a:p>
          <a:p>
            <a:pPr marL="171450" indent="-171450">
              <a:buFont typeface="Arial" panose="020B0604020202020204" pitchFamily="34" charset="0"/>
              <a:buChar char="•"/>
            </a:pPr>
            <a:r>
              <a:rPr lang="en-GB" dirty="0"/>
              <a:t>However, we are all human and problems and conflict can still occur at this stage but due the relationship that has been formed between team members, these conflicts can be dealt with effectively and honestly. </a:t>
            </a:r>
          </a:p>
          <a:p>
            <a:pPr marL="171450" indent="-171450">
              <a:buFont typeface="Arial" panose="020B0604020202020204" pitchFamily="34" charset="0"/>
              <a:buChar char="•"/>
            </a:pPr>
            <a:r>
              <a:rPr lang="en-GB" dirty="0"/>
              <a:t>Because of that good working relationship, it is ‘easier and faster to get to a resolution’ when such conflict does happen (</a:t>
            </a:r>
            <a:r>
              <a:rPr lang="en-GB" dirty="0" err="1"/>
              <a:t>Calvello</a:t>
            </a:r>
            <a:r>
              <a:rPr lang="en-GB" dirty="0"/>
              <a:t>, 2021). </a:t>
            </a:r>
          </a:p>
        </p:txBody>
      </p:sp>
      <p:sp>
        <p:nvSpPr>
          <p:cNvPr id="4" name="Slide Number Placeholder 3"/>
          <p:cNvSpPr>
            <a:spLocks noGrp="1"/>
          </p:cNvSpPr>
          <p:nvPr>
            <p:ph type="sldNum" sz="quarter" idx="5"/>
          </p:nvPr>
        </p:nvSpPr>
        <p:spPr/>
        <p:txBody>
          <a:bodyPr/>
          <a:lstStyle/>
          <a:p>
            <a:fld id="{A47C3F55-DCB1-404F-8451-DA2BF9189040}" type="slidenum">
              <a:rPr lang="en-GB" smtClean="0"/>
              <a:t>17</a:t>
            </a:fld>
            <a:endParaRPr lang="en-GB"/>
          </a:p>
        </p:txBody>
      </p:sp>
    </p:spTree>
    <p:extLst>
      <p:ext uri="{BB962C8B-B14F-4D97-AF65-F5344CB8AC3E}">
        <p14:creationId xmlns:p14="http://schemas.microsoft.com/office/powerpoint/2010/main" val="228249617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There is no need to go into this stage in any more detail because we, as an employer, do not tend to employ whole teams to get together to accomplish a ‘project’ as we need teams to remain together and provide a service to the county. </a:t>
            </a:r>
          </a:p>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A47C3F55-DCB1-404F-8451-DA2BF9189040}" type="slidenum">
              <a:rPr lang="en-GB" smtClean="0"/>
              <a:t>18</a:t>
            </a:fld>
            <a:endParaRPr lang="en-GB"/>
          </a:p>
        </p:txBody>
      </p:sp>
    </p:spTree>
    <p:extLst>
      <p:ext uri="{BB962C8B-B14F-4D97-AF65-F5344CB8AC3E}">
        <p14:creationId xmlns:p14="http://schemas.microsoft.com/office/powerpoint/2010/main" val="311230962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There was no one reason for people looking to move on, but it could have been as a response to low salaries, lack of a successful work-life balance or employees being unhappy with how they perceived that they were being treated by their employer.</a:t>
            </a:r>
          </a:p>
          <a:p>
            <a:pPr marL="171450" indent="-171450">
              <a:buFont typeface="Arial" panose="020B0604020202020204" pitchFamily="34" charset="0"/>
              <a:buChar char="•"/>
            </a:pPr>
            <a:r>
              <a:rPr lang="en-GB" dirty="0"/>
              <a:t>Potential employees are asking prospective employers to entice them with a good offer, rather than the employee needing to join the employer, regardless of the work they will be doing. </a:t>
            </a:r>
          </a:p>
          <a:p>
            <a:pPr marL="171450" indent="-171450">
              <a:buFont typeface="Arial" panose="020B0604020202020204" pitchFamily="34" charset="0"/>
              <a:buChar char="•"/>
            </a:pPr>
            <a:r>
              <a:rPr lang="en-GB" dirty="0"/>
              <a:t>So, as a Local Authority, what can ‘we’ as an employer, and ‘you’ as line managers attract and retain employees? </a:t>
            </a:r>
          </a:p>
        </p:txBody>
      </p:sp>
      <p:sp>
        <p:nvSpPr>
          <p:cNvPr id="4" name="Slide Number Placeholder 3"/>
          <p:cNvSpPr>
            <a:spLocks noGrp="1"/>
          </p:cNvSpPr>
          <p:nvPr>
            <p:ph type="sldNum" sz="quarter" idx="5"/>
          </p:nvPr>
        </p:nvSpPr>
        <p:spPr/>
        <p:txBody>
          <a:bodyPr/>
          <a:lstStyle/>
          <a:p>
            <a:fld id="{A47C3F55-DCB1-404F-8451-DA2BF9189040}" type="slidenum">
              <a:rPr lang="en-GB" smtClean="0"/>
              <a:t>19</a:t>
            </a:fld>
            <a:endParaRPr lang="en-GB"/>
          </a:p>
        </p:txBody>
      </p:sp>
    </p:spTree>
    <p:extLst>
      <p:ext uri="{BB962C8B-B14F-4D97-AF65-F5344CB8AC3E}">
        <p14:creationId xmlns:p14="http://schemas.microsoft.com/office/powerpoint/2010/main" val="390041444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Linked to hybrid working is the promoting of a work-life balance, and with the flexi-scheme that the Council has in place, this allows our employees to be more flexible with when they can work (if they work their core hours), as well not needing to commute back and forth to work.</a:t>
            </a:r>
          </a:p>
          <a:p>
            <a:pPr marL="171450" indent="-171450">
              <a:buFont typeface="Arial" panose="020B0604020202020204" pitchFamily="34" charset="0"/>
              <a:buChar char="•"/>
            </a:pPr>
            <a:r>
              <a:rPr lang="en-GB" dirty="0"/>
              <a:t>What performance data allows us to do is to ‘identify the drivers of retention’ (LinkedIn, 2023) and explores what causes employees to stay, or to leave the organisation. </a:t>
            </a:r>
          </a:p>
          <a:p>
            <a:pPr marL="171450" indent="-171450">
              <a:buFont typeface="Arial" panose="020B0604020202020204" pitchFamily="34" charset="0"/>
              <a:buChar char="•"/>
            </a:pPr>
            <a:r>
              <a:rPr lang="en-GB" dirty="0"/>
              <a:t>There are a couple of suggestions of ways to capture this data: one could be by conducting surveys, especially if they are anonymised to allow employees to be as honest as possible, second is through the performance review (or appraisal) process, and thirdly the use of exit interviews. </a:t>
            </a:r>
          </a:p>
          <a:p>
            <a:pPr marL="171450" indent="-171450">
              <a:buFont typeface="Arial" panose="020B0604020202020204" pitchFamily="34" charset="0"/>
              <a:buChar char="•"/>
            </a:pPr>
            <a:r>
              <a:rPr lang="en-GB" dirty="0"/>
              <a:t>As line managers, we cannot control what will be shared by an employee who is leaving the organisation, but what we DO want to know are facts that have led the employee to leave. Is it to do with the salary of the post? What about a lack of promotion opportunities? </a:t>
            </a:r>
          </a:p>
          <a:p>
            <a:pPr marL="171450" indent="-171450">
              <a:buFont typeface="Arial" panose="020B0604020202020204" pitchFamily="34" charset="0"/>
              <a:buChar char="•"/>
            </a:pPr>
            <a:r>
              <a:rPr lang="en-GB" dirty="0"/>
              <a:t>As an employer, we ‘do want to learn new ways to improve the workplace culture’ and new ways of engaging with our staff (Hannon, 2015). </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A47C3F55-DCB1-404F-8451-DA2BF9189040}" type="slidenum">
              <a:rPr lang="en-GB" smtClean="0"/>
              <a:t>20</a:t>
            </a:fld>
            <a:endParaRPr lang="en-GB"/>
          </a:p>
        </p:txBody>
      </p:sp>
    </p:spTree>
    <p:extLst>
      <p:ext uri="{BB962C8B-B14F-4D97-AF65-F5344CB8AC3E}">
        <p14:creationId xmlns:p14="http://schemas.microsoft.com/office/powerpoint/2010/main" val="118826816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So, how do you differentiate between the two? Capability relates to an employee being ‘unable to perform the job to the standard required by the employers’ whilst conduct relates to an employee failing to ‘come up with the required standard’ because of ‘his or her own carelessness, negligence or idleness’ (Macdonald, no date). </a:t>
            </a:r>
          </a:p>
          <a:p>
            <a:pPr marL="171450" indent="-171450">
              <a:buFont typeface="Arial" panose="020B0604020202020204" pitchFamily="34" charset="0"/>
              <a:buChar char="•"/>
            </a:pPr>
            <a:r>
              <a:rPr lang="en-GB" dirty="0"/>
              <a:t>Absenteeism for absences that are short periods of time but happen often are much more disruptive than long term sickness absences as it is harder for the employer to plan around them. </a:t>
            </a:r>
          </a:p>
          <a:p>
            <a:pPr marL="171450" indent="-171450">
              <a:buFont typeface="Arial" panose="020B0604020202020204" pitchFamily="34" charset="0"/>
              <a:buChar char="•"/>
            </a:pPr>
            <a:r>
              <a:rPr lang="en-GB" dirty="0"/>
              <a:t>There are a few things that line managers can put in place to try and minimise absences in their team.</a:t>
            </a:r>
          </a:p>
          <a:p>
            <a:pPr marL="171450" indent="-171450">
              <a:buFont typeface="Arial" panose="020B0604020202020204" pitchFamily="34" charset="0"/>
              <a:buChar char="•"/>
            </a:pPr>
            <a:r>
              <a:rPr lang="en-GB" dirty="0"/>
              <a:t>The organisation provides this training which ensures that managers can ‘ensure a fair, consistent and supportive approach’ in dealing with absences which will then ‘encourage a culture of good attendance’ (Ceredigion County Council (b), no date). </a:t>
            </a:r>
          </a:p>
          <a:p>
            <a:pPr marL="171450" indent="-171450">
              <a:buFont typeface="Arial" panose="020B0604020202020204" pitchFamily="34" charset="0"/>
              <a:buChar char="•"/>
            </a:pPr>
            <a:r>
              <a:rPr lang="en-GB" dirty="0"/>
              <a:t>Care First is the Authority’s independent 24/7 Counselling Service that employees can have access to. </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A47C3F55-DCB1-404F-8451-DA2BF9189040}" type="slidenum">
              <a:rPr lang="en-GB" smtClean="0"/>
              <a:t>21</a:t>
            </a:fld>
            <a:endParaRPr lang="en-GB"/>
          </a:p>
        </p:txBody>
      </p:sp>
    </p:spTree>
    <p:extLst>
      <p:ext uri="{BB962C8B-B14F-4D97-AF65-F5344CB8AC3E}">
        <p14:creationId xmlns:p14="http://schemas.microsoft.com/office/powerpoint/2010/main" val="171325969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Despite employees being able to work from home and the flexibility that the benefit allows them, employees are still working whilst feeling unwell. </a:t>
            </a:r>
          </a:p>
          <a:p>
            <a:pPr marL="171450" indent="-171450">
              <a:buFont typeface="Arial" panose="020B0604020202020204" pitchFamily="34" charset="0"/>
              <a:buChar char="•"/>
            </a:pPr>
            <a:r>
              <a:rPr lang="en-GB" dirty="0"/>
              <a:t>Line managers should be creating a culture of supportive health and wellbeing amongst employees and should be emphasizing the fact that there is no expectancy on staff to be working when off ill or taking leave. </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A47C3F55-DCB1-404F-8451-DA2BF9189040}" type="slidenum">
              <a:rPr lang="en-GB" smtClean="0"/>
              <a:t>22</a:t>
            </a:fld>
            <a:endParaRPr lang="en-GB"/>
          </a:p>
        </p:txBody>
      </p:sp>
    </p:spTree>
    <p:extLst>
      <p:ext uri="{BB962C8B-B14F-4D97-AF65-F5344CB8AC3E}">
        <p14:creationId xmlns:p14="http://schemas.microsoft.com/office/powerpoint/2010/main" val="58897206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Your contribution to coaching is quite simply the ‘day-to-day management activity’ which can be implemented during one-on-one conversations or via ‘performance conversations’ (Hayden, 2021). </a:t>
            </a:r>
          </a:p>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A47C3F55-DCB1-404F-8451-DA2BF9189040}" type="slidenum">
              <a:rPr lang="en-GB" smtClean="0"/>
              <a:t>23</a:t>
            </a:fld>
            <a:endParaRPr lang="en-GB"/>
          </a:p>
        </p:txBody>
      </p:sp>
    </p:spTree>
    <p:extLst>
      <p:ext uri="{BB962C8B-B14F-4D97-AF65-F5344CB8AC3E}">
        <p14:creationId xmlns:p14="http://schemas.microsoft.com/office/powerpoint/2010/main" val="397915857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One example of how to use the GROW model is by thinking of planning a journey. Firstly, where are you going (goal)? Where are you currently at (current reality)? Next you choose which route to take (options) and finally you make your mind up about where you want to end up (as long as you have prepared on getting over any obstacles along the way) (Mind Tools, no date). </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A47C3F55-DCB1-404F-8451-DA2BF9189040}" type="slidenum">
              <a:rPr lang="en-GB" smtClean="0"/>
              <a:t>24</a:t>
            </a:fld>
            <a:endParaRPr lang="en-GB"/>
          </a:p>
        </p:txBody>
      </p:sp>
    </p:spTree>
    <p:extLst>
      <p:ext uri="{BB962C8B-B14F-4D97-AF65-F5344CB8AC3E}">
        <p14:creationId xmlns:p14="http://schemas.microsoft.com/office/powerpoint/2010/main" val="122477923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47C3F55-DCB1-404F-8451-DA2BF9189040}" type="slidenum">
              <a:rPr lang="en-GB" smtClean="0"/>
              <a:t>25</a:t>
            </a:fld>
            <a:endParaRPr lang="en-GB"/>
          </a:p>
        </p:txBody>
      </p:sp>
    </p:spTree>
    <p:extLst>
      <p:ext uri="{BB962C8B-B14F-4D97-AF65-F5344CB8AC3E}">
        <p14:creationId xmlns:p14="http://schemas.microsoft.com/office/powerpoint/2010/main" val="184765884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GB"/>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FC53ADEA-9D42-4DEA-9D95-C50AC99CB344}" type="datetimeFigureOut">
              <a:rPr lang="en-GB" smtClean="0"/>
              <a:t>02/05/2023</a:t>
            </a:fld>
            <a:endParaRPr lang="en-GB"/>
          </a:p>
        </p:txBody>
      </p:sp>
      <p:sp>
        <p:nvSpPr>
          <p:cNvPr id="5" name="Footer Placeholder 4"/>
          <p:cNvSpPr>
            <a:spLocks noGrp="1"/>
          </p:cNvSpPr>
          <p:nvPr>
            <p:ph type="ftr" sz="quarter" idx="11"/>
          </p:nvPr>
        </p:nvSpPr>
        <p:spPr>
          <a:xfrm>
            <a:off x="1876424" y="5410201"/>
            <a:ext cx="5124886" cy="365125"/>
          </a:xfrm>
        </p:spPr>
        <p:txBody>
          <a:bodyPr/>
          <a:lstStyle/>
          <a:p>
            <a:endParaRPr lang="en-GB"/>
          </a:p>
        </p:txBody>
      </p:sp>
      <p:sp>
        <p:nvSpPr>
          <p:cNvPr id="6" name="Slide Number Placeholder 5"/>
          <p:cNvSpPr>
            <a:spLocks noGrp="1"/>
          </p:cNvSpPr>
          <p:nvPr>
            <p:ph type="sldNum" sz="quarter" idx="12"/>
          </p:nvPr>
        </p:nvSpPr>
        <p:spPr>
          <a:xfrm>
            <a:off x="9896911" y="5410199"/>
            <a:ext cx="771089" cy="365125"/>
          </a:xfrm>
        </p:spPr>
        <p:txBody>
          <a:bodyPr/>
          <a:lstStyle/>
          <a:p>
            <a:fld id="{06B1DC4D-F7B9-4B21-B317-EED7B0FA54D9}" type="slidenum">
              <a:rPr lang="en-GB" smtClean="0"/>
              <a:t>‹#›</a:t>
            </a:fld>
            <a:endParaRPr lang="en-GB"/>
          </a:p>
        </p:txBody>
      </p:sp>
    </p:spTree>
    <p:extLst>
      <p:ext uri="{BB962C8B-B14F-4D97-AF65-F5344CB8AC3E}">
        <p14:creationId xmlns:p14="http://schemas.microsoft.com/office/powerpoint/2010/main" val="12395534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C53ADEA-9D42-4DEA-9D95-C50AC99CB344}" type="datetimeFigureOut">
              <a:rPr lang="en-GB" smtClean="0"/>
              <a:t>02/05/2023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B1DC4D-F7B9-4B21-B317-EED7B0FA54D9}" type="slidenum">
              <a:rPr lang="en-GB" smtClean="0"/>
              <a:t>‹#›</a:t>
            </a:fld>
            <a:endParaRPr lang="en-GB"/>
          </a:p>
        </p:txBody>
      </p:sp>
    </p:spTree>
    <p:extLst>
      <p:ext uri="{BB962C8B-B14F-4D97-AF65-F5344CB8AC3E}">
        <p14:creationId xmlns:p14="http://schemas.microsoft.com/office/powerpoint/2010/main" val="10593518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C53ADEA-9D42-4DEA-9D95-C50AC99CB344}" type="datetimeFigureOut">
              <a:rPr lang="en-GB" smtClean="0"/>
              <a:t>02/05/2023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B1DC4D-F7B9-4B21-B317-EED7B0FA54D9}" type="slidenum">
              <a:rPr lang="en-GB" smtClean="0"/>
              <a:t>‹#›</a:t>
            </a:fld>
            <a:endParaRPr lang="en-GB"/>
          </a:p>
        </p:txBody>
      </p:sp>
    </p:spTree>
    <p:extLst>
      <p:ext uri="{BB962C8B-B14F-4D97-AF65-F5344CB8AC3E}">
        <p14:creationId xmlns:p14="http://schemas.microsoft.com/office/powerpoint/2010/main" val="27863087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C53ADEA-9D42-4DEA-9D95-C50AC99CB344}" type="datetimeFigureOut">
              <a:rPr lang="en-GB" smtClean="0"/>
              <a:t>02/05/2023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B1DC4D-F7B9-4B21-B317-EED7B0FA54D9}" type="slidenum">
              <a:rPr lang="en-GB" smtClean="0"/>
              <a:t>‹#›</a:t>
            </a:fld>
            <a:endParaRPr lang="en-GB"/>
          </a:p>
        </p:txBody>
      </p:sp>
    </p:spTree>
    <p:extLst>
      <p:ext uri="{BB962C8B-B14F-4D97-AF65-F5344CB8AC3E}">
        <p14:creationId xmlns:p14="http://schemas.microsoft.com/office/powerpoint/2010/main" val="34656878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GB"/>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C53ADEA-9D42-4DEA-9D95-C50AC99CB344}" type="datetimeFigureOut">
              <a:rPr lang="en-GB" smtClean="0"/>
              <a:t>02/05/2023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6B1DC4D-F7B9-4B21-B317-EED7B0FA54D9}" type="slidenum">
              <a:rPr lang="en-GB" smtClean="0"/>
              <a:t>‹#›</a:t>
            </a:fld>
            <a:endParaRPr lang="en-GB"/>
          </a:p>
        </p:txBody>
      </p:sp>
    </p:spTree>
    <p:extLst>
      <p:ext uri="{BB962C8B-B14F-4D97-AF65-F5344CB8AC3E}">
        <p14:creationId xmlns:p14="http://schemas.microsoft.com/office/powerpoint/2010/main" val="10235733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C53ADEA-9D42-4DEA-9D95-C50AC99CB344}" type="datetimeFigureOut">
              <a:rPr lang="en-GB" smtClean="0"/>
              <a:t>02/05/2023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6B1DC4D-F7B9-4B21-B317-EED7B0FA54D9}" type="slidenum">
              <a:rPr lang="en-GB" smtClean="0"/>
              <a:t>‹#›</a:t>
            </a:fld>
            <a:endParaRPr lang="en-GB"/>
          </a:p>
        </p:txBody>
      </p:sp>
    </p:spTree>
    <p:extLst>
      <p:ext uri="{BB962C8B-B14F-4D97-AF65-F5344CB8AC3E}">
        <p14:creationId xmlns:p14="http://schemas.microsoft.com/office/powerpoint/2010/main" val="7947692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C53ADEA-9D42-4DEA-9D95-C50AC99CB344}" type="datetimeFigureOut">
              <a:rPr lang="en-GB" smtClean="0"/>
              <a:t>02/05/2023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6B1DC4D-F7B9-4B21-B317-EED7B0FA54D9}" type="slidenum">
              <a:rPr lang="en-GB" smtClean="0"/>
              <a:t>‹#›</a:t>
            </a:fld>
            <a:endParaRPr lang="en-GB"/>
          </a:p>
        </p:txBody>
      </p:sp>
    </p:spTree>
    <p:extLst>
      <p:ext uri="{BB962C8B-B14F-4D97-AF65-F5344CB8AC3E}">
        <p14:creationId xmlns:p14="http://schemas.microsoft.com/office/powerpoint/2010/main" val="33207515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C53ADEA-9D42-4DEA-9D95-C50AC99CB344}" type="datetimeFigureOut">
              <a:rPr lang="en-GB" smtClean="0"/>
              <a:t>02/05/2023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B1DC4D-F7B9-4B21-B317-EED7B0FA54D9}" type="slidenum">
              <a:rPr lang="en-GB" smtClean="0"/>
              <a:t>‹#›</a:t>
            </a:fld>
            <a:endParaRPr lang="en-GB"/>
          </a:p>
        </p:txBody>
      </p:sp>
    </p:spTree>
    <p:extLst>
      <p:ext uri="{BB962C8B-B14F-4D97-AF65-F5344CB8AC3E}">
        <p14:creationId xmlns:p14="http://schemas.microsoft.com/office/powerpoint/2010/main" val="27830205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C53ADEA-9D42-4DEA-9D95-C50AC99CB344}" type="datetimeFigureOut">
              <a:rPr lang="en-GB" smtClean="0"/>
              <a:t>02/05/2023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B1DC4D-F7B9-4B21-B317-EED7B0FA54D9}" type="slidenum">
              <a:rPr lang="en-GB" smtClean="0"/>
              <a:t>‹#›</a:t>
            </a:fld>
            <a:endParaRPr lang="en-GB"/>
          </a:p>
        </p:txBody>
      </p:sp>
    </p:spTree>
    <p:extLst>
      <p:ext uri="{BB962C8B-B14F-4D97-AF65-F5344CB8AC3E}">
        <p14:creationId xmlns:p14="http://schemas.microsoft.com/office/powerpoint/2010/main" val="26752648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GB"/>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C53ADEA-9D42-4DEA-9D95-C50AC99CB344}" type="datetimeFigureOut">
              <a:rPr lang="en-GB" smtClean="0"/>
              <a:t>02/05/2023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B1DC4D-F7B9-4B21-B317-EED7B0FA54D9}" type="slidenum">
              <a:rPr lang="en-GB" smtClean="0"/>
              <a:t>‹#›</a:t>
            </a:fld>
            <a:endParaRPr lang="en-GB"/>
          </a:p>
        </p:txBody>
      </p:sp>
    </p:spTree>
    <p:extLst>
      <p:ext uri="{BB962C8B-B14F-4D97-AF65-F5344CB8AC3E}">
        <p14:creationId xmlns:p14="http://schemas.microsoft.com/office/powerpoint/2010/main" val="754050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C53ADEA-9D42-4DEA-9D95-C50AC99CB344}" type="datetimeFigureOut">
              <a:rPr lang="en-GB" smtClean="0"/>
              <a:t>02/05/2023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B1DC4D-F7B9-4B21-B317-EED7B0FA54D9}" type="slidenum">
              <a:rPr lang="en-GB" smtClean="0"/>
              <a:t>‹#›</a:t>
            </a:fld>
            <a:endParaRPr lang="en-GB"/>
          </a:p>
        </p:txBody>
      </p:sp>
    </p:spTree>
    <p:extLst>
      <p:ext uri="{BB962C8B-B14F-4D97-AF65-F5344CB8AC3E}">
        <p14:creationId xmlns:p14="http://schemas.microsoft.com/office/powerpoint/2010/main" val="14589940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C53ADEA-9D42-4DEA-9D95-C50AC99CB344}" type="datetimeFigureOut">
              <a:rPr lang="en-GB" smtClean="0"/>
              <a:t>02/05/2023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B1DC4D-F7B9-4B21-B317-EED7B0FA54D9}" type="slidenum">
              <a:rPr lang="en-GB" smtClean="0"/>
              <a:t>‹#›</a:t>
            </a:fld>
            <a:endParaRPr lang="en-GB"/>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4720189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C53ADEA-9D42-4DEA-9D95-C50AC99CB344}" type="datetimeFigureOut">
              <a:rPr lang="en-GB" smtClean="0"/>
              <a:t>02/05/2023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B1DC4D-F7B9-4B21-B317-EED7B0FA54D9}" type="slidenum">
              <a:rPr lang="en-GB" smtClean="0"/>
              <a:t>‹#›</a:t>
            </a:fld>
            <a:endParaRPr lang="en-GB"/>
          </a:p>
        </p:txBody>
      </p:sp>
    </p:spTree>
    <p:extLst>
      <p:ext uri="{BB962C8B-B14F-4D97-AF65-F5344CB8AC3E}">
        <p14:creationId xmlns:p14="http://schemas.microsoft.com/office/powerpoint/2010/main" val="9771861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FC53ADEA-9D42-4DEA-9D95-C50AC99CB344}" type="datetimeFigureOut">
              <a:rPr lang="en-GB" smtClean="0"/>
              <a:t>02/05/2023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6B1DC4D-F7B9-4B21-B317-EED7B0FA54D9}" type="slidenum">
              <a:rPr lang="en-GB" smtClean="0"/>
              <a:t>‹#›</a:t>
            </a:fld>
            <a:endParaRPr lang="en-GB"/>
          </a:p>
        </p:txBody>
      </p:sp>
    </p:spTree>
    <p:extLst>
      <p:ext uri="{BB962C8B-B14F-4D97-AF65-F5344CB8AC3E}">
        <p14:creationId xmlns:p14="http://schemas.microsoft.com/office/powerpoint/2010/main" val="38809727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FC53ADEA-9D42-4DEA-9D95-C50AC99CB344}" type="datetimeFigureOut">
              <a:rPr lang="en-GB" smtClean="0"/>
              <a:t>02/05/2023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6B1DC4D-F7B9-4B21-B317-EED7B0FA54D9}" type="slidenum">
              <a:rPr lang="en-GB" smtClean="0"/>
              <a:t>‹#›</a:t>
            </a:fld>
            <a:endParaRPr lang="en-GB"/>
          </a:p>
        </p:txBody>
      </p:sp>
    </p:spTree>
    <p:extLst>
      <p:ext uri="{BB962C8B-B14F-4D97-AF65-F5344CB8AC3E}">
        <p14:creationId xmlns:p14="http://schemas.microsoft.com/office/powerpoint/2010/main" val="35934683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C53ADEA-9D42-4DEA-9D95-C50AC99CB344}" type="datetimeFigureOut">
              <a:rPr lang="en-GB" smtClean="0"/>
              <a:t>02/05/2023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B1DC4D-F7B9-4B21-B317-EED7B0FA54D9}" type="slidenum">
              <a:rPr lang="en-GB" smtClean="0"/>
              <a:t>‹#›</a:t>
            </a:fld>
            <a:endParaRPr lang="en-GB"/>
          </a:p>
        </p:txBody>
      </p:sp>
    </p:spTree>
    <p:extLst>
      <p:ext uri="{BB962C8B-B14F-4D97-AF65-F5344CB8AC3E}">
        <p14:creationId xmlns:p14="http://schemas.microsoft.com/office/powerpoint/2010/main" val="6907493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C53ADEA-9D42-4DEA-9D95-C50AC99CB344}" type="datetimeFigureOut">
              <a:rPr lang="en-GB" smtClean="0"/>
              <a:t>02/05/2023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B1DC4D-F7B9-4B21-B317-EED7B0FA54D9}" type="slidenum">
              <a:rPr lang="en-GB" smtClean="0"/>
              <a:t>‹#›</a:t>
            </a:fld>
            <a:endParaRPr lang="en-GB"/>
          </a:p>
        </p:txBody>
      </p:sp>
    </p:spTree>
    <p:extLst>
      <p:ext uri="{BB962C8B-B14F-4D97-AF65-F5344CB8AC3E}">
        <p14:creationId xmlns:p14="http://schemas.microsoft.com/office/powerpoint/2010/main" val="19227688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FC53ADEA-9D42-4DEA-9D95-C50AC99CB344}" type="datetimeFigureOut">
              <a:rPr lang="en-GB" smtClean="0"/>
              <a:t>02/05/2023</a:t>
            </a:fld>
            <a:endParaRPr lang="en-GB"/>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06B1DC4D-F7B9-4B21-B317-EED7B0FA54D9}" type="slidenum">
              <a:rPr lang="en-GB" smtClean="0"/>
              <a:t>‹#›</a:t>
            </a:fld>
            <a:endParaRPr lang="en-GB"/>
          </a:p>
        </p:txBody>
      </p:sp>
    </p:spTree>
    <p:extLst>
      <p:ext uri="{BB962C8B-B14F-4D97-AF65-F5344CB8AC3E}">
        <p14:creationId xmlns:p14="http://schemas.microsoft.com/office/powerpoint/2010/main" val="3634463987"/>
      </p:ext>
    </p:extLst>
  </p:cSld>
  <p:clrMap bg1="dk1" tx1="lt1" bg2="dk2" tx2="lt2" accent1="accent1" accent2="accent2" accent3="accent3" accent4="accent4" accent5="accent5" accent6="accent6" hlink="hlink" folHlink="folHlink"/>
  <p:sldLayoutIdLst>
    <p:sldLayoutId id="2147483800" r:id="rId1"/>
    <p:sldLayoutId id="2147483801" r:id="rId2"/>
    <p:sldLayoutId id="2147483802" r:id="rId3"/>
    <p:sldLayoutId id="2147483803" r:id="rId4"/>
    <p:sldLayoutId id="2147483804" r:id="rId5"/>
    <p:sldLayoutId id="2147483805" r:id="rId6"/>
    <p:sldLayoutId id="2147483806" r:id="rId7"/>
    <p:sldLayoutId id="2147483807" r:id="rId8"/>
    <p:sldLayoutId id="2147483808" r:id="rId9"/>
    <p:sldLayoutId id="2147483809" r:id="rId10"/>
    <p:sldLayoutId id="2147483810" r:id="rId11"/>
    <p:sldLayoutId id="2147483811" r:id="rId12"/>
    <p:sldLayoutId id="2147483812" r:id="rId13"/>
    <p:sldLayoutId id="2147483813" r:id="rId14"/>
    <p:sldLayoutId id="2147483814" r:id="rId15"/>
    <p:sldLayoutId id="2147483815" r:id="rId16"/>
    <p:sldLayoutId id="2147483816"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1.jpeg"/><Relationship Id="rId7" Type="http://schemas.openxmlformats.org/officeDocument/2006/relationships/diagramQuickStyle" Target="../diagrams/quickStyle1.xml"/><Relationship Id="rId2" Type="http://schemas.openxmlformats.org/officeDocument/2006/relationships/notesSlide" Target="../notesSlides/notesSlide1.xml"/><Relationship Id="rId1" Type="http://schemas.openxmlformats.org/officeDocument/2006/relationships/slideLayout" Target="../slideLayouts/slideLayout11.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2.png"/><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5.JPG"/></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7.JPG"/></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8.JPG"/></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9.JPG"/></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10.JP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11.JP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306B55-8492-793A-A5D5-B71CC37C446B}"/>
              </a:ext>
            </a:extLst>
          </p:cNvPr>
          <p:cNvSpPr>
            <a:spLocks noGrp="1"/>
          </p:cNvSpPr>
          <p:nvPr>
            <p:ph type="ctrTitle"/>
          </p:nvPr>
        </p:nvSpPr>
        <p:spPr>
          <a:xfrm>
            <a:off x="2043113" y="1122363"/>
            <a:ext cx="4527929" cy="4287836"/>
          </a:xfrm>
        </p:spPr>
        <p:txBody>
          <a:bodyPr anchor="ctr">
            <a:normAutofit/>
          </a:bodyPr>
          <a:lstStyle/>
          <a:p>
            <a:pPr algn="r"/>
            <a:r>
              <a:rPr lang="en-GB" sz="4200" dirty="0">
                <a:latin typeface="Arial" panose="020B0604020202020204" pitchFamily="34" charset="0"/>
                <a:cs typeface="Arial" panose="020B0604020202020204" pitchFamily="34" charset="0"/>
              </a:rPr>
              <a:t>Driving Performance (Task 1)</a:t>
            </a:r>
            <a:br>
              <a:rPr lang="en-GB" sz="4200" dirty="0">
                <a:latin typeface="Arial" panose="020B0604020202020204" pitchFamily="34" charset="0"/>
                <a:cs typeface="Arial" panose="020B0604020202020204" pitchFamily="34" charset="0"/>
              </a:rPr>
            </a:br>
            <a:br>
              <a:rPr lang="en-GB" sz="4200" dirty="0">
                <a:latin typeface="Arial" panose="020B0604020202020204" pitchFamily="34" charset="0"/>
                <a:cs typeface="Arial" panose="020B0604020202020204" pitchFamily="34" charset="0"/>
              </a:rPr>
            </a:br>
            <a:r>
              <a:rPr lang="en-GB" sz="4200" dirty="0">
                <a:latin typeface="Arial" panose="020B0604020202020204" pitchFamily="34" charset="0"/>
                <a:cs typeface="Arial" panose="020B0604020202020204" pitchFamily="34" charset="0"/>
              </a:rPr>
              <a:t>Course Module Code: BMHR7016</a:t>
            </a:r>
          </a:p>
        </p:txBody>
      </p:sp>
      <p:sp>
        <p:nvSpPr>
          <p:cNvPr id="3" name="Subtitle 2">
            <a:extLst>
              <a:ext uri="{FF2B5EF4-FFF2-40B4-BE49-F238E27FC236}">
                <a16:creationId xmlns:a16="http://schemas.microsoft.com/office/drawing/2014/main" id="{632B0467-CB4B-C0B7-5EC6-E8B145F2A39D}"/>
              </a:ext>
            </a:extLst>
          </p:cNvPr>
          <p:cNvSpPr>
            <a:spLocks noGrp="1"/>
          </p:cNvSpPr>
          <p:nvPr>
            <p:ph type="subTitle" idx="1"/>
          </p:nvPr>
        </p:nvSpPr>
        <p:spPr>
          <a:xfrm>
            <a:off x="7851631" y="1122363"/>
            <a:ext cx="2816368" cy="4287834"/>
          </a:xfrm>
        </p:spPr>
        <p:txBody>
          <a:bodyPr anchor="ctr">
            <a:normAutofit/>
          </a:bodyPr>
          <a:lstStyle/>
          <a:p>
            <a:r>
              <a:rPr lang="en-GB" sz="3200" dirty="0">
                <a:latin typeface="Arial" panose="020B0604020202020204" pitchFamily="34" charset="0"/>
                <a:cs typeface="Arial" panose="020B0604020202020204" pitchFamily="34" charset="0"/>
              </a:rPr>
              <a:t>Daniel Davies</a:t>
            </a:r>
          </a:p>
          <a:p>
            <a:endParaRPr lang="en-GB" sz="32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Student ID Number: 2115251</a:t>
            </a:r>
          </a:p>
        </p:txBody>
      </p:sp>
    </p:spTree>
    <p:extLst>
      <p:ext uri="{BB962C8B-B14F-4D97-AF65-F5344CB8AC3E}">
        <p14:creationId xmlns:p14="http://schemas.microsoft.com/office/powerpoint/2010/main" val="42803903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22818-637D-4F24-E66D-6CFB986683A2}"/>
              </a:ext>
            </a:extLst>
          </p:cNvPr>
          <p:cNvSpPr>
            <a:spLocks noGrp="1"/>
          </p:cNvSpPr>
          <p:nvPr>
            <p:ph type="ctrTitle"/>
          </p:nvPr>
        </p:nvSpPr>
        <p:spPr>
          <a:xfrm>
            <a:off x="2759393" y="1744663"/>
            <a:ext cx="7559039" cy="3027360"/>
          </a:xfrm>
        </p:spPr>
        <p:txBody>
          <a:bodyPr>
            <a:normAutofit/>
          </a:bodyPr>
          <a:lstStyle/>
          <a:p>
            <a:r>
              <a:rPr lang="en-GB" sz="5000" dirty="0">
                <a:latin typeface="Arial" panose="020B0604020202020204" pitchFamily="34" charset="0"/>
                <a:cs typeface="Arial" panose="020B0604020202020204" pitchFamily="34" charset="0"/>
              </a:rPr>
              <a:t>Performance management: the importance of a line manager’s role </a:t>
            </a:r>
          </a:p>
        </p:txBody>
      </p:sp>
    </p:spTree>
    <p:extLst>
      <p:ext uri="{BB962C8B-B14F-4D97-AF65-F5344CB8AC3E}">
        <p14:creationId xmlns:p14="http://schemas.microsoft.com/office/powerpoint/2010/main" val="24674540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10" name="Picture 2">
            <a:extLst>
              <a:ext uri="{FF2B5EF4-FFF2-40B4-BE49-F238E27FC236}">
                <a16:creationId xmlns:a16="http://schemas.microsoft.com/office/drawing/2014/main" id="{174E31E4-530B-4247-962C-F46F5F66DF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1591" y="0"/>
            <a:ext cx="12192003" cy="6858001"/>
          </a:xfrm>
          <a:prstGeom prst="rect">
            <a:avLst/>
          </a:prstGeom>
          <a:noFill/>
          <a:extLst>
            <a:ext uri="{909E8E84-426E-40dd-AFC4-6F175D3DCCD1}">
              <a14:hiddenFill xmlns:a14="http://schemas.microsoft.com/office/drawing/2010/main" xmlns:a16="http://schemas.microsoft.com/office/drawing/2014/main" xmlns="">
                <a:solidFill>
                  <a:srgbClr val="FFFFFF"/>
                </a:solidFill>
              </a14:hiddenFill>
            </a:ext>
          </a:extLst>
        </p:spPr>
      </p:pic>
      <p:grpSp>
        <p:nvGrpSpPr>
          <p:cNvPr id="12" name="Group 11">
            <a:extLst>
              <a:ext uri="{FF2B5EF4-FFF2-40B4-BE49-F238E27FC236}">
                <a16:creationId xmlns:a16="http://schemas.microsoft.com/office/drawing/2014/main" id="{96FA2727-C33B-44D1-885B-76DC0424E57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053888" cy="6858001"/>
            <a:chOff x="-14288" y="0"/>
            <a:chExt cx="12053888" cy="6858001"/>
          </a:xfrm>
        </p:grpSpPr>
        <p:grpSp>
          <p:nvGrpSpPr>
            <p:cNvPr id="13" name="Group 12">
              <a:extLst>
                <a:ext uri="{FF2B5EF4-FFF2-40B4-BE49-F238E27FC236}">
                  <a16:creationId xmlns:a16="http://schemas.microsoft.com/office/drawing/2014/main" id="{4A64FD4C-29BA-46E7-AE31-AB38BB69429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5" name="Rectangle 5">
                <a:extLst>
                  <a:ext uri="{FF2B5EF4-FFF2-40B4-BE49-F238E27FC236}">
                    <a16:creationId xmlns:a16="http://schemas.microsoft.com/office/drawing/2014/main" id="{A28E5FB6-5905-4F5D-A6CE-E6222C405E5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sp>
          <p:sp>
            <p:nvSpPr>
              <p:cNvPr id="26" name="Freeform 6">
                <a:extLst>
                  <a:ext uri="{FF2B5EF4-FFF2-40B4-BE49-F238E27FC236}">
                    <a16:creationId xmlns:a16="http://schemas.microsoft.com/office/drawing/2014/main" id="{F838FE17-378C-4BCE-80C0-FDD1CB074E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7" name="Freeform 7">
                <a:extLst>
                  <a:ext uri="{FF2B5EF4-FFF2-40B4-BE49-F238E27FC236}">
                    <a16:creationId xmlns:a16="http://schemas.microsoft.com/office/drawing/2014/main" id="{12A1474E-6A37-4F4D-A638-DD0EC0A5B5B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8" name="Freeform 8">
                <a:extLst>
                  <a:ext uri="{FF2B5EF4-FFF2-40B4-BE49-F238E27FC236}">
                    <a16:creationId xmlns:a16="http://schemas.microsoft.com/office/drawing/2014/main" id="{49EA8CC2-4D0F-4C86-9CA9-FC3792FED1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9" name="Freeform 9">
                <a:extLst>
                  <a:ext uri="{FF2B5EF4-FFF2-40B4-BE49-F238E27FC236}">
                    <a16:creationId xmlns:a16="http://schemas.microsoft.com/office/drawing/2014/main" id="{69548BD5-92E6-42BD-9719-16AA005C567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0" name="Freeform 10">
                <a:extLst>
                  <a:ext uri="{FF2B5EF4-FFF2-40B4-BE49-F238E27FC236}">
                    <a16:creationId xmlns:a16="http://schemas.microsoft.com/office/drawing/2014/main" id="{93005965-F240-4349-A563-515973BF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1" name="Freeform 11">
                <a:extLst>
                  <a:ext uri="{FF2B5EF4-FFF2-40B4-BE49-F238E27FC236}">
                    <a16:creationId xmlns:a16="http://schemas.microsoft.com/office/drawing/2014/main" id="{277A546F-05BB-4274-A6A6-9DACC27ABC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2" name="Freeform 12">
                <a:extLst>
                  <a:ext uri="{FF2B5EF4-FFF2-40B4-BE49-F238E27FC236}">
                    <a16:creationId xmlns:a16="http://schemas.microsoft.com/office/drawing/2014/main" id="{7BE7FF91-E18E-41AA-A952-07CB0C02C8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3" name="Freeform 13">
                <a:extLst>
                  <a:ext uri="{FF2B5EF4-FFF2-40B4-BE49-F238E27FC236}">
                    <a16:creationId xmlns:a16="http://schemas.microsoft.com/office/drawing/2014/main" id="{3F6A31AA-E4FB-4DD0-9AB1-BDD994CFA50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4" name="Freeform 14">
                <a:extLst>
                  <a:ext uri="{FF2B5EF4-FFF2-40B4-BE49-F238E27FC236}">
                    <a16:creationId xmlns:a16="http://schemas.microsoft.com/office/drawing/2014/main" id="{F99B8398-08D8-4C1E-8D7F-BAFB4D393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5" name="Freeform 15">
                <a:extLst>
                  <a:ext uri="{FF2B5EF4-FFF2-40B4-BE49-F238E27FC236}">
                    <a16:creationId xmlns:a16="http://schemas.microsoft.com/office/drawing/2014/main" id="{CD3984BB-CCC2-49D9-A80B-9507BE5A916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6" name="Line 16">
                <a:extLst>
                  <a:ext uri="{FF2B5EF4-FFF2-40B4-BE49-F238E27FC236}">
                    <a16:creationId xmlns:a16="http://schemas.microsoft.com/office/drawing/2014/main" id="{78FF7C07-82F5-4A64-9D71-29CBE1B79007}"/>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37" name="Freeform 17">
                <a:extLst>
                  <a:ext uri="{FF2B5EF4-FFF2-40B4-BE49-F238E27FC236}">
                    <a16:creationId xmlns:a16="http://schemas.microsoft.com/office/drawing/2014/main" id="{7F1773CA-6AE7-4723-B072-CEC5F3829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8" name="Freeform 18">
                <a:extLst>
                  <a:ext uri="{FF2B5EF4-FFF2-40B4-BE49-F238E27FC236}">
                    <a16:creationId xmlns:a16="http://schemas.microsoft.com/office/drawing/2014/main" id="{D5EC23E0-B877-4A62-B084-5407401FB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39" name="Freeform 19">
                <a:extLst>
                  <a:ext uri="{FF2B5EF4-FFF2-40B4-BE49-F238E27FC236}">
                    <a16:creationId xmlns:a16="http://schemas.microsoft.com/office/drawing/2014/main" id="{633C4B0E-E7C6-4A1A-9D3A-80C8E3C59D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0" name="Freeform 20">
                <a:extLst>
                  <a:ext uri="{FF2B5EF4-FFF2-40B4-BE49-F238E27FC236}">
                    <a16:creationId xmlns:a16="http://schemas.microsoft.com/office/drawing/2014/main" id="{AB21372F-73AC-4C69-81F0-0D44D36F6E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1" name="Rectangle 21">
                <a:extLst>
                  <a:ext uri="{FF2B5EF4-FFF2-40B4-BE49-F238E27FC236}">
                    <a16:creationId xmlns:a16="http://schemas.microsoft.com/office/drawing/2014/main" id="{B5619D97-D7A8-4DFF-8AB1-F4B393C1B40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sp>
          <p:sp>
            <p:nvSpPr>
              <p:cNvPr id="42" name="Freeform 22">
                <a:extLst>
                  <a:ext uri="{FF2B5EF4-FFF2-40B4-BE49-F238E27FC236}">
                    <a16:creationId xmlns:a16="http://schemas.microsoft.com/office/drawing/2014/main" id="{55E03CED-9618-41BB-898B-2FECEFD7B7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3" name="Freeform 23">
                <a:extLst>
                  <a:ext uri="{FF2B5EF4-FFF2-40B4-BE49-F238E27FC236}">
                    <a16:creationId xmlns:a16="http://schemas.microsoft.com/office/drawing/2014/main" id="{78F0A5C5-589E-4053-A41A-FA77210C3D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4" name="Freeform 24">
                <a:extLst>
                  <a:ext uri="{FF2B5EF4-FFF2-40B4-BE49-F238E27FC236}">
                    <a16:creationId xmlns:a16="http://schemas.microsoft.com/office/drawing/2014/main" id="{AC2718F8-15C5-4DAB-B194-AAEE8A205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5" name="Freeform 25">
                <a:extLst>
                  <a:ext uri="{FF2B5EF4-FFF2-40B4-BE49-F238E27FC236}">
                    <a16:creationId xmlns:a16="http://schemas.microsoft.com/office/drawing/2014/main" id="{23C6608B-EA21-4579-B33F-55E52AC2875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6" name="Freeform 26">
                <a:extLst>
                  <a:ext uri="{FF2B5EF4-FFF2-40B4-BE49-F238E27FC236}">
                    <a16:creationId xmlns:a16="http://schemas.microsoft.com/office/drawing/2014/main" id="{4A2FEFA2-D838-4CE1-90BA-B6C2EEB543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7" name="Freeform 27">
                <a:extLst>
                  <a:ext uri="{FF2B5EF4-FFF2-40B4-BE49-F238E27FC236}">
                    <a16:creationId xmlns:a16="http://schemas.microsoft.com/office/drawing/2014/main" id="{1A39CA24-DF18-4FCC-8265-36FC72ED58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8" name="Freeform 28">
                <a:extLst>
                  <a:ext uri="{FF2B5EF4-FFF2-40B4-BE49-F238E27FC236}">
                    <a16:creationId xmlns:a16="http://schemas.microsoft.com/office/drawing/2014/main" id="{50A32DBD-9B22-49C3-A628-A98533FBF4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49" name="Freeform 29">
                <a:extLst>
                  <a:ext uri="{FF2B5EF4-FFF2-40B4-BE49-F238E27FC236}">
                    <a16:creationId xmlns:a16="http://schemas.microsoft.com/office/drawing/2014/main" id="{A3C0B30D-BB1A-4B3D-A162-3EBE6267F21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50" name="Freeform 30">
                <a:extLst>
                  <a:ext uri="{FF2B5EF4-FFF2-40B4-BE49-F238E27FC236}">
                    <a16:creationId xmlns:a16="http://schemas.microsoft.com/office/drawing/2014/main" id="{092B125A-1548-445E-8689-07BEEC8155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55" name="Freeform 31">
                <a:extLst>
                  <a:ext uri="{FF2B5EF4-FFF2-40B4-BE49-F238E27FC236}">
                    <a16:creationId xmlns:a16="http://schemas.microsoft.com/office/drawing/2014/main" id="{D6A7D7B9-9A7E-4FD2-A1B4-1C5CFAE5498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grpSp>
        <p:grpSp>
          <p:nvGrpSpPr>
            <p:cNvPr id="14" name="Group 13">
              <a:extLst>
                <a:ext uri="{FF2B5EF4-FFF2-40B4-BE49-F238E27FC236}">
                  <a16:creationId xmlns:a16="http://schemas.microsoft.com/office/drawing/2014/main" id="{DB1B0C3F-D935-4306-B5B1-6AA63588112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5" name="Freeform 32">
                <a:extLst>
                  <a:ext uri="{FF2B5EF4-FFF2-40B4-BE49-F238E27FC236}">
                    <a16:creationId xmlns:a16="http://schemas.microsoft.com/office/drawing/2014/main" id="{75BC67F5-D485-467A-BCCB-D062EB6DD0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6" name="Freeform 33">
                <a:extLst>
                  <a:ext uri="{FF2B5EF4-FFF2-40B4-BE49-F238E27FC236}">
                    <a16:creationId xmlns:a16="http://schemas.microsoft.com/office/drawing/2014/main" id="{7FB0B620-AB12-4F0B-AD1C-A47A5FBC632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7" name="Freeform 34">
                <a:extLst>
                  <a:ext uri="{FF2B5EF4-FFF2-40B4-BE49-F238E27FC236}">
                    <a16:creationId xmlns:a16="http://schemas.microsoft.com/office/drawing/2014/main" id="{6AEFA891-E591-4F7F-9DBA-FC78E9B8F1B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8" name="Freeform 35">
                <a:extLst>
                  <a:ext uri="{FF2B5EF4-FFF2-40B4-BE49-F238E27FC236}">
                    <a16:creationId xmlns:a16="http://schemas.microsoft.com/office/drawing/2014/main" id="{78921FFF-4B57-4E33-BE94-5A8BFC95E0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9" name="Freeform 36">
                <a:extLst>
                  <a:ext uri="{FF2B5EF4-FFF2-40B4-BE49-F238E27FC236}">
                    <a16:creationId xmlns:a16="http://schemas.microsoft.com/office/drawing/2014/main" id="{0C4A1658-5AAE-4925-B106-BC0A17862E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0" name="Freeform 37">
                <a:extLst>
                  <a:ext uri="{FF2B5EF4-FFF2-40B4-BE49-F238E27FC236}">
                    <a16:creationId xmlns:a16="http://schemas.microsoft.com/office/drawing/2014/main" id="{DE6DF3EB-099A-427A-A999-3BAF3BCA9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1" name="Freeform 38">
                <a:extLst>
                  <a:ext uri="{FF2B5EF4-FFF2-40B4-BE49-F238E27FC236}">
                    <a16:creationId xmlns:a16="http://schemas.microsoft.com/office/drawing/2014/main" id="{CC595EFE-4690-4B81-83B1-F863B951B0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2" name="Freeform 39">
                <a:extLst>
                  <a:ext uri="{FF2B5EF4-FFF2-40B4-BE49-F238E27FC236}">
                    <a16:creationId xmlns:a16="http://schemas.microsoft.com/office/drawing/2014/main" id="{400FAC39-AEAC-4B54-9694-29D537C203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3" name="Freeform 40">
                <a:extLst>
                  <a:ext uri="{FF2B5EF4-FFF2-40B4-BE49-F238E27FC236}">
                    <a16:creationId xmlns:a16="http://schemas.microsoft.com/office/drawing/2014/main" id="{C61298B0-056E-4D83-B168-1C054A17A0C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24" name="Rectangle 41">
                <a:extLst>
                  <a:ext uri="{FF2B5EF4-FFF2-40B4-BE49-F238E27FC236}">
                    <a16:creationId xmlns:a16="http://schemas.microsoft.com/office/drawing/2014/main" id="{9F9E69A2-F9B0-40C2-BDC8-143835426BE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sp>
        </p:grpSp>
      </p:grpSp>
      <p:sp useBgFill="1">
        <p:nvSpPr>
          <p:cNvPr id="53" name="Rectangle 52">
            <a:extLst>
              <a:ext uri="{FF2B5EF4-FFF2-40B4-BE49-F238E27FC236}">
                <a16:creationId xmlns:a16="http://schemas.microsoft.com/office/drawing/2014/main" id="{C6270675-9512-4978-8583-36659256EE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E44701-83E5-8D63-7318-6B51FF0CF943}"/>
              </a:ext>
            </a:extLst>
          </p:cNvPr>
          <p:cNvSpPr>
            <a:spLocks noGrp="1"/>
          </p:cNvSpPr>
          <p:nvPr>
            <p:ph type="title"/>
          </p:nvPr>
        </p:nvSpPr>
        <p:spPr>
          <a:xfrm>
            <a:off x="1141413" y="618518"/>
            <a:ext cx="9905998" cy="1478570"/>
          </a:xfrm>
        </p:spPr>
        <p:txBody>
          <a:bodyPr vert="horz" lIns="91440" tIns="45720" rIns="91440" bIns="45720" rtlCol="0" anchor="ctr">
            <a:normAutofit/>
          </a:bodyPr>
          <a:lstStyle/>
          <a:p>
            <a:r>
              <a:rPr lang="en-US" sz="3300" dirty="0">
                <a:latin typeface="Arial" panose="020B0604020202020204" pitchFamily="34" charset="0"/>
                <a:cs typeface="Arial" panose="020B0604020202020204" pitchFamily="34" charset="0"/>
              </a:rPr>
              <a:t>What is managing performance, and what role do line managers have in influencing performance?</a:t>
            </a:r>
          </a:p>
        </p:txBody>
      </p:sp>
      <p:graphicFrame>
        <p:nvGraphicFramePr>
          <p:cNvPr id="5" name="Text Placeholder 2">
            <a:extLst>
              <a:ext uri="{FF2B5EF4-FFF2-40B4-BE49-F238E27FC236}">
                <a16:creationId xmlns:a16="http://schemas.microsoft.com/office/drawing/2014/main" id="{47493E71-79A3-2144-26A2-B15DE5295F0C}"/>
              </a:ext>
            </a:extLst>
          </p:cNvPr>
          <p:cNvGraphicFramePr/>
          <p:nvPr>
            <p:extLst>
              <p:ext uri="{D42A27DB-BD31-4B8C-83A1-F6EECF244321}">
                <p14:modId xmlns:p14="http://schemas.microsoft.com/office/powerpoint/2010/main" val="2955481385"/>
              </p:ext>
            </p:extLst>
          </p:nvPr>
        </p:nvGraphicFramePr>
        <p:xfrm>
          <a:off x="1141413" y="2249488"/>
          <a:ext cx="9906000" cy="354171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42925395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69B32A83-94CA-64B2-959C-C0518E127094}"/>
              </a:ext>
            </a:extLst>
          </p:cNvPr>
          <p:cNvSpPr>
            <a:spLocks noGrp="1"/>
          </p:cNvSpPr>
          <p:nvPr>
            <p:ph type="body" sz="half" idx="2"/>
          </p:nvPr>
        </p:nvSpPr>
        <p:spPr>
          <a:xfrm>
            <a:off x="699621" y="1666079"/>
            <a:ext cx="5934511" cy="3541714"/>
          </a:xfrm>
        </p:spPr>
        <p:txBody>
          <a:bodyPr>
            <a:normAutofit lnSpcReduction="10000"/>
          </a:bodyPr>
          <a:lstStyle/>
          <a:p>
            <a:pPr marL="285750" indent="-285750">
              <a:buFont typeface="Arial" panose="020B0604020202020204" pitchFamily="34" charset="0"/>
              <a:buChar char="•"/>
            </a:pPr>
            <a:r>
              <a:rPr lang="en-GB" sz="2100" dirty="0">
                <a:latin typeface="Arial" panose="020B0604020202020204" pitchFamily="34" charset="0"/>
                <a:cs typeface="Arial" panose="020B0604020202020204" pitchFamily="34" charset="0"/>
              </a:rPr>
              <a:t>‘The Great Resignation’ </a:t>
            </a:r>
          </a:p>
          <a:p>
            <a:pPr marL="285750" indent="-285750">
              <a:buFont typeface="Arial" panose="020B0604020202020204" pitchFamily="34" charset="0"/>
              <a:buChar char="•"/>
            </a:pPr>
            <a:r>
              <a:rPr lang="en-GB" sz="2100" dirty="0">
                <a:latin typeface="Arial" panose="020B0604020202020204" pitchFamily="34" charset="0"/>
                <a:ea typeface="Calibri" panose="020F0502020204030204" pitchFamily="34" charset="0"/>
              </a:rPr>
              <a:t>H</a:t>
            </a:r>
            <a:r>
              <a:rPr lang="en-GB" sz="2100" dirty="0">
                <a:effectLst/>
                <a:latin typeface="Arial" panose="020B0604020202020204" pitchFamily="34" charset="0"/>
                <a:ea typeface="Calibri" panose="020F0502020204030204" pitchFamily="34" charset="0"/>
              </a:rPr>
              <a:t>igh-performing staff looking to move elsewhere.</a:t>
            </a:r>
          </a:p>
          <a:p>
            <a:pPr marL="285750" indent="-285750">
              <a:buFont typeface="Arial" panose="020B0604020202020204" pitchFamily="34" charset="0"/>
              <a:buChar char="•"/>
            </a:pPr>
            <a:r>
              <a:rPr lang="en-GB" sz="2100" dirty="0">
                <a:effectLst/>
                <a:latin typeface="Arial" panose="020B0604020202020204" pitchFamily="34" charset="0"/>
                <a:ea typeface="Calibri" panose="020F0502020204030204" pitchFamily="34" charset="0"/>
                <a:cs typeface="Arial" panose="020B0604020202020204" pitchFamily="34" charset="0"/>
              </a:rPr>
              <a:t>According to a survey by </a:t>
            </a:r>
            <a:r>
              <a:rPr lang="en-GB" sz="2100" dirty="0" err="1">
                <a:effectLst/>
                <a:latin typeface="Arial" panose="020B0604020202020204" pitchFamily="34" charset="0"/>
                <a:ea typeface="Calibri" panose="020F0502020204030204" pitchFamily="34" charset="0"/>
                <a:cs typeface="Arial" panose="020B0604020202020204" pitchFamily="34" charset="0"/>
              </a:rPr>
              <a:t>PageGroup</a:t>
            </a:r>
            <a:r>
              <a:rPr lang="en-GB" sz="2100" dirty="0">
                <a:effectLst/>
                <a:latin typeface="Arial" panose="020B0604020202020204" pitchFamily="34" charset="0"/>
                <a:ea typeface="Calibri" panose="020F0502020204030204" pitchFamily="34" charset="0"/>
                <a:cs typeface="Arial" panose="020B0604020202020204" pitchFamily="34" charset="0"/>
              </a:rPr>
              <a:t> (Michael Page, 2022), current and prospective employees were demanding a ‘positive workplace culture that promotes healthy work/life balance and doesn’t push staff to burnout.’ </a:t>
            </a:r>
          </a:p>
          <a:p>
            <a:pPr marL="285750" indent="-285750">
              <a:buFont typeface="Arial" panose="020B0604020202020204" pitchFamily="34" charset="0"/>
              <a:buChar char="•"/>
            </a:pPr>
            <a:endParaRPr lang="en-GB" sz="2100" dirty="0">
              <a:latin typeface="Arial" panose="020B060402020202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226A04DB-D882-133B-5970-D34E3A972EF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21929" y="1642271"/>
            <a:ext cx="4870450" cy="3549650"/>
          </a:xfrm>
          <a:prstGeom prst="rect">
            <a:avLst/>
          </a:prstGeom>
        </p:spPr>
      </p:pic>
    </p:spTree>
    <p:extLst>
      <p:ext uri="{BB962C8B-B14F-4D97-AF65-F5344CB8AC3E}">
        <p14:creationId xmlns:p14="http://schemas.microsoft.com/office/powerpoint/2010/main" val="26555118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C9C31506-56DC-537D-D483-59953E6D69DC}"/>
              </a:ext>
            </a:extLst>
          </p:cNvPr>
          <p:cNvSpPr>
            <a:spLocks noGrp="1"/>
          </p:cNvSpPr>
          <p:nvPr>
            <p:ph type="body" sz="half" idx="2"/>
          </p:nvPr>
        </p:nvSpPr>
        <p:spPr>
          <a:xfrm>
            <a:off x="1143770" y="554805"/>
            <a:ext cx="9904459" cy="5380232"/>
          </a:xfrm>
        </p:spPr>
        <p:txBody>
          <a:bodyPr>
            <a:normAutofit/>
          </a:bodyPr>
          <a:lstStyle/>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Performance management acts as a tool to engage with employees effectively by attempting to maintain and increase productivity and performance. </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One of its main aims is to focus the employee’s attention on the overall organisational objectives of its employer.</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The idea is that if all employees are focused on the continuous improvement of an organisation that this is what will happen (Gifford, 2022). </a:t>
            </a:r>
          </a:p>
        </p:txBody>
      </p:sp>
    </p:spTree>
    <p:extLst>
      <p:ext uri="{BB962C8B-B14F-4D97-AF65-F5344CB8AC3E}">
        <p14:creationId xmlns:p14="http://schemas.microsoft.com/office/powerpoint/2010/main" val="490673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357A1A88-E38D-FE1D-CA1F-A04EA20498A4}"/>
              </a:ext>
            </a:extLst>
          </p:cNvPr>
          <p:cNvSpPr>
            <a:spLocks noGrp="1"/>
          </p:cNvSpPr>
          <p:nvPr>
            <p:ph type="body" sz="half" idx="2"/>
          </p:nvPr>
        </p:nvSpPr>
        <p:spPr>
          <a:xfrm>
            <a:off x="1143770" y="589790"/>
            <a:ext cx="9904459" cy="5421328"/>
          </a:xfrm>
        </p:spPr>
        <p:txBody>
          <a:bodyPr>
            <a:normAutofit/>
          </a:bodyPr>
          <a:lstStyle/>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The role of a line manager is incredibly important in how an organisation operates.</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Line managers also need to ensure that staff members are productive and are not disruptive to the dynamics of a team.</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Striking the balance of a professional relationship right is not to be underestimated. </a:t>
            </a:r>
          </a:p>
        </p:txBody>
      </p:sp>
    </p:spTree>
    <p:extLst>
      <p:ext uri="{BB962C8B-B14F-4D97-AF65-F5344CB8AC3E}">
        <p14:creationId xmlns:p14="http://schemas.microsoft.com/office/powerpoint/2010/main" val="21070121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5C03957B-F129-5CF2-85CD-E7B2CF9F065F}"/>
              </a:ext>
            </a:extLst>
          </p:cNvPr>
          <p:cNvSpPr>
            <a:spLocks noGrp="1"/>
          </p:cNvSpPr>
          <p:nvPr>
            <p:ph type="body" sz="half" idx="2"/>
          </p:nvPr>
        </p:nvSpPr>
        <p:spPr>
          <a:xfrm>
            <a:off x="1143770" y="773574"/>
            <a:ext cx="9904459" cy="5222112"/>
          </a:xfrm>
        </p:spPr>
        <p:txBody>
          <a:bodyPr>
            <a:normAutofit/>
          </a:bodyPr>
          <a:lstStyle/>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A line manager must ensure that positive culture within the workplace is encouraged. </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With company culture being at the forefront of a manager’s mind, they could be seen as ‘a ‘guardian’ or ‘keeper’ of culture’, which directly impacts the ‘attitudes and behaviours’ of their team (</a:t>
            </a:r>
            <a:r>
              <a:rPr lang="en-GB" sz="2400" dirty="0" err="1">
                <a:latin typeface="Arial" panose="020B0604020202020204" pitchFamily="34" charset="0"/>
                <a:cs typeface="Arial" panose="020B0604020202020204" pitchFamily="34" charset="0"/>
              </a:rPr>
              <a:t>McCosker</a:t>
            </a:r>
            <a:r>
              <a:rPr lang="en-GB" sz="2400" dirty="0">
                <a:latin typeface="Arial" panose="020B0604020202020204" pitchFamily="34" charset="0"/>
                <a:cs typeface="Arial" panose="020B0604020202020204" pitchFamily="34" charset="0"/>
              </a:rPr>
              <a:t>, 2021). </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The role of a line manager serves as a link between the Chief Executive and employees.</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‘Good work organisation’ and ‘psychological safety’. </a:t>
            </a:r>
          </a:p>
        </p:txBody>
      </p:sp>
    </p:spTree>
    <p:extLst>
      <p:ext uri="{BB962C8B-B14F-4D97-AF65-F5344CB8AC3E}">
        <p14:creationId xmlns:p14="http://schemas.microsoft.com/office/powerpoint/2010/main" val="22346396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9572FA45-41B5-4563-332F-3D24702726C5}"/>
              </a:ext>
            </a:extLst>
          </p:cNvPr>
          <p:cNvSpPr>
            <a:spLocks noGrp="1"/>
          </p:cNvSpPr>
          <p:nvPr>
            <p:ph type="body" sz="half" idx="2"/>
          </p:nvPr>
        </p:nvSpPr>
        <p:spPr>
          <a:xfrm>
            <a:off x="1143770" y="277792"/>
            <a:ext cx="9904459" cy="5775767"/>
          </a:xfrm>
        </p:spPr>
        <p:txBody>
          <a:bodyPr>
            <a:noAutofit/>
          </a:bodyPr>
          <a:lstStyle/>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A good manager will encourage the trust and confidence of employees within their team. </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In his article, Cespedes (2022) discusses the key points for implementing a positive performance management process.</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There is emphasis on regular meetings between line managers and employees to ensure that employees are on track to meeting their targets. </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Cespedes states that ‘feedback and coaching are crucial for professional growth and development.’ </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‘People join companies, but they leave managers’</a:t>
            </a:r>
          </a:p>
        </p:txBody>
      </p:sp>
    </p:spTree>
    <p:extLst>
      <p:ext uri="{BB962C8B-B14F-4D97-AF65-F5344CB8AC3E}">
        <p14:creationId xmlns:p14="http://schemas.microsoft.com/office/powerpoint/2010/main" val="8954214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3" name="Rectangle 13">
            <a:extLst>
              <a:ext uri="{FF2B5EF4-FFF2-40B4-BE49-F238E27FC236}">
                <a16:creationId xmlns:a16="http://schemas.microsoft.com/office/drawing/2014/main" id="{3CBA50DB-DBC7-4B6E-B3C1-8FF1EA519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1DED8FB6-AF8D-4D98-913D-E6486FEC10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1902285" cy="6858001"/>
            <a:chOff x="0" y="0"/>
            <a:chExt cx="11902285" cy="6858001"/>
          </a:xfrm>
        </p:grpSpPr>
        <p:grpSp>
          <p:nvGrpSpPr>
            <p:cNvPr id="17" name="Group 16">
              <a:extLst>
                <a:ext uri="{FF2B5EF4-FFF2-40B4-BE49-F238E27FC236}">
                  <a16:creationId xmlns:a16="http://schemas.microsoft.com/office/drawing/2014/main" id="{0A805ED2-113B-4584-8827-567B5792F1F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29" name="Rectangle 5">
                <a:extLst>
                  <a:ext uri="{FF2B5EF4-FFF2-40B4-BE49-F238E27FC236}">
                    <a16:creationId xmlns:a16="http://schemas.microsoft.com/office/drawing/2014/main" id="{C6CF21D8-CC72-4F35-A29E-3AF9E6DA130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30" name="Freeform 6">
                <a:extLst>
                  <a:ext uri="{FF2B5EF4-FFF2-40B4-BE49-F238E27FC236}">
                    <a16:creationId xmlns:a16="http://schemas.microsoft.com/office/drawing/2014/main" id="{8E60A7C3-087D-47B4-AB5A-C8B1042FD2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 name="Freeform 7">
                <a:extLst>
                  <a:ext uri="{FF2B5EF4-FFF2-40B4-BE49-F238E27FC236}">
                    <a16:creationId xmlns:a16="http://schemas.microsoft.com/office/drawing/2014/main" id="{1885EECE-F6D9-4128-BC90-01583BF269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 name="Freeform 8">
                <a:extLst>
                  <a:ext uri="{FF2B5EF4-FFF2-40B4-BE49-F238E27FC236}">
                    <a16:creationId xmlns:a16="http://schemas.microsoft.com/office/drawing/2014/main" id="{F44AA128-AA96-4FF2-A1C3-F9D2E7FD38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 name="Freeform 9">
                <a:extLst>
                  <a:ext uri="{FF2B5EF4-FFF2-40B4-BE49-F238E27FC236}">
                    <a16:creationId xmlns:a16="http://schemas.microsoft.com/office/drawing/2014/main" id="{7E52DC12-230B-4892-B284-F2FE9DE16A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4" name="Freeform 10">
                <a:extLst>
                  <a:ext uri="{FF2B5EF4-FFF2-40B4-BE49-F238E27FC236}">
                    <a16:creationId xmlns:a16="http://schemas.microsoft.com/office/drawing/2014/main" id="{A68FBF9E-B81A-41D0-8A03-6CFC30811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5" name="Freeform 11">
                <a:extLst>
                  <a:ext uri="{FF2B5EF4-FFF2-40B4-BE49-F238E27FC236}">
                    <a16:creationId xmlns:a16="http://schemas.microsoft.com/office/drawing/2014/main" id="{B0047F84-8480-494F-9241-39FF17CFF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6" name="Freeform 12">
                <a:extLst>
                  <a:ext uri="{FF2B5EF4-FFF2-40B4-BE49-F238E27FC236}">
                    <a16:creationId xmlns:a16="http://schemas.microsoft.com/office/drawing/2014/main" id="{8CAF76D8-4B95-4A8E-9EE5-8CCC0A7AD2C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7" name="Freeform 13">
                <a:extLst>
                  <a:ext uri="{FF2B5EF4-FFF2-40B4-BE49-F238E27FC236}">
                    <a16:creationId xmlns:a16="http://schemas.microsoft.com/office/drawing/2014/main" id="{792F82F3-05A8-4A55-8C5B-81F6678B59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8" name="Freeform 14">
                <a:extLst>
                  <a:ext uri="{FF2B5EF4-FFF2-40B4-BE49-F238E27FC236}">
                    <a16:creationId xmlns:a16="http://schemas.microsoft.com/office/drawing/2014/main" id="{B8472536-021A-4E59-BD59-DDC090A18A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9" name="Freeform 15">
                <a:extLst>
                  <a:ext uri="{FF2B5EF4-FFF2-40B4-BE49-F238E27FC236}">
                    <a16:creationId xmlns:a16="http://schemas.microsoft.com/office/drawing/2014/main" id="{AEBEF646-3C12-469F-B194-A161A7A95D2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0" name="Line 16">
                <a:extLst>
                  <a:ext uri="{FF2B5EF4-FFF2-40B4-BE49-F238E27FC236}">
                    <a16:creationId xmlns:a16="http://schemas.microsoft.com/office/drawing/2014/main" id="{D4501159-D7AC-4307-9DFC-C8F3A94341D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41" name="Freeform 17">
                <a:extLst>
                  <a:ext uri="{FF2B5EF4-FFF2-40B4-BE49-F238E27FC236}">
                    <a16:creationId xmlns:a16="http://schemas.microsoft.com/office/drawing/2014/main" id="{B5244C41-454C-47D8-A6A9-C17EC2A36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2" name="Freeform 18">
                <a:extLst>
                  <a:ext uri="{FF2B5EF4-FFF2-40B4-BE49-F238E27FC236}">
                    <a16:creationId xmlns:a16="http://schemas.microsoft.com/office/drawing/2014/main" id="{8FA883B8-99FB-4540-B573-F0674BFB1C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3" name="Freeform 19">
                <a:extLst>
                  <a:ext uri="{FF2B5EF4-FFF2-40B4-BE49-F238E27FC236}">
                    <a16:creationId xmlns:a16="http://schemas.microsoft.com/office/drawing/2014/main" id="{F1178B7C-5A00-4E5B-9010-B1477621E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4" name="Freeform 20">
                <a:extLst>
                  <a:ext uri="{FF2B5EF4-FFF2-40B4-BE49-F238E27FC236}">
                    <a16:creationId xmlns:a16="http://schemas.microsoft.com/office/drawing/2014/main" id="{E359D5D8-EE2E-4714-A40A-C3A6D91F989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5" name="Rectangle 21">
                <a:extLst>
                  <a:ext uri="{FF2B5EF4-FFF2-40B4-BE49-F238E27FC236}">
                    <a16:creationId xmlns:a16="http://schemas.microsoft.com/office/drawing/2014/main" id="{8A89C2E5-F892-4666-85FB-995578FBC73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46" name="Freeform 22">
                <a:extLst>
                  <a:ext uri="{FF2B5EF4-FFF2-40B4-BE49-F238E27FC236}">
                    <a16:creationId xmlns:a16="http://schemas.microsoft.com/office/drawing/2014/main" id="{6DC6174B-0EC3-4A81-A0D1-D10DBB869A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7" name="Freeform 23">
                <a:extLst>
                  <a:ext uri="{FF2B5EF4-FFF2-40B4-BE49-F238E27FC236}">
                    <a16:creationId xmlns:a16="http://schemas.microsoft.com/office/drawing/2014/main" id="{2CB96070-0553-4F79-984C-8DABB1CD5D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8" name="Freeform 24">
                <a:extLst>
                  <a:ext uri="{FF2B5EF4-FFF2-40B4-BE49-F238E27FC236}">
                    <a16:creationId xmlns:a16="http://schemas.microsoft.com/office/drawing/2014/main" id="{BA23B6E2-3718-4009-B80E-9279154B19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9" name="Freeform 25">
                <a:extLst>
                  <a:ext uri="{FF2B5EF4-FFF2-40B4-BE49-F238E27FC236}">
                    <a16:creationId xmlns:a16="http://schemas.microsoft.com/office/drawing/2014/main" id="{CAFB32D5-E528-419B-80EE-1475633970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0" name="Freeform 26">
                <a:extLst>
                  <a:ext uri="{FF2B5EF4-FFF2-40B4-BE49-F238E27FC236}">
                    <a16:creationId xmlns:a16="http://schemas.microsoft.com/office/drawing/2014/main" id="{A68ADD35-4FEA-404D-B2F3-23556E6E8F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1" name="Freeform 27">
                <a:extLst>
                  <a:ext uri="{FF2B5EF4-FFF2-40B4-BE49-F238E27FC236}">
                    <a16:creationId xmlns:a16="http://schemas.microsoft.com/office/drawing/2014/main" id="{89CF17CA-49E3-4B4A-836A-4FD55C67BE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2" name="Freeform 28">
                <a:extLst>
                  <a:ext uri="{FF2B5EF4-FFF2-40B4-BE49-F238E27FC236}">
                    <a16:creationId xmlns:a16="http://schemas.microsoft.com/office/drawing/2014/main" id="{AB394F2E-F3E7-4CED-84A9-35C47AB287C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3" name="Freeform 29">
                <a:extLst>
                  <a:ext uri="{FF2B5EF4-FFF2-40B4-BE49-F238E27FC236}">
                    <a16:creationId xmlns:a16="http://schemas.microsoft.com/office/drawing/2014/main" id="{FF816C2F-3999-4A9F-8395-5D68ED33A41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4" name="Freeform 30">
                <a:extLst>
                  <a:ext uri="{FF2B5EF4-FFF2-40B4-BE49-F238E27FC236}">
                    <a16:creationId xmlns:a16="http://schemas.microsoft.com/office/drawing/2014/main" id="{82AD6AC6-71D5-4BD8-9185-D3062968B5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5" name="Freeform 31">
                <a:extLst>
                  <a:ext uri="{FF2B5EF4-FFF2-40B4-BE49-F238E27FC236}">
                    <a16:creationId xmlns:a16="http://schemas.microsoft.com/office/drawing/2014/main" id="{743A50C2-65CF-4F4C-B412-6149A93ACFE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grpSp>
          <p:nvGrpSpPr>
            <p:cNvPr id="18" name="Group 17">
              <a:extLst>
                <a:ext uri="{FF2B5EF4-FFF2-40B4-BE49-F238E27FC236}">
                  <a16:creationId xmlns:a16="http://schemas.microsoft.com/office/drawing/2014/main" id="{6C0E7A88-FEDF-4C4F-A6B4-F7DDE9DE926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227597" y="0"/>
              <a:ext cx="674688" cy="6848476"/>
              <a:chOff x="11364912" y="0"/>
              <a:chExt cx="674688" cy="6848476"/>
            </a:xfrm>
            <a:gradFill flip="none" rotWithShape="1">
              <a:gsLst>
                <a:gs pos="0">
                  <a:schemeClr val="bg2"/>
                </a:gs>
                <a:gs pos="100000">
                  <a:schemeClr val="tx2">
                    <a:lumMod val="60000"/>
                    <a:lumOff val="40000"/>
                  </a:schemeClr>
                </a:gs>
              </a:gsLst>
              <a:lin ang="5400000" scaled="0"/>
              <a:tileRect/>
            </a:gradFill>
          </p:grpSpPr>
          <p:sp>
            <p:nvSpPr>
              <p:cNvPr id="19" name="Freeform 32">
                <a:extLst>
                  <a:ext uri="{FF2B5EF4-FFF2-40B4-BE49-F238E27FC236}">
                    <a16:creationId xmlns:a16="http://schemas.microsoft.com/office/drawing/2014/main" id="{AE94B3EE-D5C0-4BDE-B6AA-7599F0486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 name="Freeform 33">
                <a:extLst>
                  <a:ext uri="{FF2B5EF4-FFF2-40B4-BE49-F238E27FC236}">
                    <a16:creationId xmlns:a16="http://schemas.microsoft.com/office/drawing/2014/main" id="{5EF110E8-C00D-454E-8F3A-ECF2D356676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 name="Freeform 34">
                <a:extLst>
                  <a:ext uri="{FF2B5EF4-FFF2-40B4-BE49-F238E27FC236}">
                    <a16:creationId xmlns:a16="http://schemas.microsoft.com/office/drawing/2014/main" id="{BFC5F327-6927-4F35-9AF6-C45527BB45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 name="Freeform 35">
                <a:extLst>
                  <a:ext uri="{FF2B5EF4-FFF2-40B4-BE49-F238E27FC236}">
                    <a16:creationId xmlns:a16="http://schemas.microsoft.com/office/drawing/2014/main" id="{BF2D314D-AEDE-418D-9702-D3CDB98C30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3" name="Freeform 36">
                <a:extLst>
                  <a:ext uri="{FF2B5EF4-FFF2-40B4-BE49-F238E27FC236}">
                    <a16:creationId xmlns:a16="http://schemas.microsoft.com/office/drawing/2014/main" id="{64FD07F8-3CA6-4209-9A9E-30609FE9A36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4" name="Freeform 37">
                <a:extLst>
                  <a:ext uri="{FF2B5EF4-FFF2-40B4-BE49-F238E27FC236}">
                    <a16:creationId xmlns:a16="http://schemas.microsoft.com/office/drawing/2014/main" id="{AB0AE24D-CD49-4B57-82E0-780F62AE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5" name="Freeform 38">
                <a:extLst>
                  <a:ext uri="{FF2B5EF4-FFF2-40B4-BE49-F238E27FC236}">
                    <a16:creationId xmlns:a16="http://schemas.microsoft.com/office/drawing/2014/main" id="{66803AF8-6368-45E6-A0B7-C0C4CFFEEB5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6" name="Freeform 39">
                <a:extLst>
                  <a:ext uri="{FF2B5EF4-FFF2-40B4-BE49-F238E27FC236}">
                    <a16:creationId xmlns:a16="http://schemas.microsoft.com/office/drawing/2014/main" id="{B4761E05-2792-472B-A814-9616151CF3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7" name="Freeform 40">
                <a:extLst>
                  <a:ext uri="{FF2B5EF4-FFF2-40B4-BE49-F238E27FC236}">
                    <a16:creationId xmlns:a16="http://schemas.microsoft.com/office/drawing/2014/main" id="{40B6A261-9427-4E70-9564-048AD009BD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8" name="Rectangle 41">
                <a:extLst>
                  <a:ext uri="{FF2B5EF4-FFF2-40B4-BE49-F238E27FC236}">
                    <a16:creationId xmlns:a16="http://schemas.microsoft.com/office/drawing/2014/main" id="{68BFDFBE-2286-4123-9436-E1DF84AF494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grpSp>
      </p:grpSp>
      <p:pic>
        <p:nvPicPr>
          <p:cNvPr id="57" name="Picture 2">
            <a:extLst>
              <a:ext uri="{FF2B5EF4-FFF2-40B4-BE49-F238E27FC236}">
                <a16:creationId xmlns:a16="http://schemas.microsoft.com/office/drawing/2014/main" id="{5B3DE270-418F-47A7-B311-C4D876041D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sp useBgFill="1">
        <p:nvSpPr>
          <p:cNvPr id="59" name="Round Diagonal Corner Rectangle 11">
            <a:extLst>
              <a:ext uri="{FF2B5EF4-FFF2-40B4-BE49-F238E27FC236}">
                <a16:creationId xmlns:a16="http://schemas.microsoft.com/office/drawing/2014/main" id="{A1351C6B-7343-451F-AB4A-1CE294A4E9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949" y="808057"/>
            <a:ext cx="6752461" cy="5234394"/>
          </a:xfrm>
          <a:prstGeom prst="round2DiagRect">
            <a:avLst>
              <a:gd name="adj1" fmla="val 741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picture containing diagram&#10;&#10;Description automatically generated">
            <a:extLst>
              <a:ext uri="{FF2B5EF4-FFF2-40B4-BE49-F238E27FC236}">
                <a16:creationId xmlns:a16="http://schemas.microsoft.com/office/drawing/2014/main" id="{020E764E-8567-3F32-78B6-77DA659D220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18988" y="1470307"/>
            <a:ext cx="6112382" cy="3911924"/>
          </a:xfrm>
          <a:prstGeom prst="rect">
            <a:avLst/>
          </a:prstGeom>
        </p:spPr>
      </p:pic>
      <p:sp>
        <p:nvSpPr>
          <p:cNvPr id="4" name="Text Placeholder 3">
            <a:extLst>
              <a:ext uri="{FF2B5EF4-FFF2-40B4-BE49-F238E27FC236}">
                <a16:creationId xmlns:a16="http://schemas.microsoft.com/office/drawing/2014/main" id="{C0575B9B-82BB-BC12-A959-1CAE198B1881}"/>
              </a:ext>
            </a:extLst>
          </p:cNvPr>
          <p:cNvSpPr>
            <a:spLocks noGrp="1"/>
          </p:cNvSpPr>
          <p:nvPr>
            <p:ph idx="1"/>
          </p:nvPr>
        </p:nvSpPr>
        <p:spPr>
          <a:xfrm>
            <a:off x="8085221" y="1611313"/>
            <a:ext cx="3802401" cy="3541714"/>
          </a:xfrm>
        </p:spPr>
        <p:txBody>
          <a:bodyPr>
            <a:noAutofit/>
          </a:bodyPr>
          <a:lstStyle/>
          <a:p>
            <a:pPr marL="285750" indent="-285750">
              <a:buFont typeface="Arial" panose="020B0604020202020204" pitchFamily="34" charset="0"/>
              <a:buChar char="•"/>
            </a:pPr>
            <a:r>
              <a:rPr lang="en-GB" sz="2100" dirty="0">
                <a:solidFill>
                  <a:srgbClr val="FFFFFF"/>
                </a:solidFill>
                <a:latin typeface="Arial" panose="020B0604020202020204" pitchFamily="34" charset="0"/>
                <a:cs typeface="Arial" panose="020B0604020202020204" pitchFamily="34" charset="0"/>
              </a:rPr>
              <a:t>During COVID, importance of staff wellbeing changed dramatically.</a:t>
            </a:r>
          </a:p>
          <a:p>
            <a:pPr marL="285750" indent="-285750">
              <a:buFont typeface="Arial" panose="020B0604020202020204" pitchFamily="34" charset="0"/>
              <a:buChar char="•"/>
            </a:pPr>
            <a:r>
              <a:rPr lang="en-GB" sz="2100" dirty="0">
                <a:solidFill>
                  <a:srgbClr val="FFFFFF"/>
                </a:solidFill>
                <a:latin typeface="Arial" panose="020B0604020202020204" pitchFamily="34" charset="0"/>
                <a:cs typeface="Arial" panose="020B0604020202020204" pitchFamily="34" charset="0"/>
              </a:rPr>
              <a:t>According to CIPD’s People Profession 2020 survey, wellbeing was being seen as a ‘top priority for organisations’ (CIPD (b), 2021). </a:t>
            </a:r>
          </a:p>
        </p:txBody>
      </p:sp>
    </p:spTree>
    <p:extLst>
      <p:ext uri="{BB962C8B-B14F-4D97-AF65-F5344CB8AC3E}">
        <p14:creationId xmlns:p14="http://schemas.microsoft.com/office/powerpoint/2010/main" val="2186199694"/>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291F66-61AB-CDF5-527E-12C80F5191CC}"/>
              </a:ext>
            </a:extLst>
          </p:cNvPr>
          <p:cNvSpPr>
            <a:spLocks noGrp="1"/>
          </p:cNvSpPr>
          <p:nvPr>
            <p:ph type="title"/>
          </p:nvPr>
        </p:nvSpPr>
        <p:spPr/>
        <p:txBody>
          <a:bodyPr>
            <a:normAutofit/>
          </a:bodyPr>
          <a:lstStyle/>
          <a:p>
            <a:pPr algn="ctr"/>
            <a:r>
              <a:rPr lang="en-GB" sz="3300" dirty="0">
                <a:latin typeface="Arial" panose="020B0604020202020204" pitchFamily="34" charset="0"/>
                <a:cs typeface="Arial" panose="020B0604020202020204" pitchFamily="34" charset="0"/>
              </a:rPr>
              <a:t>Leadership styles and how that impacts performance</a:t>
            </a:r>
          </a:p>
        </p:txBody>
      </p:sp>
      <p:sp>
        <p:nvSpPr>
          <p:cNvPr id="3" name="Content Placeholder 2">
            <a:extLst>
              <a:ext uri="{FF2B5EF4-FFF2-40B4-BE49-F238E27FC236}">
                <a16:creationId xmlns:a16="http://schemas.microsoft.com/office/drawing/2014/main" id="{0CEC507B-0B8D-5766-69DE-C7F7684942E6}"/>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Effective leadership does not come naturally to all line managers. </a:t>
            </a:r>
          </a:p>
          <a:p>
            <a:r>
              <a:rPr lang="en-GB" dirty="0">
                <a:latin typeface="Arial" panose="020B0604020202020204" pitchFamily="34" charset="0"/>
                <a:cs typeface="Arial" panose="020B0604020202020204" pitchFamily="34" charset="0"/>
              </a:rPr>
              <a:t>One way to define leadership in the workplace is ‘the ability to understand people’s motivation and leverage it to achieve a common goal’ (</a:t>
            </a:r>
            <a:r>
              <a:rPr lang="en-GB" dirty="0" err="1">
                <a:latin typeface="Arial" panose="020B0604020202020204" pitchFamily="34" charset="0"/>
                <a:cs typeface="Arial" panose="020B0604020202020204" pitchFamily="34" charset="0"/>
              </a:rPr>
              <a:t>Gamba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Quilliam</a:t>
            </a:r>
            <a:r>
              <a:rPr lang="en-GB" dirty="0">
                <a:latin typeface="Arial" panose="020B0604020202020204" pitchFamily="34" charset="0"/>
                <a:cs typeface="Arial" panose="020B0604020202020204" pitchFamily="34" charset="0"/>
              </a:rPr>
              <a:t>, 2022). </a:t>
            </a:r>
          </a:p>
          <a:p>
            <a:r>
              <a:rPr lang="en-GB" dirty="0">
                <a:latin typeface="Arial" panose="020B0604020202020204" pitchFamily="34" charset="0"/>
                <a:cs typeface="Arial" panose="020B0604020202020204" pitchFamily="34" charset="0"/>
              </a:rPr>
              <a:t>Human nature naturally means that individuals deal and cope with the responsibility of being a line manager in different ways. </a:t>
            </a:r>
          </a:p>
        </p:txBody>
      </p:sp>
    </p:spTree>
    <p:extLst>
      <p:ext uri="{BB962C8B-B14F-4D97-AF65-F5344CB8AC3E}">
        <p14:creationId xmlns:p14="http://schemas.microsoft.com/office/powerpoint/2010/main" val="11007541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785B4-D04A-F9B3-AB31-634F60C7F099}"/>
              </a:ext>
            </a:extLst>
          </p:cNvPr>
          <p:cNvSpPr>
            <a:spLocks noGrp="1"/>
          </p:cNvSpPr>
          <p:nvPr>
            <p:ph type="title"/>
          </p:nvPr>
        </p:nvSpPr>
        <p:spPr/>
        <p:txBody>
          <a:bodyPr>
            <a:normAutofit/>
          </a:bodyPr>
          <a:lstStyle/>
          <a:p>
            <a:pPr algn="ctr"/>
            <a:r>
              <a:rPr lang="en-GB" sz="3300" dirty="0">
                <a:latin typeface="Arial" panose="020B0604020202020204" pitchFamily="34" charset="0"/>
                <a:cs typeface="Arial" panose="020B0604020202020204" pitchFamily="34" charset="0"/>
              </a:rPr>
              <a:t>Psychological safety </a:t>
            </a:r>
          </a:p>
        </p:txBody>
      </p:sp>
      <p:sp>
        <p:nvSpPr>
          <p:cNvPr id="3" name="Content Placeholder 2">
            <a:extLst>
              <a:ext uri="{FF2B5EF4-FFF2-40B4-BE49-F238E27FC236}">
                <a16:creationId xmlns:a16="http://schemas.microsoft.com/office/drawing/2014/main" id="{7CB8C770-FC56-8A53-66E5-EE122403E97E}"/>
              </a:ext>
            </a:extLst>
          </p:cNvPr>
          <p:cNvSpPr>
            <a:spLocks noGrp="1"/>
          </p:cNvSpPr>
          <p:nvPr>
            <p:ph idx="1"/>
          </p:nvPr>
        </p:nvSpPr>
        <p:spPr>
          <a:xfrm>
            <a:off x="1141412" y="1828800"/>
            <a:ext cx="9905999" cy="4305781"/>
          </a:xfrm>
        </p:spPr>
        <p:txBody>
          <a:bodyPr>
            <a:normAutofit fontScale="92500" lnSpcReduction="10000"/>
          </a:bodyPr>
          <a:lstStyle/>
          <a:p>
            <a:r>
              <a:rPr lang="en-GB" dirty="0">
                <a:latin typeface="Arial" panose="020B0604020202020204" pitchFamily="34" charset="0"/>
                <a:cs typeface="Arial" panose="020B0604020202020204" pitchFamily="34" charset="0"/>
              </a:rPr>
              <a:t>What it means is that an employee who feel psychologically safe in work can speak their minds. </a:t>
            </a:r>
          </a:p>
          <a:p>
            <a:r>
              <a:rPr lang="en-GB" dirty="0">
                <a:latin typeface="Arial" panose="020B0604020202020204" pitchFamily="34" charset="0"/>
                <a:cs typeface="Arial" panose="020B0604020202020204" pitchFamily="34" charset="0"/>
              </a:rPr>
              <a:t>This includes ‘ideas, questions, concerns, or mistakes’ without the fear that they will be ‘punished or humiliated’ by other members of their team, or by their line manager (CCL, 2023). </a:t>
            </a:r>
          </a:p>
          <a:p>
            <a:r>
              <a:rPr lang="en-GB" dirty="0">
                <a:latin typeface="Arial" panose="020B0604020202020204" pitchFamily="34" charset="0"/>
                <a:cs typeface="Arial" panose="020B0604020202020204" pitchFamily="34" charset="0"/>
              </a:rPr>
              <a:t>At Ceredigion County Council, we are advocates of the ‘top down, bottom up’ ethos.</a:t>
            </a:r>
          </a:p>
          <a:p>
            <a:r>
              <a:rPr lang="en-GB" dirty="0">
                <a:latin typeface="Arial" panose="020B0604020202020204" pitchFamily="34" charset="0"/>
                <a:cs typeface="Arial" panose="020B0604020202020204" pitchFamily="34" charset="0"/>
              </a:rPr>
              <a:t>We value the importance of psychological safety in the workplace.</a:t>
            </a:r>
          </a:p>
          <a:p>
            <a:r>
              <a:rPr lang="en-GB" dirty="0">
                <a:latin typeface="Arial" panose="020B0604020202020204" pitchFamily="34" charset="0"/>
                <a:cs typeface="Arial" panose="020B0604020202020204" pitchFamily="34" charset="0"/>
              </a:rPr>
              <a:t>Team leaders are a key component in ensuring that employees feel safe to speak in front of others, by sharing ideas and encouraging debates.</a:t>
            </a:r>
          </a:p>
        </p:txBody>
      </p:sp>
    </p:spTree>
    <p:extLst>
      <p:ext uri="{BB962C8B-B14F-4D97-AF65-F5344CB8AC3E}">
        <p14:creationId xmlns:p14="http://schemas.microsoft.com/office/powerpoint/2010/main" val="35438645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CA5ECA-3D36-D8A9-5795-9EF965C8431C}"/>
              </a:ext>
            </a:extLst>
          </p:cNvPr>
          <p:cNvSpPr>
            <a:spLocks noGrp="1"/>
          </p:cNvSpPr>
          <p:nvPr>
            <p:ph idx="1"/>
          </p:nvPr>
        </p:nvSpPr>
        <p:spPr>
          <a:xfrm>
            <a:off x="1143000" y="1658143"/>
            <a:ext cx="9905999" cy="3541714"/>
          </a:xfrm>
        </p:spPr>
        <p:txBody>
          <a:bodyPr/>
          <a:lstStyle/>
          <a:p>
            <a:r>
              <a:rPr lang="en-GB" dirty="0">
                <a:latin typeface="Arial" panose="020B0604020202020204" pitchFamily="34" charset="0"/>
                <a:cs typeface="Arial" panose="020B0604020202020204" pitchFamily="34" charset="0"/>
              </a:rPr>
              <a:t>In 2020, the entire landscape of the workplace changed entirely for most workers in the UK due to the COVID outbreak.</a:t>
            </a:r>
          </a:p>
          <a:p>
            <a:r>
              <a:rPr lang="en-GB" dirty="0">
                <a:latin typeface="Arial" panose="020B0604020202020204" pitchFamily="34" charset="0"/>
                <a:cs typeface="Arial" panose="020B0604020202020204" pitchFamily="34" charset="0"/>
              </a:rPr>
              <a:t>It does not need to be something overly elaborate to ensure that psychological safety in the hybrid workplace remains.</a:t>
            </a:r>
          </a:p>
          <a:p>
            <a:r>
              <a:rPr lang="en-GB" dirty="0">
                <a:latin typeface="Arial" panose="020B0604020202020204" pitchFamily="34" charset="0"/>
                <a:cs typeface="Arial" panose="020B0604020202020204" pitchFamily="34" charset="0"/>
              </a:rPr>
              <a:t>If support from line managers deteriorated during the initial change to homeworking, then this would have had a huge negative effect on the emotions of employees. </a:t>
            </a:r>
          </a:p>
        </p:txBody>
      </p:sp>
    </p:spTree>
    <p:extLst>
      <p:ext uri="{BB962C8B-B14F-4D97-AF65-F5344CB8AC3E}">
        <p14:creationId xmlns:p14="http://schemas.microsoft.com/office/powerpoint/2010/main" val="29651087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9" name="Rectangle 11">
            <a:extLst>
              <a:ext uri="{FF2B5EF4-FFF2-40B4-BE49-F238E27FC236}">
                <a16:creationId xmlns:a16="http://schemas.microsoft.com/office/drawing/2014/main" id="{6697F791-5FFA-4164-899F-EB52EA72B0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0" name="Picture 2">
            <a:extLst>
              <a:ext uri="{FF2B5EF4-FFF2-40B4-BE49-F238E27FC236}">
                <a16:creationId xmlns:a16="http://schemas.microsoft.com/office/drawing/2014/main" id="{4E28A1A9-FB81-4816-AAEA-C3B430946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a:stretch>
            <a:fillRect/>
          </a:stretch>
        </p:blipFill>
        <p:spPr bwMode="auto">
          <a:xfrm>
            <a:off x="1190" y="-2"/>
            <a:ext cx="4061525" cy="6858001"/>
          </a:xfrm>
          <a:prstGeom prst="rect">
            <a:avLst/>
          </a:prstGeom>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sp>
        <p:nvSpPr>
          <p:cNvPr id="16" name="Rectangle 15">
            <a:extLst>
              <a:ext uri="{FF2B5EF4-FFF2-40B4-BE49-F238E27FC236}">
                <a16:creationId xmlns:a16="http://schemas.microsoft.com/office/drawing/2014/main" id="{B773AB25-A422-41AA-9737-5E04C1966D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53"/>
            <a:ext cx="4055621" cy="6858000"/>
          </a:xfrm>
          <a:prstGeom prst="rect">
            <a:avLst/>
          </a:prstGeom>
          <a:ln>
            <a:noFill/>
          </a:ln>
          <a:effectLst>
            <a:outerShdw blurRad="76200" dist="38100" algn="l" rotWithShape="0">
              <a:prstClr val="black">
                <a:alpha val="37000"/>
              </a:prstClr>
            </a:outerShdw>
          </a:effectLst>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18" name="Picture 2">
            <a:extLst>
              <a:ext uri="{FF2B5EF4-FFF2-40B4-BE49-F238E27FC236}">
                <a16:creationId xmlns:a16="http://schemas.microsoft.com/office/drawing/2014/main" id="{AF0552B8-DE8C-40DF-B29F-1728E6A1061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22530" y="23283"/>
            <a:ext cx="4078152"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sp>
        <p:nvSpPr>
          <p:cNvPr id="2" name="Title 1">
            <a:extLst>
              <a:ext uri="{FF2B5EF4-FFF2-40B4-BE49-F238E27FC236}">
                <a16:creationId xmlns:a16="http://schemas.microsoft.com/office/drawing/2014/main" id="{479FCE20-7D31-0112-5109-57FF48724F20}"/>
              </a:ext>
            </a:extLst>
          </p:cNvPr>
          <p:cNvSpPr>
            <a:spLocks noGrp="1"/>
          </p:cNvSpPr>
          <p:nvPr>
            <p:ph type="title"/>
          </p:nvPr>
        </p:nvSpPr>
        <p:spPr>
          <a:xfrm>
            <a:off x="636588" y="2485908"/>
            <a:ext cx="2851417" cy="1478570"/>
          </a:xfrm>
        </p:spPr>
        <p:txBody>
          <a:bodyPr>
            <a:normAutofit/>
          </a:bodyPr>
          <a:lstStyle/>
          <a:p>
            <a:pPr algn="ctr"/>
            <a:r>
              <a:rPr lang="en-GB" sz="3200" dirty="0">
                <a:solidFill>
                  <a:srgbClr val="FFFFFF"/>
                </a:solidFill>
                <a:latin typeface="Arial" panose="020B0604020202020204" pitchFamily="34" charset="0"/>
                <a:cs typeface="Arial" panose="020B0604020202020204" pitchFamily="34" charset="0"/>
              </a:rPr>
              <a:t>Team theory </a:t>
            </a:r>
          </a:p>
        </p:txBody>
      </p:sp>
      <p:grpSp>
        <p:nvGrpSpPr>
          <p:cNvPr id="20" name="Group 19">
            <a:extLst>
              <a:ext uri="{FF2B5EF4-FFF2-40B4-BE49-F238E27FC236}">
                <a16:creationId xmlns:a16="http://schemas.microsoft.com/office/drawing/2014/main" id="{6AD0D387-1584-4477-B5F8-52B50D4F22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21" name="Rectangle 5">
              <a:extLst>
                <a:ext uri="{FF2B5EF4-FFF2-40B4-BE49-F238E27FC236}">
                  <a16:creationId xmlns:a16="http://schemas.microsoft.com/office/drawing/2014/main" id="{22C90122-8CF0-4164-B596-168DE41D39A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22" name="Freeform 6">
              <a:extLst>
                <a:ext uri="{FF2B5EF4-FFF2-40B4-BE49-F238E27FC236}">
                  <a16:creationId xmlns:a16="http://schemas.microsoft.com/office/drawing/2014/main" id="{E74D534E-37A6-4D27-9C47-0B2F052783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3" name="Freeform 7">
              <a:extLst>
                <a:ext uri="{FF2B5EF4-FFF2-40B4-BE49-F238E27FC236}">
                  <a16:creationId xmlns:a16="http://schemas.microsoft.com/office/drawing/2014/main" id="{1C1C156E-D2E0-468A-9B19-79521D69BF5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4" name="Freeform 8">
              <a:extLst>
                <a:ext uri="{FF2B5EF4-FFF2-40B4-BE49-F238E27FC236}">
                  <a16:creationId xmlns:a16="http://schemas.microsoft.com/office/drawing/2014/main" id="{14C97F11-4F6C-4DFF-89BC-3AEA5B7FF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5" name="Freeform 9">
              <a:extLst>
                <a:ext uri="{FF2B5EF4-FFF2-40B4-BE49-F238E27FC236}">
                  <a16:creationId xmlns:a16="http://schemas.microsoft.com/office/drawing/2014/main" id="{773C2106-77CE-42E1-839F-925EAEBB2FF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6" name="Freeform 10">
              <a:extLst>
                <a:ext uri="{FF2B5EF4-FFF2-40B4-BE49-F238E27FC236}">
                  <a16:creationId xmlns:a16="http://schemas.microsoft.com/office/drawing/2014/main" id="{E2807D33-BD1F-4B09-8D93-63C06DB3C0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7" name="Freeform 11">
              <a:extLst>
                <a:ext uri="{FF2B5EF4-FFF2-40B4-BE49-F238E27FC236}">
                  <a16:creationId xmlns:a16="http://schemas.microsoft.com/office/drawing/2014/main" id="{84BDF3E8-157B-47D1-AF8E-FE1EFF0612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8" name="Freeform 12">
              <a:extLst>
                <a:ext uri="{FF2B5EF4-FFF2-40B4-BE49-F238E27FC236}">
                  <a16:creationId xmlns:a16="http://schemas.microsoft.com/office/drawing/2014/main" id="{68B482B5-E0FD-406A-99B2-297DF333546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9" name="Freeform 13">
              <a:extLst>
                <a:ext uri="{FF2B5EF4-FFF2-40B4-BE49-F238E27FC236}">
                  <a16:creationId xmlns:a16="http://schemas.microsoft.com/office/drawing/2014/main" id="{B8750F30-12E8-410B-8709-78F1EF3BBE7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 name="Freeform 14">
              <a:extLst>
                <a:ext uri="{FF2B5EF4-FFF2-40B4-BE49-F238E27FC236}">
                  <a16:creationId xmlns:a16="http://schemas.microsoft.com/office/drawing/2014/main" id="{DB2D030A-4700-4CC4-A971-F119F8372C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 name="Freeform 15">
              <a:extLst>
                <a:ext uri="{FF2B5EF4-FFF2-40B4-BE49-F238E27FC236}">
                  <a16:creationId xmlns:a16="http://schemas.microsoft.com/office/drawing/2014/main" id="{B4E516DB-F66E-4E88-8CAA-67153F5618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 name="Line 16">
              <a:extLst>
                <a:ext uri="{FF2B5EF4-FFF2-40B4-BE49-F238E27FC236}">
                  <a16:creationId xmlns:a16="http://schemas.microsoft.com/office/drawing/2014/main" id="{DF749FDD-DD56-4DC9-A379-77E1106981D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a:extLst>
                <a:ext uri="{FF2B5EF4-FFF2-40B4-BE49-F238E27FC236}">
                  <a16:creationId xmlns:a16="http://schemas.microsoft.com/office/drawing/2014/main" id="{6AD95087-E0AF-45D3-B824-EFFCBBECD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4" name="Freeform 18">
              <a:extLst>
                <a:ext uri="{FF2B5EF4-FFF2-40B4-BE49-F238E27FC236}">
                  <a16:creationId xmlns:a16="http://schemas.microsoft.com/office/drawing/2014/main" id="{2D21010F-3DE2-4881-B9D5-3415C4E05D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5" name="Freeform 19">
              <a:extLst>
                <a:ext uri="{FF2B5EF4-FFF2-40B4-BE49-F238E27FC236}">
                  <a16:creationId xmlns:a16="http://schemas.microsoft.com/office/drawing/2014/main" id="{2AFDF4BC-8E99-4A2C-9EF2-4B98A05C2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6" name="Freeform 20">
              <a:extLst>
                <a:ext uri="{FF2B5EF4-FFF2-40B4-BE49-F238E27FC236}">
                  <a16:creationId xmlns:a16="http://schemas.microsoft.com/office/drawing/2014/main" id="{BB8EAEE8-22EA-4103-A02E-5043474C4B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7" name="Rectangle 21">
              <a:extLst>
                <a:ext uri="{FF2B5EF4-FFF2-40B4-BE49-F238E27FC236}">
                  <a16:creationId xmlns:a16="http://schemas.microsoft.com/office/drawing/2014/main" id="{7148ABD2-E447-429F-B97E-86494051C1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38" name="Freeform 22">
              <a:extLst>
                <a:ext uri="{FF2B5EF4-FFF2-40B4-BE49-F238E27FC236}">
                  <a16:creationId xmlns:a16="http://schemas.microsoft.com/office/drawing/2014/main" id="{99900F4A-F8CA-456E-9FA0-34572621C0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9" name="Freeform 23">
              <a:extLst>
                <a:ext uri="{FF2B5EF4-FFF2-40B4-BE49-F238E27FC236}">
                  <a16:creationId xmlns:a16="http://schemas.microsoft.com/office/drawing/2014/main" id="{DF5CD0A9-E49B-4968-886B-41C1A66D232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0" name="Freeform 24">
              <a:extLst>
                <a:ext uri="{FF2B5EF4-FFF2-40B4-BE49-F238E27FC236}">
                  <a16:creationId xmlns:a16="http://schemas.microsoft.com/office/drawing/2014/main" id="{7E462582-7383-4272-A323-85C9D137C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1" name="Freeform 25">
              <a:extLst>
                <a:ext uri="{FF2B5EF4-FFF2-40B4-BE49-F238E27FC236}">
                  <a16:creationId xmlns:a16="http://schemas.microsoft.com/office/drawing/2014/main" id="{CB472F67-7C37-4D80-B346-DE30D44B55A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2" name="Freeform 26">
              <a:extLst>
                <a:ext uri="{FF2B5EF4-FFF2-40B4-BE49-F238E27FC236}">
                  <a16:creationId xmlns:a16="http://schemas.microsoft.com/office/drawing/2014/main" id="{19A8AE83-358F-4D4E-91C7-F09E35097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3" name="Freeform 27">
              <a:extLst>
                <a:ext uri="{FF2B5EF4-FFF2-40B4-BE49-F238E27FC236}">
                  <a16:creationId xmlns:a16="http://schemas.microsoft.com/office/drawing/2014/main" id="{C4B79436-9285-45DE-A9FB-B3DD750738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4" name="Freeform 28">
              <a:extLst>
                <a:ext uri="{FF2B5EF4-FFF2-40B4-BE49-F238E27FC236}">
                  <a16:creationId xmlns:a16="http://schemas.microsoft.com/office/drawing/2014/main" id="{B0BF8BF3-C90A-483A-B61E-13D2C41FBAC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5" name="Freeform 29">
              <a:extLst>
                <a:ext uri="{FF2B5EF4-FFF2-40B4-BE49-F238E27FC236}">
                  <a16:creationId xmlns:a16="http://schemas.microsoft.com/office/drawing/2014/main" id="{31011274-F329-444B-9B06-69DD2EC4490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6" name="Freeform 30">
              <a:extLst>
                <a:ext uri="{FF2B5EF4-FFF2-40B4-BE49-F238E27FC236}">
                  <a16:creationId xmlns:a16="http://schemas.microsoft.com/office/drawing/2014/main" id="{DB8B1D39-5B9A-4B4E-849B-A5821A2460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7" name="Freeform 31">
              <a:extLst>
                <a:ext uri="{FF2B5EF4-FFF2-40B4-BE49-F238E27FC236}">
                  <a16:creationId xmlns:a16="http://schemas.microsoft.com/office/drawing/2014/main" id="{336ECD63-75C2-4A32-A31B-30BB3097240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pic>
        <p:nvPicPr>
          <p:cNvPr id="5" name="Content Placeholder 4" descr="Timeline&#10;&#10;Description automatically generated with medium confidence">
            <a:extLst>
              <a:ext uri="{FF2B5EF4-FFF2-40B4-BE49-F238E27FC236}">
                <a16:creationId xmlns:a16="http://schemas.microsoft.com/office/drawing/2014/main" id="{655260AF-14E2-784E-EA48-FD9EB7A9F8F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246865" y="1269694"/>
            <a:ext cx="7830835" cy="4209073"/>
          </a:xfrm>
          <a:prstGeom prst="rect">
            <a:avLst/>
          </a:prstGeom>
        </p:spPr>
      </p:pic>
    </p:spTree>
    <p:extLst>
      <p:ext uri="{BB962C8B-B14F-4D97-AF65-F5344CB8AC3E}">
        <p14:creationId xmlns:p14="http://schemas.microsoft.com/office/powerpoint/2010/main" val="1669448144"/>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9775AF3B-5284-4B97-9BB7-55C6FB3699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A0F1F7ED-DA39-478F-85DA-317DE08941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1902285" cy="6858001"/>
            <a:chOff x="0" y="0"/>
            <a:chExt cx="11902285" cy="6858001"/>
          </a:xfrm>
        </p:grpSpPr>
        <p:grpSp>
          <p:nvGrpSpPr>
            <p:cNvPr id="15" name="Group 14">
              <a:extLst>
                <a:ext uri="{FF2B5EF4-FFF2-40B4-BE49-F238E27FC236}">
                  <a16:creationId xmlns:a16="http://schemas.microsoft.com/office/drawing/2014/main" id="{1DAE5903-52E8-4F25-8473-93EF4837763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27" name="Rectangle 5">
                <a:extLst>
                  <a:ext uri="{FF2B5EF4-FFF2-40B4-BE49-F238E27FC236}">
                    <a16:creationId xmlns:a16="http://schemas.microsoft.com/office/drawing/2014/main" id="{894835C1-32DE-4571-AD10-28D58CB8CFD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28" name="Freeform 6">
                <a:extLst>
                  <a:ext uri="{FF2B5EF4-FFF2-40B4-BE49-F238E27FC236}">
                    <a16:creationId xmlns:a16="http://schemas.microsoft.com/office/drawing/2014/main" id="{097A5B92-0B48-4251-9764-D34DF88920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9" name="Freeform 7">
                <a:extLst>
                  <a:ext uri="{FF2B5EF4-FFF2-40B4-BE49-F238E27FC236}">
                    <a16:creationId xmlns:a16="http://schemas.microsoft.com/office/drawing/2014/main" id="{E222BF19-57E7-43F3-A2B9-2398BEF966D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 name="Freeform 8">
                <a:extLst>
                  <a:ext uri="{FF2B5EF4-FFF2-40B4-BE49-F238E27FC236}">
                    <a16:creationId xmlns:a16="http://schemas.microsoft.com/office/drawing/2014/main" id="{60C8836E-B7D9-48A9-8FD9-4CC52AF44D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 name="Freeform 9">
                <a:extLst>
                  <a:ext uri="{FF2B5EF4-FFF2-40B4-BE49-F238E27FC236}">
                    <a16:creationId xmlns:a16="http://schemas.microsoft.com/office/drawing/2014/main" id="{8504740E-456D-4FB9-9520-4317CCFA71B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 name="Freeform 10">
                <a:extLst>
                  <a:ext uri="{FF2B5EF4-FFF2-40B4-BE49-F238E27FC236}">
                    <a16:creationId xmlns:a16="http://schemas.microsoft.com/office/drawing/2014/main" id="{1563A7B4-B1D5-4F93-AFF9-2EB78655FC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 name="Freeform 11">
                <a:extLst>
                  <a:ext uri="{FF2B5EF4-FFF2-40B4-BE49-F238E27FC236}">
                    <a16:creationId xmlns:a16="http://schemas.microsoft.com/office/drawing/2014/main" id="{D139ED24-FA37-4470-8B42-D0D00EDE14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4" name="Freeform 12">
                <a:extLst>
                  <a:ext uri="{FF2B5EF4-FFF2-40B4-BE49-F238E27FC236}">
                    <a16:creationId xmlns:a16="http://schemas.microsoft.com/office/drawing/2014/main" id="{48825AA7-BB26-45C2-93A2-1AD8D9A2325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5" name="Freeform 13">
                <a:extLst>
                  <a:ext uri="{FF2B5EF4-FFF2-40B4-BE49-F238E27FC236}">
                    <a16:creationId xmlns:a16="http://schemas.microsoft.com/office/drawing/2014/main" id="{A98D0B91-D4E4-402D-8234-E96987219E9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6" name="Freeform 14">
                <a:extLst>
                  <a:ext uri="{FF2B5EF4-FFF2-40B4-BE49-F238E27FC236}">
                    <a16:creationId xmlns:a16="http://schemas.microsoft.com/office/drawing/2014/main" id="{94F1DB97-3769-4DA5-9F45-47132C312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7" name="Freeform 15">
                <a:extLst>
                  <a:ext uri="{FF2B5EF4-FFF2-40B4-BE49-F238E27FC236}">
                    <a16:creationId xmlns:a16="http://schemas.microsoft.com/office/drawing/2014/main" id="{A9BC86E2-B185-4D80-81B5-A8D387E678B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8" name="Line 16">
                <a:extLst>
                  <a:ext uri="{FF2B5EF4-FFF2-40B4-BE49-F238E27FC236}">
                    <a16:creationId xmlns:a16="http://schemas.microsoft.com/office/drawing/2014/main" id="{FA773F49-8CD0-46DC-B986-F2DB57BD7266}"/>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39" name="Freeform 17">
                <a:extLst>
                  <a:ext uri="{FF2B5EF4-FFF2-40B4-BE49-F238E27FC236}">
                    <a16:creationId xmlns:a16="http://schemas.microsoft.com/office/drawing/2014/main" id="{8C55A009-3401-4888-93C7-4ED51CBC64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0" name="Freeform 18">
                <a:extLst>
                  <a:ext uri="{FF2B5EF4-FFF2-40B4-BE49-F238E27FC236}">
                    <a16:creationId xmlns:a16="http://schemas.microsoft.com/office/drawing/2014/main" id="{10B44829-5BB5-48C5-8492-699971FE7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1" name="Freeform 19">
                <a:extLst>
                  <a:ext uri="{FF2B5EF4-FFF2-40B4-BE49-F238E27FC236}">
                    <a16:creationId xmlns:a16="http://schemas.microsoft.com/office/drawing/2014/main" id="{30C1F9A0-4FA6-4F6F-B2D0-A1BBA41DFC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2" name="Freeform 20">
                <a:extLst>
                  <a:ext uri="{FF2B5EF4-FFF2-40B4-BE49-F238E27FC236}">
                    <a16:creationId xmlns:a16="http://schemas.microsoft.com/office/drawing/2014/main" id="{01BF274F-C7B8-44B4-A183-307D8619D27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3" name="Rectangle 21">
                <a:extLst>
                  <a:ext uri="{FF2B5EF4-FFF2-40B4-BE49-F238E27FC236}">
                    <a16:creationId xmlns:a16="http://schemas.microsoft.com/office/drawing/2014/main" id="{037E8930-0F22-4558-9432-F18953E32A0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44" name="Freeform 22">
                <a:extLst>
                  <a:ext uri="{FF2B5EF4-FFF2-40B4-BE49-F238E27FC236}">
                    <a16:creationId xmlns:a16="http://schemas.microsoft.com/office/drawing/2014/main" id="{9AFC3429-FF29-47FF-A4A8-317A979DB9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5" name="Freeform 23">
                <a:extLst>
                  <a:ext uri="{FF2B5EF4-FFF2-40B4-BE49-F238E27FC236}">
                    <a16:creationId xmlns:a16="http://schemas.microsoft.com/office/drawing/2014/main" id="{91D48543-2C05-4768-80B1-ECA6F885080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6" name="Freeform 24">
                <a:extLst>
                  <a:ext uri="{FF2B5EF4-FFF2-40B4-BE49-F238E27FC236}">
                    <a16:creationId xmlns:a16="http://schemas.microsoft.com/office/drawing/2014/main" id="{3AC527CC-154C-4370-A25B-74AC5B4A63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7" name="Freeform 25">
                <a:extLst>
                  <a:ext uri="{FF2B5EF4-FFF2-40B4-BE49-F238E27FC236}">
                    <a16:creationId xmlns:a16="http://schemas.microsoft.com/office/drawing/2014/main" id="{798B18F5-51C9-4E50-95C5-A850EF5398A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8" name="Freeform 26">
                <a:extLst>
                  <a:ext uri="{FF2B5EF4-FFF2-40B4-BE49-F238E27FC236}">
                    <a16:creationId xmlns:a16="http://schemas.microsoft.com/office/drawing/2014/main" id="{15B4CF27-638C-4979-B0FD-6263E1307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9" name="Freeform 27">
                <a:extLst>
                  <a:ext uri="{FF2B5EF4-FFF2-40B4-BE49-F238E27FC236}">
                    <a16:creationId xmlns:a16="http://schemas.microsoft.com/office/drawing/2014/main" id="{236C6A22-48A2-4442-B82D-30DB498272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0" name="Freeform 28">
                <a:extLst>
                  <a:ext uri="{FF2B5EF4-FFF2-40B4-BE49-F238E27FC236}">
                    <a16:creationId xmlns:a16="http://schemas.microsoft.com/office/drawing/2014/main" id="{1BB7BCE1-0D99-412E-ABA6-81412638E9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1" name="Freeform 29">
                <a:extLst>
                  <a:ext uri="{FF2B5EF4-FFF2-40B4-BE49-F238E27FC236}">
                    <a16:creationId xmlns:a16="http://schemas.microsoft.com/office/drawing/2014/main" id="{C20E57E0-0912-44F2-93DA-75E4D13F3B7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2" name="Freeform 30">
                <a:extLst>
                  <a:ext uri="{FF2B5EF4-FFF2-40B4-BE49-F238E27FC236}">
                    <a16:creationId xmlns:a16="http://schemas.microsoft.com/office/drawing/2014/main" id="{DF059390-54ED-44F4-983F-92FF36AD94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3" name="Freeform 31">
                <a:extLst>
                  <a:ext uri="{FF2B5EF4-FFF2-40B4-BE49-F238E27FC236}">
                    <a16:creationId xmlns:a16="http://schemas.microsoft.com/office/drawing/2014/main" id="{42D5E9ED-595D-443D-8CDC-D8FCD4021D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grpSp>
          <p:nvGrpSpPr>
            <p:cNvPr id="16" name="Group 15">
              <a:extLst>
                <a:ext uri="{FF2B5EF4-FFF2-40B4-BE49-F238E27FC236}">
                  <a16:creationId xmlns:a16="http://schemas.microsoft.com/office/drawing/2014/main" id="{DB14A457-C54A-4F1E-91FB-0FEE49877D6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227597" y="0"/>
              <a:ext cx="674688" cy="6848476"/>
              <a:chOff x="11364912" y="0"/>
              <a:chExt cx="674688" cy="6848476"/>
            </a:xfrm>
            <a:gradFill flip="none" rotWithShape="1">
              <a:gsLst>
                <a:gs pos="0">
                  <a:schemeClr val="bg2"/>
                </a:gs>
                <a:gs pos="100000">
                  <a:schemeClr val="tx2">
                    <a:lumMod val="60000"/>
                    <a:lumOff val="40000"/>
                  </a:schemeClr>
                </a:gs>
              </a:gsLst>
              <a:lin ang="5400000" scaled="0"/>
              <a:tileRect/>
            </a:gradFill>
          </p:grpSpPr>
          <p:sp>
            <p:nvSpPr>
              <p:cNvPr id="17" name="Freeform 32">
                <a:extLst>
                  <a:ext uri="{FF2B5EF4-FFF2-40B4-BE49-F238E27FC236}">
                    <a16:creationId xmlns:a16="http://schemas.microsoft.com/office/drawing/2014/main" id="{791F3E2E-D393-464E-84B4-9B30D071AD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 name="Freeform 33">
                <a:extLst>
                  <a:ext uri="{FF2B5EF4-FFF2-40B4-BE49-F238E27FC236}">
                    <a16:creationId xmlns:a16="http://schemas.microsoft.com/office/drawing/2014/main" id="{EBEEAD6F-6425-4F85-A8A8-4FF19A909B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9" name="Freeform 34">
                <a:extLst>
                  <a:ext uri="{FF2B5EF4-FFF2-40B4-BE49-F238E27FC236}">
                    <a16:creationId xmlns:a16="http://schemas.microsoft.com/office/drawing/2014/main" id="{8AACA44E-9D6C-4708-8D61-D767B6620B8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 name="Freeform 35">
                <a:extLst>
                  <a:ext uri="{FF2B5EF4-FFF2-40B4-BE49-F238E27FC236}">
                    <a16:creationId xmlns:a16="http://schemas.microsoft.com/office/drawing/2014/main" id="{B6E3525F-9937-463E-872C-8EB7C62D1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 name="Freeform 36">
                <a:extLst>
                  <a:ext uri="{FF2B5EF4-FFF2-40B4-BE49-F238E27FC236}">
                    <a16:creationId xmlns:a16="http://schemas.microsoft.com/office/drawing/2014/main" id="{BE829B0B-C602-40F1-81D1-A55332343D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 name="Freeform 37">
                <a:extLst>
                  <a:ext uri="{FF2B5EF4-FFF2-40B4-BE49-F238E27FC236}">
                    <a16:creationId xmlns:a16="http://schemas.microsoft.com/office/drawing/2014/main" id="{92660531-24B5-4B97-A4A2-64686E235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3" name="Freeform 38">
                <a:extLst>
                  <a:ext uri="{FF2B5EF4-FFF2-40B4-BE49-F238E27FC236}">
                    <a16:creationId xmlns:a16="http://schemas.microsoft.com/office/drawing/2014/main" id="{6242D0CE-6FFD-4D17-AC26-BD3E481195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4" name="Freeform 39">
                <a:extLst>
                  <a:ext uri="{FF2B5EF4-FFF2-40B4-BE49-F238E27FC236}">
                    <a16:creationId xmlns:a16="http://schemas.microsoft.com/office/drawing/2014/main" id="{61631F37-AF37-4DB9-8D98-A08586C76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5" name="Freeform 40">
                <a:extLst>
                  <a:ext uri="{FF2B5EF4-FFF2-40B4-BE49-F238E27FC236}">
                    <a16:creationId xmlns:a16="http://schemas.microsoft.com/office/drawing/2014/main" id="{2A2597FF-2F22-40BB-A7B3-19C4DFCFFA0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6" name="Rectangle 41">
                <a:extLst>
                  <a:ext uri="{FF2B5EF4-FFF2-40B4-BE49-F238E27FC236}">
                    <a16:creationId xmlns:a16="http://schemas.microsoft.com/office/drawing/2014/main" id="{DCC8773C-0113-4046-B222-C8F4080AF38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grpSp>
      </p:grpSp>
      <p:pic>
        <p:nvPicPr>
          <p:cNvPr id="55" name="Picture 2">
            <a:extLst>
              <a:ext uri="{FF2B5EF4-FFF2-40B4-BE49-F238E27FC236}">
                <a16:creationId xmlns:a16="http://schemas.microsoft.com/office/drawing/2014/main" id="{1B17CCE2-CEEF-40CA-8C4D-0DC2DCA78A2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sp useBgFill="1">
        <p:nvSpPr>
          <p:cNvPr id="57" name="Round Diagonal Corner Rectangle 9">
            <a:extLst>
              <a:ext uri="{FF2B5EF4-FFF2-40B4-BE49-F238E27FC236}">
                <a16:creationId xmlns:a16="http://schemas.microsoft.com/office/drawing/2014/main" id="{66D4F5BA-1D71-49B2-8A7F-6B4EB94D72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950" y="808057"/>
            <a:ext cx="5286376" cy="5234394"/>
          </a:xfrm>
          <a:prstGeom prst="round2DiagRect">
            <a:avLst>
              <a:gd name="adj1" fmla="val 741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Diagram&#10;&#10;Description automatically generated">
            <a:extLst>
              <a:ext uri="{FF2B5EF4-FFF2-40B4-BE49-F238E27FC236}">
                <a16:creationId xmlns:a16="http://schemas.microsoft.com/office/drawing/2014/main" id="{9E210AC7-A673-670D-63BA-B33C58D6144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92969" y="2467802"/>
            <a:ext cx="5153362" cy="1906743"/>
          </a:xfrm>
          <a:prstGeom prst="rect">
            <a:avLst/>
          </a:prstGeom>
        </p:spPr>
      </p:pic>
      <p:sp>
        <p:nvSpPr>
          <p:cNvPr id="11" name="Content Placeholder 8">
            <a:extLst>
              <a:ext uri="{FF2B5EF4-FFF2-40B4-BE49-F238E27FC236}">
                <a16:creationId xmlns:a16="http://schemas.microsoft.com/office/drawing/2014/main" id="{8633497A-9B78-8A59-64BD-340B5679763B}"/>
              </a:ext>
            </a:extLst>
          </p:cNvPr>
          <p:cNvSpPr>
            <a:spLocks noGrp="1"/>
          </p:cNvSpPr>
          <p:nvPr>
            <p:ph idx="1"/>
          </p:nvPr>
        </p:nvSpPr>
        <p:spPr>
          <a:xfrm>
            <a:off x="6745622" y="887936"/>
            <a:ext cx="4747087" cy="4984750"/>
          </a:xfrm>
        </p:spPr>
        <p:txBody>
          <a:bodyPr>
            <a:normAutofit/>
          </a:bodyPr>
          <a:lstStyle/>
          <a:p>
            <a:r>
              <a:rPr lang="en-GB" sz="2100" dirty="0">
                <a:solidFill>
                  <a:srgbClr val="FFFFFF"/>
                </a:solidFill>
                <a:latin typeface="Arial" panose="020B0604020202020204" pitchFamily="34" charset="0"/>
                <a:cs typeface="Arial" panose="020B0604020202020204" pitchFamily="34" charset="0"/>
              </a:rPr>
              <a:t>The first stage, Forming, is the ‘bringing together of strangers in the hopes that they’ll eventually be able to work as a highly functioning team’ (Wallbridge, 2021). </a:t>
            </a:r>
          </a:p>
          <a:p>
            <a:r>
              <a:rPr lang="en-GB" sz="2100" dirty="0">
                <a:solidFill>
                  <a:srgbClr val="FFFFFF"/>
                </a:solidFill>
                <a:latin typeface="Arial" panose="020B0604020202020204" pitchFamily="34" charset="0"/>
                <a:cs typeface="Arial" panose="020B0604020202020204" pitchFamily="34" charset="0"/>
              </a:rPr>
              <a:t>To make employees feel as comfortable as possible within a new team, as well as giving them the confidence to feel like they can be an integral member of the team from the very beginning, great importance must be given to this first stage. </a:t>
            </a:r>
            <a:endParaRPr lang="en-US" sz="2100" dirty="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26991214"/>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46B922C-5BA7-4973-B12F-71A509E4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96D34D8D-9EE9-4659-8C22-7551A95F96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1902285" cy="6858001"/>
            <a:chOff x="0" y="0"/>
            <a:chExt cx="11902285" cy="6858001"/>
          </a:xfrm>
        </p:grpSpPr>
        <p:grpSp>
          <p:nvGrpSpPr>
            <p:cNvPr id="21" name="Group 20">
              <a:extLst>
                <a:ext uri="{FF2B5EF4-FFF2-40B4-BE49-F238E27FC236}">
                  <a16:creationId xmlns:a16="http://schemas.microsoft.com/office/drawing/2014/main" id="{3CA93C16-1147-4EB3-B4E7-3C43102494D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33" name="Rectangle 5">
                <a:extLst>
                  <a:ext uri="{FF2B5EF4-FFF2-40B4-BE49-F238E27FC236}">
                    <a16:creationId xmlns:a16="http://schemas.microsoft.com/office/drawing/2014/main" id="{C4779968-92AF-4B85-8C27-EBBFE1D6990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34" name="Freeform 6">
                <a:extLst>
                  <a:ext uri="{FF2B5EF4-FFF2-40B4-BE49-F238E27FC236}">
                    <a16:creationId xmlns:a16="http://schemas.microsoft.com/office/drawing/2014/main" id="{2C43E18D-7024-4F17-A664-E23BFBC12B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5" name="Freeform 7">
                <a:extLst>
                  <a:ext uri="{FF2B5EF4-FFF2-40B4-BE49-F238E27FC236}">
                    <a16:creationId xmlns:a16="http://schemas.microsoft.com/office/drawing/2014/main" id="{CA2ACEBA-081B-4B0B-AFB1-C596B834FDA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6" name="Freeform 8">
                <a:extLst>
                  <a:ext uri="{FF2B5EF4-FFF2-40B4-BE49-F238E27FC236}">
                    <a16:creationId xmlns:a16="http://schemas.microsoft.com/office/drawing/2014/main" id="{2AFBB163-514B-493A-983F-8BE96848F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7" name="Freeform 9">
                <a:extLst>
                  <a:ext uri="{FF2B5EF4-FFF2-40B4-BE49-F238E27FC236}">
                    <a16:creationId xmlns:a16="http://schemas.microsoft.com/office/drawing/2014/main" id="{7720326C-7DB1-4745-9015-3FA6990855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8" name="Freeform 10">
                <a:extLst>
                  <a:ext uri="{FF2B5EF4-FFF2-40B4-BE49-F238E27FC236}">
                    <a16:creationId xmlns:a16="http://schemas.microsoft.com/office/drawing/2014/main" id="{01D5FBDC-A284-440B-8D5F-84287B0A2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9" name="Freeform 11">
                <a:extLst>
                  <a:ext uri="{FF2B5EF4-FFF2-40B4-BE49-F238E27FC236}">
                    <a16:creationId xmlns:a16="http://schemas.microsoft.com/office/drawing/2014/main" id="{517CE611-1CB0-442B-8998-98487209B0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0" name="Freeform 12">
                <a:extLst>
                  <a:ext uri="{FF2B5EF4-FFF2-40B4-BE49-F238E27FC236}">
                    <a16:creationId xmlns:a16="http://schemas.microsoft.com/office/drawing/2014/main" id="{EF0F0E46-9222-4FCF-A79E-9B4953C6F0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1" name="Freeform 13">
                <a:extLst>
                  <a:ext uri="{FF2B5EF4-FFF2-40B4-BE49-F238E27FC236}">
                    <a16:creationId xmlns:a16="http://schemas.microsoft.com/office/drawing/2014/main" id="{371A87C3-0804-4AB9-8EAD-FBFF597ED82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2" name="Freeform 14">
                <a:extLst>
                  <a:ext uri="{FF2B5EF4-FFF2-40B4-BE49-F238E27FC236}">
                    <a16:creationId xmlns:a16="http://schemas.microsoft.com/office/drawing/2014/main" id="{89F39433-8BC3-48D6-B705-F951DBDAAB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3" name="Freeform 15">
                <a:extLst>
                  <a:ext uri="{FF2B5EF4-FFF2-40B4-BE49-F238E27FC236}">
                    <a16:creationId xmlns:a16="http://schemas.microsoft.com/office/drawing/2014/main" id="{AE671C9D-E91C-4143-A422-273B2F53F69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4" name="Line 16">
                <a:extLst>
                  <a:ext uri="{FF2B5EF4-FFF2-40B4-BE49-F238E27FC236}">
                    <a16:creationId xmlns:a16="http://schemas.microsoft.com/office/drawing/2014/main" id="{83A72EA3-8833-41C6-9333-6A04C1C08DF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45" name="Freeform 17">
                <a:extLst>
                  <a:ext uri="{FF2B5EF4-FFF2-40B4-BE49-F238E27FC236}">
                    <a16:creationId xmlns:a16="http://schemas.microsoft.com/office/drawing/2014/main" id="{2C0D7AAB-DC9C-4B37-A50E-A7185DE92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6" name="Freeform 18">
                <a:extLst>
                  <a:ext uri="{FF2B5EF4-FFF2-40B4-BE49-F238E27FC236}">
                    <a16:creationId xmlns:a16="http://schemas.microsoft.com/office/drawing/2014/main" id="{6E7D9D6B-3455-4363-934B-FA2D6829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7" name="Freeform 19">
                <a:extLst>
                  <a:ext uri="{FF2B5EF4-FFF2-40B4-BE49-F238E27FC236}">
                    <a16:creationId xmlns:a16="http://schemas.microsoft.com/office/drawing/2014/main" id="{FFFFCA54-2217-4DAE-B791-4A6CA7DE0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8" name="Freeform 20">
                <a:extLst>
                  <a:ext uri="{FF2B5EF4-FFF2-40B4-BE49-F238E27FC236}">
                    <a16:creationId xmlns:a16="http://schemas.microsoft.com/office/drawing/2014/main" id="{BAE43BA5-C104-4FBB-B1C6-C210D3CC53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9" name="Rectangle 21">
                <a:extLst>
                  <a:ext uri="{FF2B5EF4-FFF2-40B4-BE49-F238E27FC236}">
                    <a16:creationId xmlns:a16="http://schemas.microsoft.com/office/drawing/2014/main" id="{3BDB2330-DF01-460D-83FB-00C37965CD5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50" name="Freeform 22">
                <a:extLst>
                  <a:ext uri="{FF2B5EF4-FFF2-40B4-BE49-F238E27FC236}">
                    <a16:creationId xmlns:a16="http://schemas.microsoft.com/office/drawing/2014/main" id="{51261093-9B7F-4406-B2F8-0F5BE7676A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1" name="Freeform 23">
                <a:extLst>
                  <a:ext uri="{FF2B5EF4-FFF2-40B4-BE49-F238E27FC236}">
                    <a16:creationId xmlns:a16="http://schemas.microsoft.com/office/drawing/2014/main" id="{9971E195-2AB6-4CB6-9BD7-A8407B5C809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2" name="Freeform 24">
                <a:extLst>
                  <a:ext uri="{FF2B5EF4-FFF2-40B4-BE49-F238E27FC236}">
                    <a16:creationId xmlns:a16="http://schemas.microsoft.com/office/drawing/2014/main" id="{A3D843E7-8A86-4676-9C98-DECE0DFF67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3" name="Freeform 25">
                <a:extLst>
                  <a:ext uri="{FF2B5EF4-FFF2-40B4-BE49-F238E27FC236}">
                    <a16:creationId xmlns:a16="http://schemas.microsoft.com/office/drawing/2014/main" id="{FAF42817-AB3E-40FA-997F-EAC1411F465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4" name="Freeform 26">
                <a:extLst>
                  <a:ext uri="{FF2B5EF4-FFF2-40B4-BE49-F238E27FC236}">
                    <a16:creationId xmlns:a16="http://schemas.microsoft.com/office/drawing/2014/main" id="{50ED3298-A6DC-4825-93B1-68DB8CB629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5" name="Freeform 27">
                <a:extLst>
                  <a:ext uri="{FF2B5EF4-FFF2-40B4-BE49-F238E27FC236}">
                    <a16:creationId xmlns:a16="http://schemas.microsoft.com/office/drawing/2014/main" id="{2B951778-3B6B-4BB9-9D89-2ED650C820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6" name="Freeform 28">
                <a:extLst>
                  <a:ext uri="{FF2B5EF4-FFF2-40B4-BE49-F238E27FC236}">
                    <a16:creationId xmlns:a16="http://schemas.microsoft.com/office/drawing/2014/main" id="{8F3ED9A8-A83F-463A-8C2E-E83977D9A9C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7" name="Freeform 29">
                <a:extLst>
                  <a:ext uri="{FF2B5EF4-FFF2-40B4-BE49-F238E27FC236}">
                    <a16:creationId xmlns:a16="http://schemas.microsoft.com/office/drawing/2014/main" id="{9A0C113E-781D-4083-86C0-EC936092D2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8" name="Freeform 30">
                <a:extLst>
                  <a:ext uri="{FF2B5EF4-FFF2-40B4-BE49-F238E27FC236}">
                    <a16:creationId xmlns:a16="http://schemas.microsoft.com/office/drawing/2014/main" id="{B63D60EF-1E99-4D4C-BF11-AAF8ABEB86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9" name="Freeform 31">
                <a:extLst>
                  <a:ext uri="{FF2B5EF4-FFF2-40B4-BE49-F238E27FC236}">
                    <a16:creationId xmlns:a16="http://schemas.microsoft.com/office/drawing/2014/main" id="{50403E41-7079-49EA-8D0B-4F678552D9B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grpSp>
          <p:nvGrpSpPr>
            <p:cNvPr id="22" name="Group 21">
              <a:extLst>
                <a:ext uri="{FF2B5EF4-FFF2-40B4-BE49-F238E27FC236}">
                  <a16:creationId xmlns:a16="http://schemas.microsoft.com/office/drawing/2014/main" id="{E3B2C458-4D37-49A0-A94E-D516E05C3CC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227597" y="0"/>
              <a:ext cx="674688" cy="6848476"/>
              <a:chOff x="11364912" y="0"/>
              <a:chExt cx="674688" cy="6848476"/>
            </a:xfrm>
            <a:gradFill flip="none" rotWithShape="1">
              <a:gsLst>
                <a:gs pos="0">
                  <a:schemeClr val="bg2"/>
                </a:gs>
                <a:gs pos="100000">
                  <a:schemeClr val="tx2">
                    <a:lumMod val="60000"/>
                    <a:lumOff val="40000"/>
                  </a:schemeClr>
                </a:gs>
              </a:gsLst>
              <a:lin ang="5400000" scaled="0"/>
              <a:tileRect/>
            </a:gradFill>
          </p:grpSpPr>
          <p:sp>
            <p:nvSpPr>
              <p:cNvPr id="23" name="Freeform 32">
                <a:extLst>
                  <a:ext uri="{FF2B5EF4-FFF2-40B4-BE49-F238E27FC236}">
                    <a16:creationId xmlns:a16="http://schemas.microsoft.com/office/drawing/2014/main" id="{C1B10016-E0C4-4526-A466-9911541D2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4" name="Freeform 33">
                <a:extLst>
                  <a:ext uri="{FF2B5EF4-FFF2-40B4-BE49-F238E27FC236}">
                    <a16:creationId xmlns:a16="http://schemas.microsoft.com/office/drawing/2014/main" id="{D574C3F0-FC2B-43A3-94B2-75D305FBF7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5" name="Freeform 34">
                <a:extLst>
                  <a:ext uri="{FF2B5EF4-FFF2-40B4-BE49-F238E27FC236}">
                    <a16:creationId xmlns:a16="http://schemas.microsoft.com/office/drawing/2014/main" id="{D92A5F66-F404-433B-BDBE-5E0DFF40D65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6" name="Freeform 35">
                <a:extLst>
                  <a:ext uri="{FF2B5EF4-FFF2-40B4-BE49-F238E27FC236}">
                    <a16:creationId xmlns:a16="http://schemas.microsoft.com/office/drawing/2014/main" id="{0A0BDF81-64CC-431D-81B1-A21938C054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7" name="Freeform 36">
                <a:extLst>
                  <a:ext uri="{FF2B5EF4-FFF2-40B4-BE49-F238E27FC236}">
                    <a16:creationId xmlns:a16="http://schemas.microsoft.com/office/drawing/2014/main" id="{42871530-50EC-42C2-879A-AE8154DADC0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8" name="Freeform 37">
                <a:extLst>
                  <a:ext uri="{FF2B5EF4-FFF2-40B4-BE49-F238E27FC236}">
                    <a16:creationId xmlns:a16="http://schemas.microsoft.com/office/drawing/2014/main" id="{53AF2F2A-B148-4906-B90D-6E2223978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9" name="Freeform 38">
                <a:extLst>
                  <a:ext uri="{FF2B5EF4-FFF2-40B4-BE49-F238E27FC236}">
                    <a16:creationId xmlns:a16="http://schemas.microsoft.com/office/drawing/2014/main" id="{9A79EAA4-6F5D-4A2C-B688-CD29C2217C0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 name="Freeform 39">
                <a:extLst>
                  <a:ext uri="{FF2B5EF4-FFF2-40B4-BE49-F238E27FC236}">
                    <a16:creationId xmlns:a16="http://schemas.microsoft.com/office/drawing/2014/main" id="{B9CE5833-22CF-4408-9338-4B7749FEA3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 name="Freeform 40">
                <a:extLst>
                  <a:ext uri="{FF2B5EF4-FFF2-40B4-BE49-F238E27FC236}">
                    <a16:creationId xmlns:a16="http://schemas.microsoft.com/office/drawing/2014/main" id="{316A985A-7ADD-4BEE-A7B6-E5B49E1839E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 name="Rectangle 41">
                <a:extLst>
                  <a:ext uri="{FF2B5EF4-FFF2-40B4-BE49-F238E27FC236}">
                    <a16:creationId xmlns:a16="http://schemas.microsoft.com/office/drawing/2014/main" id="{352CFA3F-5CFE-412E-9196-C966F34579D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grpSp>
      </p:grpSp>
      <p:pic>
        <p:nvPicPr>
          <p:cNvPr id="61" name="Picture 2">
            <a:extLst>
              <a:ext uri="{FF2B5EF4-FFF2-40B4-BE49-F238E27FC236}">
                <a16:creationId xmlns:a16="http://schemas.microsoft.com/office/drawing/2014/main" id="{2FB01CCF-839B-4126-9BF9-132C64D8A1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sp useBgFill="1">
        <p:nvSpPr>
          <p:cNvPr id="63" name="Round Diagonal Corner Rectangle 6">
            <a:extLst>
              <a:ext uri="{FF2B5EF4-FFF2-40B4-BE49-F238E27FC236}">
                <a16:creationId xmlns:a16="http://schemas.microsoft.com/office/drawing/2014/main" id="{F2B1468C-8227-4785-8776-7BDBDDF08F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579" y="808057"/>
            <a:ext cx="3821429" cy="5234394"/>
          </a:xfrm>
          <a:prstGeom prst="round2DiagRect">
            <a:avLst>
              <a:gd name="adj1" fmla="val 11323"/>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7" descr="Text, chat or text message&#10;&#10;Description automatically generated">
            <a:extLst>
              <a:ext uri="{FF2B5EF4-FFF2-40B4-BE49-F238E27FC236}">
                <a16:creationId xmlns:a16="http://schemas.microsoft.com/office/drawing/2014/main" id="{2EC2D775-1FBE-A067-C941-2CDC02F3ECD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08210" y="865081"/>
            <a:ext cx="2289263" cy="5080108"/>
          </a:xfrm>
          <a:prstGeom prst="rect">
            <a:avLst/>
          </a:prstGeom>
        </p:spPr>
      </p:pic>
      <p:sp>
        <p:nvSpPr>
          <p:cNvPr id="15" name="Content Placeholder 14">
            <a:extLst>
              <a:ext uri="{FF2B5EF4-FFF2-40B4-BE49-F238E27FC236}">
                <a16:creationId xmlns:a16="http://schemas.microsoft.com/office/drawing/2014/main" id="{AF804F3D-301B-8F54-0A0C-0C8008E8A5BE}"/>
              </a:ext>
            </a:extLst>
          </p:cNvPr>
          <p:cNvSpPr>
            <a:spLocks noGrp="1"/>
          </p:cNvSpPr>
          <p:nvPr>
            <p:ph idx="1"/>
          </p:nvPr>
        </p:nvSpPr>
        <p:spPr>
          <a:xfrm>
            <a:off x="5172545" y="962194"/>
            <a:ext cx="6188402" cy="4926120"/>
          </a:xfrm>
        </p:spPr>
        <p:txBody>
          <a:bodyPr>
            <a:normAutofit/>
          </a:bodyPr>
          <a:lstStyle/>
          <a:p>
            <a:r>
              <a:rPr lang="en-GB" dirty="0">
                <a:solidFill>
                  <a:srgbClr val="FFFFFF"/>
                </a:solidFill>
                <a:latin typeface="Arial" panose="020B0604020202020204" pitchFamily="34" charset="0"/>
                <a:cs typeface="Arial" panose="020B0604020202020204" pitchFamily="34" charset="0"/>
              </a:rPr>
              <a:t>For the second stage, Storming, a team will be expected to test their newly found relationships.</a:t>
            </a:r>
          </a:p>
          <a:p>
            <a:r>
              <a:rPr lang="en-GB" dirty="0">
                <a:solidFill>
                  <a:srgbClr val="FFFFFF"/>
                </a:solidFill>
                <a:latin typeface="Arial" panose="020B0604020202020204" pitchFamily="34" charset="0"/>
                <a:cs typeface="Arial" panose="020B0604020202020204" pitchFamily="34" charset="0"/>
              </a:rPr>
              <a:t>By now, employees will feel more comfortable in challenging each other and recognising how their working styles work with or against colleagues. </a:t>
            </a:r>
          </a:p>
          <a:p>
            <a:r>
              <a:rPr lang="en-GB" dirty="0">
                <a:solidFill>
                  <a:srgbClr val="FFFFFF"/>
                </a:solidFill>
                <a:latin typeface="Arial" panose="020B0604020202020204" pitchFamily="34" charset="0"/>
                <a:cs typeface="Arial" panose="020B0604020202020204" pitchFamily="34" charset="0"/>
              </a:rPr>
              <a:t>This stage can be seen as the most challenging within the theory.</a:t>
            </a:r>
            <a:endParaRPr lang="en-US" dirty="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92902492"/>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46B922C-5BA7-4973-B12F-71A509E4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96D34D8D-9EE9-4659-8C22-7551A95F96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1902285" cy="6858001"/>
            <a:chOff x="0" y="0"/>
            <a:chExt cx="11902285" cy="6858001"/>
          </a:xfrm>
        </p:grpSpPr>
        <p:grpSp>
          <p:nvGrpSpPr>
            <p:cNvPr id="18" name="Group 17">
              <a:extLst>
                <a:ext uri="{FF2B5EF4-FFF2-40B4-BE49-F238E27FC236}">
                  <a16:creationId xmlns:a16="http://schemas.microsoft.com/office/drawing/2014/main" id="{3CA93C16-1147-4EB3-B4E7-3C43102494D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30" name="Rectangle 5">
                <a:extLst>
                  <a:ext uri="{FF2B5EF4-FFF2-40B4-BE49-F238E27FC236}">
                    <a16:creationId xmlns:a16="http://schemas.microsoft.com/office/drawing/2014/main" id="{C4779968-92AF-4B85-8C27-EBBFE1D6990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31" name="Freeform 6">
                <a:extLst>
                  <a:ext uri="{FF2B5EF4-FFF2-40B4-BE49-F238E27FC236}">
                    <a16:creationId xmlns:a16="http://schemas.microsoft.com/office/drawing/2014/main" id="{2C43E18D-7024-4F17-A664-E23BFBC12B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 name="Freeform 7">
                <a:extLst>
                  <a:ext uri="{FF2B5EF4-FFF2-40B4-BE49-F238E27FC236}">
                    <a16:creationId xmlns:a16="http://schemas.microsoft.com/office/drawing/2014/main" id="{CA2ACEBA-081B-4B0B-AFB1-C596B834FDA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 name="Freeform 8">
                <a:extLst>
                  <a:ext uri="{FF2B5EF4-FFF2-40B4-BE49-F238E27FC236}">
                    <a16:creationId xmlns:a16="http://schemas.microsoft.com/office/drawing/2014/main" id="{2AFBB163-514B-493A-983F-8BE96848F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4" name="Freeform 9">
                <a:extLst>
                  <a:ext uri="{FF2B5EF4-FFF2-40B4-BE49-F238E27FC236}">
                    <a16:creationId xmlns:a16="http://schemas.microsoft.com/office/drawing/2014/main" id="{7720326C-7DB1-4745-9015-3FA6990855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5" name="Freeform 10">
                <a:extLst>
                  <a:ext uri="{FF2B5EF4-FFF2-40B4-BE49-F238E27FC236}">
                    <a16:creationId xmlns:a16="http://schemas.microsoft.com/office/drawing/2014/main" id="{01D5FBDC-A284-440B-8D5F-84287B0A2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6" name="Freeform 11">
                <a:extLst>
                  <a:ext uri="{FF2B5EF4-FFF2-40B4-BE49-F238E27FC236}">
                    <a16:creationId xmlns:a16="http://schemas.microsoft.com/office/drawing/2014/main" id="{517CE611-1CB0-442B-8998-98487209B0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7" name="Freeform 12">
                <a:extLst>
                  <a:ext uri="{FF2B5EF4-FFF2-40B4-BE49-F238E27FC236}">
                    <a16:creationId xmlns:a16="http://schemas.microsoft.com/office/drawing/2014/main" id="{EF0F0E46-9222-4FCF-A79E-9B4953C6F0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8" name="Freeform 13">
                <a:extLst>
                  <a:ext uri="{FF2B5EF4-FFF2-40B4-BE49-F238E27FC236}">
                    <a16:creationId xmlns:a16="http://schemas.microsoft.com/office/drawing/2014/main" id="{371A87C3-0804-4AB9-8EAD-FBFF597ED82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9" name="Freeform 14">
                <a:extLst>
                  <a:ext uri="{FF2B5EF4-FFF2-40B4-BE49-F238E27FC236}">
                    <a16:creationId xmlns:a16="http://schemas.microsoft.com/office/drawing/2014/main" id="{89F39433-8BC3-48D6-B705-F951DBDAAB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0" name="Freeform 15">
                <a:extLst>
                  <a:ext uri="{FF2B5EF4-FFF2-40B4-BE49-F238E27FC236}">
                    <a16:creationId xmlns:a16="http://schemas.microsoft.com/office/drawing/2014/main" id="{AE671C9D-E91C-4143-A422-273B2F53F69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1" name="Line 16">
                <a:extLst>
                  <a:ext uri="{FF2B5EF4-FFF2-40B4-BE49-F238E27FC236}">
                    <a16:creationId xmlns:a16="http://schemas.microsoft.com/office/drawing/2014/main" id="{83A72EA3-8833-41C6-9333-6A04C1C08DF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42" name="Freeform 17">
                <a:extLst>
                  <a:ext uri="{FF2B5EF4-FFF2-40B4-BE49-F238E27FC236}">
                    <a16:creationId xmlns:a16="http://schemas.microsoft.com/office/drawing/2014/main" id="{2C0D7AAB-DC9C-4B37-A50E-A7185DE92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3" name="Freeform 18">
                <a:extLst>
                  <a:ext uri="{FF2B5EF4-FFF2-40B4-BE49-F238E27FC236}">
                    <a16:creationId xmlns:a16="http://schemas.microsoft.com/office/drawing/2014/main" id="{6E7D9D6B-3455-4363-934B-FA2D6829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4" name="Freeform 19">
                <a:extLst>
                  <a:ext uri="{FF2B5EF4-FFF2-40B4-BE49-F238E27FC236}">
                    <a16:creationId xmlns:a16="http://schemas.microsoft.com/office/drawing/2014/main" id="{FFFFCA54-2217-4DAE-B791-4A6CA7DE0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5" name="Freeform 20">
                <a:extLst>
                  <a:ext uri="{FF2B5EF4-FFF2-40B4-BE49-F238E27FC236}">
                    <a16:creationId xmlns:a16="http://schemas.microsoft.com/office/drawing/2014/main" id="{BAE43BA5-C104-4FBB-B1C6-C210D3CC53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6" name="Rectangle 21">
                <a:extLst>
                  <a:ext uri="{FF2B5EF4-FFF2-40B4-BE49-F238E27FC236}">
                    <a16:creationId xmlns:a16="http://schemas.microsoft.com/office/drawing/2014/main" id="{3BDB2330-DF01-460D-83FB-00C37965CD5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47" name="Freeform 22">
                <a:extLst>
                  <a:ext uri="{FF2B5EF4-FFF2-40B4-BE49-F238E27FC236}">
                    <a16:creationId xmlns:a16="http://schemas.microsoft.com/office/drawing/2014/main" id="{51261093-9B7F-4406-B2F8-0F5BE7676A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8" name="Freeform 23">
                <a:extLst>
                  <a:ext uri="{FF2B5EF4-FFF2-40B4-BE49-F238E27FC236}">
                    <a16:creationId xmlns:a16="http://schemas.microsoft.com/office/drawing/2014/main" id="{9971E195-2AB6-4CB6-9BD7-A8407B5C809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9" name="Freeform 24">
                <a:extLst>
                  <a:ext uri="{FF2B5EF4-FFF2-40B4-BE49-F238E27FC236}">
                    <a16:creationId xmlns:a16="http://schemas.microsoft.com/office/drawing/2014/main" id="{A3D843E7-8A86-4676-9C98-DECE0DFF67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0" name="Freeform 25">
                <a:extLst>
                  <a:ext uri="{FF2B5EF4-FFF2-40B4-BE49-F238E27FC236}">
                    <a16:creationId xmlns:a16="http://schemas.microsoft.com/office/drawing/2014/main" id="{FAF42817-AB3E-40FA-997F-EAC1411F465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1" name="Freeform 26">
                <a:extLst>
                  <a:ext uri="{FF2B5EF4-FFF2-40B4-BE49-F238E27FC236}">
                    <a16:creationId xmlns:a16="http://schemas.microsoft.com/office/drawing/2014/main" id="{50ED3298-A6DC-4825-93B1-68DB8CB629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2" name="Freeform 27">
                <a:extLst>
                  <a:ext uri="{FF2B5EF4-FFF2-40B4-BE49-F238E27FC236}">
                    <a16:creationId xmlns:a16="http://schemas.microsoft.com/office/drawing/2014/main" id="{2B951778-3B6B-4BB9-9D89-2ED650C820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3" name="Freeform 28">
                <a:extLst>
                  <a:ext uri="{FF2B5EF4-FFF2-40B4-BE49-F238E27FC236}">
                    <a16:creationId xmlns:a16="http://schemas.microsoft.com/office/drawing/2014/main" id="{8F3ED9A8-A83F-463A-8C2E-E83977D9A9C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4" name="Freeform 29">
                <a:extLst>
                  <a:ext uri="{FF2B5EF4-FFF2-40B4-BE49-F238E27FC236}">
                    <a16:creationId xmlns:a16="http://schemas.microsoft.com/office/drawing/2014/main" id="{9A0C113E-781D-4083-86C0-EC936092D2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5" name="Freeform 30">
                <a:extLst>
                  <a:ext uri="{FF2B5EF4-FFF2-40B4-BE49-F238E27FC236}">
                    <a16:creationId xmlns:a16="http://schemas.microsoft.com/office/drawing/2014/main" id="{B63D60EF-1E99-4D4C-BF11-AAF8ABEB86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6" name="Freeform 31">
                <a:extLst>
                  <a:ext uri="{FF2B5EF4-FFF2-40B4-BE49-F238E27FC236}">
                    <a16:creationId xmlns:a16="http://schemas.microsoft.com/office/drawing/2014/main" id="{50403E41-7079-49EA-8D0B-4F678552D9B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grpSp>
          <p:nvGrpSpPr>
            <p:cNvPr id="19" name="Group 18">
              <a:extLst>
                <a:ext uri="{FF2B5EF4-FFF2-40B4-BE49-F238E27FC236}">
                  <a16:creationId xmlns:a16="http://schemas.microsoft.com/office/drawing/2014/main" id="{E3B2C458-4D37-49A0-A94E-D516E05C3CC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227597" y="0"/>
              <a:ext cx="674688" cy="6848476"/>
              <a:chOff x="11364912" y="0"/>
              <a:chExt cx="674688" cy="6848476"/>
            </a:xfrm>
            <a:gradFill flip="none" rotWithShape="1">
              <a:gsLst>
                <a:gs pos="0">
                  <a:schemeClr val="bg2"/>
                </a:gs>
                <a:gs pos="100000">
                  <a:schemeClr val="tx2">
                    <a:lumMod val="60000"/>
                    <a:lumOff val="40000"/>
                  </a:schemeClr>
                </a:gs>
              </a:gsLst>
              <a:lin ang="5400000" scaled="0"/>
              <a:tileRect/>
            </a:gradFill>
          </p:grpSpPr>
          <p:sp>
            <p:nvSpPr>
              <p:cNvPr id="20" name="Freeform 32">
                <a:extLst>
                  <a:ext uri="{FF2B5EF4-FFF2-40B4-BE49-F238E27FC236}">
                    <a16:creationId xmlns:a16="http://schemas.microsoft.com/office/drawing/2014/main" id="{C1B10016-E0C4-4526-A466-9911541D2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 name="Freeform 33">
                <a:extLst>
                  <a:ext uri="{FF2B5EF4-FFF2-40B4-BE49-F238E27FC236}">
                    <a16:creationId xmlns:a16="http://schemas.microsoft.com/office/drawing/2014/main" id="{D574C3F0-FC2B-43A3-94B2-75D305FBF7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 name="Freeform 34">
                <a:extLst>
                  <a:ext uri="{FF2B5EF4-FFF2-40B4-BE49-F238E27FC236}">
                    <a16:creationId xmlns:a16="http://schemas.microsoft.com/office/drawing/2014/main" id="{D92A5F66-F404-433B-BDBE-5E0DFF40D65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3" name="Freeform 35">
                <a:extLst>
                  <a:ext uri="{FF2B5EF4-FFF2-40B4-BE49-F238E27FC236}">
                    <a16:creationId xmlns:a16="http://schemas.microsoft.com/office/drawing/2014/main" id="{0A0BDF81-64CC-431D-81B1-A21938C054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4" name="Freeform 36">
                <a:extLst>
                  <a:ext uri="{FF2B5EF4-FFF2-40B4-BE49-F238E27FC236}">
                    <a16:creationId xmlns:a16="http://schemas.microsoft.com/office/drawing/2014/main" id="{42871530-50EC-42C2-879A-AE8154DADC0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5" name="Freeform 37">
                <a:extLst>
                  <a:ext uri="{FF2B5EF4-FFF2-40B4-BE49-F238E27FC236}">
                    <a16:creationId xmlns:a16="http://schemas.microsoft.com/office/drawing/2014/main" id="{53AF2F2A-B148-4906-B90D-6E2223978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6" name="Freeform 38">
                <a:extLst>
                  <a:ext uri="{FF2B5EF4-FFF2-40B4-BE49-F238E27FC236}">
                    <a16:creationId xmlns:a16="http://schemas.microsoft.com/office/drawing/2014/main" id="{9A79EAA4-6F5D-4A2C-B688-CD29C2217C0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7" name="Freeform 39">
                <a:extLst>
                  <a:ext uri="{FF2B5EF4-FFF2-40B4-BE49-F238E27FC236}">
                    <a16:creationId xmlns:a16="http://schemas.microsoft.com/office/drawing/2014/main" id="{B9CE5833-22CF-4408-9338-4B7749FEA3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8" name="Freeform 40">
                <a:extLst>
                  <a:ext uri="{FF2B5EF4-FFF2-40B4-BE49-F238E27FC236}">
                    <a16:creationId xmlns:a16="http://schemas.microsoft.com/office/drawing/2014/main" id="{316A985A-7ADD-4BEE-A7B6-E5B49E1839E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9" name="Rectangle 41">
                <a:extLst>
                  <a:ext uri="{FF2B5EF4-FFF2-40B4-BE49-F238E27FC236}">
                    <a16:creationId xmlns:a16="http://schemas.microsoft.com/office/drawing/2014/main" id="{352CFA3F-5CFE-412E-9196-C966F34579D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grpSp>
      </p:grpSp>
      <p:pic>
        <p:nvPicPr>
          <p:cNvPr id="58" name="Picture 2">
            <a:extLst>
              <a:ext uri="{FF2B5EF4-FFF2-40B4-BE49-F238E27FC236}">
                <a16:creationId xmlns:a16="http://schemas.microsoft.com/office/drawing/2014/main" id="{2FB01CCF-839B-4126-9BF9-132C64D8A1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sp useBgFill="1">
        <p:nvSpPr>
          <p:cNvPr id="60" name="Round Diagonal Corner Rectangle 6">
            <a:extLst>
              <a:ext uri="{FF2B5EF4-FFF2-40B4-BE49-F238E27FC236}">
                <a16:creationId xmlns:a16="http://schemas.microsoft.com/office/drawing/2014/main" id="{F2B1468C-8227-4785-8776-7BDBDDF08F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579" y="808057"/>
            <a:ext cx="3821429" cy="5234394"/>
          </a:xfrm>
          <a:prstGeom prst="round2DiagRect">
            <a:avLst>
              <a:gd name="adj1" fmla="val 11323"/>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7" descr="Graphical user interface, text, application&#10;&#10;Description automatically generated">
            <a:extLst>
              <a:ext uri="{FF2B5EF4-FFF2-40B4-BE49-F238E27FC236}">
                <a16:creationId xmlns:a16="http://schemas.microsoft.com/office/drawing/2014/main" id="{78A418B5-CD80-E3F2-6397-23FF6D34DBA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46417" y="998538"/>
            <a:ext cx="2240099" cy="4767677"/>
          </a:xfrm>
          <a:prstGeom prst="rect">
            <a:avLst/>
          </a:prstGeom>
        </p:spPr>
      </p:pic>
      <p:sp>
        <p:nvSpPr>
          <p:cNvPr id="12" name="Content Placeholder 11">
            <a:extLst>
              <a:ext uri="{FF2B5EF4-FFF2-40B4-BE49-F238E27FC236}">
                <a16:creationId xmlns:a16="http://schemas.microsoft.com/office/drawing/2014/main" id="{D5602946-3FFE-41D3-ED13-C0F061CC4978}"/>
              </a:ext>
            </a:extLst>
          </p:cNvPr>
          <p:cNvSpPr>
            <a:spLocks noGrp="1"/>
          </p:cNvSpPr>
          <p:nvPr>
            <p:ph idx="1"/>
          </p:nvPr>
        </p:nvSpPr>
        <p:spPr>
          <a:xfrm>
            <a:off x="5223245" y="1066006"/>
            <a:ext cx="6188402" cy="3541714"/>
          </a:xfrm>
        </p:spPr>
        <p:txBody>
          <a:bodyPr>
            <a:noAutofit/>
          </a:bodyPr>
          <a:lstStyle/>
          <a:p>
            <a:r>
              <a:rPr lang="en-GB" dirty="0">
                <a:solidFill>
                  <a:srgbClr val="FFFFFF"/>
                </a:solidFill>
                <a:latin typeface="Arial" panose="020B0604020202020204" pitchFamily="34" charset="0"/>
                <a:cs typeface="Arial" panose="020B0604020202020204" pitchFamily="34" charset="0"/>
              </a:rPr>
              <a:t>The third stage, Norming, is where members of the team feel comfortable with their role and can understand what they need to do and how to work with their colleagues. </a:t>
            </a:r>
          </a:p>
          <a:p>
            <a:r>
              <a:rPr lang="en-GB" dirty="0">
                <a:solidFill>
                  <a:srgbClr val="FFFFFF"/>
                </a:solidFill>
                <a:latin typeface="Arial" panose="020B0604020202020204" pitchFamily="34" charset="0"/>
                <a:cs typeface="Arial" panose="020B0604020202020204" pitchFamily="34" charset="0"/>
              </a:rPr>
              <a:t>They will begin to ‘feel an increasing acceptance of others on the team, recognising that the variety of opinions and experiences make the team stronger and the product richer’ (Stein, no date). </a:t>
            </a:r>
            <a:endParaRPr lang="en-US" dirty="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35430677"/>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9775AF3B-5284-4B97-9BB7-55C6FB3699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A0F1F7ED-DA39-478F-85DA-317DE08941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1902285" cy="6858001"/>
            <a:chOff x="0" y="0"/>
            <a:chExt cx="11902285" cy="6858001"/>
          </a:xfrm>
        </p:grpSpPr>
        <p:grpSp>
          <p:nvGrpSpPr>
            <p:cNvPr id="15" name="Group 14">
              <a:extLst>
                <a:ext uri="{FF2B5EF4-FFF2-40B4-BE49-F238E27FC236}">
                  <a16:creationId xmlns:a16="http://schemas.microsoft.com/office/drawing/2014/main" id="{1DAE5903-52E8-4F25-8473-93EF4837763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27" name="Rectangle 5">
                <a:extLst>
                  <a:ext uri="{FF2B5EF4-FFF2-40B4-BE49-F238E27FC236}">
                    <a16:creationId xmlns:a16="http://schemas.microsoft.com/office/drawing/2014/main" id="{894835C1-32DE-4571-AD10-28D58CB8CFD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28" name="Freeform 6">
                <a:extLst>
                  <a:ext uri="{FF2B5EF4-FFF2-40B4-BE49-F238E27FC236}">
                    <a16:creationId xmlns:a16="http://schemas.microsoft.com/office/drawing/2014/main" id="{097A5B92-0B48-4251-9764-D34DF88920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9" name="Freeform 7">
                <a:extLst>
                  <a:ext uri="{FF2B5EF4-FFF2-40B4-BE49-F238E27FC236}">
                    <a16:creationId xmlns:a16="http://schemas.microsoft.com/office/drawing/2014/main" id="{E222BF19-57E7-43F3-A2B9-2398BEF966D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 name="Freeform 8">
                <a:extLst>
                  <a:ext uri="{FF2B5EF4-FFF2-40B4-BE49-F238E27FC236}">
                    <a16:creationId xmlns:a16="http://schemas.microsoft.com/office/drawing/2014/main" id="{60C8836E-B7D9-48A9-8FD9-4CC52AF44D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 name="Freeform 9">
                <a:extLst>
                  <a:ext uri="{FF2B5EF4-FFF2-40B4-BE49-F238E27FC236}">
                    <a16:creationId xmlns:a16="http://schemas.microsoft.com/office/drawing/2014/main" id="{8504740E-456D-4FB9-9520-4317CCFA71B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 name="Freeform 10">
                <a:extLst>
                  <a:ext uri="{FF2B5EF4-FFF2-40B4-BE49-F238E27FC236}">
                    <a16:creationId xmlns:a16="http://schemas.microsoft.com/office/drawing/2014/main" id="{1563A7B4-B1D5-4F93-AFF9-2EB78655FC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 name="Freeform 11">
                <a:extLst>
                  <a:ext uri="{FF2B5EF4-FFF2-40B4-BE49-F238E27FC236}">
                    <a16:creationId xmlns:a16="http://schemas.microsoft.com/office/drawing/2014/main" id="{D139ED24-FA37-4470-8B42-D0D00EDE14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4" name="Freeform 12">
                <a:extLst>
                  <a:ext uri="{FF2B5EF4-FFF2-40B4-BE49-F238E27FC236}">
                    <a16:creationId xmlns:a16="http://schemas.microsoft.com/office/drawing/2014/main" id="{48825AA7-BB26-45C2-93A2-1AD8D9A2325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5" name="Freeform 13">
                <a:extLst>
                  <a:ext uri="{FF2B5EF4-FFF2-40B4-BE49-F238E27FC236}">
                    <a16:creationId xmlns:a16="http://schemas.microsoft.com/office/drawing/2014/main" id="{A98D0B91-D4E4-402D-8234-E96987219E9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6" name="Freeform 14">
                <a:extLst>
                  <a:ext uri="{FF2B5EF4-FFF2-40B4-BE49-F238E27FC236}">
                    <a16:creationId xmlns:a16="http://schemas.microsoft.com/office/drawing/2014/main" id="{94F1DB97-3769-4DA5-9F45-47132C312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7" name="Freeform 15">
                <a:extLst>
                  <a:ext uri="{FF2B5EF4-FFF2-40B4-BE49-F238E27FC236}">
                    <a16:creationId xmlns:a16="http://schemas.microsoft.com/office/drawing/2014/main" id="{A9BC86E2-B185-4D80-81B5-A8D387E678B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8" name="Line 16">
                <a:extLst>
                  <a:ext uri="{FF2B5EF4-FFF2-40B4-BE49-F238E27FC236}">
                    <a16:creationId xmlns:a16="http://schemas.microsoft.com/office/drawing/2014/main" id="{FA773F49-8CD0-46DC-B986-F2DB57BD7266}"/>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39" name="Freeform 17">
                <a:extLst>
                  <a:ext uri="{FF2B5EF4-FFF2-40B4-BE49-F238E27FC236}">
                    <a16:creationId xmlns:a16="http://schemas.microsoft.com/office/drawing/2014/main" id="{8C55A009-3401-4888-93C7-4ED51CBC64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0" name="Freeform 18">
                <a:extLst>
                  <a:ext uri="{FF2B5EF4-FFF2-40B4-BE49-F238E27FC236}">
                    <a16:creationId xmlns:a16="http://schemas.microsoft.com/office/drawing/2014/main" id="{10B44829-5BB5-48C5-8492-699971FE7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1" name="Freeform 19">
                <a:extLst>
                  <a:ext uri="{FF2B5EF4-FFF2-40B4-BE49-F238E27FC236}">
                    <a16:creationId xmlns:a16="http://schemas.microsoft.com/office/drawing/2014/main" id="{30C1F9A0-4FA6-4F6F-B2D0-A1BBA41DFC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2" name="Freeform 20">
                <a:extLst>
                  <a:ext uri="{FF2B5EF4-FFF2-40B4-BE49-F238E27FC236}">
                    <a16:creationId xmlns:a16="http://schemas.microsoft.com/office/drawing/2014/main" id="{01BF274F-C7B8-44B4-A183-307D8619D27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3" name="Rectangle 21">
                <a:extLst>
                  <a:ext uri="{FF2B5EF4-FFF2-40B4-BE49-F238E27FC236}">
                    <a16:creationId xmlns:a16="http://schemas.microsoft.com/office/drawing/2014/main" id="{037E8930-0F22-4558-9432-F18953E32A0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44" name="Freeform 22">
                <a:extLst>
                  <a:ext uri="{FF2B5EF4-FFF2-40B4-BE49-F238E27FC236}">
                    <a16:creationId xmlns:a16="http://schemas.microsoft.com/office/drawing/2014/main" id="{9AFC3429-FF29-47FF-A4A8-317A979DB9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5" name="Freeform 23">
                <a:extLst>
                  <a:ext uri="{FF2B5EF4-FFF2-40B4-BE49-F238E27FC236}">
                    <a16:creationId xmlns:a16="http://schemas.microsoft.com/office/drawing/2014/main" id="{91D48543-2C05-4768-80B1-ECA6F885080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6" name="Freeform 24">
                <a:extLst>
                  <a:ext uri="{FF2B5EF4-FFF2-40B4-BE49-F238E27FC236}">
                    <a16:creationId xmlns:a16="http://schemas.microsoft.com/office/drawing/2014/main" id="{3AC527CC-154C-4370-A25B-74AC5B4A63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7" name="Freeform 25">
                <a:extLst>
                  <a:ext uri="{FF2B5EF4-FFF2-40B4-BE49-F238E27FC236}">
                    <a16:creationId xmlns:a16="http://schemas.microsoft.com/office/drawing/2014/main" id="{798B18F5-51C9-4E50-95C5-A850EF5398A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8" name="Freeform 26">
                <a:extLst>
                  <a:ext uri="{FF2B5EF4-FFF2-40B4-BE49-F238E27FC236}">
                    <a16:creationId xmlns:a16="http://schemas.microsoft.com/office/drawing/2014/main" id="{15B4CF27-638C-4979-B0FD-6263E1307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9" name="Freeform 27">
                <a:extLst>
                  <a:ext uri="{FF2B5EF4-FFF2-40B4-BE49-F238E27FC236}">
                    <a16:creationId xmlns:a16="http://schemas.microsoft.com/office/drawing/2014/main" id="{236C6A22-48A2-4442-B82D-30DB498272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0" name="Freeform 28">
                <a:extLst>
                  <a:ext uri="{FF2B5EF4-FFF2-40B4-BE49-F238E27FC236}">
                    <a16:creationId xmlns:a16="http://schemas.microsoft.com/office/drawing/2014/main" id="{1BB7BCE1-0D99-412E-ABA6-81412638E9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1" name="Freeform 29">
                <a:extLst>
                  <a:ext uri="{FF2B5EF4-FFF2-40B4-BE49-F238E27FC236}">
                    <a16:creationId xmlns:a16="http://schemas.microsoft.com/office/drawing/2014/main" id="{C20E57E0-0912-44F2-93DA-75E4D13F3B7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2" name="Freeform 30">
                <a:extLst>
                  <a:ext uri="{FF2B5EF4-FFF2-40B4-BE49-F238E27FC236}">
                    <a16:creationId xmlns:a16="http://schemas.microsoft.com/office/drawing/2014/main" id="{DF059390-54ED-44F4-983F-92FF36AD94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3" name="Freeform 31">
                <a:extLst>
                  <a:ext uri="{FF2B5EF4-FFF2-40B4-BE49-F238E27FC236}">
                    <a16:creationId xmlns:a16="http://schemas.microsoft.com/office/drawing/2014/main" id="{42D5E9ED-595D-443D-8CDC-D8FCD4021D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grpSp>
          <p:nvGrpSpPr>
            <p:cNvPr id="16" name="Group 15">
              <a:extLst>
                <a:ext uri="{FF2B5EF4-FFF2-40B4-BE49-F238E27FC236}">
                  <a16:creationId xmlns:a16="http://schemas.microsoft.com/office/drawing/2014/main" id="{DB14A457-C54A-4F1E-91FB-0FEE49877D6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227597" y="0"/>
              <a:ext cx="674688" cy="6848476"/>
              <a:chOff x="11364912" y="0"/>
              <a:chExt cx="674688" cy="6848476"/>
            </a:xfrm>
            <a:gradFill flip="none" rotWithShape="1">
              <a:gsLst>
                <a:gs pos="0">
                  <a:schemeClr val="bg2"/>
                </a:gs>
                <a:gs pos="100000">
                  <a:schemeClr val="tx2">
                    <a:lumMod val="60000"/>
                    <a:lumOff val="40000"/>
                  </a:schemeClr>
                </a:gs>
              </a:gsLst>
              <a:lin ang="5400000" scaled="0"/>
              <a:tileRect/>
            </a:gradFill>
          </p:grpSpPr>
          <p:sp>
            <p:nvSpPr>
              <p:cNvPr id="17" name="Freeform 32">
                <a:extLst>
                  <a:ext uri="{FF2B5EF4-FFF2-40B4-BE49-F238E27FC236}">
                    <a16:creationId xmlns:a16="http://schemas.microsoft.com/office/drawing/2014/main" id="{791F3E2E-D393-464E-84B4-9B30D071AD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 name="Freeform 33">
                <a:extLst>
                  <a:ext uri="{FF2B5EF4-FFF2-40B4-BE49-F238E27FC236}">
                    <a16:creationId xmlns:a16="http://schemas.microsoft.com/office/drawing/2014/main" id="{EBEEAD6F-6425-4F85-A8A8-4FF19A909B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9" name="Freeform 34">
                <a:extLst>
                  <a:ext uri="{FF2B5EF4-FFF2-40B4-BE49-F238E27FC236}">
                    <a16:creationId xmlns:a16="http://schemas.microsoft.com/office/drawing/2014/main" id="{8AACA44E-9D6C-4708-8D61-D767B6620B8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 name="Freeform 35">
                <a:extLst>
                  <a:ext uri="{FF2B5EF4-FFF2-40B4-BE49-F238E27FC236}">
                    <a16:creationId xmlns:a16="http://schemas.microsoft.com/office/drawing/2014/main" id="{B6E3525F-9937-463E-872C-8EB7C62D1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 name="Freeform 36">
                <a:extLst>
                  <a:ext uri="{FF2B5EF4-FFF2-40B4-BE49-F238E27FC236}">
                    <a16:creationId xmlns:a16="http://schemas.microsoft.com/office/drawing/2014/main" id="{BE829B0B-C602-40F1-81D1-A55332343D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 name="Freeform 37">
                <a:extLst>
                  <a:ext uri="{FF2B5EF4-FFF2-40B4-BE49-F238E27FC236}">
                    <a16:creationId xmlns:a16="http://schemas.microsoft.com/office/drawing/2014/main" id="{92660531-24B5-4B97-A4A2-64686E235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3" name="Freeform 38">
                <a:extLst>
                  <a:ext uri="{FF2B5EF4-FFF2-40B4-BE49-F238E27FC236}">
                    <a16:creationId xmlns:a16="http://schemas.microsoft.com/office/drawing/2014/main" id="{6242D0CE-6FFD-4D17-AC26-BD3E481195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4" name="Freeform 39">
                <a:extLst>
                  <a:ext uri="{FF2B5EF4-FFF2-40B4-BE49-F238E27FC236}">
                    <a16:creationId xmlns:a16="http://schemas.microsoft.com/office/drawing/2014/main" id="{61631F37-AF37-4DB9-8D98-A08586C76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5" name="Freeform 40">
                <a:extLst>
                  <a:ext uri="{FF2B5EF4-FFF2-40B4-BE49-F238E27FC236}">
                    <a16:creationId xmlns:a16="http://schemas.microsoft.com/office/drawing/2014/main" id="{2A2597FF-2F22-40BB-A7B3-19C4DFCFFA0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6" name="Rectangle 41">
                <a:extLst>
                  <a:ext uri="{FF2B5EF4-FFF2-40B4-BE49-F238E27FC236}">
                    <a16:creationId xmlns:a16="http://schemas.microsoft.com/office/drawing/2014/main" id="{DCC8773C-0113-4046-B222-C8F4080AF38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grpSp>
      </p:grpSp>
      <p:pic>
        <p:nvPicPr>
          <p:cNvPr id="55" name="Picture 2">
            <a:extLst>
              <a:ext uri="{FF2B5EF4-FFF2-40B4-BE49-F238E27FC236}">
                <a16:creationId xmlns:a16="http://schemas.microsoft.com/office/drawing/2014/main" id="{1B17CCE2-CEEF-40CA-8C4D-0DC2DCA78A2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sp useBgFill="1">
        <p:nvSpPr>
          <p:cNvPr id="57" name="Round Diagonal Corner Rectangle 9">
            <a:extLst>
              <a:ext uri="{FF2B5EF4-FFF2-40B4-BE49-F238E27FC236}">
                <a16:creationId xmlns:a16="http://schemas.microsoft.com/office/drawing/2014/main" id="{66D4F5BA-1D71-49B2-8A7F-6B4EB94D72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950" y="808057"/>
            <a:ext cx="5286376" cy="5234394"/>
          </a:xfrm>
          <a:prstGeom prst="round2DiagRect">
            <a:avLst>
              <a:gd name="adj1" fmla="val 741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Text&#10;&#10;Description automatically generated">
            <a:extLst>
              <a:ext uri="{FF2B5EF4-FFF2-40B4-BE49-F238E27FC236}">
                <a16:creationId xmlns:a16="http://schemas.microsoft.com/office/drawing/2014/main" id="{A807DEBB-6D0C-ABBE-06A1-DC2A48D9650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73204" y="998538"/>
            <a:ext cx="1718354" cy="4862621"/>
          </a:xfrm>
          <a:prstGeom prst="rect">
            <a:avLst/>
          </a:prstGeom>
        </p:spPr>
      </p:pic>
      <p:sp>
        <p:nvSpPr>
          <p:cNvPr id="9" name="Content Placeholder 8">
            <a:extLst>
              <a:ext uri="{FF2B5EF4-FFF2-40B4-BE49-F238E27FC236}">
                <a16:creationId xmlns:a16="http://schemas.microsoft.com/office/drawing/2014/main" id="{F0670870-094E-25BB-EBA9-A3490306E871}"/>
              </a:ext>
            </a:extLst>
          </p:cNvPr>
          <p:cNvSpPr>
            <a:spLocks noGrp="1"/>
          </p:cNvSpPr>
          <p:nvPr>
            <p:ph idx="1"/>
          </p:nvPr>
        </p:nvSpPr>
        <p:spPr>
          <a:xfrm>
            <a:off x="6106676" y="319088"/>
            <a:ext cx="5539952" cy="4984750"/>
          </a:xfrm>
        </p:spPr>
        <p:txBody>
          <a:bodyPr>
            <a:noAutofit/>
          </a:bodyPr>
          <a:lstStyle/>
          <a:p>
            <a:r>
              <a:rPr lang="en-GB" dirty="0">
                <a:solidFill>
                  <a:srgbClr val="FFFFFF"/>
                </a:solidFill>
                <a:latin typeface="Arial" panose="020B0604020202020204" pitchFamily="34" charset="0"/>
                <a:cs typeface="Arial" panose="020B0604020202020204" pitchFamily="34" charset="0"/>
              </a:rPr>
              <a:t>Next is Performing, which is seen as the ‘happiest of all the stages of development’ (</a:t>
            </a:r>
            <a:r>
              <a:rPr lang="en-GB" dirty="0" err="1">
                <a:solidFill>
                  <a:srgbClr val="FFFFFF"/>
                </a:solidFill>
                <a:latin typeface="Arial" panose="020B0604020202020204" pitchFamily="34" charset="0"/>
                <a:cs typeface="Arial" panose="020B0604020202020204" pitchFamily="34" charset="0"/>
              </a:rPr>
              <a:t>MasterClass</a:t>
            </a:r>
            <a:r>
              <a:rPr lang="en-GB" dirty="0">
                <a:solidFill>
                  <a:srgbClr val="FFFFFF"/>
                </a:solidFill>
                <a:latin typeface="Arial" panose="020B0604020202020204" pitchFamily="34" charset="0"/>
                <a:cs typeface="Arial" panose="020B0604020202020204" pitchFamily="34" charset="0"/>
              </a:rPr>
              <a:t>, 2021).</a:t>
            </a:r>
          </a:p>
          <a:p>
            <a:r>
              <a:rPr lang="en-GB" dirty="0">
                <a:solidFill>
                  <a:srgbClr val="FFFFFF"/>
                </a:solidFill>
                <a:latin typeface="Arial" panose="020B0604020202020204" pitchFamily="34" charset="0"/>
                <a:cs typeface="Arial" panose="020B0604020202020204" pitchFamily="34" charset="0"/>
              </a:rPr>
              <a:t> Members of the team can problem-solve to such an extent that you as their line manager can feel confident that you do not need to oversee everything that they do any more. </a:t>
            </a:r>
          </a:p>
          <a:p>
            <a:r>
              <a:rPr lang="en-GB" dirty="0">
                <a:solidFill>
                  <a:srgbClr val="FFFFFF"/>
                </a:solidFill>
                <a:latin typeface="Arial" panose="020B0604020202020204" pitchFamily="34" charset="0"/>
                <a:cs typeface="Arial" panose="020B0604020202020204" pitchFamily="34" charset="0"/>
              </a:rPr>
              <a:t>The team no longer feels like a group of individuals who are fighting against each other, but a ‘well-oiled machine, free of conflict and moving in sync towards the same end goal’ (</a:t>
            </a:r>
            <a:r>
              <a:rPr lang="en-GB" dirty="0" err="1">
                <a:solidFill>
                  <a:srgbClr val="FFFFFF"/>
                </a:solidFill>
                <a:latin typeface="Arial" panose="020B0604020202020204" pitchFamily="34" charset="0"/>
                <a:cs typeface="Arial" panose="020B0604020202020204" pitchFamily="34" charset="0"/>
              </a:rPr>
              <a:t>MasterClass</a:t>
            </a:r>
            <a:r>
              <a:rPr lang="en-GB" dirty="0">
                <a:solidFill>
                  <a:srgbClr val="FFFFFF"/>
                </a:solidFill>
                <a:latin typeface="Arial" panose="020B0604020202020204" pitchFamily="34" charset="0"/>
                <a:cs typeface="Arial" panose="020B0604020202020204" pitchFamily="34" charset="0"/>
              </a:rPr>
              <a:t>, 2021). </a:t>
            </a:r>
            <a:endParaRPr lang="en-US" dirty="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32503603"/>
      </p:ext>
    </p:extLst>
  </p:cSld>
  <p:clrMapOvr>
    <a:overrideClrMapping bg1="lt1" tx1="dk1" bg2="lt2" tx2="dk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9775AF3B-5284-4B97-9BB7-55C6FB3699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A0F1F7ED-DA39-478F-85DA-317DE08941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1902285" cy="6858001"/>
            <a:chOff x="0" y="0"/>
            <a:chExt cx="11902285" cy="6858001"/>
          </a:xfrm>
        </p:grpSpPr>
        <p:grpSp>
          <p:nvGrpSpPr>
            <p:cNvPr id="25" name="Group 24">
              <a:extLst>
                <a:ext uri="{FF2B5EF4-FFF2-40B4-BE49-F238E27FC236}">
                  <a16:creationId xmlns:a16="http://schemas.microsoft.com/office/drawing/2014/main" id="{1DAE5903-52E8-4F25-8473-93EF4837763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37" name="Rectangle 5">
                <a:extLst>
                  <a:ext uri="{FF2B5EF4-FFF2-40B4-BE49-F238E27FC236}">
                    <a16:creationId xmlns:a16="http://schemas.microsoft.com/office/drawing/2014/main" id="{894835C1-32DE-4571-AD10-28D58CB8CFD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38" name="Freeform 6">
                <a:extLst>
                  <a:ext uri="{FF2B5EF4-FFF2-40B4-BE49-F238E27FC236}">
                    <a16:creationId xmlns:a16="http://schemas.microsoft.com/office/drawing/2014/main" id="{097A5B92-0B48-4251-9764-D34DF88920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9" name="Freeform 7">
                <a:extLst>
                  <a:ext uri="{FF2B5EF4-FFF2-40B4-BE49-F238E27FC236}">
                    <a16:creationId xmlns:a16="http://schemas.microsoft.com/office/drawing/2014/main" id="{E222BF19-57E7-43F3-A2B9-2398BEF966D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0" name="Freeform 8">
                <a:extLst>
                  <a:ext uri="{FF2B5EF4-FFF2-40B4-BE49-F238E27FC236}">
                    <a16:creationId xmlns:a16="http://schemas.microsoft.com/office/drawing/2014/main" id="{60C8836E-B7D9-48A9-8FD9-4CC52AF44D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1" name="Freeform 9">
                <a:extLst>
                  <a:ext uri="{FF2B5EF4-FFF2-40B4-BE49-F238E27FC236}">
                    <a16:creationId xmlns:a16="http://schemas.microsoft.com/office/drawing/2014/main" id="{8504740E-456D-4FB9-9520-4317CCFA71B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2" name="Freeform 10">
                <a:extLst>
                  <a:ext uri="{FF2B5EF4-FFF2-40B4-BE49-F238E27FC236}">
                    <a16:creationId xmlns:a16="http://schemas.microsoft.com/office/drawing/2014/main" id="{1563A7B4-B1D5-4F93-AFF9-2EB78655FC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3" name="Freeform 11">
                <a:extLst>
                  <a:ext uri="{FF2B5EF4-FFF2-40B4-BE49-F238E27FC236}">
                    <a16:creationId xmlns:a16="http://schemas.microsoft.com/office/drawing/2014/main" id="{D139ED24-FA37-4470-8B42-D0D00EDE14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4" name="Freeform 12">
                <a:extLst>
                  <a:ext uri="{FF2B5EF4-FFF2-40B4-BE49-F238E27FC236}">
                    <a16:creationId xmlns:a16="http://schemas.microsoft.com/office/drawing/2014/main" id="{48825AA7-BB26-45C2-93A2-1AD8D9A2325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5" name="Freeform 13">
                <a:extLst>
                  <a:ext uri="{FF2B5EF4-FFF2-40B4-BE49-F238E27FC236}">
                    <a16:creationId xmlns:a16="http://schemas.microsoft.com/office/drawing/2014/main" id="{A98D0B91-D4E4-402D-8234-E96987219E9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6" name="Freeform 14">
                <a:extLst>
                  <a:ext uri="{FF2B5EF4-FFF2-40B4-BE49-F238E27FC236}">
                    <a16:creationId xmlns:a16="http://schemas.microsoft.com/office/drawing/2014/main" id="{94F1DB97-3769-4DA5-9F45-47132C312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7" name="Freeform 15">
                <a:extLst>
                  <a:ext uri="{FF2B5EF4-FFF2-40B4-BE49-F238E27FC236}">
                    <a16:creationId xmlns:a16="http://schemas.microsoft.com/office/drawing/2014/main" id="{A9BC86E2-B185-4D80-81B5-A8D387E678B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8" name="Line 16">
                <a:extLst>
                  <a:ext uri="{FF2B5EF4-FFF2-40B4-BE49-F238E27FC236}">
                    <a16:creationId xmlns:a16="http://schemas.microsoft.com/office/drawing/2014/main" id="{FA773F49-8CD0-46DC-B986-F2DB57BD7266}"/>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49" name="Freeform 17">
                <a:extLst>
                  <a:ext uri="{FF2B5EF4-FFF2-40B4-BE49-F238E27FC236}">
                    <a16:creationId xmlns:a16="http://schemas.microsoft.com/office/drawing/2014/main" id="{8C55A009-3401-4888-93C7-4ED51CBC64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0" name="Freeform 18">
                <a:extLst>
                  <a:ext uri="{FF2B5EF4-FFF2-40B4-BE49-F238E27FC236}">
                    <a16:creationId xmlns:a16="http://schemas.microsoft.com/office/drawing/2014/main" id="{10B44829-5BB5-48C5-8492-699971FE7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1" name="Freeform 19">
                <a:extLst>
                  <a:ext uri="{FF2B5EF4-FFF2-40B4-BE49-F238E27FC236}">
                    <a16:creationId xmlns:a16="http://schemas.microsoft.com/office/drawing/2014/main" id="{30C1F9A0-4FA6-4F6F-B2D0-A1BBA41DFC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2" name="Freeform 20">
                <a:extLst>
                  <a:ext uri="{FF2B5EF4-FFF2-40B4-BE49-F238E27FC236}">
                    <a16:creationId xmlns:a16="http://schemas.microsoft.com/office/drawing/2014/main" id="{01BF274F-C7B8-44B4-A183-307D8619D27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3" name="Rectangle 21">
                <a:extLst>
                  <a:ext uri="{FF2B5EF4-FFF2-40B4-BE49-F238E27FC236}">
                    <a16:creationId xmlns:a16="http://schemas.microsoft.com/office/drawing/2014/main" id="{037E8930-0F22-4558-9432-F18953E32A0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54" name="Freeform 22">
                <a:extLst>
                  <a:ext uri="{FF2B5EF4-FFF2-40B4-BE49-F238E27FC236}">
                    <a16:creationId xmlns:a16="http://schemas.microsoft.com/office/drawing/2014/main" id="{9AFC3429-FF29-47FF-A4A8-317A979DB9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5" name="Freeform 23">
                <a:extLst>
                  <a:ext uri="{FF2B5EF4-FFF2-40B4-BE49-F238E27FC236}">
                    <a16:creationId xmlns:a16="http://schemas.microsoft.com/office/drawing/2014/main" id="{91D48543-2C05-4768-80B1-ECA6F885080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6" name="Freeform 24">
                <a:extLst>
                  <a:ext uri="{FF2B5EF4-FFF2-40B4-BE49-F238E27FC236}">
                    <a16:creationId xmlns:a16="http://schemas.microsoft.com/office/drawing/2014/main" id="{3AC527CC-154C-4370-A25B-74AC5B4A63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7" name="Freeform 25">
                <a:extLst>
                  <a:ext uri="{FF2B5EF4-FFF2-40B4-BE49-F238E27FC236}">
                    <a16:creationId xmlns:a16="http://schemas.microsoft.com/office/drawing/2014/main" id="{798B18F5-51C9-4E50-95C5-A850EF5398A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8" name="Freeform 26">
                <a:extLst>
                  <a:ext uri="{FF2B5EF4-FFF2-40B4-BE49-F238E27FC236}">
                    <a16:creationId xmlns:a16="http://schemas.microsoft.com/office/drawing/2014/main" id="{15B4CF27-638C-4979-B0FD-6263E1307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9" name="Freeform 27">
                <a:extLst>
                  <a:ext uri="{FF2B5EF4-FFF2-40B4-BE49-F238E27FC236}">
                    <a16:creationId xmlns:a16="http://schemas.microsoft.com/office/drawing/2014/main" id="{236C6A22-48A2-4442-B82D-30DB498272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0" name="Freeform 28">
                <a:extLst>
                  <a:ext uri="{FF2B5EF4-FFF2-40B4-BE49-F238E27FC236}">
                    <a16:creationId xmlns:a16="http://schemas.microsoft.com/office/drawing/2014/main" id="{1BB7BCE1-0D99-412E-ABA6-81412638E9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1" name="Freeform 29">
                <a:extLst>
                  <a:ext uri="{FF2B5EF4-FFF2-40B4-BE49-F238E27FC236}">
                    <a16:creationId xmlns:a16="http://schemas.microsoft.com/office/drawing/2014/main" id="{C20E57E0-0912-44F2-93DA-75E4D13F3B7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2" name="Freeform 30">
                <a:extLst>
                  <a:ext uri="{FF2B5EF4-FFF2-40B4-BE49-F238E27FC236}">
                    <a16:creationId xmlns:a16="http://schemas.microsoft.com/office/drawing/2014/main" id="{DF059390-54ED-44F4-983F-92FF36AD94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3" name="Freeform 31">
                <a:extLst>
                  <a:ext uri="{FF2B5EF4-FFF2-40B4-BE49-F238E27FC236}">
                    <a16:creationId xmlns:a16="http://schemas.microsoft.com/office/drawing/2014/main" id="{42D5E9ED-595D-443D-8CDC-D8FCD4021D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grpSp>
          <p:nvGrpSpPr>
            <p:cNvPr id="26" name="Group 25">
              <a:extLst>
                <a:ext uri="{FF2B5EF4-FFF2-40B4-BE49-F238E27FC236}">
                  <a16:creationId xmlns:a16="http://schemas.microsoft.com/office/drawing/2014/main" id="{DB14A457-C54A-4F1E-91FB-0FEE49877D6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227597" y="0"/>
              <a:ext cx="674688" cy="6848476"/>
              <a:chOff x="11364912" y="0"/>
              <a:chExt cx="674688" cy="6848476"/>
            </a:xfrm>
            <a:gradFill flip="none" rotWithShape="1">
              <a:gsLst>
                <a:gs pos="0">
                  <a:schemeClr val="bg2"/>
                </a:gs>
                <a:gs pos="100000">
                  <a:schemeClr val="tx2">
                    <a:lumMod val="60000"/>
                    <a:lumOff val="40000"/>
                  </a:schemeClr>
                </a:gs>
              </a:gsLst>
              <a:lin ang="5400000" scaled="0"/>
              <a:tileRect/>
            </a:gradFill>
          </p:grpSpPr>
          <p:sp>
            <p:nvSpPr>
              <p:cNvPr id="27" name="Freeform 32">
                <a:extLst>
                  <a:ext uri="{FF2B5EF4-FFF2-40B4-BE49-F238E27FC236}">
                    <a16:creationId xmlns:a16="http://schemas.microsoft.com/office/drawing/2014/main" id="{791F3E2E-D393-464E-84B4-9B30D071AD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8" name="Freeform 33">
                <a:extLst>
                  <a:ext uri="{FF2B5EF4-FFF2-40B4-BE49-F238E27FC236}">
                    <a16:creationId xmlns:a16="http://schemas.microsoft.com/office/drawing/2014/main" id="{EBEEAD6F-6425-4F85-A8A8-4FF19A909B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9" name="Freeform 34">
                <a:extLst>
                  <a:ext uri="{FF2B5EF4-FFF2-40B4-BE49-F238E27FC236}">
                    <a16:creationId xmlns:a16="http://schemas.microsoft.com/office/drawing/2014/main" id="{8AACA44E-9D6C-4708-8D61-D767B6620B8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 name="Freeform 35">
                <a:extLst>
                  <a:ext uri="{FF2B5EF4-FFF2-40B4-BE49-F238E27FC236}">
                    <a16:creationId xmlns:a16="http://schemas.microsoft.com/office/drawing/2014/main" id="{B6E3525F-9937-463E-872C-8EB7C62D1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 name="Freeform 36">
                <a:extLst>
                  <a:ext uri="{FF2B5EF4-FFF2-40B4-BE49-F238E27FC236}">
                    <a16:creationId xmlns:a16="http://schemas.microsoft.com/office/drawing/2014/main" id="{BE829B0B-C602-40F1-81D1-A55332343D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 name="Freeform 37">
                <a:extLst>
                  <a:ext uri="{FF2B5EF4-FFF2-40B4-BE49-F238E27FC236}">
                    <a16:creationId xmlns:a16="http://schemas.microsoft.com/office/drawing/2014/main" id="{92660531-24B5-4B97-A4A2-64686E235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 name="Freeform 38">
                <a:extLst>
                  <a:ext uri="{FF2B5EF4-FFF2-40B4-BE49-F238E27FC236}">
                    <a16:creationId xmlns:a16="http://schemas.microsoft.com/office/drawing/2014/main" id="{6242D0CE-6FFD-4D17-AC26-BD3E481195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4" name="Freeform 39">
                <a:extLst>
                  <a:ext uri="{FF2B5EF4-FFF2-40B4-BE49-F238E27FC236}">
                    <a16:creationId xmlns:a16="http://schemas.microsoft.com/office/drawing/2014/main" id="{61631F37-AF37-4DB9-8D98-A08586C76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5" name="Freeform 40">
                <a:extLst>
                  <a:ext uri="{FF2B5EF4-FFF2-40B4-BE49-F238E27FC236}">
                    <a16:creationId xmlns:a16="http://schemas.microsoft.com/office/drawing/2014/main" id="{2A2597FF-2F22-40BB-A7B3-19C4DFCFFA0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6" name="Rectangle 41">
                <a:extLst>
                  <a:ext uri="{FF2B5EF4-FFF2-40B4-BE49-F238E27FC236}">
                    <a16:creationId xmlns:a16="http://schemas.microsoft.com/office/drawing/2014/main" id="{DCC8773C-0113-4046-B222-C8F4080AF38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grpSp>
      </p:grpSp>
      <p:pic>
        <p:nvPicPr>
          <p:cNvPr id="65" name="Picture 2">
            <a:extLst>
              <a:ext uri="{FF2B5EF4-FFF2-40B4-BE49-F238E27FC236}">
                <a16:creationId xmlns:a16="http://schemas.microsoft.com/office/drawing/2014/main" id="{1B17CCE2-CEEF-40CA-8C4D-0DC2DCA78A2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sp useBgFill="1">
        <p:nvSpPr>
          <p:cNvPr id="67" name="Round Diagonal Corner Rectangle 9">
            <a:extLst>
              <a:ext uri="{FF2B5EF4-FFF2-40B4-BE49-F238E27FC236}">
                <a16:creationId xmlns:a16="http://schemas.microsoft.com/office/drawing/2014/main" id="{66D4F5BA-1D71-49B2-8A7F-6B4EB94D72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950" y="808057"/>
            <a:ext cx="5286376" cy="5234394"/>
          </a:xfrm>
          <a:prstGeom prst="round2DiagRect">
            <a:avLst>
              <a:gd name="adj1" fmla="val 741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Content Placeholder 14" descr="Text&#10;&#10;Description automatically generated">
            <a:extLst>
              <a:ext uri="{FF2B5EF4-FFF2-40B4-BE49-F238E27FC236}">
                <a16:creationId xmlns:a16="http://schemas.microsoft.com/office/drawing/2014/main" id="{B7EAA4BE-12AA-E3E4-4861-F12C235BF91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650603" y="998538"/>
            <a:ext cx="1672736" cy="4870800"/>
          </a:xfrm>
          <a:prstGeom prst="rect">
            <a:avLst/>
          </a:prstGeom>
        </p:spPr>
      </p:pic>
      <p:sp>
        <p:nvSpPr>
          <p:cNvPr id="19" name="Content Placeholder 18">
            <a:extLst>
              <a:ext uri="{FF2B5EF4-FFF2-40B4-BE49-F238E27FC236}">
                <a16:creationId xmlns:a16="http://schemas.microsoft.com/office/drawing/2014/main" id="{8C0838DD-0288-7E70-CF46-72640D65ABAE}"/>
              </a:ext>
            </a:extLst>
          </p:cNvPr>
          <p:cNvSpPr>
            <a:spLocks noGrp="1"/>
          </p:cNvSpPr>
          <p:nvPr>
            <p:ph idx="1"/>
          </p:nvPr>
        </p:nvSpPr>
        <p:spPr>
          <a:xfrm>
            <a:off x="6139301" y="695867"/>
            <a:ext cx="5110520" cy="4984750"/>
          </a:xfrm>
        </p:spPr>
        <p:txBody>
          <a:bodyPr>
            <a:noAutofit/>
          </a:bodyPr>
          <a:lstStyle/>
          <a:p>
            <a:r>
              <a:rPr lang="en-GB" dirty="0">
                <a:solidFill>
                  <a:srgbClr val="FFFFFF"/>
                </a:solidFill>
                <a:latin typeface="Arial" panose="020B0604020202020204" pitchFamily="34" charset="0"/>
                <a:cs typeface="Arial" panose="020B0604020202020204" pitchFamily="34" charset="0"/>
              </a:rPr>
              <a:t>By 1977, Tuckman had come up with the fifth – and last – phase of his theory. </a:t>
            </a:r>
          </a:p>
          <a:p>
            <a:r>
              <a:rPr lang="en-GB" dirty="0">
                <a:solidFill>
                  <a:srgbClr val="FFFFFF"/>
                </a:solidFill>
                <a:latin typeface="Arial" panose="020B0604020202020204" pitchFamily="34" charset="0"/>
                <a:cs typeface="Arial" panose="020B0604020202020204" pitchFamily="34" charset="0"/>
              </a:rPr>
              <a:t>The meaning behind this step is when the team have satisfactorily completed the task(s) that were set for them at the beginning of the process, that the team are no longer needed and can be disbanded or dissolved – therefore this stage is also known as the mourning stage, due to it coming to a natural end (</a:t>
            </a:r>
            <a:r>
              <a:rPr lang="en-GB" dirty="0" err="1">
                <a:solidFill>
                  <a:srgbClr val="FFFFFF"/>
                </a:solidFill>
                <a:latin typeface="Arial" panose="020B0604020202020204" pitchFamily="34" charset="0"/>
                <a:cs typeface="Arial" panose="020B0604020202020204" pitchFamily="34" charset="0"/>
              </a:rPr>
              <a:t>Belyh</a:t>
            </a:r>
            <a:r>
              <a:rPr lang="en-GB" dirty="0">
                <a:solidFill>
                  <a:srgbClr val="FFFFFF"/>
                </a:solidFill>
                <a:latin typeface="Arial" panose="020B0604020202020204" pitchFamily="34" charset="0"/>
                <a:cs typeface="Arial" panose="020B0604020202020204" pitchFamily="34" charset="0"/>
              </a:rPr>
              <a:t>, 2022). </a:t>
            </a:r>
          </a:p>
          <a:p>
            <a:endParaRPr lang="en-US" dirty="0">
              <a:solidFill>
                <a:srgbClr val="FFFFFF"/>
              </a:solidFill>
            </a:endParaRPr>
          </a:p>
        </p:txBody>
      </p:sp>
    </p:spTree>
    <p:extLst>
      <p:ext uri="{BB962C8B-B14F-4D97-AF65-F5344CB8AC3E}">
        <p14:creationId xmlns:p14="http://schemas.microsoft.com/office/powerpoint/2010/main" val="2906483460"/>
      </p:ext>
    </p:extLst>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5020E-9A87-BD0F-93F0-E1D8BBC40298}"/>
              </a:ext>
            </a:extLst>
          </p:cNvPr>
          <p:cNvSpPr>
            <a:spLocks noGrp="1"/>
          </p:cNvSpPr>
          <p:nvPr>
            <p:ph type="title"/>
          </p:nvPr>
        </p:nvSpPr>
        <p:spPr>
          <a:xfrm>
            <a:off x="1141410" y="381002"/>
            <a:ext cx="9905955" cy="1371599"/>
          </a:xfrm>
        </p:spPr>
        <p:txBody>
          <a:bodyPr>
            <a:normAutofit/>
          </a:bodyPr>
          <a:lstStyle/>
          <a:p>
            <a:pPr algn="ctr"/>
            <a:r>
              <a:rPr lang="en-GB" sz="3200" dirty="0">
                <a:latin typeface="Arial" panose="020B0604020202020204" pitchFamily="34" charset="0"/>
                <a:cs typeface="Arial" panose="020B0604020202020204" pitchFamily="34" charset="0"/>
              </a:rPr>
              <a:t>Retaining employees</a:t>
            </a:r>
          </a:p>
        </p:txBody>
      </p:sp>
      <p:sp>
        <p:nvSpPr>
          <p:cNvPr id="3" name="Text Placeholder 2">
            <a:extLst>
              <a:ext uri="{FF2B5EF4-FFF2-40B4-BE49-F238E27FC236}">
                <a16:creationId xmlns:a16="http://schemas.microsoft.com/office/drawing/2014/main" id="{814007EA-A4E5-EAC4-9023-0062B516D205}"/>
              </a:ext>
            </a:extLst>
          </p:cNvPr>
          <p:cNvSpPr>
            <a:spLocks noGrp="1"/>
          </p:cNvSpPr>
          <p:nvPr>
            <p:ph type="body" sz="half" idx="2"/>
          </p:nvPr>
        </p:nvSpPr>
        <p:spPr>
          <a:xfrm>
            <a:off x="1142906" y="1752601"/>
            <a:ext cx="9904459" cy="4170742"/>
          </a:xfrm>
        </p:spPr>
        <p:txBody>
          <a:bodyPr>
            <a:noAutofit/>
          </a:bodyPr>
          <a:lstStyle/>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Since the COVID pandemic changed the face of the workplace (possibly forever) back in 2019, millions of employees from many business sectors left their jobs in search of better opportunities elsewhere. </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It has become a ‘workers market’.</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We are already allowing most of our employees to work from home following the creation of the Interim Hybrid Working Policy (Ceredigion County Council (a), 2022) as well as the flexibility to hot desk at our offices. </a:t>
            </a:r>
          </a:p>
        </p:txBody>
      </p:sp>
    </p:spTree>
    <p:extLst>
      <p:ext uri="{BB962C8B-B14F-4D97-AF65-F5344CB8AC3E}">
        <p14:creationId xmlns:p14="http://schemas.microsoft.com/office/powerpoint/2010/main" val="18876295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4D8400A-4907-7CDE-A0EF-23ACE4491A4F}"/>
              </a:ext>
            </a:extLst>
          </p:cNvPr>
          <p:cNvSpPr>
            <a:spLocks noGrp="1"/>
          </p:cNvSpPr>
          <p:nvPr>
            <p:ph type="body" sz="half" idx="2"/>
          </p:nvPr>
        </p:nvSpPr>
        <p:spPr>
          <a:xfrm>
            <a:off x="1143770" y="511478"/>
            <a:ext cx="9904459" cy="5751536"/>
          </a:xfrm>
        </p:spPr>
        <p:txBody>
          <a:bodyPr>
            <a:normAutofit/>
          </a:bodyPr>
          <a:lstStyle/>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Promoting of work-life balance.</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‘Respecting employees’ time away from work is key to maintaining a healthy working relationship with them’ (Crail, 2023). </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The way that our staff perform is key to the success of our organisation. </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Staff turnover will always be a factor that the organisation must deal with. </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What can we do to attract and retain employees? The use of performance data is a good place to start. </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Exit interviews are a tool that the Local Authority have recently put in place to capture the thoughts of departing employees.</a:t>
            </a:r>
          </a:p>
        </p:txBody>
      </p:sp>
    </p:spTree>
    <p:extLst>
      <p:ext uri="{BB962C8B-B14F-4D97-AF65-F5344CB8AC3E}">
        <p14:creationId xmlns:p14="http://schemas.microsoft.com/office/powerpoint/2010/main" val="34912150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F63F5-DE44-17CA-653B-C946EDAA2935}"/>
              </a:ext>
            </a:extLst>
          </p:cNvPr>
          <p:cNvSpPr>
            <a:spLocks noGrp="1"/>
          </p:cNvSpPr>
          <p:nvPr>
            <p:ph type="title"/>
          </p:nvPr>
        </p:nvSpPr>
        <p:spPr>
          <a:xfrm>
            <a:off x="1143022" y="152399"/>
            <a:ext cx="9905955" cy="849684"/>
          </a:xfrm>
        </p:spPr>
        <p:txBody>
          <a:bodyPr>
            <a:normAutofit/>
          </a:bodyPr>
          <a:lstStyle/>
          <a:p>
            <a:pPr algn="ctr"/>
            <a:r>
              <a:rPr lang="en-GB" sz="3300" dirty="0">
                <a:latin typeface="Arial" panose="020B0604020202020204" pitchFamily="34" charset="0"/>
                <a:cs typeface="Arial" panose="020B0604020202020204" pitchFamily="34" charset="0"/>
              </a:rPr>
              <a:t>How to effectively manage capability</a:t>
            </a:r>
          </a:p>
        </p:txBody>
      </p:sp>
      <p:sp>
        <p:nvSpPr>
          <p:cNvPr id="3" name="Text Placeholder 2">
            <a:extLst>
              <a:ext uri="{FF2B5EF4-FFF2-40B4-BE49-F238E27FC236}">
                <a16:creationId xmlns:a16="http://schemas.microsoft.com/office/drawing/2014/main" id="{2C0F1FCA-3020-EA94-1E12-A082204C835B}"/>
              </a:ext>
            </a:extLst>
          </p:cNvPr>
          <p:cNvSpPr>
            <a:spLocks noGrp="1"/>
          </p:cNvSpPr>
          <p:nvPr>
            <p:ph type="body" sz="half" idx="2"/>
          </p:nvPr>
        </p:nvSpPr>
        <p:spPr>
          <a:xfrm>
            <a:off x="1144518" y="1488508"/>
            <a:ext cx="9904459" cy="4661771"/>
          </a:xfrm>
        </p:spPr>
        <p:txBody>
          <a:bodyPr>
            <a:noAutofit/>
          </a:bodyPr>
          <a:lstStyle/>
          <a:p>
            <a:pPr marL="285750" indent="-285750">
              <a:buFont typeface="Arial" panose="020B0604020202020204" pitchFamily="34" charset="0"/>
              <a:buChar char="•"/>
            </a:pPr>
            <a:r>
              <a:rPr lang="en-GB" sz="2100" dirty="0">
                <a:latin typeface="Arial" panose="020B0604020202020204" pitchFamily="34" charset="0"/>
                <a:cs typeface="Arial" panose="020B0604020202020204" pitchFamily="34" charset="0"/>
              </a:rPr>
              <a:t>We are not necessarily discussing capability or conduct here where line managers should ‘try to understand the reasons why’ and ‘take steps to support and improve the employee’s performance’ (</a:t>
            </a:r>
            <a:r>
              <a:rPr lang="en-GB" sz="2100" dirty="0" err="1">
                <a:latin typeface="Arial" panose="020B0604020202020204" pitchFamily="34" charset="0"/>
                <a:cs typeface="Arial" panose="020B0604020202020204" pitchFamily="34" charset="0"/>
              </a:rPr>
              <a:t>acas</a:t>
            </a:r>
            <a:r>
              <a:rPr lang="en-GB" sz="2100" dirty="0">
                <a:latin typeface="Arial" panose="020B0604020202020204" pitchFamily="34" charset="0"/>
                <a:cs typeface="Arial" panose="020B0604020202020204" pitchFamily="34" charset="0"/>
              </a:rPr>
              <a:t>, 2022). </a:t>
            </a:r>
          </a:p>
          <a:p>
            <a:pPr marL="285750" indent="-285750">
              <a:buFont typeface="Arial" panose="020B0604020202020204" pitchFamily="34" charset="0"/>
              <a:buChar char="•"/>
            </a:pPr>
            <a:r>
              <a:rPr lang="en-GB" sz="2100" dirty="0">
                <a:latin typeface="Arial" panose="020B0604020202020204" pitchFamily="34" charset="0"/>
                <a:cs typeface="Arial" panose="020B0604020202020204" pitchFamily="34" charset="0"/>
              </a:rPr>
              <a:t>As line managers, you are always aware of the effects that absenteeism has on the rest of your team.</a:t>
            </a:r>
          </a:p>
          <a:p>
            <a:pPr marL="285750" indent="-285750">
              <a:buFont typeface="Arial" panose="020B0604020202020204" pitchFamily="34" charset="0"/>
              <a:buChar char="•"/>
            </a:pPr>
            <a:r>
              <a:rPr lang="en-GB" sz="2100" dirty="0">
                <a:latin typeface="Arial" panose="020B0604020202020204" pitchFamily="34" charset="0"/>
                <a:cs typeface="Arial" panose="020B0604020202020204" pitchFamily="34" charset="0"/>
              </a:rPr>
              <a:t>Negative effect on the rest of the team as ‘workers are less productive when covering for absent employees’ (Sayed, 2022). </a:t>
            </a:r>
          </a:p>
          <a:p>
            <a:pPr marL="285750" indent="-285750">
              <a:buFont typeface="Arial" panose="020B0604020202020204" pitchFamily="34" charset="0"/>
              <a:buChar char="•"/>
            </a:pPr>
            <a:r>
              <a:rPr lang="en-GB" sz="2100" dirty="0">
                <a:latin typeface="Arial" panose="020B0604020202020204" pitchFamily="34" charset="0"/>
                <a:cs typeface="Arial" panose="020B0604020202020204" pitchFamily="34" charset="0"/>
              </a:rPr>
              <a:t>Line managers need to be up to date with the Authority’s Managing Sickness Absence at Work Policy, as well as attending the ‘Managing Sickness Absence’ training module </a:t>
            </a:r>
          </a:p>
          <a:p>
            <a:pPr marL="285750" indent="-285750">
              <a:buFont typeface="Arial" panose="020B0604020202020204" pitchFamily="34" charset="0"/>
              <a:buChar char="•"/>
            </a:pPr>
            <a:r>
              <a:rPr lang="en-GB" sz="2100" dirty="0">
                <a:latin typeface="Arial" panose="020B0604020202020204" pitchFamily="34" charset="0"/>
                <a:cs typeface="Arial" panose="020B0604020202020204" pitchFamily="34" charset="0"/>
              </a:rPr>
              <a:t>We also provide support mechanisms such as Occupational Health referrals, or signposting employees to Care First.</a:t>
            </a:r>
          </a:p>
          <a:p>
            <a:pPr marL="285750" indent="-285750">
              <a:buFont typeface="Arial" panose="020B0604020202020204" pitchFamily="34" charset="0"/>
              <a:buChar char="•"/>
            </a:pPr>
            <a:r>
              <a:rPr lang="en-GB" sz="2100" dirty="0">
                <a:latin typeface="Arial" panose="020B0604020202020204" pitchFamily="34" charset="0"/>
                <a:cs typeface="Arial" panose="020B0604020202020204" pitchFamily="34" charset="0"/>
              </a:rPr>
              <a:t>We have also appointed an Employee Health &amp; Wellbeing Officer who is able to provide support and guidance, or to signpost to external support services. </a:t>
            </a:r>
          </a:p>
        </p:txBody>
      </p:sp>
    </p:spTree>
    <p:extLst>
      <p:ext uri="{BB962C8B-B14F-4D97-AF65-F5344CB8AC3E}">
        <p14:creationId xmlns:p14="http://schemas.microsoft.com/office/powerpoint/2010/main" val="15539415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446AA2DD-49B5-C943-2A20-E65430CF958D}"/>
              </a:ext>
            </a:extLst>
          </p:cNvPr>
          <p:cNvSpPr>
            <a:spLocks noGrp="1"/>
          </p:cNvSpPr>
          <p:nvPr>
            <p:ph type="body" sz="half" idx="2"/>
          </p:nvPr>
        </p:nvSpPr>
        <p:spPr>
          <a:xfrm>
            <a:off x="1143770" y="416491"/>
            <a:ext cx="9904459" cy="6025018"/>
          </a:xfrm>
        </p:spPr>
        <p:txBody>
          <a:bodyPr/>
          <a:lstStyle/>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On the other end of the scale is presenteeism and ‘</a:t>
            </a:r>
            <a:r>
              <a:rPr lang="en-GB" sz="2400" dirty="0" err="1">
                <a:latin typeface="Arial" panose="020B0604020202020204" pitchFamily="34" charset="0"/>
                <a:cs typeface="Arial" panose="020B0604020202020204" pitchFamily="34" charset="0"/>
              </a:rPr>
              <a:t>leaveism</a:t>
            </a:r>
            <a:r>
              <a:rPr lang="en-GB" sz="2400" dirty="0">
                <a:latin typeface="Arial" panose="020B0604020202020204" pitchFamily="34" charset="0"/>
                <a:cs typeface="Arial" panose="020B0604020202020204" pitchFamily="34" charset="0"/>
              </a:rPr>
              <a:t>’.</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According to research by the CIPD in 2021, 77% of employers (from ‘a survey of 668 people professionals, representing 2.7 million employees’) (CIPD (c), 2021) had observed this trend of presenteeism at work.</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This was slightly higher than the 75% figure of employees coming into work that was recorded in 2020.</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In the same survey, 70% of employers found that employees were finding that ‘</a:t>
            </a:r>
            <a:r>
              <a:rPr lang="en-GB" sz="2400" dirty="0" err="1">
                <a:latin typeface="Arial" panose="020B0604020202020204" pitchFamily="34" charset="0"/>
                <a:cs typeface="Arial" panose="020B0604020202020204" pitchFamily="34" charset="0"/>
              </a:rPr>
              <a:t>leaveism</a:t>
            </a:r>
            <a:r>
              <a:rPr lang="en-GB" sz="2400" dirty="0">
                <a:latin typeface="Arial" panose="020B0604020202020204" pitchFamily="34" charset="0"/>
                <a:cs typeface="Arial" panose="020B0604020202020204" pitchFamily="34" charset="0"/>
              </a:rPr>
              <a:t>’ was an issue.</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a:t>
            </a:r>
            <a:r>
              <a:rPr lang="en-GB" sz="2400" dirty="0" err="1">
                <a:latin typeface="Arial" panose="020B0604020202020204" pitchFamily="34" charset="0"/>
                <a:cs typeface="Arial" panose="020B0604020202020204" pitchFamily="34" charset="0"/>
              </a:rPr>
              <a:t>Leaveism</a:t>
            </a:r>
            <a:r>
              <a:rPr lang="en-GB" sz="2400" dirty="0">
                <a:latin typeface="Arial" panose="020B0604020202020204" pitchFamily="34" charset="0"/>
                <a:cs typeface="Arial" panose="020B0604020202020204" pitchFamily="34" charset="0"/>
              </a:rPr>
              <a:t>’ is when staff were ‘using annual leave to work or when ill’ (CIPD (c), 2021). </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292683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16DE8-E6AA-2B54-1AE9-E9DC7876B79E}"/>
              </a:ext>
            </a:extLst>
          </p:cNvPr>
          <p:cNvSpPr>
            <a:spLocks noGrp="1"/>
          </p:cNvSpPr>
          <p:nvPr>
            <p:ph type="title"/>
          </p:nvPr>
        </p:nvSpPr>
        <p:spPr>
          <a:xfrm>
            <a:off x="1141456" y="609600"/>
            <a:ext cx="9905955" cy="1106466"/>
          </a:xfrm>
        </p:spPr>
        <p:txBody>
          <a:bodyPr>
            <a:normAutofit/>
          </a:bodyPr>
          <a:lstStyle/>
          <a:p>
            <a:pPr algn="ctr"/>
            <a:r>
              <a:rPr lang="en-GB" sz="3300" dirty="0">
                <a:latin typeface="Arial" panose="020B0604020202020204" pitchFamily="34" charset="0"/>
                <a:cs typeface="Arial" panose="020B0604020202020204" pitchFamily="34" charset="0"/>
              </a:rPr>
              <a:t>Coaching and mentoring in assisting performance</a:t>
            </a:r>
          </a:p>
        </p:txBody>
      </p:sp>
      <p:sp>
        <p:nvSpPr>
          <p:cNvPr id="3" name="Text Placeholder 2">
            <a:extLst>
              <a:ext uri="{FF2B5EF4-FFF2-40B4-BE49-F238E27FC236}">
                <a16:creationId xmlns:a16="http://schemas.microsoft.com/office/drawing/2014/main" id="{097B1B3C-FAB2-81A1-70DE-795FEC5F1F5D}"/>
              </a:ext>
            </a:extLst>
          </p:cNvPr>
          <p:cNvSpPr>
            <a:spLocks noGrp="1"/>
          </p:cNvSpPr>
          <p:nvPr>
            <p:ph type="body" sz="half" idx="2"/>
          </p:nvPr>
        </p:nvSpPr>
        <p:spPr>
          <a:xfrm>
            <a:off x="1141410" y="1716067"/>
            <a:ext cx="9904459" cy="4075132"/>
          </a:xfrm>
        </p:spPr>
        <p:txBody>
          <a:bodyPr>
            <a:normAutofit/>
          </a:bodyPr>
          <a:lstStyle/>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The use of coaching and mentoring in the workplace can be extremely effective, if done correctly. </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Coaching ‘is about providing guidance to help someone realise their goal’, whilst mentoring is more to do with ‘helping someone to learn by sharing advice, knowledge and experiences’ (Spain, 2022).</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The most effective coaches within an organisation are the line managers. </a:t>
            </a:r>
          </a:p>
        </p:txBody>
      </p:sp>
    </p:spTree>
    <p:extLst>
      <p:ext uri="{BB962C8B-B14F-4D97-AF65-F5344CB8AC3E}">
        <p14:creationId xmlns:p14="http://schemas.microsoft.com/office/powerpoint/2010/main" val="32621563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697F791-5FFA-4164-899F-EB52EA72B0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2">
            <a:extLst>
              <a:ext uri="{FF2B5EF4-FFF2-40B4-BE49-F238E27FC236}">
                <a16:creationId xmlns:a16="http://schemas.microsoft.com/office/drawing/2014/main" id="{4E28A1A9-FB81-4816-AAEA-C3B430946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a:stretch>
            <a:fillRect/>
          </a:stretch>
        </p:blipFill>
        <p:spPr bwMode="auto">
          <a:xfrm>
            <a:off x="1190" y="-2"/>
            <a:ext cx="4061525" cy="6858001"/>
          </a:xfrm>
          <a:prstGeom prst="rect">
            <a:avLst/>
          </a:prstGeom>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sp>
        <p:nvSpPr>
          <p:cNvPr id="16" name="Rectangle 15">
            <a:extLst>
              <a:ext uri="{FF2B5EF4-FFF2-40B4-BE49-F238E27FC236}">
                <a16:creationId xmlns:a16="http://schemas.microsoft.com/office/drawing/2014/main" id="{B773AB25-A422-41AA-9737-5E04C1966D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53"/>
            <a:ext cx="4055621" cy="6858000"/>
          </a:xfrm>
          <a:prstGeom prst="rect">
            <a:avLst/>
          </a:prstGeom>
          <a:ln>
            <a:noFill/>
          </a:ln>
          <a:effectLst>
            <a:outerShdw blurRad="76200" dist="38100" algn="l" rotWithShape="0">
              <a:prstClr val="black">
                <a:alpha val="37000"/>
              </a:prstClr>
            </a:outerShdw>
          </a:effectLst>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18" name="Picture 2">
            <a:extLst>
              <a:ext uri="{FF2B5EF4-FFF2-40B4-BE49-F238E27FC236}">
                <a16:creationId xmlns:a16="http://schemas.microsoft.com/office/drawing/2014/main" id="{AF0552B8-DE8C-40DF-B29F-1728E6A1061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22530" y="23283"/>
            <a:ext cx="4078152"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4D303DB-B30E-7154-E1D0-894E912CDF9B}"/>
              </a:ext>
            </a:extLst>
          </p:cNvPr>
          <p:cNvSpPr>
            <a:spLocks noGrp="1"/>
          </p:cNvSpPr>
          <p:nvPr>
            <p:ph type="title"/>
          </p:nvPr>
        </p:nvSpPr>
        <p:spPr>
          <a:xfrm>
            <a:off x="784225" y="73251"/>
            <a:ext cx="2851417" cy="1478570"/>
          </a:xfrm>
        </p:spPr>
        <p:txBody>
          <a:bodyPr>
            <a:normAutofit/>
          </a:bodyPr>
          <a:lstStyle/>
          <a:p>
            <a:r>
              <a:rPr lang="en-GB" sz="3200" dirty="0">
                <a:solidFill>
                  <a:srgbClr val="FFFFFF"/>
                </a:solidFill>
              </a:rPr>
              <a:t>Grow model</a:t>
            </a:r>
          </a:p>
        </p:txBody>
      </p:sp>
      <p:sp>
        <p:nvSpPr>
          <p:cNvPr id="9" name="Content Placeholder 8">
            <a:extLst>
              <a:ext uri="{FF2B5EF4-FFF2-40B4-BE49-F238E27FC236}">
                <a16:creationId xmlns:a16="http://schemas.microsoft.com/office/drawing/2014/main" id="{17229D83-E6CE-DF6F-E4A1-A462262BF849}"/>
              </a:ext>
            </a:extLst>
          </p:cNvPr>
          <p:cNvSpPr>
            <a:spLocks noGrp="1"/>
          </p:cNvSpPr>
          <p:nvPr>
            <p:ph idx="1"/>
          </p:nvPr>
        </p:nvSpPr>
        <p:spPr>
          <a:xfrm>
            <a:off x="692108" y="1176674"/>
            <a:ext cx="2989514" cy="5437068"/>
          </a:xfrm>
        </p:spPr>
        <p:txBody>
          <a:bodyPr>
            <a:normAutofit fontScale="85000" lnSpcReduction="10000"/>
          </a:bodyPr>
          <a:lstStyle/>
          <a:p>
            <a:r>
              <a:rPr lang="en-GB" sz="2700" dirty="0">
                <a:solidFill>
                  <a:srgbClr val="FFFFFF"/>
                </a:solidFill>
                <a:latin typeface="Arial" panose="020B0604020202020204" pitchFamily="34" charset="0"/>
                <a:cs typeface="Arial" panose="020B0604020202020204" pitchFamily="34" charset="0"/>
              </a:rPr>
              <a:t>To structure a coaching and mentoring session you can use the GROW model. The meaning of grow is:</a:t>
            </a:r>
          </a:p>
          <a:p>
            <a:r>
              <a:rPr lang="en-GB" sz="2700" dirty="0">
                <a:solidFill>
                  <a:srgbClr val="FFFFFF"/>
                </a:solidFill>
                <a:latin typeface="Arial" panose="020B0604020202020204" pitchFamily="34" charset="0"/>
                <a:cs typeface="Arial" panose="020B0604020202020204" pitchFamily="34" charset="0"/>
              </a:rPr>
              <a:t>Goal</a:t>
            </a:r>
          </a:p>
          <a:p>
            <a:r>
              <a:rPr lang="en-GB" sz="2700" dirty="0">
                <a:solidFill>
                  <a:srgbClr val="FFFFFF"/>
                </a:solidFill>
                <a:latin typeface="Arial" panose="020B0604020202020204" pitchFamily="34" charset="0"/>
                <a:cs typeface="Arial" panose="020B0604020202020204" pitchFamily="34" charset="0"/>
              </a:rPr>
              <a:t>Current Reality</a:t>
            </a:r>
          </a:p>
          <a:p>
            <a:r>
              <a:rPr lang="en-GB" sz="2700" dirty="0">
                <a:solidFill>
                  <a:srgbClr val="FFFFFF"/>
                </a:solidFill>
                <a:latin typeface="Arial" panose="020B0604020202020204" pitchFamily="34" charset="0"/>
                <a:cs typeface="Arial" panose="020B0604020202020204" pitchFamily="34" charset="0"/>
              </a:rPr>
              <a:t>Options (or Obstacles)</a:t>
            </a:r>
          </a:p>
          <a:p>
            <a:r>
              <a:rPr lang="en-GB" sz="2700" dirty="0">
                <a:solidFill>
                  <a:srgbClr val="FFFFFF"/>
                </a:solidFill>
                <a:latin typeface="Arial" panose="020B0604020202020204" pitchFamily="34" charset="0"/>
                <a:cs typeface="Arial" panose="020B0604020202020204" pitchFamily="34" charset="0"/>
              </a:rPr>
              <a:t>Will (or Way Forward) </a:t>
            </a:r>
          </a:p>
          <a:p>
            <a:pPr marL="0" indent="0">
              <a:buNone/>
            </a:pPr>
            <a:endParaRPr lang="en-US" sz="1400" dirty="0">
              <a:solidFill>
                <a:srgbClr val="FFFFFF"/>
              </a:solidFill>
              <a:latin typeface="Arial" panose="020B0604020202020204" pitchFamily="34" charset="0"/>
              <a:cs typeface="Arial" panose="020B0604020202020204" pitchFamily="34" charset="0"/>
            </a:endParaRPr>
          </a:p>
        </p:txBody>
      </p:sp>
      <p:grpSp>
        <p:nvGrpSpPr>
          <p:cNvPr id="20" name="Group 19">
            <a:extLst>
              <a:ext uri="{FF2B5EF4-FFF2-40B4-BE49-F238E27FC236}">
                <a16:creationId xmlns:a16="http://schemas.microsoft.com/office/drawing/2014/main" id="{6AD0D387-1584-4477-B5F8-52B50D4F22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21" name="Rectangle 5">
              <a:extLst>
                <a:ext uri="{FF2B5EF4-FFF2-40B4-BE49-F238E27FC236}">
                  <a16:creationId xmlns:a16="http://schemas.microsoft.com/office/drawing/2014/main" id="{22C90122-8CF0-4164-B596-168DE41D39A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22" name="Freeform 6">
              <a:extLst>
                <a:ext uri="{FF2B5EF4-FFF2-40B4-BE49-F238E27FC236}">
                  <a16:creationId xmlns:a16="http://schemas.microsoft.com/office/drawing/2014/main" id="{E74D534E-37A6-4D27-9C47-0B2F052783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3" name="Freeform 7">
              <a:extLst>
                <a:ext uri="{FF2B5EF4-FFF2-40B4-BE49-F238E27FC236}">
                  <a16:creationId xmlns:a16="http://schemas.microsoft.com/office/drawing/2014/main" id="{1C1C156E-D2E0-468A-9B19-79521D69BF5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4" name="Freeform 8">
              <a:extLst>
                <a:ext uri="{FF2B5EF4-FFF2-40B4-BE49-F238E27FC236}">
                  <a16:creationId xmlns:a16="http://schemas.microsoft.com/office/drawing/2014/main" id="{14C97F11-4F6C-4DFF-89BC-3AEA5B7FF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5" name="Freeform 9">
              <a:extLst>
                <a:ext uri="{FF2B5EF4-FFF2-40B4-BE49-F238E27FC236}">
                  <a16:creationId xmlns:a16="http://schemas.microsoft.com/office/drawing/2014/main" id="{773C2106-77CE-42E1-839F-925EAEBB2FF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6" name="Freeform 10">
              <a:extLst>
                <a:ext uri="{FF2B5EF4-FFF2-40B4-BE49-F238E27FC236}">
                  <a16:creationId xmlns:a16="http://schemas.microsoft.com/office/drawing/2014/main" id="{E2807D33-BD1F-4B09-8D93-63C06DB3C0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7" name="Freeform 11">
              <a:extLst>
                <a:ext uri="{FF2B5EF4-FFF2-40B4-BE49-F238E27FC236}">
                  <a16:creationId xmlns:a16="http://schemas.microsoft.com/office/drawing/2014/main" id="{84BDF3E8-157B-47D1-AF8E-FE1EFF0612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8" name="Freeform 12">
              <a:extLst>
                <a:ext uri="{FF2B5EF4-FFF2-40B4-BE49-F238E27FC236}">
                  <a16:creationId xmlns:a16="http://schemas.microsoft.com/office/drawing/2014/main" id="{68B482B5-E0FD-406A-99B2-297DF333546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9" name="Freeform 13">
              <a:extLst>
                <a:ext uri="{FF2B5EF4-FFF2-40B4-BE49-F238E27FC236}">
                  <a16:creationId xmlns:a16="http://schemas.microsoft.com/office/drawing/2014/main" id="{B8750F30-12E8-410B-8709-78F1EF3BBE7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0" name="Freeform 14">
              <a:extLst>
                <a:ext uri="{FF2B5EF4-FFF2-40B4-BE49-F238E27FC236}">
                  <a16:creationId xmlns:a16="http://schemas.microsoft.com/office/drawing/2014/main" id="{DB2D030A-4700-4CC4-A971-F119F8372C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1" name="Freeform 15">
              <a:extLst>
                <a:ext uri="{FF2B5EF4-FFF2-40B4-BE49-F238E27FC236}">
                  <a16:creationId xmlns:a16="http://schemas.microsoft.com/office/drawing/2014/main" id="{B4E516DB-F66E-4E88-8CAA-67153F5618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2" name="Line 16">
              <a:extLst>
                <a:ext uri="{FF2B5EF4-FFF2-40B4-BE49-F238E27FC236}">
                  <a16:creationId xmlns:a16="http://schemas.microsoft.com/office/drawing/2014/main" id="{DF749FDD-DD56-4DC9-A379-77E1106981D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a:extLst>
                <a:ext uri="{FF2B5EF4-FFF2-40B4-BE49-F238E27FC236}">
                  <a16:creationId xmlns:a16="http://schemas.microsoft.com/office/drawing/2014/main" id="{6AD95087-E0AF-45D3-B824-EFFCBBECD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4" name="Freeform 18">
              <a:extLst>
                <a:ext uri="{FF2B5EF4-FFF2-40B4-BE49-F238E27FC236}">
                  <a16:creationId xmlns:a16="http://schemas.microsoft.com/office/drawing/2014/main" id="{2D21010F-3DE2-4881-B9D5-3415C4E05D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5" name="Freeform 19">
              <a:extLst>
                <a:ext uri="{FF2B5EF4-FFF2-40B4-BE49-F238E27FC236}">
                  <a16:creationId xmlns:a16="http://schemas.microsoft.com/office/drawing/2014/main" id="{2AFDF4BC-8E99-4A2C-9EF2-4B98A05C2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6" name="Freeform 20">
              <a:extLst>
                <a:ext uri="{FF2B5EF4-FFF2-40B4-BE49-F238E27FC236}">
                  <a16:creationId xmlns:a16="http://schemas.microsoft.com/office/drawing/2014/main" id="{BB8EAEE8-22EA-4103-A02E-5043474C4B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7" name="Rectangle 21">
              <a:extLst>
                <a:ext uri="{FF2B5EF4-FFF2-40B4-BE49-F238E27FC236}">
                  <a16:creationId xmlns:a16="http://schemas.microsoft.com/office/drawing/2014/main" id="{7148ABD2-E447-429F-B97E-86494051C1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38" name="Freeform 22">
              <a:extLst>
                <a:ext uri="{FF2B5EF4-FFF2-40B4-BE49-F238E27FC236}">
                  <a16:creationId xmlns:a16="http://schemas.microsoft.com/office/drawing/2014/main" id="{99900F4A-F8CA-456E-9FA0-34572621C0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9" name="Freeform 23">
              <a:extLst>
                <a:ext uri="{FF2B5EF4-FFF2-40B4-BE49-F238E27FC236}">
                  <a16:creationId xmlns:a16="http://schemas.microsoft.com/office/drawing/2014/main" id="{DF5CD0A9-E49B-4968-886B-41C1A66D232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0" name="Freeform 24">
              <a:extLst>
                <a:ext uri="{FF2B5EF4-FFF2-40B4-BE49-F238E27FC236}">
                  <a16:creationId xmlns:a16="http://schemas.microsoft.com/office/drawing/2014/main" id="{7E462582-7383-4272-A323-85C9D137C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1" name="Freeform 25">
              <a:extLst>
                <a:ext uri="{FF2B5EF4-FFF2-40B4-BE49-F238E27FC236}">
                  <a16:creationId xmlns:a16="http://schemas.microsoft.com/office/drawing/2014/main" id="{CB472F67-7C37-4D80-B346-DE30D44B55A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2" name="Freeform 26">
              <a:extLst>
                <a:ext uri="{FF2B5EF4-FFF2-40B4-BE49-F238E27FC236}">
                  <a16:creationId xmlns:a16="http://schemas.microsoft.com/office/drawing/2014/main" id="{19A8AE83-358F-4D4E-91C7-F09E35097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3" name="Freeform 27">
              <a:extLst>
                <a:ext uri="{FF2B5EF4-FFF2-40B4-BE49-F238E27FC236}">
                  <a16:creationId xmlns:a16="http://schemas.microsoft.com/office/drawing/2014/main" id="{C4B79436-9285-45DE-A9FB-B3DD750738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4" name="Freeform 28">
              <a:extLst>
                <a:ext uri="{FF2B5EF4-FFF2-40B4-BE49-F238E27FC236}">
                  <a16:creationId xmlns:a16="http://schemas.microsoft.com/office/drawing/2014/main" id="{B0BF8BF3-C90A-483A-B61E-13D2C41FBAC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5" name="Freeform 29">
              <a:extLst>
                <a:ext uri="{FF2B5EF4-FFF2-40B4-BE49-F238E27FC236}">
                  <a16:creationId xmlns:a16="http://schemas.microsoft.com/office/drawing/2014/main" id="{31011274-F329-444B-9B06-69DD2EC4490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6" name="Freeform 30">
              <a:extLst>
                <a:ext uri="{FF2B5EF4-FFF2-40B4-BE49-F238E27FC236}">
                  <a16:creationId xmlns:a16="http://schemas.microsoft.com/office/drawing/2014/main" id="{DB8B1D39-5B9A-4B4E-849B-A5821A2460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7" name="Freeform 31">
              <a:extLst>
                <a:ext uri="{FF2B5EF4-FFF2-40B4-BE49-F238E27FC236}">
                  <a16:creationId xmlns:a16="http://schemas.microsoft.com/office/drawing/2014/main" id="{336ECD63-75C2-4A32-A31B-30BB3097240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pic>
        <p:nvPicPr>
          <p:cNvPr id="5" name="Content Placeholder 4" descr="Diagram&#10;&#10;Description automatically generated">
            <a:extLst>
              <a:ext uri="{FF2B5EF4-FFF2-40B4-BE49-F238E27FC236}">
                <a16:creationId xmlns:a16="http://schemas.microsoft.com/office/drawing/2014/main" id="{B49C6E4F-53B2-B902-B035-4B91443E232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124231" y="607041"/>
            <a:ext cx="8020144" cy="5794553"/>
          </a:xfrm>
          <a:prstGeom prst="rect">
            <a:avLst/>
          </a:prstGeom>
        </p:spPr>
      </p:pic>
    </p:spTree>
    <p:extLst>
      <p:ext uri="{BB962C8B-B14F-4D97-AF65-F5344CB8AC3E}">
        <p14:creationId xmlns:p14="http://schemas.microsoft.com/office/powerpoint/2010/main" val="950603313"/>
      </p:ext>
    </p:extLst>
  </p:cSld>
  <p:clrMapOvr>
    <a:overrideClrMapping bg1="lt1" tx1="dk1" bg2="lt2" tx2="dk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BEAE5-AD80-2D98-A9A5-12BFA79AA261}"/>
              </a:ext>
            </a:extLst>
          </p:cNvPr>
          <p:cNvSpPr>
            <a:spLocks noGrp="1"/>
          </p:cNvSpPr>
          <p:nvPr>
            <p:ph type="title"/>
          </p:nvPr>
        </p:nvSpPr>
        <p:spPr>
          <a:xfrm>
            <a:off x="1141410" y="208768"/>
            <a:ext cx="9905955" cy="1068887"/>
          </a:xfrm>
        </p:spPr>
        <p:txBody>
          <a:bodyPr>
            <a:normAutofit/>
          </a:bodyPr>
          <a:lstStyle/>
          <a:p>
            <a:pPr algn="ctr"/>
            <a:r>
              <a:rPr lang="en-GB" sz="3300" dirty="0">
                <a:latin typeface="Arial" panose="020B0604020202020204" pitchFamily="34" charset="0"/>
                <a:cs typeface="Arial" panose="020B0604020202020204" pitchFamily="34" charset="0"/>
              </a:rPr>
              <a:t>references</a:t>
            </a:r>
          </a:p>
        </p:txBody>
      </p:sp>
      <p:sp>
        <p:nvSpPr>
          <p:cNvPr id="3" name="Text Placeholder 2">
            <a:extLst>
              <a:ext uri="{FF2B5EF4-FFF2-40B4-BE49-F238E27FC236}">
                <a16:creationId xmlns:a16="http://schemas.microsoft.com/office/drawing/2014/main" id="{875F5016-EDB5-08CB-F260-3CD4C339FF37}"/>
              </a:ext>
            </a:extLst>
          </p:cNvPr>
          <p:cNvSpPr>
            <a:spLocks noGrp="1"/>
          </p:cNvSpPr>
          <p:nvPr>
            <p:ph type="body" sz="half" idx="2"/>
          </p:nvPr>
        </p:nvSpPr>
        <p:spPr>
          <a:xfrm>
            <a:off x="1141410" y="1114816"/>
            <a:ext cx="9904459" cy="5336087"/>
          </a:xfrm>
        </p:spPr>
        <p:txBody>
          <a:bodyPr/>
          <a:lstStyle/>
          <a:p>
            <a:pPr marL="285750" indent="-285750">
              <a:buFont typeface="Arial" panose="020B0604020202020204" pitchFamily="34" charset="0"/>
              <a:buChar char="•"/>
            </a:pPr>
            <a:r>
              <a:rPr lang="en-GB" dirty="0" err="1">
                <a:latin typeface="Arial" panose="020B0604020202020204" pitchFamily="34" charset="0"/>
                <a:cs typeface="Arial" panose="020B0604020202020204" pitchFamily="34" charset="0"/>
              </a:rPr>
              <a:t>acas</a:t>
            </a:r>
            <a:r>
              <a:rPr lang="en-GB" dirty="0">
                <a:latin typeface="Arial" panose="020B0604020202020204" pitchFamily="34" charset="0"/>
                <a:cs typeface="Arial" panose="020B0604020202020204" pitchFamily="34" charset="0"/>
              </a:rPr>
              <a:t> (2022) </a:t>
            </a:r>
            <a:r>
              <a:rPr lang="en-GB" i="1" dirty="0">
                <a:latin typeface="Arial" panose="020B0604020202020204" pitchFamily="34" charset="0"/>
                <a:cs typeface="Arial" panose="020B0604020202020204" pitchFamily="34" charset="0"/>
              </a:rPr>
              <a:t>Conduct and capability procedures when managing performance. </a:t>
            </a:r>
            <a:r>
              <a:rPr lang="en-GB" dirty="0">
                <a:latin typeface="Arial" panose="020B0604020202020204" pitchFamily="34" charset="0"/>
                <a:cs typeface="Arial" panose="020B0604020202020204" pitchFamily="34" charset="0"/>
              </a:rPr>
              <a:t>Available at: https://www.acas.org.uk/capability-procedures (Accessed: 18 April 2023). </a:t>
            </a:r>
          </a:p>
          <a:p>
            <a:pPr marL="285750" indent="-285750">
              <a:buFont typeface="Arial" panose="020B0604020202020204" pitchFamily="34" charset="0"/>
              <a:buChar char="•"/>
            </a:pPr>
            <a:r>
              <a:rPr lang="en-GB" dirty="0" err="1">
                <a:latin typeface="Arial" panose="020B0604020202020204" pitchFamily="34" charset="0"/>
                <a:cs typeface="Arial" panose="020B0604020202020204" pitchFamily="34" charset="0"/>
              </a:rPr>
              <a:t>Allas</a:t>
            </a:r>
            <a:r>
              <a:rPr lang="en-GB" dirty="0">
                <a:latin typeface="Arial" panose="020B0604020202020204" pitchFamily="34" charset="0"/>
                <a:cs typeface="Arial" panose="020B0604020202020204" pitchFamily="34" charset="0"/>
              </a:rPr>
              <a:t>, T. and </a:t>
            </a:r>
            <a:r>
              <a:rPr lang="en-GB" dirty="0" err="1">
                <a:latin typeface="Arial" panose="020B0604020202020204" pitchFamily="34" charset="0"/>
                <a:cs typeface="Arial" panose="020B0604020202020204" pitchFamily="34" charset="0"/>
              </a:rPr>
              <a:t>Schaninger</a:t>
            </a:r>
            <a:r>
              <a:rPr lang="en-GB" dirty="0">
                <a:latin typeface="Arial" panose="020B0604020202020204" pitchFamily="34" charset="0"/>
                <a:cs typeface="Arial" panose="020B0604020202020204" pitchFamily="34" charset="0"/>
              </a:rPr>
              <a:t>, B. (2020) </a:t>
            </a:r>
            <a:r>
              <a:rPr lang="en-GB" i="1" dirty="0">
                <a:latin typeface="Arial" panose="020B0604020202020204" pitchFamily="34" charset="0"/>
                <a:cs typeface="Arial" panose="020B0604020202020204" pitchFamily="34" charset="0"/>
              </a:rPr>
              <a:t>The boss factor: Making the world a better place through workplace relationships</a:t>
            </a:r>
            <a:r>
              <a:rPr lang="en-GB" dirty="0">
                <a:latin typeface="Arial" panose="020B0604020202020204" pitchFamily="34" charset="0"/>
                <a:cs typeface="Arial" panose="020B0604020202020204" pitchFamily="34" charset="0"/>
              </a:rPr>
              <a:t>. Available at: https://www.mckinsey.com/capabilities/people-and-organizational-performance/our-insights/the-boss-factor-making-the-world-a-better-place-through-workplace-relationships (Accessed: 17 April 2023). </a:t>
            </a:r>
          </a:p>
          <a:p>
            <a:pPr marL="285750" indent="-285750">
              <a:buFont typeface="Arial" panose="020B0604020202020204" pitchFamily="34" charset="0"/>
              <a:buChar char="•"/>
            </a:pPr>
            <a:r>
              <a:rPr lang="en-GB" dirty="0" err="1">
                <a:latin typeface="Arial" panose="020B0604020202020204" pitchFamily="34" charset="0"/>
                <a:cs typeface="Arial" panose="020B0604020202020204" pitchFamily="34" charset="0"/>
              </a:rPr>
              <a:t>Belyh</a:t>
            </a:r>
            <a:r>
              <a:rPr lang="en-GB" dirty="0">
                <a:latin typeface="Arial" panose="020B0604020202020204" pitchFamily="34" charset="0"/>
                <a:cs typeface="Arial" panose="020B0604020202020204" pitchFamily="34" charset="0"/>
              </a:rPr>
              <a:t>, A. (2022) </a:t>
            </a:r>
            <a:r>
              <a:rPr lang="en-GB" i="1" dirty="0">
                <a:latin typeface="Arial" panose="020B0604020202020204" pitchFamily="34" charset="0"/>
                <a:cs typeface="Arial" panose="020B0604020202020204" pitchFamily="34" charset="0"/>
              </a:rPr>
              <a:t>5 Stages of Team Development (including Examples). </a:t>
            </a:r>
            <a:r>
              <a:rPr lang="en-GB" dirty="0">
                <a:latin typeface="Arial" panose="020B0604020202020204" pitchFamily="34" charset="0"/>
                <a:cs typeface="Arial" panose="020B0604020202020204" pitchFamily="34" charset="0"/>
              </a:rPr>
              <a:t>Available at: https://www.founderjar.com/stages-of-team-development/ (Accessed: 17 April 2023). </a:t>
            </a:r>
          </a:p>
          <a:p>
            <a:pPr marL="285750" indent="-285750">
              <a:buFont typeface="Arial" panose="020B0604020202020204" pitchFamily="34" charset="0"/>
              <a:buChar char="•"/>
            </a:pPr>
            <a:r>
              <a:rPr lang="en-GB" dirty="0" err="1">
                <a:latin typeface="Arial" panose="020B0604020202020204" pitchFamily="34" charset="0"/>
                <a:cs typeface="Arial" panose="020B0604020202020204" pitchFamily="34" charset="0"/>
              </a:rPr>
              <a:t>Calvello</a:t>
            </a:r>
            <a:r>
              <a:rPr lang="en-GB" dirty="0">
                <a:latin typeface="Arial" panose="020B0604020202020204" pitchFamily="34" charset="0"/>
                <a:cs typeface="Arial" panose="020B0604020202020204" pitchFamily="34" charset="0"/>
              </a:rPr>
              <a:t>, M. (2021) </a:t>
            </a:r>
            <a:r>
              <a:rPr lang="en-GB" i="1" dirty="0">
                <a:latin typeface="Arial" panose="020B0604020202020204" pitchFamily="34" charset="0"/>
                <a:cs typeface="Arial" panose="020B0604020202020204" pitchFamily="34" charset="0"/>
              </a:rPr>
              <a:t>The 5 Stages of Team Development DEFINED [ + Expert Advice ]. </a:t>
            </a:r>
            <a:r>
              <a:rPr lang="en-GB" dirty="0">
                <a:latin typeface="Arial" panose="020B0604020202020204" pitchFamily="34" charset="0"/>
                <a:cs typeface="Arial" panose="020B0604020202020204" pitchFamily="34" charset="0"/>
              </a:rPr>
              <a:t>Available at: https://fellow.app/blog/management/stages-of-team-development-and-how-to-navigate-them-smoothly/ (Accessed: 17 April 2023). </a:t>
            </a:r>
          </a:p>
          <a:p>
            <a:pPr marL="285750" indent="-285750">
              <a:buFont typeface="Arial" panose="020B0604020202020204" pitchFamily="34" charset="0"/>
              <a:buChar char="•"/>
            </a:pPr>
            <a:r>
              <a:rPr lang="en-GB" dirty="0" err="1">
                <a:latin typeface="Arial" panose="020B0604020202020204" pitchFamily="34" charset="0"/>
                <a:cs typeface="Arial" panose="020B0604020202020204" pitchFamily="34" charset="0"/>
              </a:rPr>
              <a:t>Caspedes</a:t>
            </a:r>
            <a:r>
              <a:rPr lang="en-GB" dirty="0">
                <a:latin typeface="Arial" panose="020B0604020202020204" pitchFamily="34" charset="0"/>
                <a:cs typeface="Arial" panose="020B0604020202020204" pitchFamily="34" charset="0"/>
              </a:rPr>
              <a:t>, F. V. (2022) </a:t>
            </a:r>
            <a:r>
              <a:rPr lang="en-GB" i="1" dirty="0">
                <a:latin typeface="Arial" panose="020B0604020202020204" pitchFamily="34" charset="0"/>
                <a:cs typeface="Arial" panose="020B0604020202020204" pitchFamily="34" charset="0"/>
              </a:rPr>
              <a:t>How to Conduct a Great Performance Review</a:t>
            </a:r>
            <a:r>
              <a:rPr lang="en-GB" dirty="0">
                <a:latin typeface="Arial" panose="020B0604020202020204" pitchFamily="34" charset="0"/>
                <a:cs typeface="Arial" panose="020B0604020202020204" pitchFamily="34" charset="0"/>
              </a:rPr>
              <a:t>. Available at: https://hbr.org/2022/07/how-to-conduct-a-great-performance-review (Accessed: 18 April 2023). </a:t>
            </a:r>
          </a:p>
        </p:txBody>
      </p:sp>
    </p:spTree>
    <p:extLst>
      <p:ext uri="{BB962C8B-B14F-4D97-AF65-F5344CB8AC3E}">
        <p14:creationId xmlns:p14="http://schemas.microsoft.com/office/powerpoint/2010/main" val="10493513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2314EB1-9952-778F-484D-BC6B1B65AD62}"/>
              </a:ext>
            </a:extLst>
          </p:cNvPr>
          <p:cNvSpPr>
            <a:spLocks noGrp="1"/>
          </p:cNvSpPr>
          <p:nvPr>
            <p:ph type="body" sz="half" idx="2"/>
          </p:nvPr>
        </p:nvSpPr>
        <p:spPr>
          <a:xfrm>
            <a:off x="1141410" y="288099"/>
            <a:ext cx="9904459" cy="6388274"/>
          </a:xfrm>
        </p:spPr>
        <p:txBody>
          <a:bodyPr>
            <a:normAutofit lnSpcReduction="10000"/>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CCL (2023) </a:t>
            </a:r>
            <a:r>
              <a:rPr lang="en-GB" i="1" dirty="0">
                <a:latin typeface="Arial" panose="020B0604020202020204" pitchFamily="34" charset="0"/>
                <a:cs typeface="Arial" panose="020B0604020202020204" pitchFamily="34" charset="0"/>
              </a:rPr>
              <a:t>What is Psychological Safety at Work? How Leaders can build Psychologically Safe Workplaces</a:t>
            </a:r>
            <a:r>
              <a:rPr lang="en-GB" dirty="0">
                <a:latin typeface="Arial" panose="020B0604020202020204" pitchFamily="34" charset="0"/>
                <a:cs typeface="Arial" panose="020B0604020202020204" pitchFamily="34" charset="0"/>
              </a:rPr>
              <a:t>. Available at: https://www.ccl.org/articles/leading-effectively-articles/what-is-psychological-safety-at-work/#:~:text=Psychological%20safety%20is%20the%20belief,taking%20risks%2C%20or%20soliciting%20feedback. (Accessed: 17 April 2023).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Ceredigion County Council (a) (2022) </a:t>
            </a:r>
            <a:r>
              <a:rPr lang="en-GB" i="1" dirty="0">
                <a:latin typeface="Arial" panose="020B0604020202020204" pitchFamily="34" charset="0"/>
                <a:cs typeface="Arial" panose="020B0604020202020204" pitchFamily="34" charset="0"/>
              </a:rPr>
              <a:t>Interim Hybrid Working Policy</a:t>
            </a:r>
            <a:r>
              <a:rPr lang="en-GB" dirty="0">
                <a:latin typeface="Arial" panose="020B0604020202020204" pitchFamily="34" charset="0"/>
                <a:cs typeface="Arial" panose="020B0604020202020204" pitchFamily="34" charset="0"/>
              </a:rPr>
              <a:t>. (Available at: https://cerinet.ceredigion.gov.uk/media/5414/interim-hybrid-working-policy.pdf (Accessed: 18 April 2023).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Ceredigion County Council (b) (no date) </a:t>
            </a:r>
            <a:r>
              <a:rPr lang="en-GB" i="1" dirty="0">
                <a:latin typeface="Arial" panose="020B0604020202020204" pitchFamily="34" charset="0"/>
                <a:cs typeface="Arial" panose="020B0604020202020204" pitchFamily="34" charset="0"/>
              </a:rPr>
              <a:t>Managing Sickness</a:t>
            </a:r>
            <a:r>
              <a:rPr lang="en-GB" dirty="0">
                <a:latin typeface="Arial" panose="020B0604020202020204" pitchFamily="34" charset="0"/>
                <a:cs typeface="Arial" panose="020B0604020202020204" pitchFamily="34" charset="0"/>
              </a:rPr>
              <a:t>. Available at: https://cerinet.ceredigion.gov.uk/managers/corporate-manager-s-toolkit/managing-sickness/ (Accessed: 18 April 2023).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CFI (2022) </a:t>
            </a:r>
            <a:r>
              <a:rPr lang="en-GB" i="1" dirty="0">
                <a:latin typeface="Arial" panose="020B0604020202020204" pitchFamily="34" charset="0"/>
                <a:cs typeface="Arial" panose="020B0604020202020204" pitchFamily="34" charset="0"/>
              </a:rPr>
              <a:t>Leadership Styles</a:t>
            </a:r>
            <a:r>
              <a:rPr lang="en-GB" dirty="0">
                <a:latin typeface="Arial" panose="020B0604020202020204" pitchFamily="34" charset="0"/>
                <a:cs typeface="Arial" panose="020B0604020202020204" pitchFamily="34" charset="0"/>
              </a:rPr>
              <a:t>. Available at: https://corporatefinanceinstitute.com/resources/management/leadership-styles/ (Accessed: 17 April 2023).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CIPD (a) (2022) </a:t>
            </a:r>
            <a:r>
              <a:rPr lang="en-GB" i="1" dirty="0">
                <a:latin typeface="Arial" panose="020B0604020202020204" pitchFamily="34" charset="0"/>
                <a:cs typeface="Arial" panose="020B0604020202020204" pitchFamily="34" charset="0"/>
              </a:rPr>
              <a:t>6.5 million workers plan to quit in search of better jobs in the next year, but it’s not all about pay, shows new CIPD research</a:t>
            </a:r>
            <a:r>
              <a:rPr lang="en-GB" dirty="0">
                <a:latin typeface="Arial" panose="020B0604020202020204" pitchFamily="34" charset="0"/>
                <a:cs typeface="Arial" panose="020B0604020202020204" pitchFamily="34" charset="0"/>
              </a:rPr>
              <a:t>. Available at: https://www.cipd.co.uk/about/media/press/220622-cipd-workers-plan-to-quit#gref (Accessed: 17 April 2023). </a:t>
            </a:r>
          </a:p>
        </p:txBody>
      </p:sp>
    </p:spTree>
    <p:extLst>
      <p:ext uri="{BB962C8B-B14F-4D97-AF65-F5344CB8AC3E}">
        <p14:creationId xmlns:p14="http://schemas.microsoft.com/office/powerpoint/2010/main" val="212264071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3420201-FFDE-4596-F1F3-EF099266B263}"/>
              </a:ext>
            </a:extLst>
          </p:cNvPr>
          <p:cNvSpPr>
            <a:spLocks noGrp="1"/>
          </p:cNvSpPr>
          <p:nvPr>
            <p:ph type="body" sz="half" idx="2"/>
          </p:nvPr>
        </p:nvSpPr>
        <p:spPr>
          <a:xfrm>
            <a:off x="1141410" y="225468"/>
            <a:ext cx="9904459" cy="6325643"/>
          </a:xfrm>
        </p:spPr>
        <p:txBody>
          <a:bodyPr>
            <a:norm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CIPD (b) (2021) </a:t>
            </a:r>
            <a:r>
              <a:rPr lang="en-GB" i="1" dirty="0">
                <a:latin typeface="Arial" panose="020B0604020202020204" pitchFamily="34" charset="0"/>
                <a:cs typeface="Arial" panose="020B0604020202020204" pitchFamily="34" charset="0"/>
              </a:rPr>
              <a:t>People Profession 2030: how people managers will play a central role in the future world of work.</a:t>
            </a:r>
            <a:r>
              <a:rPr lang="en-GB" dirty="0">
                <a:latin typeface="Arial" panose="020B0604020202020204" pitchFamily="34" charset="0"/>
                <a:cs typeface="Arial" panose="020B0604020202020204" pitchFamily="34" charset="0"/>
              </a:rPr>
              <a:t> Available at: https://peopleprofession.cipd.org/insights/articles/people-managers-central-role-future-world-work (Accessed: 17 April 2023).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CIPD (c) (2021) </a:t>
            </a:r>
            <a:r>
              <a:rPr lang="en-GB" i="1" dirty="0">
                <a:latin typeface="Arial" panose="020B0604020202020204" pitchFamily="34" charset="0"/>
                <a:cs typeface="Arial" panose="020B0604020202020204" pitchFamily="34" charset="0"/>
              </a:rPr>
              <a:t>Employers urged to address high levels of people working when unwell</a:t>
            </a:r>
            <a:r>
              <a:rPr lang="en-GB" dirty="0">
                <a:latin typeface="Arial" panose="020B0604020202020204" pitchFamily="34" charset="0"/>
                <a:cs typeface="Arial" panose="020B0604020202020204" pitchFamily="34" charset="0"/>
              </a:rPr>
              <a:t>. Available at: https://www.cipd.org/uk/about/news/employers-urged-address-high-levels-presenteeism/ (Accessed: 18 April 2023).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Crail, C. (2023) </a:t>
            </a:r>
            <a:r>
              <a:rPr lang="en-GB" i="1" dirty="0">
                <a:latin typeface="Arial" panose="020B0604020202020204" pitchFamily="34" charset="0"/>
                <a:cs typeface="Arial" panose="020B0604020202020204" pitchFamily="34" charset="0"/>
              </a:rPr>
              <a:t>15 Effective Employee Retention Strategies in 2023</a:t>
            </a:r>
            <a:r>
              <a:rPr lang="en-GB" dirty="0">
                <a:latin typeface="Arial" panose="020B0604020202020204" pitchFamily="34" charset="0"/>
                <a:cs typeface="Arial" panose="020B0604020202020204" pitchFamily="34" charset="0"/>
              </a:rPr>
              <a:t>. Available at: https://www.forbes.com/advisor/business/employee-retention-strategies/ (Accessed: 18 April 2023). </a:t>
            </a:r>
          </a:p>
          <a:p>
            <a:pPr marL="285750" indent="-285750">
              <a:buFont typeface="Arial" panose="020B0604020202020204" pitchFamily="34" charset="0"/>
              <a:buChar char="•"/>
            </a:pPr>
            <a:r>
              <a:rPr lang="en-GB" dirty="0" err="1">
                <a:latin typeface="Arial" panose="020B0604020202020204" pitchFamily="34" charset="0"/>
                <a:cs typeface="Arial" panose="020B0604020202020204" pitchFamily="34" charset="0"/>
              </a:rPr>
              <a:t>Gamba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Quilliam</a:t>
            </a:r>
            <a:r>
              <a:rPr lang="en-GB" dirty="0">
                <a:latin typeface="Arial" panose="020B0604020202020204" pitchFamily="34" charset="0"/>
                <a:cs typeface="Arial" panose="020B0604020202020204" pitchFamily="34" charset="0"/>
              </a:rPr>
              <a:t>, G. (2022) </a:t>
            </a:r>
            <a:r>
              <a:rPr lang="en-GB" i="1" dirty="0">
                <a:latin typeface="Arial" panose="020B0604020202020204" pitchFamily="34" charset="0"/>
                <a:cs typeface="Arial" panose="020B0604020202020204" pitchFamily="34" charset="0"/>
              </a:rPr>
              <a:t>Leadership in the workplace</a:t>
            </a:r>
            <a:r>
              <a:rPr lang="en-GB" dirty="0">
                <a:latin typeface="Arial" panose="020B0604020202020204" pitchFamily="34" charset="0"/>
                <a:cs typeface="Arial" panose="020B0604020202020204" pitchFamily="34" charset="0"/>
              </a:rPr>
              <a:t>. Available at: https://www.cipd.co.uk/knowledge/strategy/leadership/factsheet (Accessed: 17 April 2023).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Gifford, J. (2022) </a:t>
            </a:r>
            <a:r>
              <a:rPr lang="en-GB" i="1" dirty="0">
                <a:latin typeface="Arial" panose="020B0604020202020204" pitchFamily="34" charset="0"/>
                <a:cs typeface="Arial" panose="020B0604020202020204" pitchFamily="34" charset="0"/>
              </a:rPr>
              <a:t>Performance management: an introduction</a:t>
            </a:r>
            <a:r>
              <a:rPr lang="en-GB" dirty="0">
                <a:latin typeface="Arial" panose="020B0604020202020204" pitchFamily="34" charset="0"/>
                <a:cs typeface="Arial" panose="020B0604020202020204" pitchFamily="34" charset="0"/>
              </a:rPr>
              <a:t>. Available at: https://www.cipd.co.uk/knowledge/fundamentals/people/performance/factsheet (Accessed: 17 April 2023).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Hannon, K. (2015) </a:t>
            </a:r>
            <a:r>
              <a:rPr lang="en-GB" i="1" dirty="0">
                <a:latin typeface="Arial" panose="020B0604020202020204" pitchFamily="34" charset="0"/>
                <a:cs typeface="Arial" panose="020B0604020202020204" pitchFamily="34" charset="0"/>
              </a:rPr>
              <a:t>Exit Interview Do’s and Don’ts</a:t>
            </a:r>
            <a:r>
              <a:rPr lang="en-GB" dirty="0">
                <a:latin typeface="Arial" panose="020B0604020202020204" pitchFamily="34" charset="0"/>
                <a:cs typeface="Arial" panose="020B0604020202020204" pitchFamily="34" charset="0"/>
              </a:rPr>
              <a:t>. Available at: https://www.forbes.com/sites/nextavenue/2015/06/04/exit-interview-dos-and-donts/?sh=2a18eeaa45fa (Accessed: 18 April 2023). </a:t>
            </a:r>
          </a:p>
        </p:txBody>
      </p:sp>
    </p:spTree>
    <p:extLst>
      <p:ext uri="{BB962C8B-B14F-4D97-AF65-F5344CB8AC3E}">
        <p14:creationId xmlns:p14="http://schemas.microsoft.com/office/powerpoint/2010/main" val="1452285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C2CB9EAB-2EAF-CEDC-1E9C-FF26B770B0ED}"/>
              </a:ext>
            </a:extLst>
          </p:cNvPr>
          <p:cNvSpPr>
            <a:spLocks noGrp="1"/>
          </p:cNvSpPr>
          <p:nvPr>
            <p:ph type="body" sz="half" idx="2"/>
          </p:nvPr>
        </p:nvSpPr>
        <p:spPr>
          <a:xfrm>
            <a:off x="1141410" y="375781"/>
            <a:ext cx="9904459" cy="6137753"/>
          </a:xfrm>
        </p:spPr>
        <p:txBody>
          <a:bodyPr>
            <a:normAutofit lnSpcReduction="10000"/>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Hayden, D. (2021) </a:t>
            </a:r>
            <a:r>
              <a:rPr lang="en-GB" i="1" dirty="0">
                <a:latin typeface="Arial" panose="020B0604020202020204" pitchFamily="34" charset="0"/>
                <a:cs typeface="Arial" panose="020B0604020202020204" pitchFamily="34" charset="0"/>
              </a:rPr>
              <a:t>Coaching and mentoring</a:t>
            </a:r>
            <a:r>
              <a:rPr lang="en-GB" dirty="0">
                <a:latin typeface="Arial" panose="020B0604020202020204" pitchFamily="34" charset="0"/>
                <a:cs typeface="Arial" panose="020B0604020202020204" pitchFamily="34" charset="0"/>
              </a:rPr>
              <a:t>. Available at: https://www.cipd.org/uk/knowledge/factsheets/coaching-mentoring-factsheet/ (Accessed: 18 April 2023).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Indeed (no date) </a:t>
            </a:r>
            <a:r>
              <a:rPr lang="en-GB" i="1" dirty="0">
                <a:latin typeface="Arial" panose="020B0604020202020204" pitchFamily="34" charset="0"/>
                <a:cs typeface="Arial" panose="020B0604020202020204" pitchFamily="34" charset="0"/>
              </a:rPr>
              <a:t>How to Use the 5 Stages of Group Development</a:t>
            </a:r>
            <a:r>
              <a:rPr lang="en-GB" dirty="0">
                <a:latin typeface="Arial" panose="020B0604020202020204" pitchFamily="34" charset="0"/>
                <a:cs typeface="Arial" panose="020B0604020202020204" pitchFamily="34" charset="0"/>
              </a:rPr>
              <a:t>. Available at: https://www.indeed.com/hire/c/info/stages-of-group-development (Accessed: 17 April 2023).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LinkedIn (2023) </a:t>
            </a:r>
            <a:r>
              <a:rPr lang="en-GB" i="1" dirty="0">
                <a:latin typeface="Arial" panose="020B0604020202020204" pitchFamily="34" charset="0"/>
                <a:cs typeface="Arial" panose="020B0604020202020204" pitchFamily="34" charset="0"/>
              </a:rPr>
              <a:t>How can you use data analytics to improve employee retention? </a:t>
            </a:r>
            <a:r>
              <a:rPr lang="en-GB" dirty="0">
                <a:latin typeface="Arial" panose="020B0604020202020204" pitchFamily="34" charset="0"/>
                <a:cs typeface="Arial" panose="020B0604020202020204" pitchFamily="34" charset="0"/>
              </a:rPr>
              <a:t>Available at: https://www.linkedin.com/advice/0/how-can-you-use-data-analytics-improve-employee (Accessed: 25 April 2023).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Macdonald, L. (no date) </a:t>
            </a:r>
            <a:r>
              <a:rPr lang="en-GB" i="1" dirty="0">
                <a:latin typeface="Arial" panose="020B0604020202020204" pitchFamily="34" charset="0"/>
                <a:cs typeface="Arial" panose="020B0604020202020204" pitchFamily="34" charset="0"/>
              </a:rPr>
              <a:t>Capability: Line manager briefing on capability (briefing). </a:t>
            </a:r>
            <a:r>
              <a:rPr lang="en-GB" dirty="0">
                <a:latin typeface="Arial" panose="020B0604020202020204" pitchFamily="34" charset="0"/>
                <a:cs typeface="Arial" panose="020B0604020202020204" pitchFamily="34" charset="0"/>
              </a:rPr>
              <a:t>Available at: https://www.xperthr.co.uk/editors-choice/capability-line-manager-briefing-on-capability-briefing-/79407/#one (Accessed: 18 April 2023). </a:t>
            </a:r>
          </a:p>
          <a:p>
            <a:pPr marL="285750" indent="-285750">
              <a:buFont typeface="Arial" panose="020B0604020202020204" pitchFamily="34" charset="0"/>
              <a:buChar char="•"/>
            </a:pPr>
            <a:r>
              <a:rPr lang="en-GB" dirty="0" err="1">
                <a:latin typeface="Arial" panose="020B0604020202020204" pitchFamily="34" charset="0"/>
                <a:cs typeface="Arial" panose="020B0604020202020204" pitchFamily="34" charset="0"/>
              </a:rPr>
              <a:t>MasterClass</a:t>
            </a:r>
            <a:r>
              <a:rPr lang="en-GB" dirty="0">
                <a:latin typeface="Arial" panose="020B0604020202020204" pitchFamily="34" charset="0"/>
                <a:cs typeface="Arial" panose="020B0604020202020204" pitchFamily="34" charset="0"/>
              </a:rPr>
              <a:t> (2021) </a:t>
            </a:r>
            <a:r>
              <a:rPr lang="en-GB" i="1" dirty="0">
                <a:latin typeface="Arial" panose="020B0604020202020204" pitchFamily="34" charset="0"/>
                <a:cs typeface="Arial" panose="020B0604020202020204" pitchFamily="34" charset="0"/>
              </a:rPr>
              <a:t>How to Recognize the 5 Stages of Group Development</a:t>
            </a:r>
            <a:r>
              <a:rPr lang="en-GB" dirty="0">
                <a:latin typeface="Arial" panose="020B0604020202020204" pitchFamily="34" charset="0"/>
                <a:cs typeface="Arial" panose="020B0604020202020204" pitchFamily="34" charset="0"/>
              </a:rPr>
              <a:t>. Available at: https://www.masterclass.com/articles/how-to-recognize-the-5-stages-of-group-development (Accessed: 17 April 2023).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Maxwell, G. (2021) </a:t>
            </a:r>
            <a:r>
              <a:rPr lang="en-GB" i="1" dirty="0">
                <a:latin typeface="Arial" panose="020B0604020202020204" pitchFamily="34" charset="0"/>
                <a:cs typeface="Arial" panose="020B0604020202020204" pitchFamily="34" charset="0"/>
              </a:rPr>
              <a:t>Promoting healthy emotions and high psychological safety for home workers.</a:t>
            </a:r>
            <a:r>
              <a:rPr lang="en-GB" dirty="0">
                <a:latin typeface="Arial" panose="020B0604020202020204" pitchFamily="34" charset="0"/>
                <a:cs typeface="Arial" panose="020B0604020202020204" pitchFamily="34" charset="0"/>
              </a:rPr>
              <a:t> Available at: https://www.cipd.co.uk/news-views/nutshell/issue-105/psychological-safety (Accessed: 17 April 2023). </a:t>
            </a:r>
          </a:p>
        </p:txBody>
      </p:sp>
    </p:spTree>
    <p:extLst>
      <p:ext uri="{BB962C8B-B14F-4D97-AF65-F5344CB8AC3E}">
        <p14:creationId xmlns:p14="http://schemas.microsoft.com/office/powerpoint/2010/main" val="25193748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07995FD6-2DED-32B4-7035-D1B03CFFA701}"/>
              </a:ext>
            </a:extLst>
          </p:cNvPr>
          <p:cNvSpPr>
            <a:spLocks noGrp="1"/>
          </p:cNvSpPr>
          <p:nvPr>
            <p:ph type="body" sz="half" idx="2"/>
          </p:nvPr>
        </p:nvSpPr>
        <p:spPr>
          <a:xfrm>
            <a:off x="1141410" y="375781"/>
            <a:ext cx="9904459" cy="6162805"/>
          </a:xfrm>
        </p:spPr>
        <p:txBody>
          <a:bodyPr>
            <a:norm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McKinsey (2021) </a:t>
            </a:r>
            <a:r>
              <a:rPr lang="en-GB" i="1" dirty="0">
                <a:latin typeface="Arial" panose="020B0604020202020204" pitchFamily="34" charset="0"/>
                <a:cs typeface="Arial" panose="020B0604020202020204" pitchFamily="34" charset="0"/>
              </a:rPr>
              <a:t>Psychological safety and the critical role of leadership development.</a:t>
            </a:r>
            <a:r>
              <a:rPr lang="en-GB" dirty="0">
                <a:latin typeface="Arial" panose="020B0604020202020204" pitchFamily="34" charset="0"/>
                <a:cs typeface="Arial" panose="020B0604020202020204" pitchFamily="34" charset="0"/>
              </a:rPr>
              <a:t> Available at: https://www.mckinsey.com/capabilities/people-and-organizational-performance/our-insights/psychological-safety-and-the-critical-role-of-leadership-development (Accessed: 17 April 2023). </a:t>
            </a:r>
          </a:p>
          <a:p>
            <a:pPr marL="285750" indent="-285750">
              <a:buFont typeface="Arial" panose="020B0604020202020204" pitchFamily="34" charset="0"/>
              <a:buChar char="•"/>
            </a:pPr>
            <a:r>
              <a:rPr lang="en-GB" dirty="0" err="1">
                <a:latin typeface="Arial" panose="020B0604020202020204" pitchFamily="34" charset="0"/>
                <a:cs typeface="Arial" panose="020B0604020202020204" pitchFamily="34" charset="0"/>
              </a:rPr>
              <a:t>McCosker</a:t>
            </a:r>
            <a:r>
              <a:rPr lang="en-GB" dirty="0">
                <a:latin typeface="Arial" panose="020B0604020202020204" pitchFamily="34" charset="0"/>
                <a:cs typeface="Arial" panose="020B0604020202020204" pitchFamily="34" charset="0"/>
              </a:rPr>
              <a:t>, C. (2021) </a:t>
            </a:r>
            <a:r>
              <a:rPr lang="en-GB" i="1" dirty="0">
                <a:latin typeface="Arial" panose="020B0604020202020204" pitchFamily="34" charset="0"/>
                <a:cs typeface="Arial" panose="020B0604020202020204" pitchFamily="34" charset="0"/>
              </a:rPr>
              <a:t>The role of a manager as a guardian of culture</a:t>
            </a:r>
            <a:r>
              <a:rPr lang="en-GB" dirty="0">
                <a:latin typeface="Arial" panose="020B0604020202020204" pitchFamily="34" charset="0"/>
                <a:cs typeface="Arial" panose="020B0604020202020204" pitchFamily="34" charset="0"/>
              </a:rPr>
              <a:t>. Available at: https://www.realityhr.co.uk/the-role-of-a-manager-as-a-guardian-of-culture/ (Accessed: 17 April 2023).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Michael Page (2022) </a:t>
            </a:r>
            <a:r>
              <a:rPr lang="en-GB" i="1" dirty="0">
                <a:latin typeface="Arial" panose="020B0604020202020204" pitchFamily="34" charset="0"/>
                <a:cs typeface="Arial" panose="020B0604020202020204" pitchFamily="34" charset="0"/>
              </a:rPr>
              <a:t>The Great Resignation: What’s really happening in the UK? </a:t>
            </a:r>
            <a:r>
              <a:rPr lang="en-GB" dirty="0">
                <a:latin typeface="Arial" panose="020B0604020202020204" pitchFamily="34" charset="0"/>
                <a:cs typeface="Arial" panose="020B0604020202020204" pitchFamily="34" charset="0"/>
              </a:rPr>
              <a:t>Available at: https://www.michaelpage.co.uk/advice/management-advice/attraction-and-recruitment/great-resignation-whats-really-happening-uk (Accessed: 17 April 2023).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Mind Tools (no date) </a:t>
            </a:r>
            <a:r>
              <a:rPr lang="en-GB" i="1" dirty="0">
                <a:latin typeface="Arial" panose="020B0604020202020204" pitchFamily="34" charset="0"/>
                <a:cs typeface="Arial" panose="020B0604020202020204" pitchFamily="34" charset="0"/>
              </a:rPr>
              <a:t>The GROW Model of Coaching and Mentoring</a:t>
            </a:r>
            <a:r>
              <a:rPr lang="en-GB" dirty="0">
                <a:latin typeface="Arial" panose="020B0604020202020204" pitchFamily="34" charset="0"/>
                <a:cs typeface="Arial" panose="020B0604020202020204" pitchFamily="34" charset="0"/>
              </a:rPr>
              <a:t>. Available at: https://www.mindtools.com/an0fzpz/the-grow-model-of-coaching-and-mentoring (Accessed: 18 April 2023).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Sayed, Z. (2022) </a:t>
            </a:r>
            <a:r>
              <a:rPr lang="en-GB" i="1" dirty="0">
                <a:latin typeface="Arial" panose="020B0604020202020204" pitchFamily="34" charset="0"/>
                <a:cs typeface="Arial" panose="020B0604020202020204" pitchFamily="34" charset="0"/>
              </a:rPr>
              <a:t>Absenteeism in the workplace: causes, impact on a business, and possible solutions</a:t>
            </a:r>
            <a:r>
              <a:rPr lang="en-GB" dirty="0">
                <a:latin typeface="Arial" panose="020B0604020202020204" pitchFamily="34" charset="0"/>
                <a:cs typeface="Arial" panose="020B0604020202020204" pitchFamily="34" charset="0"/>
              </a:rPr>
              <a:t>. Available at: https://hrforecast.com/absenteeism-in-the-workplace-causes-impact-on-a-business-and-possible-solutions/ (Accessed: 18 April 2023). </a:t>
            </a:r>
          </a:p>
        </p:txBody>
      </p:sp>
    </p:spTree>
    <p:extLst>
      <p:ext uri="{BB962C8B-B14F-4D97-AF65-F5344CB8AC3E}">
        <p14:creationId xmlns:p14="http://schemas.microsoft.com/office/powerpoint/2010/main" val="9940466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CAB474C6-02AB-72D5-01CF-4BE3DD1AE417}"/>
              </a:ext>
            </a:extLst>
          </p:cNvPr>
          <p:cNvSpPr>
            <a:spLocks noGrp="1"/>
          </p:cNvSpPr>
          <p:nvPr>
            <p:ph type="body" sz="half" idx="2"/>
          </p:nvPr>
        </p:nvSpPr>
        <p:spPr>
          <a:xfrm>
            <a:off x="1143770" y="721291"/>
            <a:ext cx="9904459" cy="5415417"/>
          </a:xfrm>
        </p:spPr>
        <p:txBody>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Spain, H. (2022) </a:t>
            </a:r>
            <a:r>
              <a:rPr lang="en-GB" i="1" dirty="0">
                <a:latin typeface="Arial" panose="020B0604020202020204" pitchFamily="34" charset="0"/>
                <a:cs typeface="Arial" panose="020B0604020202020204" pitchFamily="34" charset="0"/>
              </a:rPr>
              <a:t>The power of Coaching and Mentoring</a:t>
            </a:r>
            <a:r>
              <a:rPr lang="en-GB" dirty="0">
                <a:latin typeface="Arial" panose="020B0604020202020204" pitchFamily="34" charset="0"/>
                <a:cs typeface="Arial" panose="020B0604020202020204" pitchFamily="34" charset="0"/>
              </a:rPr>
              <a:t>. Available at: https://www.linkedin.com/pulse/power-coaching-mentoring-assoc-cipd-learning-workplace-coach- (Accessed: 18 April 2023).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Stein, J. (no date) </a:t>
            </a:r>
            <a:r>
              <a:rPr lang="en-GB" i="1" dirty="0">
                <a:latin typeface="Arial" panose="020B0604020202020204" pitchFamily="34" charset="0"/>
                <a:cs typeface="Arial" panose="020B0604020202020204" pitchFamily="34" charset="0"/>
              </a:rPr>
              <a:t>Using the Stages of Team Development</a:t>
            </a:r>
            <a:r>
              <a:rPr lang="en-GB" dirty="0">
                <a:latin typeface="Arial" panose="020B0604020202020204" pitchFamily="34" charset="0"/>
                <a:cs typeface="Arial" panose="020B0604020202020204" pitchFamily="34" charset="0"/>
              </a:rPr>
              <a:t>. Available at: https://hr.mit.edu/learning-topics/teams/articles/stages-development#:~:text=During%20the%20Forming%20stage%20of,expectations%20for%20the%20team%20experience. (Accessed: 17 April 2023).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Wallbridge, A. (2021) </a:t>
            </a:r>
            <a:r>
              <a:rPr lang="en-GB" i="1" dirty="0">
                <a:latin typeface="Arial" panose="020B0604020202020204" pitchFamily="34" charset="0"/>
                <a:cs typeface="Arial" panose="020B0604020202020204" pitchFamily="34" charset="0"/>
              </a:rPr>
              <a:t>Tuckman’s Model of Team Development – Forming, Storming, Norming &amp; Performing</a:t>
            </a:r>
            <a:r>
              <a:rPr lang="en-GB" dirty="0">
                <a:latin typeface="Arial" panose="020B0604020202020204" pitchFamily="34" charset="0"/>
                <a:cs typeface="Arial" panose="020B0604020202020204" pitchFamily="34" charset="0"/>
              </a:rPr>
              <a:t>. Available at: https://www.tsw.co.uk/blog/leadership-and-management/tuckmans-model/ (Accessed: 17 April 2023). </a:t>
            </a:r>
          </a:p>
        </p:txBody>
      </p:sp>
    </p:spTree>
    <p:extLst>
      <p:ext uri="{BB962C8B-B14F-4D97-AF65-F5344CB8AC3E}">
        <p14:creationId xmlns:p14="http://schemas.microsoft.com/office/powerpoint/2010/main" val="75369657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Circuit</Template>
  <TotalTime>726</TotalTime>
  <Words>5101</Words>
  <Application>Microsoft Office PowerPoint</Application>
  <PresentationFormat>Widescreen</PresentationFormat>
  <Paragraphs>201</Paragraphs>
  <Slides>30</Slides>
  <Notes>23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Arial</vt:lpstr>
      <vt:lpstr>Calibri</vt:lpstr>
      <vt:lpstr>Tw Cen MT</vt:lpstr>
      <vt:lpstr>Circuit</vt:lpstr>
      <vt:lpstr>Driving Performance (Task 1)  Course Module Code: BMHR7016</vt:lpstr>
      <vt:lpstr>Performance management: the importance of a line manager’s role </vt:lpstr>
      <vt:lpstr>What is managing performance, and what role do line managers have in influencing performance?</vt:lpstr>
      <vt:lpstr>PowerPoint Presentation</vt:lpstr>
      <vt:lpstr>PowerPoint Presentation</vt:lpstr>
      <vt:lpstr>PowerPoint Presentation</vt:lpstr>
      <vt:lpstr>PowerPoint Presentation</vt:lpstr>
      <vt:lpstr>PowerPoint Presentation</vt:lpstr>
      <vt:lpstr>PowerPoint Presentation</vt:lpstr>
      <vt:lpstr>Leadership styles and how that impacts performance</vt:lpstr>
      <vt:lpstr>Psychological safety </vt:lpstr>
      <vt:lpstr>PowerPoint Presentation</vt:lpstr>
      <vt:lpstr>Team theory </vt:lpstr>
      <vt:lpstr>PowerPoint Presentation</vt:lpstr>
      <vt:lpstr>PowerPoint Presentation</vt:lpstr>
      <vt:lpstr>PowerPoint Presentation</vt:lpstr>
      <vt:lpstr>PowerPoint Presentation</vt:lpstr>
      <vt:lpstr>PowerPoint Presentation</vt:lpstr>
      <vt:lpstr>Retaining employees</vt:lpstr>
      <vt:lpstr>PowerPoint Presentation</vt:lpstr>
      <vt:lpstr>How to effectively manage capability</vt:lpstr>
      <vt:lpstr>PowerPoint Presentation</vt:lpstr>
      <vt:lpstr>Coaching and mentoring in assisting performance</vt:lpstr>
      <vt:lpstr>Grow model</vt:lpstr>
      <vt:lpstr>references</vt:lpstr>
      <vt:lpstr>PowerPoint Presentation</vt:lpstr>
      <vt:lpstr>PowerPoint Presentation</vt:lpstr>
      <vt:lpstr>PowerPoint Presentation</vt:lpstr>
      <vt:lpstr>PowerPoint Presentation</vt:lpstr>
      <vt:lpstr>PowerPoint Presentation</vt:lpstr>
    </vt:vector>
  </TitlesOfParts>
  <Company>Ceredigion County Council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Driving Performance (Task 1)  Course Module Code: BMHR7016</dc:title>
  <dc:creator>Daniel Davies</dc:creator>
  <cp:lastModifiedBy>Daniel Davies</cp:lastModifiedBy>
  <cp:revision>22</cp:revision>
  <dcterms:created xsi:type="dcterms:W3CDTF">2023-05-01T10:03:29Z</dcterms:created>
  <dcterms:modified xsi:type="dcterms:W3CDTF">2023-05-02T21:01:25Z</dcterms:modified>
</cp:coreProperties>
</file>