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sldIdLst>
    <p:sldId id="272" r:id="rId2"/>
    <p:sldId id="273" r:id="rId3"/>
    <p:sldId id="274" r:id="rId4"/>
    <p:sldId id="275" r:id="rId5"/>
    <p:sldId id="276" r:id="rId6"/>
    <p:sldId id="278" r:id="rId7"/>
    <p:sldId id="263" r:id="rId8"/>
    <p:sldId id="264" r:id="rId9"/>
    <p:sldId id="265" r:id="rId10"/>
    <p:sldId id="270" r:id="rId11"/>
    <p:sldId id="271" r:id="rId12"/>
    <p:sldId id="256" r:id="rId13"/>
    <p:sldId id="257" r:id="rId14"/>
    <p:sldId id="260" r:id="rId15"/>
    <p:sldId id="258" r:id="rId16"/>
    <p:sldId id="259" r:id="rId17"/>
    <p:sldId id="261" r:id="rId18"/>
    <p:sldId id="262" r:id="rId19"/>
    <p:sldId id="279"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857F8A-3394-4DCD-93B5-88D564B9765E}" v="5" dt="2020-03-09T09:57:06.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62" autoAdjust="0"/>
    <p:restoredTop sz="94660"/>
  </p:normalViewPr>
  <p:slideViewPr>
    <p:cSldViewPr snapToGrid="0">
      <p:cViewPr varScale="1">
        <p:scale>
          <a:sx n="68" d="100"/>
          <a:sy n="68" d="100"/>
        </p:scale>
        <p:origin x="8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9849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5881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287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414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017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8513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5230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3402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425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492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8161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0543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0173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2760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469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0819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918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3/9/2020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9803108"/>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orthyorks.gov.uk/" TargetMode="External"/><Relationship Id="rId7" Type="http://schemas.openxmlformats.org/officeDocument/2006/relationships/hyperlink" Target="https://win.wolverhampton.gov.uk/kb5/wolverhampton/directory/service.page?id=JekHlbKYEYU" TargetMode="External"/><Relationship Id="rId2" Type="http://schemas.openxmlformats.org/officeDocument/2006/relationships/hyperlink" Target="https://www.havering.gov.uk/" TargetMode="External"/><Relationship Id="rId1" Type="http://schemas.openxmlformats.org/officeDocument/2006/relationships/slideLayout" Target="../slideLayouts/slideLayout2.xml"/><Relationship Id="rId6" Type="http://schemas.openxmlformats.org/officeDocument/2006/relationships/hyperlink" Target="https://www.gla.ac.uk/media/Media_183114_smxx.pdf" TargetMode="External"/><Relationship Id="rId5" Type="http://schemas.openxmlformats.org/officeDocument/2006/relationships/hyperlink" Target="https://www.vocabulary.com/dictionary/vulnerability" TargetMode="External"/><Relationship Id="rId4" Type="http://schemas.openxmlformats.org/officeDocument/2006/relationships/hyperlink" Target="https://www.redditchbc.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EF6A-0193-49A9-90E7-EDDCD076963E}"/>
              </a:ext>
            </a:extLst>
          </p:cNvPr>
          <p:cNvSpPr>
            <a:spLocks noGrp="1"/>
          </p:cNvSpPr>
          <p:nvPr>
            <p:ph type="title"/>
          </p:nvPr>
        </p:nvSpPr>
        <p:spPr>
          <a:xfrm>
            <a:off x="646111" y="970670"/>
            <a:ext cx="10442577" cy="882577"/>
          </a:xfrm>
        </p:spPr>
        <p:txBody>
          <a:bodyPr/>
          <a:lstStyle/>
          <a:p>
            <a:pPr algn="ctr"/>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591CF14-EAFE-47A8-921B-9F6B1CFE4018}"/>
              </a:ext>
            </a:extLst>
          </p:cNvPr>
          <p:cNvSpPr>
            <a:spLocks noGrp="1"/>
          </p:cNvSpPr>
          <p:nvPr>
            <p:ph idx="1"/>
          </p:nvPr>
        </p:nvSpPr>
        <p:spPr>
          <a:xfrm>
            <a:off x="1103312" y="1659988"/>
            <a:ext cx="9855420" cy="4588411"/>
          </a:xfrm>
        </p:spPr>
        <p:txBody>
          <a:bodyPr/>
          <a:lstStyle/>
          <a:p>
            <a:pPr marL="0" indent="0" algn="ctr">
              <a:buNone/>
            </a:pPr>
            <a:r>
              <a:rPr lang="en-GB" dirty="0"/>
              <a:t>Family D case – Neighbourhood Office referral</a:t>
            </a:r>
          </a:p>
          <a:p>
            <a:pPr marL="0" indent="0">
              <a:buNone/>
            </a:pPr>
            <a:endParaRPr lang="en-GB" dirty="0"/>
          </a:p>
          <a:p>
            <a:pPr marL="0" indent="0">
              <a:buNone/>
            </a:pPr>
            <a:endParaRPr lang="en-GB" dirty="0"/>
          </a:p>
          <a:p>
            <a:pPr marL="0" indent="0" algn="ctr">
              <a:buNone/>
            </a:pPr>
            <a:r>
              <a:rPr lang="en-GB" dirty="0"/>
              <a:t>Asif Khan – 1808529</a:t>
            </a:r>
          </a:p>
          <a:p>
            <a:pPr marL="0" indent="0" algn="ctr">
              <a:buNone/>
            </a:pPr>
            <a:r>
              <a:rPr lang="en-GB" dirty="0" err="1"/>
              <a:t>Shameela</a:t>
            </a:r>
            <a:r>
              <a:rPr lang="en-GB" dirty="0"/>
              <a:t> Rani – 1713646</a:t>
            </a:r>
          </a:p>
          <a:p>
            <a:pPr marL="0" indent="0" algn="ctr">
              <a:buNone/>
            </a:pPr>
            <a:r>
              <a:rPr lang="en-GB" dirty="0"/>
              <a:t>Tabita </a:t>
            </a:r>
            <a:r>
              <a:rPr lang="en-GB" dirty="0" err="1"/>
              <a:t>Lincan</a:t>
            </a:r>
            <a:r>
              <a:rPr lang="en-GB" dirty="0"/>
              <a:t> – 1713949</a:t>
            </a:r>
          </a:p>
          <a:p>
            <a:pPr marL="0" indent="0" algn="ctr">
              <a:buNone/>
            </a:pPr>
            <a:r>
              <a:rPr lang="en-GB" dirty="0"/>
              <a:t>Misbah Yaseen – 1713336</a:t>
            </a:r>
          </a:p>
          <a:p>
            <a:pPr marL="0" indent="0" algn="ctr">
              <a:buNone/>
            </a:pPr>
            <a:r>
              <a:rPr lang="en-GB" dirty="0" err="1"/>
              <a:t>Dolu</a:t>
            </a:r>
            <a:r>
              <a:rPr lang="en-GB" dirty="0"/>
              <a:t> Miah - 1809541</a:t>
            </a:r>
          </a:p>
          <a:p>
            <a:endParaRPr lang="en-GB" dirty="0"/>
          </a:p>
        </p:txBody>
      </p:sp>
      <p:sp>
        <p:nvSpPr>
          <p:cNvPr id="4" name="Rectangle 3">
            <a:extLst>
              <a:ext uri="{FF2B5EF4-FFF2-40B4-BE49-F238E27FC236}">
                <a16:creationId xmlns:a16="http://schemas.microsoft.com/office/drawing/2014/main" id="{1E9A0627-FF76-45B8-9A65-80707460CC9F}"/>
              </a:ext>
            </a:extLst>
          </p:cNvPr>
          <p:cNvSpPr/>
          <p:nvPr/>
        </p:nvSpPr>
        <p:spPr>
          <a:xfrm>
            <a:off x="3468857" y="189073"/>
            <a:ext cx="4797083" cy="678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Family D Case</a:t>
            </a:r>
          </a:p>
        </p:txBody>
      </p:sp>
    </p:spTree>
    <p:extLst>
      <p:ext uri="{BB962C8B-B14F-4D97-AF65-F5344CB8AC3E}">
        <p14:creationId xmlns:p14="http://schemas.microsoft.com/office/powerpoint/2010/main" val="2946411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38EE95-0457-4331-A2D2-B5B67A6EA876}"/>
              </a:ext>
            </a:extLst>
          </p:cNvPr>
          <p:cNvSpPr>
            <a:spLocks noGrp="1"/>
          </p:cNvSpPr>
          <p:nvPr>
            <p:ph idx="1"/>
          </p:nvPr>
        </p:nvSpPr>
        <p:spPr>
          <a:xfrm>
            <a:off x="1103312" y="801858"/>
            <a:ext cx="9996097" cy="5446541"/>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We will look at why the case was referred?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agencies were involved?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the outcome was?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could have been done better?</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How the referral was dealt with by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Our recommendations for any improvements</a:t>
            </a:r>
          </a:p>
        </p:txBody>
      </p:sp>
    </p:spTree>
    <p:extLst>
      <p:ext uri="{BB962C8B-B14F-4D97-AF65-F5344CB8AC3E}">
        <p14:creationId xmlns:p14="http://schemas.microsoft.com/office/powerpoint/2010/main" val="2796560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60F04-0895-4EDC-93AA-F82CE619A80E}"/>
              </a:ext>
            </a:extLst>
          </p:cNvPr>
          <p:cNvSpPr>
            <a:spLocks noGrp="1"/>
          </p:cNvSpPr>
          <p:nvPr>
            <p:ph idx="1"/>
          </p:nvPr>
        </p:nvSpPr>
        <p:spPr>
          <a:xfrm>
            <a:off x="492369" y="506438"/>
            <a:ext cx="10649243" cy="574196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What is vulnerability?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is no single approach to a definition of vulnerability. In fact, there is no purposeful categorisation at all” (Morawa,2003).</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Vulnerability is the state of being open to grievance or seem as if you 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Is the situation of being prone towards damage or harm (Vocabulary,2020).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 is a vulnerable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implies that something about the child, parent, family, network or framework is creating a threat of poor physical or psychological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Instances of conditions that may prompt vulnerability are, single parent families, poverty, joblessness, relationship issues, disease, family relocation, family abuse and violence, alcohol and substance abuse, racism and different types of segregation, and social isolation. Vulnerability can be temporary depending on the needs of the family (Deep End Report,2010).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Most families are powerless at some stage, and a few vulnerabilities can have long haul impacts. For instance, emotional and social troubles early in life can make chance for issues in youthfulness and adulthood. These matters incorporate relationship issues, wrongdoing and poor academic performance.</a:t>
            </a:r>
          </a:p>
          <a:p>
            <a:endParaRPr lang="en-GB" dirty="0"/>
          </a:p>
        </p:txBody>
      </p:sp>
    </p:spTree>
    <p:extLst>
      <p:ext uri="{BB962C8B-B14F-4D97-AF65-F5344CB8AC3E}">
        <p14:creationId xmlns:p14="http://schemas.microsoft.com/office/powerpoint/2010/main" val="1574088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8F4397-BF66-4534-BA59-B1387F4035AE}"/>
              </a:ext>
            </a:extLst>
          </p:cNvPr>
          <p:cNvSpPr>
            <a:spLocks noGrp="1"/>
          </p:cNvSpPr>
          <p:nvPr>
            <p:ph idx="1"/>
          </p:nvPr>
        </p:nvSpPr>
        <p:spPr>
          <a:xfrm>
            <a:off x="1103312" y="548640"/>
            <a:ext cx="10207113" cy="5699759"/>
          </a:xfrm>
        </p:spPr>
        <p:txBody>
          <a:bodyPr/>
          <a:lstStyle/>
          <a:p>
            <a:pPr marL="0" indent="0">
              <a:buNone/>
            </a:pPr>
            <a:r>
              <a:rPr lang="en-GB" sz="2800" dirty="0">
                <a:latin typeface="Arial" panose="020B0604020202020204" pitchFamily="34" charset="0"/>
                <a:cs typeface="Arial" panose="020B0604020202020204" pitchFamily="34" charset="0"/>
              </a:rPr>
              <a:t>Reasons that is making the family vulnerable:</a:t>
            </a:r>
          </a:p>
          <a:p>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Poverty</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services</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Poor social skills</a:t>
            </a:r>
          </a:p>
          <a:p>
            <a:endParaRPr lang="en-GB" dirty="0"/>
          </a:p>
        </p:txBody>
      </p:sp>
    </p:spTree>
    <p:extLst>
      <p:ext uri="{BB962C8B-B14F-4D97-AF65-F5344CB8AC3E}">
        <p14:creationId xmlns:p14="http://schemas.microsoft.com/office/powerpoint/2010/main" val="283973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CE7DB-4ECB-45B0-92E0-5B9D90CC96C8}"/>
              </a:ext>
            </a:extLst>
          </p:cNvPr>
          <p:cNvSpPr>
            <a:spLocks noGrp="1"/>
          </p:cNvSpPr>
          <p:nvPr>
            <p:ph idx="1"/>
          </p:nvPr>
        </p:nvSpPr>
        <p:spPr>
          <a:xfrm>
            <a:off x="717453" y="548640"/>
            <a:ext cx="10438228" cy="5699759"/>
          </a:xfrm>
        </p:spPr>
        <p:txBody>
          <a:bodyPr/>
          <a:lstStyle/>
          <a:p>
            <a:pPr>
              <a:buFont typeface="Wingdings" panose="05000000000000000000" pitchFamily="2" charset="2"/>
              <a:buChar char="v"/>
            </a:pPr>
            <a:r>
              <a:rPr lang="en-GB" b="1" dirty="0"/>
              <a:t>Poverty:</a:t>
            </a:r>
            <a:r>
              <a:rPr lang="en-GB" dirty="0"/>
              <a:t> causes of poverty consist of any two factors: personal resources of an individual or family and the event which triggers the poverty. In our case study the trigger is unemployment and single parent with a child with disabilities.</a:t>
            </a:r>
          </a:p>
          <a:p>
            <a:pPr>
              <a:buFont typeface="Wingdings" panose="05000000000000000000" pitchFamily="2" charset="2"/>
              <a:buChar char="v"/>
            </a:pPr>
            <a:r>
              <a:rPr lang="en-GB" dirty="0"/>
              <a:t>In this case the family is living on income support, which is a limited amount of money, no one in the family is in employment.</a:t>
            </a:r>
          </a:p>
          <a:p>
            <a:pPr>
              <a:buFont typeface="Wingdings" panose="05000000000000000000" pitchFamily="2" charset="2"/>
              <a:buChar char="v"/>
            </a:pPr>
            <a:r>
              <a:rPr lang="en-GB" dirty="0"/>
              <a:t>This family has only one parent the fact that has a negative impact on the mother and children as well.</a:t>
            </a:r>
          </a:p>
          <a:p>
            <a:pPr>
              <a:buFont typeface="Wingdings" panose="05000000000000000000" pitchFamily="2" charset="2"/>
              <a:buChar char="v"/>
            </a:pPr>
            <a:r>
              <a:rPr lang="en-GB" b="1" dirty="0"/>
              <a:t>Access to services:</a:t>
            </a:r>
          </a:p>
          <a:p>
            <a:pPr>
              <a:buFont typeface="Wingdings" panose="05000000000000000000" pitchFamily="2" charset="2"/>
              <a:buChar char="v"/>
            </a:pPr>
            <a:r>
              <a:rPr lang="en-GB" dirty="0"/>
              <a:t>Moving into a new area can be very challenging especially in our family situation because there is a disable child in the house, another one in care and also 2 girls which have the right to go out and enjoy their life. Being new in the area they can not access places because they don’t know the locations and plus for the child with disabilities the places might not be accessible</a:t>
            </a:r>
          </a:p>
          <a:p>
            <a:endParaRPr lang="en-GB" dirty="0"/>
          </a:p>
        </p:txBody>
      </p:sp>
    </p:spTree>
    <p:extLst>
      <p:ext uri="{BB962C8B-B14F-4D97-AF65-F5344CB8AC3E}">
        <p14:creationId xmlns:p14="http://schemas.microsoft.com/office/powerpoint/2010/main" val="392111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4FAC40-8910-479A-A1D4-90B805828B95}"/>
              </a:ext>
            </a:extLst>
          </p:cNvPr>
          <p:cNvSpPr>
            <a:spLocks noGrp="1"/>
          </p:cNvSpPr>
          <p:nvPr>
            <p:ph idx="1"/>
          </p:nvPr>
        </p:nvSpPr>
        <p:spPr>
          <a:xfrm>
            <a:off x="731520" y="576776"/>
            <a:ext cx="10508566" cy="5671624"/>
          </a:xfrm>
        </p:spPr>
        <p:txBody>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getting help from job centre she is going on courses to prepare herself with new skills for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New area so they have to find suitable schools for the disable child to meet his requirement and also for the 2 girls that are in secondary school they need school place close to the house because the financial situation is not permitting them to use public transport.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Poor social skills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busy looking after the children and the house she has no time to socialise plus they just moved house and they don’t know anybody, except the times she is going to the job centre to get help for finding a job.</a:t>
            </a:r>
          </a:p>
          <a:p>
            <a:endParaRPr lang="en-GB" dirty="0"/>
          </a:p>
        </p:txBody>
      </p:sp>
    </p:spTree>
    <p:extLst>
      <p:ext uri="{BB962C8B-B14F-4D97-AF65-F5344CB8AC3E}">
        <p14:creationId xmlns:p14="http://schemas.microsoft.com/office/powerpoint/2010/main" val="755596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54390-556B-40C3-9093-A8ECC9B008DE}"/>
              </a:ext>
            </a:extLst>
          </p:cNvPr>
          <p:cNvSpPr>
            <a:spLocks noGrp="1"/>
          </p:cNvSpPr>
          <p:nvPr>
            <p:ph idx="1"/>
          </p:nvPr>
        </p:nvSpPr>
        <p:spPr>
          <a:xfrm>
            <a:off x="750277" y="1167618"/>
            <a:ext cx="10691446" cy="5134708"/>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of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Re-housing needs and general finances. The family needed to be re-housed because of the needs of the disabled child. The mother needed a job to support the family financially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Disabilities affecting the youngest child</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might not be enough space and help and support for the child with disability needs which effects the family as a whole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Schooling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needs schools nearby for the 2 girls in senior school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youngest child with disability needs a school which can help with his needs </a:t>
            </a:r>
          </a:p>
          <a:p>
            <a:endParaRPr lang="en-GB" dirty="0"/>
          </a:p>
        </p:txBody>
      </p:sp>
      <p:sp>
        <p:nvSpPr>
          <p:cNvPr id="4" name="Rectangle 3">
            <a:extLst>
              <a:ext uri="{FF2B5EF4-FFF2-40B4-BE49-F238E27FC236}">
                <a16:creationId xmlns:a16="http://schemas.microsoft.com/office/drawing/2014/main" id="{A7DCE6FA-8AF3-4F1D-A0FE-BEC8D4E47987}"/>
              </a:ext>
            </a:extLst>
          </p:cNvPr>
          <p:cNvSpPr/>
          <p:nvPr/>
        </p:nvSpPr>
        <p:spPr>
          <a:xfrm>
            <a:off x="3376246" y="253218"/>
            <a:ext cx="510657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specific issues?</a:t>
            </a:r>
          </a:p>
        </p:txBody>
      </p:sp>
    </p:spTree>
    <p:extLst>
      <p:ext uri="{BB962C8B-B14F-4D97-AF65-F5344CB8AC3E}">
        <p14:creationId xmlns:p14="http://schemas.microsoft.com/office/powerpoint/2010/main" val="26792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76B55-2DF5-4D6D-9947-4963A81D0D1D}"/>
              </a:ext>
            </a:extLst>
          </p:cNvPr>
          <p:cNvSpPr>
            <a:spLocks noGrp="1"/>
          </p:cNvSpPr>
          <p:nvPr>
            <p:ph idx="1"/>
          </p:nvPr>
        </p:nvSpPr>
        <p:spPr>
          <a:xfrm>
            <a:off x="900332" y="1505242"/>
            <a:ext cx="10466363" cy="4743157"/>
          </a:xfrm>
        </p:spPr>
        <p:txBody>
          <a:bodyPr>
            <a:normAutofit/>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were reliant on income support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is the family’s only income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may not have been enough to support the family which can be a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Single mother of four children. This could make the family vulnerable and is another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She had a son of working age who was in care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may have affected his mental health condition and can affect him in many ways such as not wanting to work</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Unemployment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on income support</a:t>
            </a:r>
          </a:p>
          <a:p>
            <a:endParaRPr lang="en-GB" dirty="0"/>
          </a:p>
        </p:txBody>
      </p:sp>
      <p:sp>
        <p:nvSpPr>
          <p:cNvPr id="4" name="Rectangle 3">
            <a:extLst>
              <a:ext uri="{FF2B5EF4-FFF2-40B4-BE49-F238E27FC236}">
                <a16:creationId xmlns:a16="http://schemas.microsoft.com/office/drawing/2014/main" id="{6DCD46BA-08C6-468C-9364-047925360A3D}"/>
              </a:ext>
            </a:extLst>
          </p:cNvPr>
          <p:cNvSpPr/>
          <p:nvPr/>
        </p:nvSpPr>
        <p:spPr>
          <a:xfrm>
            <a:off x="3263705" y="407963"/>
            <a:ext cx="5922498" cy="8159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risk factors?</a:t>
            </a:r>
          </a:p>
        </p:txBody>
      </p:sp>
    </p:spTree>
    <p:extLst>
      <p:ext uri="{BB962C8B-B14F-4D97-AF65-F5344CB8AC3E}">
        <p14:creationId xmlns:p14="http://schemas.microsoft.com/office/powerpoint/2010/main" val="409398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59AA4-7BFA-4956-B4E0-70988E83DE19}"/>
              </a:ext>
            </a:extLst>
          </p:cNvPr>
          <p:cNvSpPr>
            <a:spLocks noGrp="1"/>
          </p:cNvSpPr>
          <p:nvPr>
            <p:ph idx="1"/>
          </p:nvPr>
        </p:nvSpPr>
        <p:spPr>
          <a:xfrm>
            <a:off x="886265" y="1505244"/>
            <a:ext cx="10733649" cy="4754880"/>
          </a:xfrm>
        </p:spPr>
        <p:txBody>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services perspective was on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neighbourhood services on our case study indicates no action was taken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policy’s was introduced in domestic violence act 2004</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Young people team – provides early intervention and preventative supports to  young people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impact of domestic abuse on a child or young person is immeasurable, hearing any account of domestic violence from a child or young person can be heart-breaking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Leaving care team – It’s a team that prepares young people to live independently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policy for London Borough of Havering state that they are very strict on domestic violence cases, but our case study indicates no action was taken                              </a:t>
            </a:r>
          </a:p>
          <a:p>
            <a:endParaRPr lang="en-GB" dirty="0"/>
          </a:p>
        </p:txBody>
      </p:sp>
      <p:sp>
        <p:nvSpPr>
          <p:cNvPr id="4" name="Rectangle 3">
            <a:extLst>
              <a:ext uri="{FF2B5EF4-FFF2-40B4-BE49-F238E27FC236}">
                <a16:creationId xmlns:a16="http://schemas.microsoft.com/office/drawing/2014/main" id="{9687FA8E-7740-4269-8E45-BE7F0A7A5DBB}"/>
              </a:ext>
            </a:extLst>
          </p:cNvPr>
          <p:cNvSpPr/>
          <p:nvPr/>
        </p:nvSpPr>
        <p:spPr>
          <a:xfrm>
            <a:off x="3291840" y="358728"/>
            <a:ext cx="6133513" cy="7948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Policy’s and Professional Perspectives?</a:t>
            </a:r>
          </a:p>
        </p:txBody>
      </p:sp>
    </p:spTree>
    <p:extLst>
      <p:ext uri="{BB962C8B-B14F-4D97-AF65-F5344CB8AC3E}">
        <p14:creationId xmlns:p14="http://schemas.microsoft.com/office/powerpoint/2010/main" val="226848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4DFD612-4DC8-4880-A99A-A146B8D2D19B}"/>
              </a:ext>
            </a:extLst>
          </p:cNvPr>
          <p:cNvSpPr>
            <a:spLocks noGrp="1"/>
          </p:cNvSpPr>
          <p:nvPr>
            <p:ph idx="1"/>
          </p:nvPr>
        </p:nvSpPr>
        <p:spPr>
          <a:xfrm>
            <a:off x="1103313" y="604838"/>
            <a:ext cx="9982200" cy="5643562"/>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Why the family was referred?</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main focus of the referral, was concerns of domestic violence.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Between mother and her non-resident</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Re - housing conditions, may have been an issue.</a:t>
            </a:r>
          </a:p>
          <a:p>
            <a:pPr>
              <a:buFont typeface="Arial" panose="020B0604020202020204" pitchFamily="34" charset="0"/>
              <a:buChar char="•"/>
            </a:pPr>
            <a:r>
              <a:rPr lang="en-GB" dirty="0">
                <a:latin typeface="Arial" panose="020B0604020202020204" pitchFamily="34" charset="0"/>
                <a:cs typeface="Arial" panose="020B0604020202020204" pitchFamily="34" charset="0"/>
              </a:rPr>
              <a:t>Re-housed but this wasn’t the only problem</a:t>
            </a:r>
          </a:p>
          <a:p>
            <a:pPr>
              <a:buFont typeface="Arial" panose="020B0604020202020204" pitchFamily="34" charset="0"/>
              <a:buChar char="•"/>
            </a:pPr>
            <a:r>
              <a:rPr lang="en-GB" dirty="0">
                <a:latin typeface="Arial" panose="020B0604020202020204" pitchFamily="34" charset="0"/>
                <a:cs typeface="Arial" panose="020B0604020202020204" pitchFamily="34" charset="0"/>
              </a:rPr>
              <a:t>Counselling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Training to help with mother’s confidence</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family are on income benefits.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Benefits may not be enough to provide for the family</a:t>
            </a:r>
          </a:p>
          <a:p>
            <a:pPr>
              <a:buFont typeface="Arial" panose="020B0604020202020204" pitchFamily="34" charset="0"/>
              <a:buChar char="•"/>
            </a:pPr>
            <a:r>
              <a:rPr lang="en-GB" dirty="0">
                <a:latin typeface="Arial" panose="020B0604020202020204" pitchFamily="34" charset="0"/>
                <a:cs typeface="Arial" panose="020B0604020202020204" pitchFamily="34" charset="0"/>
              </a:rPr>
              <a:t>Disability allowance for the youngest son </a:t>
            </a:r>
            <a:br>
              <a:rPr lang="en-GB" sz="2100" dirty="0">
                <a:latin typeface="Arial" panose="020B0604020202020204" pitchFamily="34" charset="0"/>
                <a:cs typeface="Arial" panose="020B0604020202020204" pitchFamily="34" charset="0"/>
              </a:rPr>
            </a:br>
            <a:endParaRPr lang="en-GB" sz="21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has a disabled son, who needs help with everyday life.</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Transport to and from school</a:t>
            </a:r>
          </a:p>
          <a:p>
            <a:pPr>
              <a:buFont typeface="Arial" panose="020B0604020202020204" pitchFamily="34" charset="0"/>
              <a:buChar char="•"/>
            </a:pPr>
            <a:r>
              <a:rPr lang="en-GB" dirty="0">
                <a:latin typeface="Arial" panose="020B0604020202020204" pitchFamily="34" charset="0"/>
                <a:cs typeface="Arial" panose="020B0604020202020204" pitchFamily="34" charset="0"/>
              </a:rPr>
              <a:t>No mention of Social Services interacting with the family</a:t>
            </a:r>
          </a:p>
          <a:p>
            <a:endParaRPr lang="en-GB" dirty="0"/>
          </a:p>
        </p:txBody>
      </p:sp>
    </p:spTree>
    <p:extLst>
      <p:ext uri="{BB962C8B-B14F-4D97-AF65-F5344CB8AC3E}">
        <p14:creationId xmlns:p14="http://schemas.microsoft.com/office/powerpoint/2010/main" val="350801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04ECF7-6978-4DF1-8C88-071079D5AAF5}"/>
              </a:ext>
            </a:extLst>
          </p:cNvPr>
          <p:cNvSpPr>
            <a:spLocks noGrp="1"/>
          </p:cNvSpPr>
          <p:nvPr>
            <p:ph idx="1"/>
          </p:nvPr>
        </p:nvSpPr>
        <p:spPr>
          <a:xfrm>
            <a:off x="1103312" y="575188"/>
            <a:ext cx="10149707" cy="5673212"/>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The different agencies who were involved with the family and the outcome?</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Neighbourhood Services- Got involved because they were concerns of domestic violence from the wife's partner, re-housing issues, family on benefits and the youngest child has a disability.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Job Centre Plus-  Helping the mother find work through a training program.</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Care Team- Helped find a new school for the young boy with a disability, provided work experience for one of the girls, done regular visits to the home and the mother co- operated  for a positive change.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Partner Agency- The partner agency realised re-housing was not the root of the problem, the project had been referred at short notice, external trainers were able to identify change, counselling was recommended and extra support was needed for the family for a positive change.</a:t>
            </a:r>
          </a:p>
          <a:p>
            <a:endParaRPr lang="en-GB" dirty="0"/>
          </a:p>
        </p:txBody>
      </p:sp>
    </p:spTree>
    <p:extLst>
      <p:ext uri="{BB962C8B-B14F-4D97-AF65-F5344CB8AC3E}">
        <p14:creationId xmlns:p14="http://schemas.microsoft.com/office/powerpoint/2010/main" val="4271277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19B379-7312-4036-8B5B-537CBCE1D3C1}"/>
              </a:ext>
            </a:extLst>
          </p:cNvPr>
          <p:cNvSpPr>
            <a:spLocks noGrp="1"/>
          </p:cNvSpPr>
          <p:nvPr>
            <p:ph type="subTitle" idx="1"/>
          </p:nvPr>
        </p:nvSpPr>
        <p:spPr>
          <a:xfrm>
            <a:off x="754550" y="1688122"/>
            <a:ext cx="10316724" cy="4522763"/>
          </a:xfrm>
        </p:spPr>
        <p:txBody>
          <a:bodyPr>
            <a:normAutofit/>
          </a:bodyPr>
          <a:lstStyle/>
          <a:p>
            <a:pPr marL="342900" indent="-342900">
              <a:buFont typeface="Wingdings" panose="05000000000000000000" pitchFamily="2" charset="2"/>
              <a:buChar char="v"/>
            </a:pPr>
            <a:endParaRPr lang="en-GB" dirty="0">
              <a:solidFill>
                <a:schemeClr val="bg1"/>
              </a:solidFill>
            </a:endParaRPr>
          </a:p>
          <a:p>
            <a:r>
              <a:rPr lang="en-GB" sz="2400" cap="none" dirty="0">
                <a:solidFill>
                  <a:schemeClr val="tx1"/>
                </a:solidFill>
                <a:latin typeface="Arial" panose="020B0604020202020204" pitchFamily="34" charset="0"/>
                <a:cs typeface="Arial" panose="020B0604020202020204" pitchFamily="34" charset="0"/>
              </a:rPr>
              <a:t>What have we looked at so far, the areas we looked at are;</a:t>
            </a:r>
          </a:p>
          <a:p>
            <a:pPr marL="457200" indent="-4572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family was in a position of vulnerability</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The circumstances that made the family vulnerable and the risk factors</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referral was made</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actions were taken</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the agencies could have been done better</a:t>
            </a:r>
          </a:p>
          <a:p>
            <a:endParaRPr lang="en-GB" sz="2400" cap="none" dirty="0">
              <a:solidFill>
                <a:schemeClr val="bg1"/>
              </a:solidFill>
            </a:endParaRPr>
          </a:p>
          <a:p>
            <a:pPr marL="342900" indent="-342900">
              <a:buFont typeface="Wingdings" panose="05000000000000000000" pitchFamily="2" charset="2"/>
              <a:buChar char="v"/>
            </a:pPr>
            <a:endParaRPr lang="en-GB" dirty="0">
              <a:solidFill>
                <a:schemeClr val="bg1"/>
              </a:solidFill>
            </a:endParaRPr>
          </a:p>
        </p:txBody>
      </p:sp>
      <p:sp>
        <p:nvSpPr>
          <p:cNvPr id="5" name="Rectangle 4">
            <a:extLst>
              <a:ext uri="{FF2B5EF4-FFF2-40B4-BE49-F238E27FC236}">
                <a16:creationId xmlns:a16="http://schemas.microsoft.com/office/drawing/2014/main" id="{022C4355-ECC8-4B69-9D1C-8A5313EB5E61}"/>
              </a:ext>
            </a:extLst>
          </p:cNvPr>
          <p:cNvSpPr/>
          <p:nvPr/>
        </p:nvSpPr>
        <p:spPr>
          <a:xfrm>
            <a:off x="2363372" y="647114"/>
            <a:ext cx="703384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SPECIFIC DETAILS OF THE CASE</a:t>
            </a:r>
          </a:p>
        </p:txBody>
      </p:sp>
    </p:spTree>
    <p:extLst>
      <p:ext uri="{BB962C8B-B14F-4D97-AF65-F5344CB8AC3E}">
        <p14:creationId xmlns:p14="http://schemas.microsoft.com/office/powerpoint/2010/main" val="3491182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3466D3-097C-461B-BD2F-2B5683840712}"/>
              </a:ext>
            </a:extLst>
          </p:cNvPr>
          <p:cNvSpPr>
            <a:spLocks noGrp="1"/>
          </p:cNvSpPr>
          <p:nvPr>
            <p:ph idx="1"/>
          </p:nvPr>
        </p:nvSpPr>
        <p:spPr>
          <a:xfrm>
            <a:off x="684212" y="1885070"/>
            <a:ext cx="9936896" cy="4712677"/>
          </a:xfrm>
        </p:spPr>
        <p:txBody>
          <a:bodyPr>
            <a:normAutofit/>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young people’s team</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core team – this service is aimed at children in care, been in care or are leaving care </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Jobcentre Plus – Training and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Local hospitals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Education Services – helping with the children’s schooling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Connexions – supporting the older children and youth service activities for the younger children</a:t>
            </a: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C0C05C8A-BD69-4191-B407-D8F58058CE91}"/>
              </a:ext>
            </a:extLst>
          </p:cNvPr>
          <p:cNvSpPr/>
          <p:nvPr/>
        </p:nvSpPr>
        <p:spPr>
          <a:xfrm>
            <a:off x="2757268" y="506437"/>
            <a:ext cx="6231987" cy="1041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AGENCIES INVOLVED</a:t>
            </a:r>
          </a:p>
        </p:txBody>
      </p:sp>
    </p:spTree>
    <p:extLst>
      <p:ext uri="{BB962C8B-B14F-4D97-AF65-F5344CB8AC3E}">
        <p14:creationId xmlns:p14="http://schemas.microsoft.com/office/powerpoint/2010/main" val="4109778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8F60E0-A12D-43A7-8DD5-87728DEDFBF7}"/>
              </a:ext>
            </a:extLst>
          </p:cNvPr>
          <p:cNvSpPr>
            <a:spLocks noGrp="1"/>
          </p:cNvSpPr>
          <p:nvPr>
            <p:ph idx="1"/>
          </p:nvPr>
        </p:nvSpPr>
        <p:spPr>
          <a:xfrm>
            <a:off x="829994" y="1223888"/>
            <a:ext cx="10508566" cy="5024511"/>
          </a:xfrm>
        </p:spPr>
        <p:txBody>
          <a:bodyPr/>
          <a:lstStyle/>
          <a:p>
            <a:pPr marL="0" indent="0" algn="ctr">
              <a:buNone/>
            </a:pPr>
            <a:endParaRPr lang="en-GB" b="1" dirty="0"/>
          </a:p>
          <a:p>
            <a:pPr marL="0" indent="0" algn="ctr">
              <a:buNone/>
            </a:pPr>
            <a:endParaRPr lang="en-GB" b="1"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Prior to the project becoming involved, the family were offered a new home relatively quickly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felt all issues would be resolved following the house move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Her opinions changed / the project able to work more effectively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was later noted that the mother’s partner had returned to living with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Agencies recognised the importance and worked on sustaining positive outcomes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Project had a short time to work with them</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 general mother very keen to work with the and change her life for the better</a:t>
            </a:r>
          </a:p>
        </p:txBody>
      </p:sp>
      <p:sp>
        <p:nvSpPr>
          <p:cNvPr id="4" name="Rectangle 3">
            <a:extLst>
              <a:ext uri="{FF2B5EF4-FFF2-40B4-BE49-F238E27FC236}">
                <a16:creationId xmlns:a16="http://schemas.microsoft.com/office/drawing/2014/main" id="{251173EE-4811-41B5-87F9-B399D67C88D6}"/>
              </a:ext>
            </a:extLst>
          </p:cNvPr>
          <p:cNvSpPr/>
          <p:nvPr/>
        </p:nvSpPr>
        <p:spPr>
          <a:xfrm>
            <a:off x="2715064" y="166467"/>
            <a:ext cx="6217920" cy="8862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Agencies views on the outcome</a:t>
            </a:r>
          </a:p>
        </p:txBody>
      </p:sp>
    </p:spTree>
    <p:extLst>
      <p:ext uri="{BB962C8B-B14F-4D97-AF65-F5344CB8AC3E}">
        <p14:creationId xmlns:p14="http://schemas.microsoft.com/office/powerpoint/2010/main" val="4141506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684212" y="1828800"/>
            <a:ext cx="10007234" cy="4248443"/>
          </a:xfrm>
        </p:spPr>
        <p:txBody>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This helped the mother to engage with the sessions offered by the agencies such as training, parenting and personal development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initially denied all issues apart from housing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These services have given the mother confidence to engage more with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agencies continued to plan actions for the family</a:t>
            </a:r>
          </a:p>
        </p:txBody>
      </p:sp>
      <p:sp>
        <p:nvSpPr>
          <p:cNvPr id="4" name="Rectangle 3">
            <a:extLst>
              <a:ext uri="{FF2B5EF4-FFF2-40B4-BE49-F238E27FC236}">
                <a16:creationId xmlns:a16="http://schemas.microsoft.com/office/drawing/2014/main" id="{D1B2B17D-54B1-47E3-ABDF-718D1661D02B}"/>
              </a:ext>
            </a:extLst>
          </p:cNvPr>
          <p:cNvSpPr/>
          <p:nvPr/>
        </p:nvSpPr>
        <p:spPr>
          <a:xfrm>
            <a:off x="3432517" y="661182"/>
            <a:ext cx="5556738" cy="8018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OUTCOME OF AGENCIES</a:t>
            </a:r>
          </a:p>
        </p:txBody>
      </p:sp>
    </p:spTree>
    <p:extLst>
      <p:ext uri="{BB962C8B-B14F-4D97-AF65-F5344CB8AC3E}">
        <p14:creationId xmlns:p14="http://schemas.microsoft.com/office/powerpoint/2010/main" val="2577362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740483" y="1350499"/>
            <a:ext cx="10007234" cy="5507502"/>
          </a:xfrm>
        </p:spPr>
        <p:txBody>
          <a:bodyPr>
            <a:normAutofit/>
          </a:bodyPr>
          <a:lstStyle/>
          <a:p>
            <a:pPr marL="0" indent="0">
              <a:buNone/>
            </a:pPr>
            <a:r>
              <a:rPr lang="en-GB" sz="1600" dirty="0">
                <a:latin typeface="Arial" panose="020B0604020202020204" pitchFamily="34" charset="0"/>
                <a:cs typeface="Arial" panose="020B0604020202020204" pitchFamily="34" charset="0"/>
              </a:rPr>
              <a:t>My analysis of the case is as follows;</a:t>
            </a:r>
          </a:p>
          <a:p>
            <a:pPr marL="0" indent="0">
              <a:buNone/>
            </a:pPr>
            <a:r>
              <a:rPr lang="en-GB" sz="1600" dirty="0">
                <a:latin typeface="Arial" panose="020B0604020202020204" pitchFamily="34" charset="0"/>
                <a:cs typeface="Arial" panose="020B0604020202020204" pitchFamily="34" charset="0"/>
              </a:rPr>
              <a:t>The focus of the referral was as follows;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violence concerns (mother &amp; partner)</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Re-housing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General finances (reliant on Income Support)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Youngest son with disability</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Older son of working age – was in care</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What did the agencies do?</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Jobcentre Plus  - helped the mother with training and employment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Education Services – children’s schooling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Local hospitals (for the disabled son)</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The Core Team – helped find school place for disabled son / helped find work experience placement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Connexions – support the older children and youth services activities for younger children</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2" name="Rectangle 1">
            <a:extLst>
              <a:ext uri="{FF2B5EF4-FFF2-40B4-BE49-F238E27FC236}">
                <a16:creationId xmlns:a16="http://schemas.microsoft.com/office/drawing/2014/main" id="{D219B848-BE22-4CA2-9C16-33727EF907BE}"/>
              </a:ext>
            </a:extLst>
          </p:cNvPr>
          <p:cNvSpPr/>
          <p:nvPr/>
        </p:nvSpPr>
        <p:spPr>
          <a:xfrm>
            <a:off x="3376246" y="436098"/>
            <a:ext cx="55004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CRITICAL ANALYSIS OF AGENCIES</a:t>
            </a:r>
          </a:p>
        </p:txBody>
      </p:sp>
    </p:spTree>
    <p:extLst>
      <p:ext uri="{BB962C8B-B14F-4D97-AF65-F5344CB8AC3E}">
        <p14:creationId xmlns:p14="http://schemas.microsoft.com/office/powerpoint/2010/main" val="1685273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5913C4-ABED-4589-A873-0599085CD177}"/>
              </a:ext>
            </a:extLst>
          </p:cNvPr>
          <p:cNvSpPr/>
          <p:nvPr/>
        </p:nvSpPr>
        <p:spPr>
          <a:xfrm>
            <a:off x="843834" y="1397503"/>
            <a:ext cx="10854813" cy="5016758"/>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What could the agencies have done better/differently?</a:t>
            </a:r>
          </a:p>
          <a:p>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relevant agency needed to address domestic violence issue / No Social Services involved</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correct process should have been followed in investigating</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jobcentre/Core Team  - could have helped the older son more </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Core Team is designed to help people such as the older son</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interaction with the mother was necessary to try and ascertain exactly what the issue was</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Family reliant on income support, Jobcentre Plus could have offered to help partner</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help and support should have been offered to the son with disability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detailed discussion/explanation needed between the agencies and the family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Mother initially thought it was just to move home</a:t>
            </a: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a:buClr>
                <a:srgbClr val="00B0F0"/>
              </a:buClr>
            </a:pPr>
            <a:endParaRPr lang="en-GB"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BD850BF-7168-44CA-85FA-4FCE324EA0D6}"/>
              </a:ext>
            </a:extLst>
          </p:cNvPr>
          <p:cNvSpPr/>
          <p:nvPr/>
        </p:nvSpPr>
        <p:spPr>
          <a:xfrm>
            <a:off x="3235569" y="407963"/>
            <a:ext cx="6428936" cy="6049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could the agencies have done better/differently?</a:t>
            </a:r>
          </a:p>
        </p:txBody>
      </p:sp>
    </p:spTree>
    <p:extLst>
      <p:ext uri="{BB962C8B-B14F-4D97-AF65-F5344CB8AC3E}">
        <p14:creationId xmlns:p14="http://schemas.microsoft.com/office/powerpoint/2010/main" val="544399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DCC68-6897-4418-A60F-02AFAC93D619}"/>
              </a:ext>
            </a:extLst>
          </p:cNvPr>
          <p:cNvSpPr>
            <a:spLocks noGrp="1"/>
          </p:cNvSpPr>
          <p:nvPr>
            <p:ph idx="1"/>
          </p:nvPr>
        </p:nvSpPr>
        <p:spPr>
          <a:xfrm>
            <a:off x="717452" y="436098"/>
            <a:ext cx="10494499" cy="5812301"/>
          </a:xfrm>
        </p:spPr>
        <p:txBody>
          <a:bodyPr>
            <a:normAutofit fontScale="85000" lnSpcReduction="20000"/>
          </a:bodyPr>
          <a:lstStyle/>
          <a:p>
            <a:endParaRPr lang="en-GB" dirty="0"/>
          </a:p>
          <a:p>
            <a:pPr marL="0" indent="0">
              <a:buNone/>
            </a:pPr>
            <a:endParaRPr lang="en-GB" dirty="0"/>
          </a:p>
          <a:p>
            <a:pPr marL="0" indent="0">
              <a:buNone/>
            </a:pPr>
            <a:endParaRPr lang="en-GB"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why the referral was made by the Neighbourhood Office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their assessment into schooling, employment for the mother as well as the family’s general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actions carried out by the agencies and their outcome are as follows;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core team helped find a place at an alternative school for the young boy with disabilities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They helped to provide a work experience placement for one of the older girls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Jobcentre Plus helping the mother with employment and training</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project continues to plan actions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 agency views on outcomes for Family 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Prior to the project becoming involved, the family had a housing need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family were offered a new home relatively quickly</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believed all the problems would be resolved by the house move</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She later realised she needed to change for the family to move forward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other became more involved with the agencies </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was more confident and motivated to change her life for the better</a:t>
            </a:r>
          </a:p>
          <a:p>
            <a:pPr>
              <a:buFont typeface="Wingdings" panose="05000000000000000000" pitchFamily="2" charset="2"/>
              <a:buChar char="v"/>
            </a:pPr>
            <a:endParaRPr lang="en-GB" dirty="0"/>
          </a:p>
          <a:p>
            <a:pPr marL="0" indent="0">
              <a:buNone/>
            </a:pPr>
            <a:endParaRPr lang="en-GB" dirty="0"/>
          </a:p>
        </p:txBody>
      </p:sp>
      <p:sp>
        <p:nvSpPr>
          <p:cNvPr id="4" name="Rectangle 3">
            <a:extLst>
              <a:ext uri="{FF2B5EF4-FFF2-40B4-BE49-F238E27FC236}">
                <a16:creationId xmlns:a16="http://schemas.microsoft.com/office/drawing/2014/main" id="{C5961B6B-5D12-427B-B035-CDCBA68B9C04}"/>
              </a:ext>
            </a:extLst>
          </p:cNvPr>
          <p:cNvSpPr/>
          <p:nvPr/>
        </p:nvSpPr>
        <p:spPr>
          <a:xfrm>
            <a:off x="3305908" y="281355"/>
            <a:ext cx="5345723" cy="5345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Conclusion</a:t>
            </a:r>
          </a:p>
        </p:txBody>
      </p:sp>
    </p:spTree>
    <p:extLst>
      <p:ext uri="{BB962C8B-B14F-4D97-AF65-F5344CB8AC3E}">
        <p14:creationId xmlns:p14="http://schemas.microsoft.com/office/powerpoint/2010/main" val="2853764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9861E-F4DD-4E75-8918-226575FF7F85}"/>
              </a:ext>
            </a:extLst>
          </p:cNvPr>
          <p:cNvSpPr>
            <a:spLocks noGrp="1"/>
          </p:cNvSpPr>
          <p:nvPr>
            <p:ph idx="1"/>
          </p:nvPr>
        </p:nvSpPr>
        <p:spPr>
          <a:xfrm>
            <a:off x="956604" y="647114"/>
            <a:ext cx="10142806" cy="5601286"/>
          </a:xfrm>
        </p:spPr>
        <p:txBody>
          <a:bodyPr>
            <a:normAutofit fontScale="92500" lnSpcReduction="10000"/>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D’s views on the project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helped the children realise there are others in their lives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rate the service as ‘very good’ and wouldn’t want to change anything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mother would have liked more and longer sessions with the trainers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initially thought the project was to help with moving house but later realised there was more to it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were happier, the mother appreciated all the help they were getting</a:t>
            </a:r>
          </a:p>
          <a:p>
            <a:pPr marL="0" indent="0">
              <a:buNone/>
            </a:pPr>
            <a:r>
              <a:rPr lang="en-GB" dirty="0">
                <a:latin typeface="Arial" panose="020B0604020202020204" pitchFamily="34" charset="0"/>
                <a:cs typeface="Arial" panose="020B0604020202020204" pitchFamily="34" charset="0"/>
              </a:rPr>
              <a:t>My recommendations are as follows: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Follow the correct process for domestic violence to get to the root cause (should have been referred to social services,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needs to be reported to the designated person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They should have known the Policy/Procedures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What’s causing the problem at home – partner, money, care responsibilities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them the right help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 relevant agencies involved to help the family</a:t>
            </a:r>
          </a:p>
          <a:p>
            <a:endParaRPr lang="en-GB" dirty="0"/>
          </a:p>
        </p:txBody>
      </p:sp>
    </p:spTree>
    <p:extLst>
      <p:ext uri="{BB962C8B-B14F-4D97-AF65-F5344CB8AC3E}">
        <p14:creationId xmlns:p14="http://schemas.microsoft.com/office/powerpoint/2010/main" val="3296362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7F6A6-AF91-47B7-B929-D1673A83C4A1}"/>
              </a:ext>
            </a:extLst>
          </p:cNvPr>
          <p:cNvSpPr>
            <a:spLocks noGrp="1"/>
          </p:cNvSpPr>
          <p:nvPr>
            <p:ph idx="1"/>
          </p:nvPr>
        </p:nvSpPr>
        <p:spPr>
          <a:xfrm>
            <a:off x="1103312" y="1434906"/>
            <a:ext cx="10136774" cy="4944792"/>
          </a:xfrm>
        </p:spPr>
        <p:txBody>
          <a:bodyPr>
            <a:normAutofit/>
          </a:bodyPr>
          <a:lstStyle/>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Housing Services Domestic Abuse Policy (2015) Available at: </a:t>
            </a:r>
            <a:r>
              <a:rPr lang="en-GB" sz="1600" dirty="0">
                <a:latin typeface="Arial" panose="020B0604020202020204" pitchFamily="34" charset="0"/>
                <a:cs typeface="Arial" panose="020B0604020202020204" pitchFamily="34" charset="0"/>
                <a:hlinkClick r:id="rId2"/>
              </a:rPr>
              <a:t>https://www.havering.gov.uk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Youth Support Services (2014) North York County Council Available at: </a:t>
            </a:r>
            <a:r>
              <a:rPr lang="en-GB" sz="1600" dirty="0">
                <a:latin typeface="Arial" panose="020B0604020202020204" pitchFamily="34" charset="0"/>
                <a:cs typeface="Arial" panose="020B0604020202020204" pitchFamily="34" charset="0"/>
                <a:hlinkClick r:id="rId3"/>
              </a:rPr>
              <a:t>https://www.northyorks.gov.uk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 Redditchbc.Gov.uk (2011) Available at: </a:t>
            </a:r>
            <a:r>
              <a:rPr lang="en-GB" sz="1600" dirty="0">
                <a:latin typeface="Arial" panose="020B0604020202020204" pitchFamily="34" charset="0"/>
                <a:cs typeface="Arial" panose="020B0604020202020204" pitchFamily="34" charset="0"/>
                <a:hlinkClick r:id="rId4"/>
              </a:rPr>
              <a:t>https://www.redditchbc.gov.uk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Vocabulary.com(2020).Vulnerability available at: </a:t>
            </a:r>
            <a:r>
              <a:rPr lang="en-GB" sz="1600" dirty="0">
                <a:latin typeface="Arial" panose="020B0604020202020204" pitchFamily="34" charset="0"/>
                <a:cs typeface="Arial" panose="020B0604020202020204" pitchFamily="34" charset="0"/>
                <a:hlinkClick r:id="rId5"/>
              </a:rPr>
              <a:t>https://www.vocabulary.com/dictionary/vulnerability</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err="1">
                <a:latin typeface="Arial" panose="020B0604020202020204" pitchFamily="34" charset="0"/>
                <a:cs typeface="Arial" panose="020B0604020202020204" pitchFamily="34" charset="0"/>
              </a:rPr>
              <a:t>Morawa</a:t>
            </a:r>
            <a:r>
              <a:rPr lang="en-GB" sz="1600" dirty="0">
                <a:latin typeface="Arial" panose="020B0604020202020204" pitchFamily="34" charset="0"/>
                <a:cs typeface="Arial" panose="020B0604020202020204" pitchFamily="34" charset="0"/>
              </a:rPr>
              <a:t>, A.H. E(2003).Vulnerability as a Concept in International Human Rights Law. Journal of International Relations and Development, Vol.10, pp150.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Deep End Report 12(2010). Working together for vulnerable children and families. The twelfth meeting of general practitioners at the Deep End, available at: </a:t>
            </a:r>
            <a:r>
              <a:rPr lang="en-GB" sz="1600" dirty="0">
                <a:latin typeface="Arial" panose="020B0604020202020204" pitchFamily="34" charset="0"/>
                <a:cs typeface="Arial" panose="020B0604020202020204" pitchFamily="34" charset="0"/>
                <a:hlinkClick r:id="rId6"/>
              </a:rPr>
              <a:t>https://www.gla.ac.uk/media/Media_183114_smxx.pdf</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 Persons Team Wolverhampton Network; available at: </a:t>
            </a:r>
            <a:r>
              <a:rPr lang="en-GB" sz="1600" dirty="0">
                <a:latin typeface="Arial" panose="020B0604020202020204" pitchFamily="34" charset="0"/>
                <a:cs typeface="Arial" panose="020B0604020202020204" pitchFamily="34" charset="0"/>
                <a:hlinkClick r:id="rId7"/>
              </a:rPr>
              <a:t>https://win.wolverhampton.gov.uk/kb5/wolverhampton/directory/service.page?id=JekHlbKYEYU</a:t>
            </a:r>
            <a:r>
              <a:rPr lang="en-GB" sz="1600" dirty="0">
                <a:latin typeface="Arial" panose="020B0604020202020204" pitchFamily="34" charset="0"/>
                <a:cs typeface="Arial" panose="020B0604020202020204" pitchFamily="34" charset="0"/>
              </a:rPr>
              <a:t> (Accessed: 16 February 2020).</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4" name="Rectangle 3">
            <a:extLst>
              <a:ext uri="{FF2B5EF4-FFF2-40B4-BE49-F238E27FC236}">
                <a16:creationId xmlns:a16="http://schemas.microsoft.com/office/drawing/2014/main" id="{2E70BBC2-4582-4333-A83A-7328655A1EFF}"/>
              </a:ext>
            </a:extLst>
          </p:cNvPr>
          <p:cNvSpPr/>
          <p:nvPr/>
        </p:nvSpPr>
        <p:spPr>
          <a:xfrm>
            <a:off x="4178105" y="478302"/>
            <a:ext cx="4093698" cy="7174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a:t>
            </a:r>
          </a:p>
        </p:txBody>
      </p:sp>
    </p:spTree>
    <p:extLst>
      <p:ext uri="{BB962C8B-B14F-4D97-AF65-F5344CB8AC3E}">
        <p14:creationId xmlns:p14="http://schemas.microsoft.com/office/powerpoint/2010/main" val="207880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2231</Words>
  <Application>Microsoft Office PowerPoint</Application>
  <PresentationFormat>Widescreen</PresentationFormat>
  <Paragraphs>192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Century Gothic</vt:lpstr>
      <vt:lpstr>Wingdings</vt:lpstr>
      <vt:lpstr>Wingdings 3</vt:lpstr>
      <vt:lpstr>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Lina Akhtar</dc:creator>
  <cp:lastModifiedBy>Lina Akhtar</cp:lastModifiedBy>
  <cp:revision>32</cp:revision>
  <dcterms:created xsi:type="dcterms:W3CDTF">2020-02-07T21:02:05Z</dcterms:created>
  <dcterms:modified xsi:type="dcterms:W3CDTF">2020-03-09T11:44:10Z</dcterms:modified>
</cp:coreProperties>
</file>