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4" r:id="rId1"/>
  </p:sldMasterIdLst>
  <p:notesMasterIdLst>
    <p:notesMasterId r:id="rId53"/>
  </p:notesMasterIdLst>
  <p:handoutMasterIdLst>
    <p:handoutMasterId r:id="rId54"/>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6" r:id="rId20"/>
    <p:sldId id="277" r:id="rId21"/>
    <p:sldId id="278" r:id="rId22"/>
    <p:sldId id="279" r:id="rId23"/>
    <p:sldId id="280" r:id="rId24"/>
    <p:sldId id="281" r:id="rId25"/>
    <p:sldId id="282" r:id="rId26"/>
    <p:sldId id="283" r:id="rId27"/>
    <p:sldId id="286" r:id="rId28"/>
    <p:sldId id="287" r:id="rId29"/>
    <p:sldId id="288" r:id="rId30"/>
    <p:sldId id="289" r:id="rId31"/>
    <p:sldId id="290" r:id="rId32"/>
    <p:sldId id="293" r:id="rId33"/>
    <p:sldId id="294" r:id="rId34"/>
    <p:sldId id="296" r:id="rId35"/>
    <p:sldId id="297" r:id="rId36"/>
    <p:sldId id="298" r:id="rId37"/>
    <p:sldId id="299" r:id="rId38"/>
    <p:sldId id="300" r:id="rId39"/>
    <p:sldId id="301" r:id="rId40"/>
    <p:sldId id="302" r:id="rId41"/>
    <p:sldId id="303" r:id="rId42"/>
    <p:sldId id="304" r:id="rId43"/>
    <p:sldId id="305" r:id="rId44"/>
    <p:sldId id="306" r:id="rId45"/>
    <p:sldId id="307" r:id="rId46"/>
    <p:sldId id="308" r:id="rId47"/>
    <p:sldId id="310" r:id="rId48"/>
    <p:sldId id="311" r:id="rId49"/>
    <p:sldId id="312" r:id="rId50"/>
    <p:sldId id="313" r:id="rId51"/>
    <p:sldId id="314" r:id="rId52"/>
  </p:sldIdLst>
  <p:sldSz cx="9144000" cy="6858000" type="screen4x3"/>
  <p:notesSz cx="6815138" cy="99425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E17BD5-BDDA-47F0-95AB-348298ACDE3D}"/>
              </a:ext>
            </a:extLst>
          </p:cNvPr>
          <p:cNvSpPr>
            <a:spLocks noGrp="1"/>
          </p:cNvSpPr>
          <p:nvPr>
            <p:ph type="hdr" sz="quarter"/>
          </p:nvPr>
        </p:nvSpPr>
        <p:spPr>
          <a:xfrm>
            <a:off x="0" y="0"/>
            <a:ext cx="2952750" cy="496888"/>
          </a:xfrm>
          <a:prstGeom prst="rect">
            <a:avLst/>
          </a:prstGeom>
        </p:spPr>
        <p:txBody>
          <a:bodyPr vert="horz" wrap="square" lIns="91440" tIns="45720" rIns="91440" bIns="45720" numCol="1" anchor="t" anchorCtr="0" compatLnSpc="1">
            <a:prstTxWarp prst="textNoShape">
              <a:avLst/>
            </a:prstTxWarp>
          </a:bodyPr>
          <a:lstStyle>
            <a:lvl1pPr>
              <a:defRPr sz="1200" smtClean="0">
                <a:latin typeface="Arial" charset="0"/>
                <a:cs typeface="Arial" charset="0"/>
              </a:defRPr>
            </a:lvl1pPr>
          </a:lstStyle>
          <a:p>
            <a:pPr>
              <a:defRPr/>
            </a:pPr>
            <a:endParaRPr lang="en-US"/>
          </a:p>
        </p:txBody>
      </p:sp>
      <p:sp>
        <p:nvSpPr>
          <p:cNvPr id="3" name="Date Placeholder 2">
            <a:extLst>
              <a:ext uri="{FF2B5EF4-FFF2-40B4-BE49-F238E27FC236}">
                <a16:creationId xmlns:a16="http://schemas.microsoft.com/office/drawing/2014/main" id="{521E2C14-8589-4448-A794-B804C3425C7E}"/>
              </a:ext>
            </a:extLst>
          </p:cNvPr>
          <p:cNvSpPr>
            <a:spLocks noGrp="1"/>
          </p:cNvSpPr>
          <p:nvPr>
            <p:ph type="dt" sz="quarter" idx="1"/>
          </p:nvPr>
        </p:nvSpPr>
        <p:spPr>
          <a:xfrm>
            <a:off x="3860800" y="0"/>
            <a:ext cx="2952750" cy="496888"/>
          </a:xfrm>
          <a:prstGeom prst="rect">
            <a:avLst/>
          </a:prstGeom>
        </p:spPr>
        <p:txBody>
          <a:bodyPr vert="horz" wrap="square" lIns="91440" tIns="45720" rIns="91440" bIns="45720" numCol="1" anchor="t" anchorCtr="0" compatLnSpc="1">
            <a:prstTxWarp prst="textNoShape">
              <a:avLst/>
            </a:prstTxWarp>
          </a:bodyPr>
          <a:lstStyle>
            <a:lvl1pPr algn="r">
              <a:defRPr sz="1200" smtClean="0">
                <a:latin typeface="Arial" charset="0"/>
                <a:cs typeface="Arial" charset="0"/>
              </a:defRPr>
            </a:lvl1pPr>
          </a:lstStyle>
          <a:p>
            <a:pPr>
              <a:defRPr/>
            </a:pPr>
            <a:fld id="{ED64152B-911A-443E-A414-10FFEBCF66AD}" type="datetimeFigureOut">
              <a:rPr lang="en-US"/>
              <a:pPr>
                <a:defRPr/>
              </a:pPr>
              <a:t>11/22/2017</a:t>
            </a:fld>
            <a:endParaRPr lang="en-US"/>
          </a:p>
        </p:txBody>
      </p:sp>
      <p:sp>
        <p:nvSpPr>
          <p:cNvPr id="4" name="Footer Placeholder 3">
            <a:extLst>
              <a:ext uri="{FF2B5EF4-FFF2-40B4-BE49-F238E27FC236}">
                <a16:creationId xmlns:a16="http://schemas.microsoft.com/office/drawing/2014/main" id="{B56D729F-897D-41FA-AB84-6786DADB3741}"/>
              </a:ext>
            </a:extLst>
          </p:cNvPr>
          <p:cNvSpPr>
            <a:spLocks noGrp="1"/>
          </p:cNvSpPr>
          <p:nvPr>
            <p:ph type="ftr" sz="quarter" idx="2"/>
          </p:nvPr>
        </p:nvSpPr>
        <p:spPr>
          <a:xfrm>
            <a:off x="0" y="9444038"/>
            <a:ext cx="2952750" cy="496887"/>
          </a:xfrm>
          <a:prstGeom prst="rect">
            <a:avLst/>
          </a:prstGeom>
        </p:spPr>
        <p:txBody>
          <a:bodyPr vert="horz" wrap="square" lIns="91440" tIns="45720" rIns="91440" bIns="45720" numCol="1" anchor="b" anchorCtr="0" compatLnSpc="1">
            <a:prstTxWarp prst="textNoShape">
              <a:avLst/>
            </a:prstTxWarp>
          </a:bodyPr>
          <a:lstStyle>
            <a:lvl1pPr>
              <a:defRPr sz="1200" smtClean="0">
                <a:latin typeface="Arial" charset="0"/>
                <a:cs typeface="Arial" charset="0"/>
              </a:defRPr>
            </a:lvl1pPr>
          </a:lstStyle>
          <a:p>
            <a:pPr>
              <a:defRPr/>
            </a:pPr>
            <a:endParaRPr lang="en-US"/>
          </a:p>
        </p:txBody>
      </p:sp>
      <p:sp>
        <p:nvSpPr>
          <p:cNvPr id="5" name="Slide Number Placeholder 4">
            <a:extLst>
              <a:ext uri="{FF2B5EF4-FFF2-40B4-BE49-F238E27FC236}">
                <a16:creationId xmlns:a16="http://schemas.microsoft.com/office/drawing/2014/main" id="{B133EC0D-7FC1-41D3-961E-0D90CF3BDF9E}"/>
              </a:ext>
            </a:extLst>
          </p:cNvPr>
          <p:cNvSpPr>
            <a:spLocks noGrp="1"/>
          </p:cNvSpPr>
          <p:nvPr>
            <p:ph type="sldNum" sz="quarter" idx="3"/>
          </p:nvPr>
        </p:nvSpPr>
        <p:spPr>
          <a:xfrm>
            <a:off x="3860800" y="9444038"/>
            <a:ext cx="2952750" cy="4968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0FB30759-35B1-47B5-9EE8-48098C206974}"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8990B7A-6208-4BD9-BDFD-25818C5261EA}"/>
              </a:ext>
            </a:extLst>
          </p:cNvPr>
          <p:cNvSpPr>
            <a:spLocks noGrp="1"/>
          </p:cNvSpPr>
          <p:nvPr>
            <p:ph type="hdr" sz="quarter"/>
          </p:nvPr>
        </p:nvSpPr>
        <p:spPr>
          <a:xfrm>
            <a:off x="0" y="0"/>
            <a:ext cx="2952750" cy="496888"/>
          </a:xfrm>
          <a:prstGeom prst="rect">
            <a:avLst/>
          </a:prstGeom>
        </p:spPr>
        <p:txBody>
          <a:bodyPr vert="horz" wrap="square" lIns="91440" tIns="45720" rIns="91440" bIns="45720" numCol="1" anchor="t" anchorCtr="0" compatLnSpc="1">
            <a:prstTxWarp prst="textNoShape">
              <a:avLst/>
            </a:prstTxWarp>
          </a:bodyPr>
          <a:lstStyle>
            <a:lvl1pPr>
              <a:defRPr sz="1200" smtClean="0">
                <a:latin typeface="Calibri" pitchFamily="34"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A59BD1FD-E765-4D98-8C37-B9972E974174}"/>
              </a:ext>
            </a:extLst>
          </p:cNvPr>
          <p:cNvSpPr>
            <a:spLocks noGrp="1"/>
          </p:cNvSpPr>
          <p:nvPr>
            <p:ph type="dt" idx="1"/>
          </p:nvPr>
        </p:nvSpPr>
        <p:spPr>
          <a:xfrm>
            <a:off x="3860800" y="0"/>
            <a:ext cx="2952750" cy="496888"/>
          </a:xfrm>
          <a:prstGeom prst="rect">
            <a:avLst/>
          </a:prstGeom>
        </p:spPr>
        <p:txBody>
          <a:bodyPr vert="horz" wrap="square" lIns="91440" tIns="45720" rIns="91440" bIns="45720" numCol="1" anchor="t" anchorCtr="0" compatLnSpc="1">
            <a:prstTxWarp prst="textNoShape">
              <a:avLst/>
            </a:prstTxWarp>
          </a:bodyPr>
          <a:lstStyle>
            <a:lvl1pPr algn="r">
              <a:defRPr sz="1200" smtClean="0">
                <a:latin typeface="Calibri" pitchFamily="34" charset="0"/>
                <a:cs typeface="Arial" charset="0"/>
              </a:defRPr>
            </a:lvl1pPr>
          </a:lstStyle>
          <a:p>
            <a:pPr>
              <a:defRPr/>
            </a:pPr>
            <a:fld id="{EACFB446-2924-439E-AC00-EF41184C06AB}" type="datetimeFigureOut">
              <a:rPr lang="en-US"/>
              <a:pPr>
                <a:defRPr/>
              </a:pPr>
              <a:t>11/22/2017</a:t>
            </a:fld>
            <a:endParaRPr lang="en-GB"/>
          </a:p>
        </p:txBody>
      </p:sp>
      <p:sp>
        <p:nvSpPr>
          <p:cNvPr id="4" name="Slide Image Placeholder 3">
            <a:extLst>
              <a:ext uri="{FF2B5EF4-FFF2-40B4-BE49-F238E27FC236}">
                <a16:creationId xmlns:a16="http://schemas.microsoft.com/office/drawing/2014/main" id="{B58E0643-C8F8-4D19-A8C9-F42D652F8162}"/>
              </a:ext>
            </a:extLst>
          </p:cNvPr>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FA3F6121-9100-4FCB-BC28-38A7CC1D78A2}"/>
              </a:ext>
            </a:extLst>
          </p:cNvPr>
          <p:cNvSpPr>
            <a:spLocks noGrp="1"/>
          </p:cNvSpPr>
          <p:nvPr>
            <p:ph type="body" sz="quarter" idx="3"/>
          </p:nvPr>
        </p:nvSpPr>
        <p:spPr>
          <a:xfrm>
            <a:off x="681038" y="4722813"/>
            <a:ext cx="5453062" cy="4473575"/>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7568527-6F1B-4086-BEA0-1CD1F145C73E}"/>
              </a:ext>
            </a:extLst>
          </p:cNvPr>
          <p:cNvSpPr>
            <a:spLocks noGrp="1"/>
          </p:cNvSpPr>
          <p:nvPr>
            <p:ph type="ftr" sz="quarter" idx="4"/>
          </p:nvPr>
        </p:nvSpPr>
        <p:spPr>
          <a:xfrm>
            <a:off x="0" y="9444038"/>
            <a:ext cx="2952750" cy="496887"/>
          </a:xfrm>
          <a:prstGeom prst="rect">
            <a:avLst/>
          </a:prstGeom>
        </p:spPr>
        <p:txBody>
          <a:bodyPr vert="horz" wrap="square" lIns="91440" tIns="45720" rIns="91440" bIns="45720" numCol="1" anchor="b" anchorCtr="0" compatLnSpc="1">
            <a:prstTxWarp prst="textNoShape">
              <a:avLst/>
            </a:prstTxWarp>
          </a:bodyPr>
          <a:lstStyle>
            <a:lvl1pPr>
              <a:defRPr sz="1200" smtClean="0">
                <a:latin typeface="Calibri" pitchFamily="34"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86D40D6-F5B3-4BB0-BE0B-B84D26ED0266}"/>
              </a:ext>
            </a:extLst>
          </p:cNvPr>
          <p:cNvSpPr>
            <a:spLocks noGrp="1"/>
          </p:cNvSpPr>
          <p:nvPr>
            <p:ph type="sldNum" sz="quarter" idx="5"/>
          </p:nvPr>
        </p:nvSpPr>
        <p:spPr>
          <a:xfrm>
            <a:off x="3860800" y="9444038"/>
            <a:ext cx="2952750" cy="496887"/>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FF88FF44-0799-491E-A219-D692C2DA3A0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76D47510-7E92-41CD-B322-5F214DD19C0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FB791C8-985C-40E0-AF06-20349E50D057}" type="slidenum">
              <a:rPr lang="en-GB" altLang="en-US">
                <a:latin typeface="Calibri" panose="020F0502020204030204" pitchFamily="34" charset="0"/>
              </a:rPr>
              <a:pPr eaLnBrk="1" hangingPunct="1"/>
              <a:t>8</a:t>
            </a:fld>
            <a:endParaRPr lang="en-GB" altLang="en-US">
              <a:latin typeface="Calibri" panose="020F0502020204030204" pitchFamily="34" charset="0"/>
            </a:endParaRPr>
          </a:p>
        </p:txBody>
      </p:sp>
      <p:sp>
        <p:nvSpPr>
          <p:cNvPr id="20483" name="Rectangle 2">
            <a:extLst>
              <a:ext uri="{FF2B5EF4-FFF2-40B4-BE49-F238E27FC236}">
                <a16:creationId xmlns:a16="http://schemas.microsoft.com/office/drawing/2014/main" id="{435960CD-E909-444E-A8EF-B00E58764C4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4" name="Rectangle 3">
            <a:extLst>
              <a:ext uri="{FF2B5EF4-FFF2-40B4-BE49-F238E27FC236}">
                <a16:creationId xmlns:a16="http://schemas.microsoft.com/office/drawing/2014/main" id="{DBA0FA2E-E86C-4C72-9D5C-9CAF374FA42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788454"/>
            <a:ext cx="6270922" cy="2098226"/>
          </a:xfrm>
        </p:spPr>
        <p:txBody>
          <a:bodyPr anchor="b">
            <a:noAutofit/>
          </a:bodyPr>
          <a:lstStyle>
            <a:lvl1pPr algn="ctr">
              <a:defRPr sz="60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009930" y="3956280"/>
            <a:ext cx="5123755" cy="1086237"/>
          </a:xfrm>
        </p:spPr>
        <p:txBody>
          <a:bodyPr>
            <a:normAutofit/>
          </a:bodyPr>
          <a:lstStyle>
            <a:lvl1pPr marL="0" indent="0" algn="ctr">
              <a:lnSpc>
                <a:spcPct val="112000"/>
              </a:lnSpc>
              <a:spcBef>
                <a:spcPts val="0"/>
              </a:spcBef>
              <a:spcAft>
                <a:spcPts val="0"/>
              </a:spcAft>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64644" y="6453386"/>
            <a:ext cx="1205958" cy="404614"/>
          </a:xfrm>
        </p:spPr>
        <p:txBody>
          <a:bodyPr/>
          <a:lstStyle>
            <a:lvl1pPr>
              <a:defRPr baseline="0">
                <a:solidFill>
                  <a:schemeClr val="tx2"/>
                </a:solidFill>
              </a:defRPr>
            </a:lvl1pPr>
          </a:lstStyle>
          <a:p>
            <a:pPr>
              <a:defRPr/>
            </a:pPr>
            <a:fld id="{A2613A95-AD40-4FF5-9D4D-CDA15B272445}" type="datetimeFigureOut">
              <a:rPr lang="en-US" smtClean="0"/>
              <a:pPr>
                <a:defRPr/>
              </a:pPr>
              <a:t>11/22/2017</a:t>
            </a:fld>
            <a:endParaRPr lang="en-GB"/>
          </a:p>
        </p:txBody>
      </p:sp>
      <p:sp>
        <p:nvSpPr>
          <p:cNvPr id="5" name="Footer Placeholder 4"/>
          <p:cNvSpPr>
            <a:spLocks noGrp="1"/>
          </p:cNvSpPr>
          <p:nvPr>
            <p:ph type="ftr" sz="quarter" idx="11"/>
          </p:nvPr>
        </p:nvSpPr>
        <p:spPr>
          <a:xfrm>
            <a:off x="1938041" y="6453386"/>
            <a:ext cx="5267533" cy="404614"/>
          </a:xfrm>
        </p:spPr>
        <p:txBody>
          <a:bodyPr/>
          <a:lstStyle>
            <a:lvl1pPr algn="ctr">
              <a:defRPr baseline="0">
                <a:solidFill>
                  <a:schemeClr val="tx2"/>
                </a:solidFill>
              </a:defRPr>
            </a:lvl1pPr>
          </a:lstStyle>
          <a:p>
            <a:pPr>
              <a:defRPr/>
            </a:pPr>
            <a:endParaRPr lang="en-GB"/>
          </a:p>
        </p:txBody>
      </p:sp>
      <p:sp>
        <p:nvSpPr>
          <p:cNvPr id="6" name="Slide Number Placeholder 5"/>
          <p:cNvSpPr>
            <a:spLocks noGrp="1"/>
          </p:cNvSpPr>
          <p:nvPr>
            <p:ph type="sldNum" sz="quarter" idx="12"/>
          </p:nvPr>
        </p:nvSpPr>
        <p:spPr>
          <a:xfrm>
            <a:off x="7373012" y="6453386"/>
            <a:ext cx="1197219" cy="404614"/>
          </a:xfrm>
        </p:spPr>
        <p:txBody>
          <a:bodyPr/>
          <a:lstStyle>
            <a:lvl1pPr>
              <a:defRPr baseline="0">
                <a:solidFill>
                  <a:schemeClr val="tx2"/>
                </a:solidFill>
              </a:defRPr>
            </a:lvl1pPr>
          </a:lstStyle>
          <a:p>
            <a:fld id="{D252351F-0091-4B34-8940-763EA5F045AD}" type="slidenum">
              <a:rPr lang="en-GB" altLang="en-US" smtClean="0"/>
              <a:pPr/>
              <a:t>‹#›</a:t>
            </a:fld>
            <a:endParaRPr lang="en-GB" altLang="en-US"/>
          </a:p>
        </p:txBody>
      </p:sp>
      <p:grpSp>
        <p:nvGrpSpPr>
          <p:cNvPr id="8" name="Group 7"/>
          <p:cNvGrpSpPr/>
          <p:nvPr/>
        </p:nvGrpSpPr>
        <p:grpSpPr>
          <a:xfrm>
            <a:off x="564643" y="744469"/>
            <a:ext cx="8005589" cy="5349671"/>
            <a:chOff x="564643" y="744469"/>
            <a:chExt cx="8005589" cy="5349671"/>
          </a:xfrm>
        </p:grpSpPr>
        <p:sp>
          <p:nvSpPr>
            <p:cNvPr id="11" name="Freeform 6"/>
            <p:cNvSpPr/>
            <p:nvPr/>
          </p:nvSpPr>
          <p:spPr bwMode="auto">
            <a:xfrm>
              <a:off x="6113972" y="1685652"/>
              <a:ext cx="2456260" cy="4408488"/>
            </a:xfrm>
            <a:custGeom>
              <a:avLst/>
              <a:gdLst/>
              <a:ahLst/>
              <a:cxnLst/>
              <a:rect l="l" t="t" r="r" b="b"/>
              <a:pathLst>
                <a:path w="10000" h="10000">
                  <a:moveTo>
                    <a:pt x="8761" y="0"/>
                  </a:moveTo>
                  <a:lnTo>
                    <a:pt x="10000" y="0"/>
                  </a:lnTo>
                  <a:lnTo>
                    <a:pt x="10000" y="10000"/>
                  </a:lnTo>
                  <a:lnTo>
                    <a:pt x="0" y="10000"/>
                  </a:lnTo>
                  <a:lnTo>
                    <a:pt x="0" y="9357"/>
                  </a:lnTo>
                  <a:lnTo>
                    <a:pt x="8761" y="935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564643" y="744469"/>
              <a:ext cx="2456505" cy="4408488"/>
            </a:xfrm>
            <a:custGeom>
              <a:avLst/>
              <a:gdLst/>
              <a:ahLst/>
              <a:cxnLst/>
              <a:rect l="l" t="t" r="r" b="b"/>
              <a:pathLst>
                <a:path w="10001" h="10000">
                  <a:moveTo>
                    <a:pt x="8762" y="0"/>
                  </a:moveTo>
                  <a:lnTo>
                    <a:pt x="10001" y="0"/>
                  </a:lnTo>
                  <a:lnTo>
                    <a:pt x="10001" y="10000"/>
                  </a:lnTo>
                  <a:lnTo>
                    <a:pt x="1" y="10000"/>
                  </a:lnTo>
                  <a:cubicBezTo>
                    <a:pt x="-2" y="9766"/>
                    <a:pt x="4" y="9586"/>
                    <a:pt x="1" y="9352"/>
                  </a:cubicBezTo>
                  <a:lnTo>
                    <a:pt x="8762" y="9346"/>
                  </a:lnTo>
                  <a:lnTo>
                    <a:pt x="8762"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67557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6FAFCD3-B1ED-4C45-A833-7FA02A2B500B}" type="datetimeFigureOut">
              <a:rPr lang="en-US" smtClean="0"/>
              <a:pPr>
                <a:defRPr/>
              </a:pPr>
              <a:t>11/22/2017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6BED4EF-E4B5-442A-9ED8-81515CFE5138}" type="slidenum">
              <a:rPr lang="en-GB" altLang="en-US" smtClean="0"/>
              <a:pPr/>
              <a:t>‹#›</a:t>
            </a:fld>
            <a:endParaRPr lang="en-GB" altLang="en-US"/>
          </a:p>
        </p:txBody>
      </p:sp>
    </p:spTree>
    <p:extLst>
      <p:ext uri="{BB962C8B-B14F-4D97-AF65-F5344CB8AC3E}">
        <p14:creationId xmlns:p14="http://schemas.microsoft.com/office/powerpoint/2010/main" val="309458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1301361"/>
            <a:ext cx="7209728" cy="2852737"/>
          </a:xfrm>
        </p:spPr>
        <p:txBody>
          <a:bodyPr anchor="b">
            <a:normAutofit/>
          </a:bodyPr>
          <a:lstStyle>
            <a:lvl1pPr algn="r">
              <a:defRPr sz="60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573769" y="4216328"/>
            <a:ext cx="7209728" cy="1143324"/>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54181" y="6453386"/>
            <a:ext cx="1216807" cy="404614"/>
          </a:xfrm>
        </p:spPr>
        <p:txBody>
          <a:bodyPr/>
          <a:lstStyle>
            <a:lvl1pPr>
              <a:defRPr>
                <a:solidFill>
                  <a:schemeClr val="tx2"/>
                </a:solidFill>
              </a:defRPr>
            </a:lvl1pPr>
          </a:lstStyle>
          <a:p>
            <a:pPr>
              <a:defRPr/>
            </a:pPr>
            <a:fld id="{D5147192-E003-44CF-9A56-458416BFB812}" type="datetimeFigureOut">
              <a:rPr lang="en-US" smtClean="0"/>
              <a:pPr>
                <a:defRPr/>
              </a:pPr>
              <a:t>11/22/2017</a:t>
            </a:fld>
            <a:endParaRPr lang="en-GB"/>
          </a:p>
        </p:txBody>
      </p:sp>
      <p:sp>
        <p:nvSpPr>
          <p:cNvPr id="5" name="Footer Placeholder 4"/>
          <p:cNvSpPr>
            <a:spLocks noGrp="1"/>
          </p:cNvSpPr>
          <p:nvPr>
            <p:ph type="ftr" sz="quarter" idx="11"/>
          </p:nvPr>
        </p:nvSpPr>
        <p:spPr>
          <a:xfrm>
            <a:off x="1938234" y="6453386"/>
            <a:ext cx="5267533" cy="404614"/>
          </a:xfrm>
        </p:spPr>
        <p:txBody>
          <a:bodyPr/>
          <a:lstStyle>
            <a:lvl1pPr algn="ctr">
              <a:defRPr>
                <a:solidFill>
                  <a:schemeClr val="tx2"/>
                </a:solidFill>
              </a:defRPr>
            </a:lvl1pPr>
          </a:lstStyle>
          <a:p>
            <a:pPr>
              <a:defRPr/>
            </a:pPr>
            <a:endParaRPr lang="en-GB"/>
          </a:p>
        </p:txBody>
      </p:sp>
      <p:sp>
        <p:nvSpPr>
          <p:cNvPr id="6" name="Slide Number Placeholder 5"/>
          <p:cNvSpPr>
            <a:spLocks noGrp="1"/>
          </p:cNvSpPr>
          <p:nvPr>
            <p:ph type="sldNum" sz="quarter" idx="12"/>
          </p:nvPr>
        </p:nvSpPr>
        <p:spPr>
          <a:xfrm>
            <a:off x="7373012" y="6453386"/>
            <a:ext cx="1197219" cy="404614"/>
          </a:xfrm>
        </p:spPr>
        <p:txBody>
          <a:bodyPr/>
          <a:lstStyle>
            <a:lvl1pPr>
              <a:defRPr>
                <a:solidFill>
                  <a:schemeClr val="tx2"/>
                </a:solidFill>
              </a:defRPr>
            </a:lvl1pPr>
          </a:lstStyle>
          <a:p>
            <a:fld id="{6642DCE5-8FF0-45BA-AF69-37650E9A7D09}" type="slidenum">
              <a:rPr lang="en-GB" altLang="en-US" smtClean="0"/>
              <a:pPr/>
              <a:t>‹#›</a:t>
            </a:fld>
            <a:endParaRPr lang="en-GB" altLang="en-US"/>
          </a:p>
        </p:txBody>
      </p:sp>
      <p:sp>
        <p:nvSpPr>
          <p:cNvPr id="7" name="Freeform 6"/>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bg2"/>
          </a:solidFill>
          <a:ln w="0">
            <a:noFill/>
            <a:prstDash val="solid"/>
            <a:round/>
            <a:headEnd/>
            <a:tailEnd/>
          </a:ln>
        </p:spPr>
      </p:sp>
      <p:sp>
        <p:nvSpPr>
          <p:cNvPr id="8" name="Freeform 7" title="Crop Mark"/>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41464532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028700" y="2286000"/>
            <a:ext cx="3335840"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94052" y="2286000"/>
            <a:ext cx="3335840"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682330C-CB99-40B2-813A-92E99553F6C1}" type="datetimeFigureOut">
              <a:rPr lang="en-US" smtClean="0"/>
              <a:pPr>
                <a:defRPr/>
              </a:pPr>
              <a:t>11/22/2017</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7242301-CD2D-41F5-8C05-40DC18130B9E}" type="slidenum">
              <a:rPr lang="en-GB" altLang="en-US" smtClean="0"/>
              <a:pPr/>
              <a:t>‹#›</a:t>
            </a:fld>
            <a:endParaRPr lang="en-GB" altLang="en-US"/>
          </a:p>
        </p:txBody>
      </p:sp>
    </p:spTree>
    <p:extLst>
      <p:ext uri="{BB962C8B-B14F-4D97-AF65-F5344CB8AC3E}">
        <p14:creationId xmlns:p14="http://schemas.microsoft.com/office/powerpoint/2010/main" val="2794393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28700" y="2340230"/>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028700" y="3305208"/>
            <a:ext cx="3335839"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93760" y="2349754"/>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93760" y="3305208"/>
            <a:ext cx="3335840"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BC66BC2B-A6E4-44F4-8DF6-98C20691E9DD}" type="datetimeFigureOut">
              <a:rPr lang="en-US" smtClean="0"/>
              <a:pPr>
                <a:defRPr/>
              </a:pPr>
              <a:t>11/22/2017</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218F0B80-C2CE-4D71-B9EC-8F91A126E15B}" type="slidenum">
              <a:rPr lang="en-GB" altLang="en-US" smtClean="0"/>
              <a:pPr/>
              <a:t>‹#›</a:t>
            </a:fld>
            <a:endParaRPr lang="en-GB" altLang="en-US"/>
          </a:p>
        </p:txBody>
      </p:sp>
    </p:spTree>
    <p:extLst>
      <p:ext uri="{BB962C8B-B14F-4D97-AF65-F5344CB8AC3E}">
        <p14:creationId xmlns:p14="http://schemas.microsoft.com/office/powerpoint/2010/main" val="4039250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537C2008-5CE3-4A20-B66C-092056982545}" type="datetimeFigureOut">
              <a:rPr lang="en-US" smtClean="0"/>
              <a:pPr>
                <a:defRPr/>
              </a:pPr>
              <a:t>11/22/2017</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18CBA21E-91DC-4B5D-9415-7DF9E08F4C45}" type="slidenum">
              <a:rPr lang="en-GB" altLang="en-US" smtClean="0"/>
              <a:pPr/>
              <a:t>‹#›</a:t>
            </a:fld>
            <a:endParaRPr lang="en-GB" altLang="en-US"/>
          </a:p>
        </p:txBody>
      </p:sp>
    </p:spTree>
    <p:extLst>
      <p:ext uri="{BB962C8B-B14F-4D97-AF65-F5344CB8AC3E}">
        <p14:creationId xmlns:p14="http://schemas.microsoft.com/office/powerpoint/2010/main" val="3651266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8C20A37-7E3B-4D22-A502-7DB977DE6E11}" type="datetimeFigureOut">
              <a:rPr lang="en-US" smtClean="0"/>
              <a:pPr>
                <a:defRPr/>
              </a:pPr>
              <a:t>11/22/2017</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B674B77A-5E74-4F04-8FF7-2C0B369D22B3}" type="slidenum">
              <a:rPr lang="en-GB" altLang="en-US" smtClean="0"/>
              <a:pPr/>
              <a:t>‹#›</a:t>
            </a:fld>
            <a:endParaRPr lang="en-GB" altLang="en-US"/>
          </a:p>
        </p:txBody>
      </p:sp>
    </p:spTree>
    <p:extLst>
      <p:ext uri="{BB962C8B-B14F-4D97-AF65-F5344CB8AC3E}">
        <p14:creationId xmlns:p14="http://schemas.microsoft.com/office/powerpoint/2010/main" val="1204551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Autofit/>
          </a:bodyPr>
          <a:lstStyle>
            <a:lvl1pPr>
              <a:lnSpc>
                <a:spcPct val="84000"/>
              </a:lnSpc>
              <a:defRPr sz="44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92015" y="685801"/>
            <a:ext cx="3909060" cy="5175250"/>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2925" y="2856344"/>
            <a:ext cx="2891790" cy="3011056"/>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pPr>
              <a:defRPr/>
            </a:pPr>
            <a:fld id="{2D3AA78F-307E-4ACF-AF4F-A6979377DE0D}" type="datetimeFigureOut">
              <a:rPr lang="en-US" smtClean="0"/>
              <a:pPr>
                <a:defRPr/>
              </a:pPr>
              <a:t>11/22/2017</a:t>
            </a:fld>
            <a:endParaRPr lang="en-GB"/>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pPr>
              <a:defRPr/>
            </a:pPr>
            <a:endParaRPr lang="en-GB"/>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E8FA4582-6C03-4ACC-A226-00738A6796A4}" type="slidenum">
              <a:rPr lang="en-GB" altLang="en-US" smtClean="0"/>
              <a:pPr/>
              <a:t>‹#›</a:t>
            </a:fld>
            <a:endParaRPr lang="en-GB" altLang="en-US"/>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53907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rmAutofit/>
          </a:bodyPr>
          <a:lstStyle>
            <a:lvl1pPr>
              <a:lnSpc>
                <a:spcPct val="84000"/>
              </a:lnSpc>
              <a:defRPr sz="44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4149090" y="1"/>
            <a:ext cx="4994910" cy="68579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42925" y="2855968"/>
            <a:ext cx="2891790" cy="3011432"/>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pPr>
              <a:defRPr/>
            </a:pPr>
            <a:fld id="{E6646AB9-85E5-47DF-9E4E-9AB8E43BB6C4}" type="datetimeFigureOut">
              <a:rPr lang="en-US" smtClean="0"/>
              <a:pPr>
                <a:defRPr/>
              </a:pPr>
              <a:t>11/22/2017</a:t>
            </a:fld>
            <a:endParaRPr lang="en-GB"/>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pPr>
              <a:defRPr/>
            </a:pPr>
            <a:endParaRPr lang="en-GB"/>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7C518CDC-FFF6-4DFE-8923-914105BB3A73}" type="slidenum">
              <a:rPr lang="en-GB" altLang="en-US" smtClean="0"/>
              <a:pPr/>
              <a:t>‹#›</a:t>
            </a:fld>
            <a:endParaRPr lang="en-GB" altLang="en-US"/>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38259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028700" y="2295526"/>
            <a:ext cx="72009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89F9B3FA-2FEF-46E7-9C64-304AF6EE7FD4}" type="datetimeFigureOut">
              <a:rPr lang="en-US" smtClean="0"/>
              <a:pPr>
                <a:defRPr/>
              </a:pPr>
              <a:t>11/22/2017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E7985C20-3BB6-471E-B55A-410BB83E96B9}" type="slidenum">
              <a:rPr lang="en-GB" altLang="en-US" smtClean="0"/>
              <a:pPr/>
              <a:t>‹#›</a:t>
            </a:fld>
            <a:endParaRPr lang="en-GB" altLang="en-US"/>
          </a:p>
        </p:txBody>
      </p:sp>
    </p:spTree>
    <p:extLst>
      <p:ext uri="{BB962C8B-B14F-4D97-AF65-F5344CB8AC3E}">
        <p14:creationId xmlns:p14="http://schemas.microsoft.com/office/powerpoint/2010/main" val="42895981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0797" y="624156"/>
            <a:ext cx="1490950"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8700" y="624156"/>
            <a:ext cx="5724525"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F8BFDF6-BC87-4470-AF4A-7F90E24AFD29}" type="datetimeFigureOut">
              <a:rPr lang="en-US" smtClean="0"/>
              <a:pPr>
                <a:defRPr/>
              </a:pPr>
              <a:t>11/22/2017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FB5776D-BA84-4627-A654-1B8C861FEF88}" type="slidenum">
              <a:rPr lang="en-GB" altLang="en-US" smtClean="0"/>
              <a:pPr/>
              <a:t>‹#›</a:t>
            </a:fld>
            <a:endParaRPr lang="en-GB" altLang="en-US"/>
          </a:p>
        </p:txBody>
      </p:sp>
    </p:spTree>
    <p:extLst>
      <p:ext uri="{BB962C8B-B14F-4D97-AF65-F5344CB8AC3E}">
        <p14:creationId xmlns:p14="http://schemas.microsoft.com/office/powerpoint/2010/main" val="2633486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685800"/>
            <a:ext cx="72009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28700" y="2286000"/>
            <a:ext cx="72009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42987" y="6453386"/>
            <a:ext cx="903429" cy="404614"/>
          </a:xfrm>
          <a:prstGeom prst="rect">
            <a:avLst/>
          </a:prstGeom>
        </p:spPr>
        <p:txBody>
          <a:bodyPr vert="horz" lIns="91440" tIns="45720" rIns="91440" bIns="45720" rtlCol="0" anchor="ctr"/>
          <a:lstStyle>
            <a:lvl1pPr algn="l">
              <a:defRPr sz="1000" baseline="0">
                <a:solidFill>
                  <a:schemeClr val="tx2"/>
                </a:solidFill>
              </a:defRPr>
            </a:lvl1pPr>
          </a:lstStyle>
          <a:p>
            <a:pPr>
              <a:defRPr/>
            </a:pPr>
            <a:fld id="{1B8ADC95-3768-42E7-997E-69342586125B}" type="datetimeFigureOut">
              <a:rPr lang="en-US" smtClean="0"/>
              <a:pPr>
                <a:defRPr/>
              </a:pPr>
              <a:t>11/22/2017</a:t>
            </a:fld>
            <a:endParaRPr lang="en-GB"/>
          </a:p>
        </p:txBody>
      </p:sp>
      <p:sp>
        <p:nvSpPr>
          <p:cNvPr id="5" name="Footer Placeholder 4"/>
          <p:cNvSpPr>
            <a:spLocks noGrp="1"/>
          </p:cNvSpPr>
          <p:nvPr>
            <p:ph type="ftr" sz="quarter" idx="3"/>
          </p:nvPr>
        </p:nvSpPr>
        <p:spPr>
          <a:xfrm>
            <a:off x="2170173" y="6453386"/>
            <a:ext cx="4710623" cy="404614"/>
          </a:xfrm>
          <a:prstGeom prst="rect">
            <a:avLst/>
          </a:prstGeom>
        </p:spPr>
        <p:txBody>
          <a:bodyPr vert="horz" lIns="91440" tIns="45720" rIns="91440" bIns="45720" rtlCol="0" anchor="ctr"/>
          <a:lstStyle>
            <a:lvl1pPr algn="l">
              <a:defRPr sz="1000" baseline="0">
                <a:solidFill>
                  <a:schemeClr val="tx2"/>
                </a:solidFill>
              </a:defRPr>
            </a:lvl1pPr>
          </a:lstStyle>
          <a:p>
            <a:pPr>
              <a:defRPr/>
            </a:pPr>
            <a:endParaRPr lang="en-GB"/>
          </a:p>
        </p:txBody>
      </p:sp>
      <p:sp>
        <p:nvSpPr>
          <p:cNvPr id="6" name="Slide Number Placeholder 5"/>
          <p:cNvSpPr>
            <a:spLocks noGrp="1"/>
          </p:cNvSpPr>
          <p:nvPr>
            <p:ph type="sldNum" sz="quarter" idx="4"/>
          </p:nvPr>
        </p:nvSpPr>
        <p:spPr>
          <a:xfrm>
            <a:off x="7104552" y="6453386"/>
            <a:ext cx="1197219" cy="404614"/>
          </a:xfrm>
          <a:prstGeom prst="rect">
            <a:avLst/>
          </a:prstGeom>
        </p:spPr>
        <p:txBody>
          <a:bodyPr vert="horz" lIns="91440" tIns="45720" rIns="91440" bIns="45720" rtlCol="0" anchor="ctr"/>
          <a:lstStyle>
            <a:lvl1pPr algn="r">
              <a:defRPr sz="1000" baseline="0">
                <a:solidFill>
                  <a:schemeClr val="tx2"/>
                </a:solidFill>
              </a:defRPr>
            </a:lvl1pPr>
          </a:lstStyle>
          <a:p>
            <a:fld id="{0ACFE5EC-0A79-4F11-9BE1-D34F530CEDB9}" type="slidenum">
              <a:rPr lang="en-GB" altLang="en-US" smtClean="0"/>
              <a:pPr/>
              <a:t>‹#›</a:t>
            </a:fld>
            <a:endParaRPr lang="en-GB" altLang="en-US"/>
          </a:p>
        </p:txBody>
      </p:sp>
      <p:sp>
        <p:nvSpPr>
          <p:cNvPr id="9" name="Rectangle 8"/>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title="Side bar"/>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3950019"/>
      </p:ext>
    </p:extLst>
  </p:cSld>
  <p:clrMap bg1="lt1" tx1="dk1" bg2="lt2" tx2="dk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 id="2147484042" r:id="rId8"/>
    <p:sldLayoutId id="2147484043" r:id="rId9"/>
    <p:sldLayoutId id="2147484044" r:id="rId10"/>
    <p:sldLayoutId id="2147484045" r:id="rId11"/>
  </p:sldLayoutIdLst>
  <p:txStyles>
    <p:title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6858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12">
          <p15:clr>
            <a:srgbClr val="F26B43"/>
          </p15:clr>
        </p15:guide>
        <p15:guide id="2" pos="936">
          <p15:clr>
            <a:srgbClr val="F26B43"/>
          </p15:clr>
        </p15:guide>
        <p15:guide id="3" pos="864">
          <p15:clr>
            <a:srgbClr val="F26B43"/>
          </p15:clr>
        </p15:guide>
        <p15:guide id="0" orient="horz" pos="1368">
          <p15:clr>
            <a:srgbClr val="F26B43"/>
          </p15:clr>
        </p15:guide>
        <p15:guide id="4" orient="horz" pos="1440">
          <p15:clr>
            <a:srgbClr val="F26B43"/>
          </p15:clr>
        </p15:guide>
        <p15:guide id="5" orient="horz" pos="3696">
          <p15:clr>
            <a:srgbClr val="F26B43"/>
          </p15:clr>
        </p15:guide>
        <p15:guide id="6" orient="horz" pos="432">
          <p15:clr>
            <a:srgbClr val="F26B43"/>
          </p15:clr>
        </p15:guide>
        <p15:guide id="7" orient="horz" pos="1512">
          <p15:clr>
            <a:srgbClr val="F26B43"/>
          </p15:clr>
        </p15:guide>
        <p15:guide id="8" pos="5184">
          <p15:clr>
            <a:srgbClr val="F26B43"/>
          </p15:clr>
        </p15:guide>
        <p15:guide id="9" pos="702">
          <p15:clr>
            <a:srgbClr val="F26B43"/>
          </p15:clr>
        </p15:guide>
        <p15:guide id="10" pos="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wmf"/><Relationship Id="rId4" Type="http://schemas.openxmlformats.org/officeDocument/2006/relationships/image" Target="../media/image2.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6.e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F3CEF465-A697-47F6-9873-65C677160E79}"/>
              </a:ext>
            </a:extLst>
          </p:cNvPr>
          <p:cNvSpPr>
            <a:spLocks noGrp="1"/>
          </p:cNvSpPr>
          <p:nvPr>
            <p:ph type="ctrTitle"/>
          </p:nvPr>
        </p:nvSpPr>
        <p:spPr/>
        <p:txBody>
          <a:bodyPr/>
          <a:lstStyle/>
          <a:p>
            <a:pPr eaLnBrk="1" hangingPunct="1"/>
            <a:r>
              <a:rPr lang="en-GB" altLang="en-US" dirty="0"/>
              <a:t>Quantitative Research Methods</a:t>
            </a:r>
          </a:p>
        </p:txBody>
      </p:sp>
      <p:sp>
        <p:nvSpPr>
          <p:cNvPr id="3" name="Subtitle 2">
            <a:extLst>
              <a:ext uri="{FF2B5EF4-FFF2-40B4-BE49-F238E27FC236}">
                <a16:creationId xmlns:a16="http://schemas.microsoft.com/office/drawing/2014/main" id="{FF07358B-6D52-46AB-B039-163007A08FA0}"/>
              </a:ext>
            </a:extLst>
          </p:cNvPr>
          <p:cNvSpPr>
            <a:spLocks noGrp="1"/>
          </p:cNvSpPr>
          <p:nvPr>
            <p:ph type="subTitle" idx="1"/>
          </p:nvPr>
        </p:nvSpPr>
        <p:spPr/>
        <p:txBody>
          <a:bodyPr rtlCol="0">
            <a:normAutofit/>
          </a:bodyPr>
          <a:lstStyle/>
          <a:p>
            <a:pPr eaLnBrk="1" fontAlgn="auto" hangingPunct="1">
              <a:spcAft>
                <a:spcPts val="0"/>
              </a:spcAft>
              <a:defRPr/>
            </a:pPr>
            <a:r>
              <a:rPr lang="en-GB" dirty="0"/>
              <a:t>Multiple Regression</a:t>
            </a:r>
          </a:p>
          <a:p>
            <a:pPr eaLnBrk="1" fontAlgn="auto" hangingPunct="1">
              <a:spcAft>
                <a:spcPts val="0"/>
              </a:spcAft>
              <a:defRPr/>
            </a:pP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10B85A99-1DF9-4D68-BBAD-7FDFD0344269}"/>
              </a:ext>
            </a:extLst>
          </p:cNvPr>
          <p:cNvSpPr>
            <a:spLocks noGrp="1"/>
          </p:cNvSpPr>
          <p:nvPr>
            <p:ph type="title"/>
          </p:nvPr>
        </p:nvSpPr>
        <p:spPr/>
        <p:txBody>
          <a:bodyPr/>
          <a:lstStyle/>
          <a:p>
            <a:pPr eaLnBrk="1" hangingPunct="1"/>
            <a:r>
              <a:rPr lang="en-GB" altLang="en-US"/>
              <a:t>Overview</a:t>
            </a:r>
          </a:p>
        </p:txBody>
      </p:sp>
      <p:sp>
        <p:nvSpPr>
          <p:cNvPr id="3" name="Content Placeholder 2">
            <a:extLst>
              <a:ext uri="{FF2B5EF4-FFF2-40B4-BE49-F238E27FC236}">
                <a16:creationId xmlns:a16="http://schemas.microsoft.com/office/drawing/2014/main" id="{111E79D2-2BD9-4539-9130-A7B416064C7E}"/>
              </a:ext>
            </a:extLst>
          </p:cNvPr>
          <p:cNvSpPr>
            <a:spLocks noGrp="1"/>
          </p:cNvSpPr>
          <p:nvPr>
            <p:ph idx="1"/>
          </p:nvPr>
        </p:nvSpPr>
        <p:spPr>
          <a:xfrm>
            <a:off x="457200" y="1600200"/>
            <a:ext cx="8229600" cy="4972050"/>
          </a:xfrm>
        </p:spPr>
        <p:txBody>
          <a:bodyPr rtlCol="0">
            <a:normAutofit/>
          </a:bodyPr>
          <a:lstStyle/>
          <a:p>
            <a:pPr eaLnBrk="1" fontAlgn="auto" hangingPunct="1">
              <a:spcAft>
                <a:spcPts val="0"/>
              </a:spcAft>
              <a:defRPr/>
            </a:pPr>
            <a:r>
              <a:rPr lang="en-GB" dirty="0"/>
              <a:t>Reminder from last week</a:t>
            </a:r>
          </a:p>
          <a:p>
            <a:pPr eaLnBrk="1" fontAlgn="auto" hangingPunct="1">
              <a:spcAft>
                <a:spcPts val="0"/>
              </a:spcAft>
              <a:defRPr/>
            </a:pPr>
            <a:r>
              <a:rPr lang="en-GB" dirty="0"/>
              <a:t>What is multiple regression?  What does it allow us to do?</a:t>
            </a:r>
          </a:p>
          <a:p>
            <a:pPr lvl="1" eaLnBrk="1" fontAlgn="auto" hangingPunct="1">
              <a:spcAft>
                <a:spcPts val="0"/>
              </a:spcAft>
              <a:defRPr/>
            </a:pPr>
            <a:r>
              <a:rPr lang="en-GB" dirty="0"/>
              <a:t>Prediction and controlling for other variables</a:t>
            </a:r>
          </a:p>
          <a:p>
            <a:pPr eaLnBrk="1" fontAlgn="auto" hangingPunct="1">
              <a:spcAft>
                <a:spcPts val="0"/>
              </a:spcAft>
              <a:defRPr/>
            </a:pPr>
            <a:r>
              <a:rPr lang="en-GB" dirty="0"/>
              <a:t>How does multiple regression work?</a:t>
            </a:r>
          </a:p>
          <a:p>
            <a:pPr eaLnBrk="1" fontAlgn="auto" hangingPunct="1">
              <a:spcAft>
                <a:spcPts val="0"/>
              </a:spcAft>
              <a:defRPr/>
            </a:pPr>
            <a:r>
              <a:rPr lang="en-GB" dirty="0"/>
              <a:t>Standard error and confidence intervals</a:t>
            </a:r>
          </a:p>
          <a:p>
            <a:pPr eaLnBrk="1" fontAlgn="auto" hangingPunct="1">
              <a:spcAft>
                <a:spcPts val="0"/>
              </a:spcAft>
              <a:defRPr/>
            </a:pPr>
            <a:r>
              <a:rPr lang="en-GB" dirty="0"/>
              <a:t>Hypothesis testing and probability</a:t>
            </a:r>
          </a:p>
          <a:p>
            <a:pPr eaLnBrk="1" fontAlgn="auto" hangingPunct="1">
              <a:spcAft>
                <a:spcPts val="0"/>
              </a:spcAft>
              <a:defRPr/>
            </a:pPr>
            <a:r>
              <a:rPr lang="en-GB" dirty="0"/>
              <a:t>T-values</a:t>
            </a:r>
          </a:p>
          <a:p>
            <a:pPr eaLnBrk="1" fontAlgn="auto" hangingPunct="1">
              <a:spcAft>
                <a:spcPts val="0"/>
              </a:spcAft>
              <a:defRPr/>
            </a:pPr>
            <a:r>
              <a:rPr lang="en-GB" dirty="0"/>
              <a:t>Standardised coefficients</a:t>
            </a:r>
          </a:p>
          <a:p>
            <a:pPr eaLnBrk="1" fontAlgn="auto" hangingPunct="1">
              <a:spcAft>
                <a:spcPts val="0"/>
              </a:spcAft>
              <a:defRPr/>
            </a:pPr>
            <a:r>
              <a:rPr lang="en-GB" dirty="0"/>
              <a:t>R² versus adjusted R² versus F test</a:t>
            </a:r>
          </a:p>
          <a:p>
            <a:pPr eaLnBrk="1" fontAlgn="auto" hangingPunct="1">
              <a:spcAft>
                <a:spcPts val="0"/>
              </a:spcAft>
              <a:defRPr/>
            </a:pPr>
            <a:r>
              <a:rPr lang="en-GB" dirty="0"/>
              <a:t>Infinite number of independent variables?</a:t>
            </a:r>
          </a:p>
          <a:p>
            <a:pPr eaLnBrk="1" fontAlgn="auto" hangingPunct="1">
              <a:spcAft>
                <a:spcPts val="0"/>
              </a:spcAft>
              <a:defRPr/>
            </a:pPr>
            <a:r>
              <a:rPr lang="en-GB" dirty="0"/>
              <a:t>Summary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612D5E7A-E10B-4AA1-BCD9-B0D0CF967A03}"/>
              </a:ext>
            </a:extLst>
          </p:cNvPr>
          <p:cNvSpPr>
            <a:spLocks noGrp="1"/>
          </p:cNvSpPr>
          <p:nvPr>
            <p:ph type="title"/>
          </p:nvPr>
        </p:nvSpPr>
        <p:spPr/>
        <p:txBody>
          <a:bodyPr/>
          <a:lstStyle/>
          <a:p>
            <a:pPr eaLnBrk="1" hangingPunct="1"/>
            <a:r>
              <a:rPr lang="en-GB" altLang="en-US"/>
              <a:t>Reminder from last week</a:t>
            </a:r>
          </a:p>
        </p:txBody>
      </p:sp>
      <p:sp>
        <p:nvSpPr>
          <p:cNvPr id="3" name="Content Placeholder 2">
            <a:extLst>
              <a:ext uri="{FF2B5EF4-FFF2-40B4-BE49-F238E27FC236}">
                <a16:creationId xmlns:a16="http://schemas.microsoft.com/office/drawing/2014/main" id="{7F903B5B-C13A-4689-B2B5-D143EAA5C224}"/>
              </a:ext>
            </a:extLst>
          </p:cNvPr>
          <p:cNvSpPr>
            <a:spLocks noGrp="1"/>
          </p:cNvSpPr>
          <p:nvPr>
            <p:ph idx="1"/>
          </p:nvPr>
        </p:nvSpPr>
        <p:spPr>
          <a:xfrm>
            <a:off x="457200" y="1600200"/>
            <a:ext cx="8229600" cy="5068888"/>
          </a:xfrm>
        </p:spPr>
        <p:txBody>
          <a:bodyPr rtlCol="0">
            <a:normAutofit/>
          </a:bodyPr>
          <a:lstStyle/>
          <a:p>
            <a:pPr eaLnBrk="1" fontAlgn="auto" hangingPunct="1">
              <a:spcAft>
                <a:spcPts val="0"/>
              </a:spcAft>
              <a:defRPr/>
            </a:pPr>
            <a:r>
              <a:rPr lang="en-GB" dirty="0"/>
              <a:t>Regression allows us to quantify the effect of an independent variable on a dependent variable</a:t>
            </a:r>
          </a:p>
          <a:p>
            <a:pPr eaLnBrk="1" fontAlgn="auto" hangingPunct="1">
              <a:spcAft>
                <a:spcPts val="0"/>
              </a:spcAft>
              <a:defRPr/>
            </a:pPr>
            <a:r>
              <a:rPr lang="en-GB" dirty="0"/>
              <a:t>We model this in a linear way, </a:t>
            </a:r>
            <a:r>
              <a:rPr lang="en-GB" dirty="0" err="1"/>
              <a:t>ie</a:t>
            </a:r>
            <a:r>
              <a:rPr lang="en-GB" dirty="0"/>
              <a:t> we create a line that shows the relationship between X (independent variable) and Y (dependent variable)</a:t>
            </a:r>
          </a:p>
          <a:p>
            <a:pPr eaLnBrk="1" fontAlgn="auto" hangingPunct="1">
              <a:spcAft>
                <a:spcPts val="0"/>
              </a:spcAft>
              <a:defRPr/>
            </a:pPr>
            <a:r>
              <a:rPr lang="en-GB" dirty="0"/>
              <a:t>We can describe this as Y = a + </a:t>
            </a:r>
            <a:r>
              <a:rPr lang="en-GB" dirty="0" err="1"/>
              <a:t>bX</a:t>
            </a:r>
            <a:r>
              <a:rPr lang="en-GB" dirty="0"/>
              <a:t> + e</a:t>
            </a:r>
          </a:p>
          <a:p>
            <a:pPr lvl="1" eaLnBrk="1" fontAlgn="auto" hangingPunct="1">
              <a:spcAft>
                <a:spcPts val="0"/>
              </a:spcAft>
              <a:defRPr/>
            </a:pPr>
            <a:r>
              <a:rPr lang="en-GB" dirty="0"/>
              <a:t>where Y is the dependent variable, a is the intercept (the value of Y when X = 0; aka constant), b is the slope (coefficient, </a:t>
            </a:r>
            <a:r>
              <a:rPr lang="en-GB" dirty="0" err="1"/>
              <a:t>ie</a:t>
            </a:r>
            <a:r>
              <a:rPr lang="en-GB" dirty="0"/>
              <a:t> the change in Y for an increase of 1 in X), X is the independent variable, and e is the error term (residual)</a:t>
            </a:r>
          </a:p>
          <a:p>
            <a:pPr lvl="1" eaLnBrk="1" fontAlgn="auto" hangingPunct="1">
              <a:spcAft>
                <a:spcPts val="0"/>
              </a:spcAft>
              <a:defRPr/>
            </a:pPr>
            <a:r>
              <a:rPr lang="en-GB" dirty="0"/>
              <a:t>A negative relationship would take the form</a:t>
            </a:r>
          </a:p>
          <a:p>
            <a:pPr lvl="1" eaLnBrk="1" fontAlgn="auto" hangingPunct="1">
              <a:spcAft>
                <a:spcPts val="0"/>
              </a:spcAft>
              <a:buFont typeface="Arial" panose="020B0604020202020204" pitchFamily="34" charset="0"/>
              <a:buNone/>
              <a:defRPr/>
            </a:pPr>
            <a:r>
              <a:rPr lang="en-GB" dirty="0"/>
              <a:t>	Y = a – </a:t>
            </a:r>
            <a:r>
              <a:rPr lang="en-GB" dirty="0" err="1"/>
              <a:t>bX</a:t>
            </a:r>
            <a:r>
              <a:rPr lang="en-GB" dirty="0"/>
              <a:t> + 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C4FB5E9-F688-4DD4-B4E7-7D30CEA69A84}"/>
              </a:ext>
            </a:extLst>
          </p:cNvPr>
          <p:cNvSpPr>
            <a:spLocks noGrp="1"/>
          </p:cNvSpPr>
          <p:nvPr>
            <p:ph type="title"/>
          </p:nvPr>
        </p:nvSpPr>
        <p:spPr/>
        <p:txBody>
          <a:bodyPr/>
          <a:lstStyle/>
          <a:p>
            <a:pPr eaLnBrk="1" hangingPunct="1"/>
            <a:r>
              <a:rPr lang="en-GB" altLang="en-US"/>
              <a:t>What is multiple regression?</a:t>
            </a:r>
          </a:p>
        </p:txBody>
      </p:sp>
      <p:sp>
        <p:nvSpPr>
          <p:cNvPr id="5123" name="Content Placeholder 2">
            <a:extLst>
              <a:ext uri="{FF2B5EF4-FFF2-40B4-BE49-F238E27FC236}">
                <a16:creationId xmlns:a16="http://schemas.microsoft.com/office/drawing/2014/main" id="{EF0AA583-341C-47F5-95BD-14D8D2CA1AB2}"/>
              </a:ext>
            </a:extLst>
          </p:cNvPr>
          <p:cNvSpPr>
            <a:spLocks noGrp="1"/>
          </p:cNvSpPr>
          <p:nvPr>
            <p:ph idx="1"/>
          </p:nvPr>
        </p:nvSpPr>
        <p:spPr>
          <a:xfrm>
            <a:off x="457200" y="1600200"/>
            <a:ext cx="8229600" cy="4972050"/>
          </a:xfrm>
        </p:spPr>
        <p:txBody>
          <a:bodyPr>
            <a:normAutofit fontScale="92500"/>
          </a:bodyPr>
          <a:lstStyle/>
          <a:p>
            <a:pPr eaLnBrk="1" hangingPunct="1">
              <a:lnSpc>
                <a:spcPct val="80000"/>
              </a:lnSpc>
            </a:pPr>
            <a:r>
              <a:rPr lang="en-GB" altLang="en-US" sz="2500"/>
              <a:t>Multiple (multivariate) regression is an extension of bivariate regression</a:t>
            </a:r>
          </a:p>
          <a:p>
            <a:pPr eaLnBrk="1" hangingPunct="1">
              <a:lnSpc>
                <a:spcPct val="80000"/>
              </a:lnSpc>
            </a:pPr>
            <a:r>
              <a:rPr lang="en-GB" altLang="en-US" sz="2500"/>
              <a:t>It allows us to test more than one independent variable against the dependent variable, </a:t>
            </a:r>
            <a:r>
              <a:rPr lang="en-GB" altLang="en-US" sz="2500" i="1"/>
              <a:t>at the same time</a:t>
            </a:r>
            <a:endParaRPr lang="en-GB" altLang="en-US" sz="2500"/>
          </a:p>
          <a:p>
            <a:pPr eaLnBrk="1" hangingPunct="1">
              <a:lnSpc>
                <a:spcPct val="80000"/>
              </a:lnSpc>
            </a:pPr>
            <a:r>
              <a:rPr lang="en-GB" altLang="en-US" sz="2500"/>
              <a:t>And it allows us to control for the effects of each different independent variable</a:t>
            </a:r>
          </a:p>
          <a:p>
            <a:pPr eaLnBrk="1" hangingPunct="1"/>
            <a:r>
              <a:rPr lang="en-GB" altLang="en-US" sz="2500"/>
              <a:t>Multiple regression allows more sophisticated exploration of the relationships between variables. It tells us:</a:t>
            </a:r>
          </a:p>
          <a:p>
            <a:pPr lvl="1" eaLnBrk="1" hangingPunct="1"/>
            <a:r>
              <a:rPr lang="en-GB" altLang="en-US" sz="2200"/>
              <a:t>How well a set of variables is able to predict an outcome</a:t>
            </a:r>
          </a:p>
          <a:p>
            <a:pPr lvl="1" eaLnBrk="1" hangingPunct="1"/>
            <a:r>
              <a:rPr lang="en-GB" altLang="en-US" sz="2200"/>
              <a:t>What the predicted outcome is</a:t>
            </a:r>
          </a:p>
          <a:p>
            <a:pPr lvl="1" eaLnBrk="1" hangingPunct="1"/>
            <a:r>
              <a:rPr lang="en-GB" altLang="en-US" sz="2200"/>
              <a:t>Which variable in the set of variables is the best predictor</a:t>
            </a:r>
          </a:p>
          <a:p>
            <a:pPr lvl="1" eaLnBrk="1" hangingPunct="1"/>
            <a:r>
              <a:rPr lang="en-GB" altLang="en-US" sz="2200"/>
              <a:t>Whether a particular variable is still able to predict an outcome when the effects of other variables are controlled for</a:t>
            </a:r>
          </a:p>
          <a:p>
            <a:pPr eaLnBrk="1" hangingPunct="1">
              <a:lnSpc>
                <a:spcPct val="80000"/>
              </a:lnSpc>
            </a:pPr>
            <a:endParaRPr lang="en-GB" altLang="en-US" sz="25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2524EA88-6E92-41CF-9A3B-161A2742179A}"/>
              </a:ext>
            </a:extLst>
          </p:cNvPr>
          <p:cNvSpPr>
            <a:spLocks noGrp="1"/>
          </p:cNvSpPr>
          <p:nvPr>
            <p:ph type="title"/>
          </p:nvPr>
        </p:nvSpPr>
        <p:spPr/>
        <p:txBody>
          <a:bodyPr/>
          <a:lstStyle/>
          <a:p>
            <a:pPr eaLnBrk="1" hangingPunct="1"/>
            <a:r>
              <a:rPr lang="en-GB" altLang="en-US"/>
              <a:t>Multiple dimensions</a:t>
            </a:r>
          </a:p>
        </p:txBody>
      </p:sp>
      <p:sp>
        <p:nvSpPr>
          <p:cNvPr id="6147" name="Content Placeholder 2">
            <a:extLst>
              <a:ext uri="{FF2B5EF4-FFF2-40B4-BE49-F238E27FC236}">
                <a16:creationId xmlns:a16="http://schemas.microsoft.com/office/drawing/2014/main" id="{8344A8D6-EE48-455D-89EF-BA8E0DC27FA6}"/>
              </a:ext>
            </a:extLst>
          </p:cNvPr>
          <p:cNvSpPr>
            <a:spLocks noGrp="1"/>
          </p:cNvSpPr>
          <p:nvPr>
            <p:ph idx="1"/>
          </p:nvPr>
        </p:nvSpPr>
        <p:spPr>
          <a:xfrm>
            <a:off x="457200" y="1600200"/>
            <a:ext cx="8229600" cy="4757738"/>
          </a:xfrm>
        </p:spPr>
        <p:txBody>
          <a:bodyPr>
            <a:normAutofit/>
          </a:bodyPr>
          <a:lstStyle/>
          <a:p>
            <a:pPr eaLnBrk="1" hangingPunct="1"/>
            <a:r>
              <a:rPr lang="en-GB" altLang="en-US" sz="2400" dirty="0"/>
              <a:t>In bivariate regression we used a scatterplot to locate observations in a two dimensional space.</a:t>
            </a:r>
          </a:p>
          <a:p>
            <a:pPr eaLnBrk="1" hangingPunct="1"/>
            <a:r>
              <a:rPr lang="en-GB" altLang="en-US" sz="2400" dirty="0"/>
              <a:t>Multiple regression allows us to add further dimensions of analysis beyond three dimensions.</a:t>
            </a:r>
          </a:p>
          <a:p>
            <a:pPr eaLnBrk="1" hangingPunct="1"/>
            <a:r>
              <a:rPr lang="en-GB" altLang="en-US" sz="2400" dirty="0"/>
              <a:t>Although we can’t represent them spatially, the coefficients produced allow us to understand relationships (if any) between our dependent variable and the variables in our model.</a:t>
            </a:r>
          </a:p>
          <a:p>
            <a:pPr eaLnBrk="1" hangingPunct="1"/>
            <a:r>
              <a:rPr lang="en-GB" altLang="en-US" sz="2400" dirty="0"/>
              <a:t>This week we will review aspects of multivariate regression analysis and interpretation.  Next week we will review potential problems in our data which might introduce error into our estimates.</a:t>
            </a:r>
          </a:p>
          <a:p>
            <a:pPr eaLnBrk="1" hangingPunct="1">
              <a:lnSpc>
                <a:spcPct val="80000"/>
              </a:lnSpc>
            </a:pPr>
            <a:endParaRPr lang="en-GB" alt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6434262-F7B3-4A87-BFD4-01A97CB14936}"/>
              </a:ext>
            </a:extLst>
          </p:cNvPr>
          <p:cNvSpPr>
            <a:spLocks noGrp="1"/>
          </p:cNvSpPr>
          <p:nvPr>
            <p:ph type="title"/>
          </p:nvPr>
        </p:nvSpPr>
        <p:spPr/>
        <p:txBody>
          <a:bodyPr/>
          <a:lstStyle/>
          <a:p>
            <a:pPr eaLnBrk="1" hangingPunct="1"/>
            <a:r>
              <a:rPr lang="en-GB" altLang="en-US"/>
              <a:t>Controlling for other variables</a:t>
            </a:r>
          </a:p>
        </p:txBody>
      </p:sp>
      <p:sp>
        <p:nvSpPr>
          <p:cNvPr id="7171" name="Content Placeholder 2">
            <a:extLst>
              <a:ext uri="{FF2B5EF4-FFF2-40B4-BE49-F238E27FC236}">
                <a16:creationId xmlns:a16="http://schemas.microsoft.com/office/drawing/2014/main" id="{F6E5B74F-8249-4507-B500-3104C78EB49E}"/>
              </a:ext>
            </a:extLst>
          </p:cNvPr>
          <p:cNvSpPr>
            <a:spLocks noGrp="1"/>
          </p:cNvSpPr>
          <p:nvPr>
            <p:ph idx="1"/>
          </p:nvPr>
        </p:nvSpPr>
        <p:spPr>
          <a:xfrm>
            <a:off x="457200" y="1600200"/>
            <a:ext cx="8401050" cy="5257800"/>
          </a:xfrm>
        </p:spPr>
        <p:txBody>
          <a:bodyPr>
            <a:normAutofit lnSpcReduction="10000"/>
          </a:bodyPr>
          <a:lstStyle/>
          <a:p>
            <a:pPr eaLnBrk="1" hangingPunct="1">
              <a:lnSpc>
                <a:spcPct val="80000"/>
              </a:lnSpc>
            </a:pPr>
            <a:r>
              <a:rPr lang="en-GB" altLang="en-US" sz="2000" dirty="0"/>
              <a:t>Remember our </a:t>
            </a:r>
            <a:r>
              <a:rPr lang="en-GB" altLang="en-US" sz="2000" b="1" dirty="0"/>
              <a:t>bivariate regression equation</a:t>
            </a:r>
            <a:r>
              <a:rPr lang="en-GB" altLang="en-US" sz="2000" dirty="0"/>
              <a:t>:  Y = a + </a:t>
            </a:r>
            <a:r>
              <a:rPr lang="en-GB" altLang="en-US" sz="2000" dirty="0" err="1"/>
              <a:t>bX</a:t>
            </a:r>
            <a:r>
              <a:rPr lang="en-GB" altLang="en-US" sz="2000" dirty="0"/>
              <a:t> + e</a:t>
            </a:r>
          </a:p>
          <a:p>
            <a:pPr eaLnBrk="1" hangingPunct="1">
              <a:lnSpc>
                <a:spcPct val="80000"/>
              </a:lnSpc>
            </a:pPr>
            <a:r>
              <a:rPr lang="en-GB" altLang="en-US" sz="2000" dirty="0"/>
              <a:t>In </a:t>
            </a:r>
            <a:r>
              <a:rPr lang="en-GB" altLang="en-US" sz="2000" b="1" dirty="0"/>
              <a:t>multiple regression, there is more than one X, so each X has to be labelled separately:</a:t>
            </a:r>
          </a:p>
          <a:p>
            <a:pPr lvl="1" eaLnBrk="1" hangingPunct="1">
              <a:lnSpc>
                <a:spcPct val="80000"/>
              </a:lnSpc>
              <a:buFont typeface="Arial" panose="020B0604020202020204" pitchFamily="34" charset="0"/>
              <a:buNone/>
            </a:pPr>
            <a:r>
              <a:rPr lang="en-GB" altLang="en-US" sz="2300" dirty="0"/>
              <a:t>Y = a + </a:t>
            </a:r>
            <a:r>
              <a:rPr lang="en-GB" altLang="en-US" sz="2300" dirty="0" err="1"/>
              <a:t>b₁X</a:t>
            </a:r>
            <a:r>
              <a:rPr lang="en-GB" altLang="en-US" sz="2300" dirty="0"/>
              <a:t>₁ + </a:t>
            </a:r>
            <a:r>
              <a:rPr lang="en-GB" altLang="en-US" sz="2300" dirty="0" err="1"/>
              <a:t>b₂X</a:t>
            </a:r>
            <a:r>
              <a:rPr lang="en-GB" altLang="en-US" sz="2300" dirty="0"/>
              <a:t>₂ + </a:t>
            </a:r>
            <a:r>
              <a:rPr lang="en-GB" altLang="en-US" sz="2300" dirty="0" err="1"/>
              <a:t>b₃X</a:t>
            </a:r>
            <a:r>
              <a:rPr lang="en-GB" altLang="en-US" sz="2300" dirty="0"/>
              <a:t>₃ + … </a:t>
            </a:r>
            <a:r>
              <a:rPr lang="en-GB" altLang="en-US" sz="2300" dirty="0" err="1"/>
              <a:t>b</a:t>
            </a:r>
            <a:r>
              <a:rPr lang="en-GB" altLang="en-US" sz="2100" i="1" dirty="0" err="1"/>
              <a:t>n</a:t>
            </a:r>
            <a:r>
              <a:rPr lang="en-GB" altLang="en-US" sz="2300" dirty="0" err="1"/>
              <a:t>X</a:t>
            </a:r>
            <a:r>
              <a:rPr lang="en-GB" altLang="en-US" sz="2100" i="1" dirty="0" err="1"/>
              <a:t>n</a:t>
            </a:r>
            <a:r>
              <a:rPr lang="en-GB" altLang="en-US" sz="2300" dirty="0"/>
              <a:t> + e</a:t>
            </a:r>
          </a:p>
          <a:p>
            <a:pPr eaLnBrk="1" hangingPunct="1"/>
            <a:r>
              <a:rPr lang="en-GB" altLang="en-US" sz="2000" dirty="0"/>
              <a:t>All the independent variables are entered into the equation simultaneously</a:t>
            </a:r>
          </a:p>
          <a:p>
            <a:pPr eaLnBrk="1" hangingPunct="1"/>
            <a:r>
              <a:rPr lang="en-GB" altLang="en-US" sz="2000" dirty="0"/>
              <a:t>Each independent variable is evaluated in terms of its predictive power </a:t>
            </a:r>
            <a:r>
              <a:rPr lang="en-GB" altLang="en-US" sz="2000" b="1" i="1" dirty="0"/>
              <a:t>over and above </a:t>
            </a:r>
            <a:r>
              <a:rPr lang="en-GB" altLang="en-US" sz="2000" dirty="0"/>
              <a:t>that of all the other variables in the model</a:t>
            </a:r>
          </a:p>
          <a:p>
            <a:pPr eaLnBrk="1" hangingPunct="1"/>
            <a:r>
              <a:rPr lang="en-GB" altLang="en-US" sz="2000" dirty="0"/>
              <a:t>You would use multiple regression if you had a set of variables (a model) and wanted to determine how much of the variance in the dependent variable was explained by the variables in your model:</a:t>
            </a:r>
          </a:p>
          <a:p>
            <a:pPr lvl="1" eaLnBrk="1" hangingPunct="1"/>
            <a:r>
              <a:rPr lang="en-GB" altLang="en-US" sz="2100" dirty="0"/>
              <a:t>As a group (how much is explained by the model as a whole)</a:t>
            </a:r>
          </a:p>
          <a:p>
            <a:pPr lvl="1" eaLnBrk="1" hangingPunct="1"/>
            <a:r>
              <a:rPr lang="en-GB" altLang="en-US" sz="2100" dirty="0"/>
              <a:t>As separate variables – how much unique variance in the dependent variable is explained by each independent variable</a:t>
            </a:r>
          </a:p>
          <a:p>
            <a:pPr eaLnBrk="1" hangingPunct="1"/>
            <a:r>
              <a:rPr lang="en-GB" altLang="en-US" sz="2100" dirty="0"/>
              <a:t>So you can ‘separate out’ the individual effects of each independent variable</a:t>
            </a:r>
          </a:p>
          <a:p>
            <a:pPr eaLnBrk="1" hangingPunct="1">
              <a:lnSpc>
                <a:spcPct val="80000"/>
              </a:lnSpc>
            </a:pPr>
            <a:endParaRPr lang="en-GB" alt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DE2EFEE1-7809-4720-A653-69429B3A594E}"/>
              </a:ext>
            </a:extLst>
          </p:cNvPr>
          <p:cNvSpPr>
            <a:spLocks noGrp="1"/>
          </p:cNvSpPr>
          <p:nvPr>
            <p:ph type="title"/>
          </p:nvPr>
        </p:nvSpPr>
        <p:spPr/>
        <p:txBody>
          <a:bodyPr/>
          <a:lstStyle/>
          <a:p>
            <a:pPr eaLnBrk="1" hangingPunct="1"/>
            <a:r>
              <a:rPr lang="en-GB" altLang="en-US"/>
              <a:t>Multiple regression (cont)</a:t>
            </a:r>
          </a:p>
        </p:txBody>
      </p:sp>
      <p:sp>
        <p:nvSpPr>
          <p:cNvPr id="8195" name="Content Placeholder 2">
            <a:extLst>
              <a:ext uri="{FF2B5EF4-FFF2-40B4-BE49-F238E27FC236}">
                <a16:creationId xmlns:a16="http://schemas.microsoft.com/office/drawing/2014/main" id="{DA647480-0CCC-4D2A-9EC3-5396375C5851}"/>
              </a:ext>
            </a:extLst>
          </p:cNvPr>
          <p:cNvSpPr>
            <a:spLocks noGrp="1"/>
          </p:cNvSpPr>
          <p:nvPr>
            <p:ph idx="1"/>
          </p:nvPr>
        </p:nvSpPr>
        <p:spPr>
          <a:xfrm>
            <a:off x="457200" y="1600200"/>
            <a:ext cx="8472488" cy="5257800"/>
          </a:xfrm>
        </p:spPr>
        <p:txBody>
          <a:bodyPr>
            <a:normAutofit lnSpcReduction="10000"/>
          </a:bodyPr>
          <a:lstStyle/>
          <a:p>
            <a:pPr eaLnBrk="1" hangingPunct="1"/>
            <a:r>
              <a:rPr lang="en-GB" altLang="en-US" sz="2000" dirty="0"/>
              <a:t>Note that the b₁ we get from </a:t>
            </a:r>
          </a:p>
          <a:p>
            <a:pPr marL="342900" lvl="1" indent="-342900" eaLnBrk="1" hangingPunct="1">
              <a:buFont typeface="Arial" panose="020B0604020202020204" pitchFamily="34" charset="0"/>
              <a:buNone/>
            </a:pPr>
            <a:r>
              <a:rPr lang="en-GB" altLang="en-US" sz="1800" dirty="0"/>
              <a:t>	</a:t>
            </a:r>
            <a:r>
              <a:rPr lang="en-GB" altLang="en-US" sz="2300" dirty="0"/>
              <a:t>Y = a + </a:t>
            </a:r>
            <a:r>
              <a:rPr lang="en-GB" altLang="en-US" sz="2300" dirty="0" err="1"/>
              <a:t>b₁X</a:t>
            </a:r>
            <a:r>
              <a:rPr lang="en-GB" altLang="en-US" sz="2300" dirty="0"/>
              <a:t>₁ + </a:t>
            </a:r>
            <a:r>
              <a:rPr lang="en-GB" altLang="en-US" sz="2300" dirty="0" err="1"/>
              <a:t>b₂X</a:t>
            </a:r>
            <a:r>
              <a:rPr lang="en-GB" altLang="en-US" sz="2300" dirty="0"/>
              <a:t>₂ + </a:t>
            </a:r>
            <a:r>
              <a:rPr lang="en-GB" altLang="en-US" sz="2300" dirty="0" err="1"/>
              <a:t>b₃X</a:t>
            </a:r>
            <a:r>
              <a:rPr lang="en-GB" altLang="en-US" sz="2300" dirty="0"/>
              <a:t>₃ + e</a:t>
            </a:r>
            <a:endParaRPr lang="en-GB" altLang="en-US" sz="1800" dirty="0"/>
          </a:p>
          <a:p>
            <a:pPr eaLnBrk="1" hangingPunct="1">
              <a:buFont typeface="Wingdings" panose="05000000000000000000" pitchFamily="2" charset="2"/>
              <a:buNone/>
            </a:pPr>
            <a:r>
              <a:rPr lang="en-GB" altLang="en-US" sz="2000" dirty="0"/>
              <a:t>	</a:t>
            </a:r>
            <a:r>
              <a:rPr lang="en-GB" altLang="en-US" sz="2000" b="1" dirty="0"/>
              <a:t>will not be the same as the b₁ we get from the bivariate model </a:t>
            </a:r>
          </a:p>
          <a:p>
            <a:pPr eaLnBrk="1" hangingPunct="1">
              <a:buFont typeface="Wingdings" panose="05000000000000000000" pitchFamily="2" charset="2"/>
              <a:buNone/>
            </a:pPr>
            <a:r>
              <a:rPr lang="en-GB" altLang="en-US" sz="2000" dirty="0"/>
              <a:t>	Y = a + </a:t>
            </a:r>
            <a:r>
              <a:rPr lang="en-GB" altLang="en-US" sz="2000" dirty="0" err="1"/>
              <a:t>b₁X</a:t>
            </a:r>
            <a:r>
              <a:rPr lang="en-GB" altLang="en-US" sz="2000" dirty="0"/>
              <a:t>₁ + e </a:t>
            </a:r>
          </a:p>
          <a:p>
            <a:pPr algn="just" eaLnBrk="1" hangingPunct="1"/>
            <a:r>
              <a:rPr lang="en-GB" altLang="en-US" sz="2000" dirty="0"/>
              <a:t>This is because bivariate regression does analysis of one variable in isolation, whereas multivariate analysis controls for the explanatory effect of the other variable(s).</a:t>
            </a:r>
            <a:r>
              <a:rPr lang="en-GB" altLang="en-US" sz="2300" dirty="0"/>
              <a:t>  </a:t>
            </a:r>
            <a:r>
              <a:rPr lang="en-GB" altLang="en-US" sz="2000" dirty="0"/>
              <a:t>Once we know about the influence of other variables, this may change our understanding of the effect that each variable has</a:t>
            </a:r>
          </a:p>
          <a:p>
            <a:pPr algn="just" eaLnBrk="1" hangingPunct="1">
              <a:spcBef>
                <a:spcPct val="0"/>
              </a:spcBef>
            </a:pPr>
            <a:r>
              <a:rPr lang="en-GB" altLang="en-US" sz="2000" b="1" dirty="0" err="1"/>
              <a:t>Eg</a:t>
            </a:r>
            <a:r>
              <a:rPr lang="en-GB" altLang="en-US" sz="2000" b="1" dirty="0"/>
              <a:t> </a:t>
            </a:r>
            <a:r>
              <a:rPr lang="en-GB" altLang="en-US" sz="2000" dirty="0"/>
              <a:t>we might think that bottled water sales have a significant impact on ice cream sales due to their close relationship.  However, once we control for temperature, we realise that this is the significant variable, and water sales cease to be significant</a:t>
            </a:r>
          </a:p>
          <a:p>
            <a:pPr algn="just" eaLnBrk="1" hangingPunct="1"/>
            <a:r>
              <a:rPr lang="en-GB" altLang="en-US" sz="2000" dirty="0"/>
              <a:t>Therefore multiple regression is a more complete analysis of complex situations, and allows a clearer picture of the true relationship of variables to each other to be formed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a:extLst>
              <a:ext uri="{FF2B5EF4-FFF2-40B4-BE49-F238E27FC236}">
                <a16:creationId xmlns:a16="http://schemas.microsoft.com/office/drawing/2014/main" id="{14B552EC-3588-4C35-A655-1D15FF14B138}"/>
              </a:ext>
            </a:extLst>
          </p:cNvPr>
          <p:cNvSpPr>
            <a:spLocks noGrp="1" noChangeArrowheads="1"/>
          </p:cNvSpPr>
          <p:nvPr>
            <p:ph type="title"/>
          </p:nvPr>
        </p:nvSpPr>
        <p:spPr/>
        <p:txBody>
          <a:bodyPr/>
          <a:lstStyle/>
          <a:p>
            <a:pPr eaLnBrk="1" hangingPunct="1"/>
            <a:r>
              <a:rPr lang="en-GB" altLang="en-US">
                <a:latin typeface="Times New Roman" panose="02020603050405020304" pitchFamily="18" charset="0"/>
              </a:rPr>
              <a:t>Regression</a:t>
            </a:r>
          </a:p>
        </p:txBody>
      </p:sp>
      <p:sp>
        <p:nvSpPr>
          <p:cNvPr id="9218" name="Slide Number Placeholder 5">
            <a:extLst>
              <a:ext uri="{FF2B5EF4-FFF2-40B4-BE49-F238E27FC236}">
                <a16:creationId xmlns:a16="http://schemas.microsoft.com/office/drawing/2014/main" id="{D26ABB4F-33F1-4078-9E41-E7176EBA9524}"/>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B8D7207-2317-4C9A-B03D-C030A8D51349}" type="slidenum">
              <a:rPr lang="en-GB" altLang="en-US">
                <a:solidFill>
                  <a:srgbClr val="898989"/>
                </a:solidFill>
                <a:latin typeface="Calibri" panose="020F0502020204030204" pitchFamily="34" charset="0"/>
              </a:rPr>
              <a:pPr eaLnBrk="1" hangingPunct="1"/>
              <a:t>8</a:t>
            </a:fld>
            <a:endParaRPr lang="en-GB" altLang="en-US">
              <a:solidFill>
                <a:srgbClr val="898989"/>
              </a:solidFill>
              <a:latin typeface="Calibri" panose="020F0502020204030204" pitchFamily="34" charset="0"/>
            </a:endParaRPr>
          </a:p>
        </p:txBody>
      </p:sp>
      <p:pic>
        <p:nvPicPr>
          <p:cNvPr id="9220" name="Picture 6">
            <a:extLst>
              <a:ext uri="{FF2B5EF4-FFF2-40B4-BE49-F238E27FC236}">
                <a16:creationId xmlns:a16="http://schemas.microsoft.com/office/drawing/2014/main" id="{4876415B-D187-40F9-A1CB-549CFFB10B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9500" y="447675"/>
            <a:ext cx="5676900"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pic>
        <p:nvPicPr>
          <p:cNvPr id="9221" name="Picture 7">
            <a:extLst>
              <a:ext uri="{FF2B5EF4-FFF2-40B4-BE49-F238E27FC236}">
                <a16:creationId xmlns:a16="http://schemas.microsoft.com/office/drawing/2014/main" id="{CEE33718-30EA-49EF-B6CA-45DDC61F4A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528" y="2613025"/>
            <a:ext cx="6246084"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pic>
        <p:nvPicPr>
          <p:cNvPr id="9222" name="Picture 8">
            <a:extLst>
              <a:ext uri="{FF2B5EF4-FFF2-40B4-BE49-F238E27FC236}">
                <a16:creationId xmlns:a16="http://schemas.microsoft.com/office/drawing/2014/main" id="{BEC206A7-1993-45F3-AE31-E8C3D8B0C5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7000" y="4267200"/>
            <a:ext cx="6477000" cy="215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pic>
      <p:sp>
        <p:nvSpPr>
          <p:cNvPr id="9223" name="Text Box 9">
            <a:extLst>
              <a:ext uri="{FF2B5EF4-FFF2-40B4-BE49-F238E27FC236}">
                <a16:creationId xmlns:a16="http://schemas.microsoft.com/office/drawing/2014/main" id="{14C80AB3-C582-429C-8654-A635D7B3BCBC}"/>
              </a:ext>
            </a:extLst>
          </p:cNvPr>
          <p:cNvSpPr txBox="1">
            <a:spLocks noChangeArrowheads="1"/>
          </p:cNvSpPr>
          <p:nvPr/>
        </p:nvSpPr>
        <p:spPr bwMode="auto">
          <a:xfrm>
            <a:off x="467544" y="1127125"/>
            <a:ext cx="2885256"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000" dirty="0">
                <a:latin typeface="Calibri" panose="020F0502020204030204" pitchFamily="34" charset="0"/>
              </a:rPr>
              <a:t>In this analysis the percent of retired households in the constituency is significant at the p &lt;0.01 level</a:t>
            </a:r>
          </a:p>
        </p:txBody>
      </p:sp>
      <p:sp>
        <p:nvSpPr>
          <p:cNvPr id="9224" name="Text Box 10">
            <a:extLst>
              <a:ext uri="{FF2B5EF4-FFF2-40B4-BE49-F238E27FC236}">
                <a16:creationId xmlns:a16="http://schemas.microsoft.com/office/drawing/2014/main" id="{6D1262D5-1B36-444F-8092-C70339D5ADFD}"/>
              </a:ext>
            </a:extLst>
          </p:cNvPr>
          <p:cNvSpPr txBox="1">
            <a:spLocks noChangeArrowheads="1"/>
          </p:cNvSpPr>
          <p:nvPr/>
        </p:nvSpPr>
        <p:spPr bwMode="auto">
          <a:xfrm>
            <a:off x="6248400" y="2667000"/>
            <a:ext cx="3048000"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000">
                <a:latin typeface="Calibri" panose="020F0502020204030204" pitchFamily="34" charset="0"/>
              </a:rPr>
              <a:t>In this analysis the proportion of households owning property is significant at the p &lt; 0.01 level</a:t>
            </a:r>
          </a:p>
        </p:txBody>
      </p:sp>
      <p:sp>
        <p:nvSpPr>
          <p:cNvPr id="9225" name="Text Box 11">
            <a:extLst>
              <a:ext uri="{FF2B5EF4-FFF2-40B4-BE49-F238E27FC236}">
                <a16:creationId xmlns:a16="http://schemas.microsoft.com/office/drawing/2014/main" id="{AE19D373-375E-4889-B7DF-CA3F47ADCAF2}"/>
              </a:ext>
            </a:extLst>
          </p:cNvPr>
          <p:cNvSpPr txBox="1">
            <a:spLocks noChangeArrowheads="1"/>
          </p:cNvSpPr>
          <p:nvPr/>
        </p:nvSpPr>
        <p:spPr bwMode="auto">
          <a:xfrm>
            <a:off x="228600" y="4267200"/>
            <a:ext cx="24384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latin typeface="Calibri" panose="020F0502020204030204" pitchFamily="34" charset="0"/>
            </a:endParaRPr>
          </a:p>
        </p:txBody>
      </p:sp>
      <p:sp>
        <p:nvSpPr>
          <p:cNvPr id="9226" name="Text Box 12">
            <a:extLst>
              <a:ext uri="{FF2B5EF4-FFF2-40B4-BE49-F238E27FC236}">
                <a16:creationId xmlns:a16="http://schemas.microsoft.com/office/drawing/2014/main" id="{58C7C656-5BD2-4EE8-AAF5-9AB973655476}"/>
              </a:ext>
            </a:extLst>
          </p:cNvPr>
          <p:cNvSpPr txBox="1">
            <a:spLocks noChangeArrowheads="1"/>
          </p:cNvSpPr>
          <p:nvPr/>
        </p:nvSpPr>
        <p:spPr bwMode="auto">
          <a:xfrm>
            <a:off x="228600" y="4419600"/>
            <a:ext cx="2514600" cy="2225675"/>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2000">
                <a:latin typeface="Calibri" panose="020F0502020204030204" pitchFamily="34" charset="0"/>
              </a:rPr>
              <a:t>However, when we control for the explanatory effect of owning property, the percentage of retired households is no longer significant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DFF78-D443-4F49-A060-02099956E5D7}"/>
              </a:ext>
            </a:extLst>
          </p:cNvPr>
          <p:cNvSpPr>
            <a:spLocks noGrp="1"/>
          </p:cNvSpPr>
          <p:nvPr>
            <p:ph type="title"/>
          </p:nvPr>
        </p:nvSpPr>
        <p:spPr>
          <a:xfrm>
            <a:off x="1007269" y="332656"/>
            <a:ext cx="7200900" cy="1485900"/>
          </a:xfrm>
        </p:spPr>
        <p:txBody>
          <a:bodyPr rtlCol="0">
            <a:normAutofit/>
          </a:bodyPr>
          <a:lstStyle/>
          <a:p>
            <a:pPr eaLnBrk="1" fontAlgn="auto" hangingPunct="1">
              <a:spcAft>
                <a:spcPts val="0"/>
              </a:spcAft>
              <a:defRPr/>
            </a:pPr>
            <a:r>
              <a:rPr lang="en-GB" dirty="0"/>
              <a:t>Standard error and confidence intervals</a:t>
            </a:r>
          </a:p>
        </p:txBody>
      </p:sp>
      <p:sp>
        <p:nvSpPr>
          <p:cNvPr id="10243" name="Content Placeholder 2">
            <a:extLst>
              <a:ext uri="{FF2B5EF4-FFF2-40B4-BE49-F238E27FC236}">
                <a16:creationId xmlns:a16="http://schemas.microsoft.com/office/drawing/2014/main" id="{11ECC0AD-E1D1-46FE-AFA9-E26C00747D75}"/>
              </a:ext>
            </a:extLst>
          </p:cNvPr>
          <p:cNvSpPr>
            <a:spLocks noGrp="1"/>
          </p:cNvSpPr>
          <p:nvPr>
            <p:ph idx="1"/>
          </p:nvPr>
        </p:nvSpPr>
        <p:spPr>
          <a:xfrm>
            <a:off x="357188" y="1600200"/>
            <a:ext cx="8501062" cy="5257800"/>
          </a:xfrm>
        </p:spPr>
        <p:txBody>
          <a:bodyPr>
            <a:normAutofit/>
          </a:bodyPr>
          <a:lstStyle/>
          <a:p>
            <a:pPr eaLnBrk="1" hangingPunct="1">
              <a:buFont typeface="Arial" charset="0"/>
              <a:buChar char="•"/>
              <a:defRPr/>
            </a:pPr>
            <a:r>
              <a:rPr lang="en-GB" dirty="0"/>
              <a:t>Remember standard deviation?  It is used to show how a population is distributed.  A standard deviation is the distance you need to go either side of the mean to include c.68% of the sample; two standard deviations should include c. 95% of the sample</a:t>
            </a:r>
          </a:p>
          <a:p>
            <a:pPr eaLnBrk="1" hangingPunct="1">
              <a:buFont typeface="Arial" charset="0"/>
              <a:buChar char="•"/>
              <a:defRPr/>
            </a:pPr>
            <a:r>
              <a:rPr lang="en-GB" dirty="0"/>
              <a:t>A similar principle is involved in calculating the standard error.  </a:t>
            </a:r>
            <a:r>
              <a:rPr lang="en-GB" b="1" dirty="0"/>
              <a:t>A standard error is the error</a:t>
            </a:r>
            <a:r>
              <a:rPr lang="en-GB" dirty="0"/>
              <a:t> version of a standard deviation</a:t>
            </a:r>
          </a:p>
          <a:p>
            <a:pPr eaLnBrk="1" hangingPunct="1">
              <a:buFont typeface="Arial" charset="0"/>
              <a:buChar char="•"/>
              <a:defRPr/>
            </a:pPr>
            <a:r>
              <a:rPr lang="en-GB" b="1" dirty="0"/>
              <a:t>95% of cases should be located within c. 2 standard errors either side of the predicted value</a:t>
            </a:r>
          </a:p>
          <a:p>
            <a:pPr eaLnBrk="1" hangingPunct="1">
              <a:buFont typeface="Arial" charset="0"/>
              <a:buChar char="•"/>
              <a:defRPr/>
            </a:pPr>
            <a:r>
              <a:rPr lang="en-GB" dirty="0"/>
              <a:t>We call these “confidence intervals” and can ask SPSS to display them</a:t>
            </a:r>
          </a:p>
          <a:p>
            <a:pPr eaLnBrk="1" hangingPunct="1">
              <a:buFont typeface="Arial" charset="0"/>
              <a:buChar char="•"/>
              <a:defRPr/>
            </a:pPr>
            <a:r>
              <a:rPr lang="en-GB" dirty="0"/>
              <a:t>This gives us the range within which 95% of cases will be located – so we can be 95% confident that the true value lies within this range</a:t>
            </a:r>
          </a:p>
          <a:p>
            <a:pPr eaLnBrk="1" hangingPunct="1">
              <a:buFont typeface="Arial" charset="0"/>
              <a:buChar char="•"/>
              <a:defRPr/>
            </a:pPr>
            <a:r>
              <a:rPr lang="en-GB" dirty="0"/>
              <a:t>This links to the significance scores we saw last week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A048A80-7EC4-42CF-86EB-06AB4C9BA769}"/>
              </a:ext>
            </a:extLst>
          </p:cNvPr>
          <p:cNvSpPr>
            <a:spLocks noGrp="1"/>
          </p:cNvSpPr>
          <p:nvPr>
            <p:ph type="title"/>
          </p:nvPr>
        </p:nvSpPr>
        <p:spPr>
          <a:xfrm>
            <a:off x="683568" y="276127"/>
            <a:ext cx="8174681" cy="1178023"/>
          </a:xfrm>
        </p:spPr>
        <p:txBody>
          <a:bodyPr>
            <a:normAutofit/>
          </a:bodyPr>
          <a:lstStyle/>
          <a:p>
            <a:pPr eaLnBrk="1" hangingPunct="1"/>
            <a:r>
              <a:rPr lang="en-GB" altLang="en-US" dirty="0"/>
              <a:t>Hypothesis testing and probability</a:t>
            </a:r>
          </a:p>
        </p:txBody>
      </p:sp>
      <p:sp>
        <p:nvSpPr>
          <p:cNvPr id="11267" name="Content Placeholder 2">
            <a:extLst>
              <a:ext uri="{FF2B5EF4-FFF2-40B4-BE49-F238E27FC236}">
                <a16:creationId xmlns:a16="http://schemas.microsoft.com/office/drawing/2014/main" id="{8E5C5875-8183-4055-B6F0-0CCAD8D2021A}"/>
              </a:ext>
            </a:extLst>
          </p:cNvPr>
          <p:cNvSpPr>
            <a:spLocks noGrp="1"/>
          </p:cNvSpPr>
          <p:nvPr>
            <p:ph idx="1"/>
          </p:nvPr>
        </p:nvSpPr>
        <p:spPr>
          <a:xfrm>
            <a:off x="457200" y="980728"/>
            <a:ext cx="8401050" cy="5616922"/>
          </a:xfrm>
        </p:spPr>
        <p:txBody>
          <a:bodyPr>
            <a:normAutofit/>
          </a:bodyPr>
          <a:lstStyle/>
          <a:p>
            <a:pPr algn="just" eaLnBrk="1" hangingPunct="1">
              <a:lnSpc>
                <a:spcPct val="80000"/>
              </a:lnSpc>
            </a:pPr>
            <a:r>
              <a:rPr lang="en-GB" altLang="en-US" sz="2200" b="1" dirty="0"/>
              <a:t>The hypothesis we make when conducting a regression is that the coefficient will be </a:t>
            </a:r>
            <a:r>
              <a:rPr lang="en-GB" altLang="en-US" sz="2200" b="1" dirty="0">
                <a:solidFill>
                  <a:srgbClr val="00B050"/>
                </a:solidFill>
              </a:rPr>
              <a:t>zero</a:t>
            </a:r>
            <a:r>
              <a:rPr lang="en-GB" altLang="en-US" sz="2200" b="1" dirty="0"/>
              <a:t>, </a:t>
            </a:r>
            <a:r>
              <a:rPr lang="en-GB" altLang="en-US" sz="2200" b="1" dirty="0" err="1"/>
              <a:t>ie</a:t>
            </a:r>
            <a:r>
              <a:rPr lang="en-GB" altLang="en-US" sz="2200" b="1" dirty="0"/>
              <a:t> that there is no relationship between the variables</a:t>
            </a:r>
          </a:p>
          <a:p>
            <a:pPr lvl="1" algn="just" eaLnBrk="1" hangingPunct="1">
              <a:lnSpc>
                <a:spcPct val="80000"/>
              </a:lnSpc>
            </a:pPr>
            <a:r>
              <a:rPr lang="en-GB" altLang="en-US" sz="2000" b="1" dirty="0">
                <a:solidFill>
                  <a:srgbClr val="00B050"/>
                </a:solidFill>
              </a:rPr>
              <a:t>This is the ‘null hypothesis’</a:t>
            </a:r>
          </a:p>
          <a:p>
            <a:pPr algn="just" eaLnBrk="1" hangingPunct="1">
              <a:lnSpc>
                <a:spcPct val="80000"/>
              </a:lnSpc>
            </a:pPr>
            <a:r>
              <a:rPr lang="en-GB" altLang="en-US" sz="2200" dirty="0"/>
              <a:t>If we can be confident that the coefficient is not zero (</a:t>
            </a:r>
            <a:r>
              <a:rPr lang="en-GB" altLang="en-US" sz="2200" dirty="0" err="1"/>
              <a:t>ie</a:t>
            </a:r>
            <a:r>
              <a:rPr lang="en-GB" altLang="en-US" sz="2200" b="1" dirty="0"/>
              <a:t> that a relationship exists between the independent and dependent variable</a:t>
            </a:r>
            <a:r>
              <a:rPr lang="en-GB" altLang="en-US" sz="2200" dirty="0"/>
              <a:t>), then we can </a:t>
            </a:r>
            <a:r>
              <a:rPr lang="en-GB" altLang="en-US" sz="2200" b="1" dirty="0"/>
              <a:t>reject the null hypothesis and accept the alternative hypothesis</a:t>
            </a:r>
          </a:p>
          <a:p>
            <a:pPr algn="just" eaLnBrk="1" hangingPunct="1">
              <a:lnSpc>
                <a:spcPct val="80000"/>
              </a:lnSpc>
            </a:pPr>
            <a:r>
              <a:rPr lang="en-GB" altLang="en-US" sz="2200" dirty="0"/>
              <a:t>The </a:t>
            </a:r>
            <a:r>
              <a:rPr lang="en-GB" altLang="en-US" sz="2200" dirty="0">
                <a:solidFill>
                  <a:srgbClr val="00B050"/>
                </a:solidFill>
              </a:rPr>
              <a:t>significance scores</a:t>
            </a:r>
            <a:r>
              <a:rPr lang="en-GB" altLang="en-US" sz="2200" dirty="0"/>
              <a:t> tell us how likely it is that the true value is zero (the less likely, the better, </a:t>
            </a:r>
            <a:r>
              <a:rPr lang="en-GB" altLang="en-US" sz="2200" dirty="0" err="1"/>
              <a:t>ie</a:t>
            </a:r>
            <a:r>
              <a:rPr lang="en-GB" altLang="en-US" sz="2200" dirty="0"/>
              <a:t> the more likely that there actually is a relationship)</a:t>
            </a:r>
          </a:p>
          <a:p>
            <a:pPr algn="just" eaLnBrk="1" hangingPunct="1">
              <a:lnSpc>
                <a:spcPct val="80000"/>
              </a:lnSpc>
            </a:pPr>
            <a:r>
              <a:rPr lang="en-GB" altLang="en-US" sz="2200" dirty="0">
                <a:solidFill>
                  <a:srgbClr val="00B050"/>
                </a:solidFill>
              </a:rPr>
              <a:t>If the range of possible values offered by the confidence intervals includes zero</a:t>
            </a:r>
            <a:r>
              <a:rPr lang="en-GB" altLang="en-US" sz="2200" dirty="0"/>
              <a:t>, we cannot exclude the possibility that the coefficient might be zero, hence we will not have a significant result</a:t>
            </a:r>
          </a:p>
          <a:p>
            <a:pPr algn="just" eaLnBrk="1" hangingPunct="1">
              <a:lnSpc>
                <a:spcPct val="80000"/>
              </a:lnSpc>
            </a:pPr>
            <a:r>
              <a:rPr lang="en-GB" altLang="en-US" sz="2200" dirty="0">
                <a:solidFill>
                  <a:srgbClr val="00B050"/>
                </a:solidFill>
              </a:rPr>
              <a:t>But if zero does </a:t>
            </a:r>
            <a:r>
              <a:rPr lang="en-GB" altLang="en-US" sz="2200" i="1" dirty="0">
                <a:solidFill>
                  <a:srgbClr val="00B050"/>
                </a:solidFill>
              </a:rPr>
              <a:t>not</a:t>
            </a:r>
            <a:r>
              <a:rPr lang="en-GB" altLang="en-US" sz="2200" dirty="0">
                <a:solidFill>
                  <a:srgbClr val="00B050"/>
                </a:solidFill>
              </a:rPr>
              <a:t> fall within the confidence interval</a:t>
            </a:r>
            <a:r>
              <a:rPr lang="en-GB" altLang="en-US" sz="2200" dirty="0"/>
              <a:t>, then there is a 95+% chance that we can reject the null hypothesis – meaning that the result is statistically significant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FB57A947-7680-4805-82BA-541ABAA48D45}"/>
              </a:ext>
            </a:extLst>
          </p:cNvPr>
          <p:cNvSpPr>
            <a:spLocks noGrp="1"/>
          </p:cNvSpPr>
          <p:nvPr>
            <p:ph type="title"/>
          </p:nvPr>
        </p:nvSpPr>
        <p:spPr/>
        <p:txBody>
          <a:bodyPr/>
          <a:lstStyle/>
          <a:p>
            <a:pPr eaLnBrk="1" hangingPunct="1"/>
            <a:r>
              <a:rPr lang="en-GB" altLang="en-US"/>
              <a:t>T-values</a:t>
            </a:r>
          </a:p>
        </p:txBody>
      </p:sp>
      <p:sp>
        <p:nvSpPr>
          <p:cNvPr id="12291" name="Content Placeholder 2">
            <a:extLst>
              <a:ext uri="{FF2B5EF4-FFF2-40B4-BE49-F238E27FC236}">
                <a16:creationId xmlns:a16="http://schemas.microsoft.com/office/drawing/2014/main" id="{7E483240-B25D-459B-80F2-3CEC43FAE550}"/>
              </a:ext>
            </a:extLst>
          </p:cNvPr>
          <p:cNvSpPr>
            <a:spLocks noGrp="1"/>
          </p:cNvSpPr>
          <p:nvPr>
            <p:ph idx="1"/>
          </p:nvPr>
        </p:nvSpPr>
        <p:spPr>
          <a:xfrm>
            <a:off x="457200" y="1600200"/>
            <a:ext cx="8229600" cy="5114925"/>
          </a:xfrm>
        </p:spPr>
        <p:txBody>
          <a:bodyPr>
            <a:normAutofit/>
          </a:bodyPr>
          <a:lstStyle/>
          <a:p>
            <a:pPr eaLnBrk="1" hangingPunct="1">
              <a:lnSpc>
                <a:spcPct val="80000"/>
              </a:lnSpc>
            </a:pPr>
            <a:r>
              <a:rPr lang="en-GB" altLang="en-US" dirty="0"/>
              <a:t>T-values are calculated by dividing a coefficient by its standard error</a:t>
            </a:r>
          </a:p>
          <a:p>
            <a:pPr eaLnBrk="1" hangingPunct="1">
              <a:lnSpc>
                <a:spcPct val="80000"/>
              </a:lnSpc>
            </a:pPr>
            <a:endParaRPr lang="en-GB" altLang="en-US" dirty="0"/>
          </a:p>
          <a:p>
            <a:pPr eaLnBrk="1" hangingPunct="1">
              <a:lnSpc>
                <a:spcPct val="80000"/>
              </a:lnSpc>
            </a:pPr>
            <a:r>
              <a:rPr lang="en-GB" altLang="en-US" dirty="0"/>
              <a:t>This helps to show how likely it is that a relationship exists, and is used to help calculate significance</a:t>
            </a:r>
          </a:p>
          <a:p>
            <a:pPr eaLnBrk="1" hangingPunct="1">
              <a:lnSpc>
                <a:spcPct val="80000"/>
              </a:lnSpc>
            </a:pPr>
            <a:endParaRPr lang="en-GB" altLang="en-US" dirty="0"/>
          </a:p>
          <a:p>
            <a:pPr eaLnBrk="1" hangingPunct="1">
              <a:lnSpc>
                <a:spcPct val="80000"/>
              </a:lnSpc>
            </a:pPr>
            <a:r>
              <a:rPr lang="en-GB" altLang="en-US" dirty="0">
                <a:solidFill>
                  <a:srgbClr val="00B050"/>
                </a:solidFill>
              </a:rPr>
              <a:t>The important thing to know is that a T value should always be above 2, or below -2</a:t>
            </a:r>
          </a:p>
          <a:p>
            <a:pPr eaLnBrk="1" hangingPunct="1">
              <a:lnSpc>
                <a:spcPct val="80000"/>
              </a:lnSpc>
            </a:pPr>
            <a:endParaRPr lang="en-GB" altLang="en-US" dirty="0"/>
          </a:p>
          <a:p>
            <a:pPr eaLnBrk="1" hangingPunct="1">
              <a:lnSpc>
                <a:spcPct val="80000"/>
              </a:lnSpc>
            </a:pPr>
            <a:r>
              <a:rPr lang="en-GB" altLang="en-US" dirty="0"/>
              <a:t>You will notice that a T-value between -2 and 2 will be associated with an insignificant result</a:t>
            </a:r>
          </a:p>
          <a:p>
            <a:pPr eaLnBrk="1" hangingPunct="1">
              <a:lnSpc>
                <a:spcPct val="80000"/>
              </a:lnSpc>
            </a:pPr>
            <a:endParaRPr lang="en-GB" altLang="en-US" dirty="0"/>
          </a:p>
          <a:p>
            <a:pPr eaLnBrk="1" hangingPunct="1">
              <a:lnSpc>
                <a:spcPct val="80000"/>
              </a:lnSpc>
            </a:pPr>
            <a:r>
              <a:rPr lang="en-GB" altLang="en-US" dirty="0"/>
              <a:t>T values can be used in conjunction with significance scores to measure the significance of a coefficient</a:t>
            </a:r>
          </a:p>
          <a:p>
            <a:pPr eaLnBrk="1" hangingPunct="1">
              <a:lnSpc>
                <a:spcPct val="80000"/>
              </a:lnSpc>
            </a:pPr>
            <a:endParaRPr lang="en-GB" altLang="en-US" sz="3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5A29B8C-91E6-475F-8588-93AAB619E43B}"/>
              </a:ext>
            </a:extLst>
          </p:cNvPr>
          <p:cNvSpPr>
            <a:spLocks noGrp="1"/>
          </p:cNvSpPr>
          <p:nvPr>
            <p:ph type="title"/>
          </p:nvPr>
        </p:nvSpPr>
        <p:spPr>
          <a:xfrm>
            <a:off x="971550" y="260648"/>
            <a:ext cx="7200900" cy="637383"/>
          </a:xfrm>
        </p:spPr>
        <p:txBody>
          <a:bodyPr>
            <a:normAutofit fontScale="90000"/>
          </a:bodyPr>
          <a:lstStyle/>
          <a:p>
            <a:pPr eaLnBrk="1" hangingPunct="1"/>
            <a:r>
              <a:rPr lang="en-GB" altLang="en-US" dirty="0"/>
              <a:t>Standardised coefficients</a:t>
            </a:r>
          </a:p>
        </p:txBody>
      </p:sp>
      <p:sp>
        <p:nvSpPr>
          <p:cNvPr id="3" name="Content Placeholder 2">
            <a:extLst>
              <a:ext uri="{FF2B5EF4-FFF2-40B4-BE49-F238E27FC236}">
                <a16:creationId xmlns:a16="http://schemas.microsoft.com/office/drawing/2014/main" id="{AE9E89EB-34AC-43AF-99CE-E9CF30E27000}"/>
              </a:ext>
            </a:extLst>
          </p:cNvPr>
          <p:cNvSpPr>
            <a:spLocks noGrp="1"/>
          </p:cNvSpPr>
          <p:nvPr>
            <p:ph idx="1"/>
          </p:nvPr>
        </p:nvSpPr>
        <p:spPr>
          <a:xfrm>
            <a:off x="457200" y="898031"/>
            <a:ext cx="8472488" cy="5959969"/>
          </a:xfrm>
        </p:spPr>
        <p:txBody>
          <a:bodyPr>
            <a:normAutofit lnSpcReduction="10000"/>
          </a:bodyPr>
          <a:lstStyle/>
          <a:p>
            <a:pPr eaLnBrk="1" hangingPunct="1">
              <a:buFont typeface="Arial" charset="0"/>
              <a:buChar char="•"/>
              <a:defRPr/>
            </a:pPr>
            <a:r>
              <a:rPr lang="en-GB" dirty="0"/>
              <a:t>In your output, you get two kinds of coefficients: </a:t>
            </a:r>
            <a:r>
              <a:rPr lang="en-GB" b="1" dirty="0"/>
              <a:t>B</a:t>
            </a:r>
            <a:r>
              <a:rPr lang="en-GB" dirty="0"/>
              <a:t> (</a:t>
            </a:r>
            <a:r>
              <a:rPr lang="en-GB" dirty="0" err="1"/>
              <a:t>unstandardised</a:t>
            </a:r>
            <a:r>
              <a:rPr lang="en-GB" dirty="0"/>
              <a:t> coefficients) and </a:t>
            </a:r>
            <a:r>
              <a:rPr lang="el-GR" b="1" dirty="0"/>
              <a:t>β</a:t>
            </a:r>
            <a:r>
              <a:rPr lang="en-GB" b="1" dirty="0" err="1"/>
              <a:t>eta</a:t>
            </a:r>
            <a:r>
              <a:rPr lang="en-GB" dirty="0"/>
              <a:t> (standardised coefficients)</a:t>
            </a:r>
          </a:p>
          <a:p>
            <a:pPr eaLnBrk="1" hangingPunct="1">
              <a:buFont typeface="Arial" charset="0"/>
              <a:buChar char="•"/>
              <a:defRPr/>
            </a:pPr>
            <a:r>
              <a:rPr lang="en-GB" dirty="0"/>
              <a:t>The </a:t>
            </a:r>
            <a:r>
              <a:rPr lang="en-GB" b="1" dirty="0" err="1"/>
              <a:t>unstandardised</a:t>
            </a:r>
            <a:r>
              <a:rPr lang="en-GB" b="1" dirty="0"/>
              <a:t> coefficients</a:t>
            </a:r>
            <a:r>
              <a:rPr lang="en-GB" dirty="0"/>
              <a:t> are the true estimations that you are familiar with, </a:t>
            </a:r>
            <a:r>
              <a:rPr lang="en-GB" dirty="0" err="1"/>
              <a:t>ie</a:t>
            </a:r>
            <a:r>
              <a:rPr lang="en-GB" dirty="0"/>
              <a:t> the </a:t>
            </a:r>
            <a:r>
              <a:rPr lang="en-GB" dirty="0">
                <a:solidFill>
                  <a:srgbClr val="00B050"/>
                </a:solidFill>
              </a:rPr>
              <a:t>change in Y for an increase of 1 in X</a:t>
            </a:r>
          </a:p>
          <a:p>
            <a:pPr eaLnBrk="1" hangingPunct="1">
              <a:buFont typeface="Arial" charset="0"/>
              <a:buChar char="•"/>
              <a:defRPr/>
            </a:pPr>
            <a:r>
              <a:rPr lang="en-GB" dirty="0"/>
              <a:t>However, it can be </a:t>
            </a:r>
            <a:r>
              <a:rPr lang="en-GB" b="1" dirty="0"/>
              <a:t>difficult to compare</a:t>
            </a:r>
            <a:r>
              <a:rPr lang="en-GB" dirty="0"/>
              <a:t> like with like using </a:t>
            </a:r>
            <a:r>
              <a:rPr lang="en-GB" dirty="0" err="1"/>
              <a:t>unstandardised</a:t>
            </a:r>
            <a:r>
              <a:rPr lang="en-GB" dirty="0"/>
              <a:t> coefficients</a:t>
            </a:r>
          </a:p>
          <a:p>
            <a:pPr lvl="1" eaLnBrk="1" hangingPunct="1">
              <a:buFont typeface="Arial" charset="0"/>
              <a:buChar char="–"/>
              <a:defRPr/>
            </a:pPr>
            <a:r>
              <a:rPr lang="en-GB" dirty="0" err="1"/>
              <a:t>Eg</a:t>
            </a:r>
            <a:r>
              <a:rPr lang="en-GB" dirty="0"/>
              <a:t> if you are comparing one independent variable which is measured on a scale of 1-5 with another on a scale of 1-100, a coefficient of 0.3 would mean different things for each</a:t>
            </a:r>
          </a:p>
          <a:p>
            <a:pPr eaLnBrk="1" hangingPunct="1">
              <a:buFont typeface="Arial" charset="0"/>
              <a:buChar char="•"/>
              <a:defRPr/>
            </a:pPr>
            <a:r>
              <a:rPr lang="en-GB" b="1" dirty="0"/>
              <a:t>Standardised coefficients</a:t>
            </a:r>
            <a:r>
              <a:rPr lang="en-GB" dirty="0"/>
              <a:t> help us to compare like with like by providing a weighted value to facilitate comparisons between the independent variables</a:t>
            </a:r>
          </a:p>
          <a:p>
            <a:pPr lvl="1" eaLnBrk="1" hangingPunct="1">
              <a:buFont typeface="Arial" charset="0"/>
              <a:buChar char="–"/>
              <a:defRPr/>
            </a:pPr>
            <a:r>
              <a:rPr lang="en-GB" b="1" dirty="0"/>
              <a:t>They do this by using standard deviation units</a:t>
            </a:r>
            <a:r>
              <a:rPr lang="en-GB" dirty="0"/>
              <a:t> – they tell us how many standard deviations the dependent variable changes with an increase of one standard deviation in the independent variable (Allison 1999: 30)</a:t>
            </a:r>
          </a:p>
          <a:p>
            <a:pPr eaLnBrk="1" hangingPunct="1">
              <a:buFont typeface="Arial" charset="0"/>
              <a:buChar char="•"/>
              <a:defRPr/>
            </a:pPr>
            <a:r>
              <a:rPr lang="en-GB" dirty="0"/>
              <a:t>This shows which independent variable has the greatest impact on the dependent variable (the bigger the standardised coefficient, the bigger the impact)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D0901B92-EB04-4345-9253-2FDC9DC2C90D}"/>
              </a:ext>
            </a:extLst>
          </p:cNvPr>
          <p:cNvSpPr>
            <a:spLocks noGrp="1"/>
          </p:cNvSpPr>
          <p:nvPr>
            <p:ph type="title"/>
          </p:nvPr>
        </p:nvSpPr>
        <p:spPr/>
        <p:txBody>
          <a:bodyPr/>
          <a:lstStyle/>
          <a:p>
            <a:pPr eaLnBrk="1" hangingPunct="1"/>
            <a:r>
              <a:rPr lang="en-GB" altLang="en-US"/>
              <a:t>Example</a:t>
            </a:r>
          </a:p>
        </p:txBody>
      </p:sp>
      <p:pic>
        <p:nvPicPr>
          <p:cNvPr id="14339" name="Picture 4">
            <a:extLst>
              <a:ext uri="{FF2B5EF4-FFF2-40B4-BE49-F238E27FC236}">
                <a16:creationId xmlns:a16="http://schemas.microsoft.com/office/drawing/2014/main" id="{69D5D336-45BB-4E31-92EB-4933244DE0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357313"/>
            <a:ext cx="8434015"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0" name="TextBox 7">
            <a:extLst>
              <a:ext uri="{FF2B5EF4-FFF2-40B4-BE49-F238E27FC236}">
                <a16:creationId xmlns:a16="http://schemas.microsoft.com/office/drawing/2014/main" id="{5ACFC9DE-93E6-4BF2-9F48-CF51C61C5BA9}"/>
              </a:ext>
            </a:extLst>
          </p:cNvPr>
          <p:cNvSpPr txBox="1">
            <a:spLocks noChangeArrowheads="1"/>
          </p:cNvSpPr>
          <p:nvPr/>
        </p:nvSpPr>
        <p:spPr bwMode="auto">
          <a:xfrm>
            <a:off x="611560" y="5072063"/>
            <a:ext cx="824669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t>Here we can see that the confidence intervals comprise the coefficient minus two standard errors (lower bound) and the coefficient plus two standard errors (upper bound).  Where the range created by the confidence intervals includes zero, the t values are low and the result is not significant.  Where the range does not include zero, the t value is higher and the result is significant.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936F18D-A645-4AA9-8E1B-24DCCE579C65}"/>
              </a:ext>
            </a:extLst>
          </p:cNvPr>
          <p:cNvSpPr>
            <a:spLocks noGrp="1"/>
          </p:cNvSpPr>
          <p:nvPr>
            <p:ph type="title"/>
          </p:nvPr>
        </p:nvSpPr>
        <p:spPr>
          <a:xfrm>
            <a:off x="971550" y="260648"/>
            <a:ext cx="7200900" cy="582960"/>
          </a:xfrm>
        </p:spPr>
        <p:txBody>
          <a:bodyPr>
            <a:normAutofit fontScale="90000"/>
          </a:bodyPr>
          <a:lstStyle/>
          <a:p>
            <a:pPr eaLnBrk="1" hangingPunct="1"/>
            <a:r>
              <a:rPr lang="en-GB" altLang="en-US" dirty="0"/>
              <a:t>R² and F-tests</a:t>
            </a:r>
          </a:p>
        </p:txBody>
      </p:sp>
      <p:sp>
        <p:nvSpPr>
          <p:cNvPr id="15363" name="Content Placeholder 2">
            <a:extLst>
              <a:ext uri="{FF2B5EF4-FFF2-40B4-BE49-F238E27FC236}">
                <a16:creationId xmlns:a16="http://schemas.microsoft.com/office/drawing/2014/main" id="{641C7503-4A9A-4D55-A374-163AD4497BA8}"/>
              </a:ext>
            </a:extLst>
          </p:cNvPr>
          <p:cNvSpPr>
            <a:spLocks noGrp="1"/>
          </p:cNvSpPr>
          <p:nvPr>
            <p:ph idx="1"/>
          </p:nvPr>
        </p:nvSpPr>
        <p:spPr>
          <a:xfrm>
            <a:off x="457200" y="1052736"/>
            <a:ext cx="8507288" cy="5805264"/>
          </a:xfrm>
        </p:spPr>
        <p:txBody>
          <a:bodyPr>
            <a:normAutofit lnSpcReduction="10000"/>
          </a:bodyPr>
          <a:lstStyle/>
          <a:p>
            <a:pPr eaLnBrk="1" hangingPunct="1">
              <a:lnSpc>
                <a:spcPct val="80000"/>
              </a:lnSpc>
            </a:pPr>
            <a:r>
              <a:rPr lang="en-GB" altLang="en-US" sz="2000" b="1" dirty="0"/>
              <a:t>Reminder:</a:t>
            </a:r>
            <a:r>
              <a:rPr lang="en-GB" altLang="en-US" sz="2000" dirty="0"/>
              <a:t> in bivariate regression, </a:t>
            </a:r>
            <a:r>
              <a:rPr lang="en-GB" altLang="en-US" sz="2000" dirty="0">
                <a:solidFill>
                  <a:srgbClr val="00B050"/>
                </a:solidFill>
              </a:rPr>
              <a:t>R² shows how much of the variance in the dependent variable can be explained by the independent variable</a:t>
            </a:r>
          </a:p>
          <a:p>
            <a:pPr eaLnBrk="1" hangingPunct="1">
              <a:lnSpc>
                <a:spcPct val="80000"/>
              </a:lnSpc>
            </a:pPr>
            <a:r>
              <a:rPr lang="en-GB" altLang="en-US" sz="2000" b="1" dirty="0"/>
              <a:t>In multiple regression</a:t>
            </a:r>
            <a:r>
              <a:rPr lang="en-GB" altLang="en-US" sz="2000" dirty="0"/>
              <a:t>, the </a:t>
            </a:r>
            <a:r>
              <a:rPr lang="en-GB" altLang="en-US" sz="2000" dirty="0">
                <a:solidFill>
                  <a:srgbClr val="00B050"/>
                </a:solidFill>
              </a:rPr>
              <a:t>R² shows how much of the variance in the dependent variable can be explained by the overall model</a:t>
            </a:r>
            <a:r>
              <a:rPr lang="en-GB" altLang="en-US" sz="2000" dirty="0"/>
              <a:t> (all the independent variables combined)</a:t>
            </a:r>
          </a:p>
          <a:p>
            <a:pPr eaLnBrk="1" hangingPunct="1">
              <a:lnSpc>
                <a:spcPct val="80000"/>
              </a:lnSpc>
            </a:pPr>
            <a:r>
              <a:rPr lang="en-GB" altLang="en-US" sz="2000" b="1" dirty="0"/>
              <a:t>Adding extra variables can increase the R²</a:t>
            </a:r>
            <a:r>
              <a:rPr lang="en-GB" altLang="en-US" sz="2000" dirty="0"/>
              <a:t>, but this is not always a good idea</a:t>
            </a:r>
          </a:p>
          <a:p>
            <a:pPr marL="0" indent="0" eaLnBrk="1" hangingPunct="1">
              <a:lnSpc>
                <a:spcPct val="80000"/>
              </a:lnSpc>
              <a:buNone/>
            </a:pPr>
            <a:r>
              <a:rPr lang="en-GB" altLang="en-US" dirty="0"/>
              <a:t>       </a:t>
            </a:r>
            <a:r>
              <a:rPr lang="en-GB" altLang="en-US" sz="2000" dirty="0"/>
              <a:t> –    parsimony is best</a:t>
            </a:r>
          </a:p>
          <a:p>
            <a:pPr lvl="1" eaLnBrk="1" hangingPunct="1">
              <a:lnSpc>
                <a:spcPct val="80000"/>
              </a:lnSpc>
            </a:pPr>
            <a:r>
              <a:rPr lang="en-GB" altLang="en-US" sz="1800" dirty="0"/>
              <a:t>We want to analyse and predict based on a few key variables, rather than describing something in minute detail</a:t>
            </a:r>
          </a:p>
          <a:p>
            <a:pPr eaLnBrk="1" hangingPunct="1">
              <a:lnSpc>
                <a:spcPct val="80000"/>
              </a:lnSpc>
            </a:pPr>
            <a:r>
              <a:rPr lang="en-GB" altLang="en-US" sz="2000" b="1" dirty="0"/>
              <a:t>The adjusted R² revises the R² downwards to take account of the number of independent variables in the model</a:t>
            </a:r>
            <a:r>
              <a:rPr lang="en-GB" altLang="en-US" sz="2000" dirty="0"/>
              <a:t>, and is considered a more reliable measure</a:t>
            </a:r>
          </a:p>
          <a:p>
            <a:pPr eaLnBrk="1" hangingPunct="1">
              <a:lnSpc>
                <a:spcPct val="80000"/>
              </a:lnSpc>
            </a:pPr>
            <a:r>
              <a:rPr lang="en-GB" altLang="en-US" sz="2000" dirty="0"/>
              <a:t>However, the R² does not tell you the significance of the overall model, only how much variation it explains in the dependent variable</a:t>
            </a:r>
          </a:p>
          <a:p>
            <a:pPr eaLnBrk="1" hangingPunct="1">
              <a:lnSpc>
                <a:spcPct val="80000"/>
              </a:lnSpc>
            </a:pPr>
            <a:r>
              <a:rPr lang="en-GB" altLang="en-US" sz="2000" b="1" dirty="0"/>
              <a:t>To find out the significance of the overall model, you need to do an F-test</a:t>
            </a:r>
          </a:p>
          <a:p>
            <a:pPr lvl="1" eaLnBrk="1" hangingPunct="1">
              <a:lnSpc>
                <a:spcPct val="80000"/>
              </a:lnSpc>
            </a:pPr>
            <a:r>
              <a:rPr lang="en-GB" altLang="en-US" sz="1800" dirty="0"/>
              <a:t>Good news – SPSS does this for you!  It reports the F-test result next to a significance score for the overall model</a:t>
            </a:r>
          </a:p>
          <a:p>
            <a:pPr eaLnBrk="1" hangingPunct="1">
              <a:lnSpc>
                <a:spcPct val="80000"/>
              </a:lnSpc>
            </a:pPr>
            <a:r>
              <a:rPr lang="en-GB" altLang="en-US" sz="2000" b="1" dirty="0">
                <a:solidFill>
                  <a:srgbClr val="00B050"/>
                </a:solidFill>
              </a:rPr>
              <a:t>Most regressions are significant, so the real use of the F-test is to compare regressions – </a:t>
            </a:r>
            <a:r>
              <a:rPr lang="en-GB" altLang="en-US" sz="2000" b="1" dirty="0" err="1">
                <a:solidFill>
                  <a:srgbClr val="00B050"/>
                </a:solidFill>
              </a:rPr>
              <a:t>eg</a:t>
            </a:r>
            <a:r>
              <a:rPr lang="en-GB" altLang="en-US" sz="2000" b="1" dirty="0">
                <a:solidFill>
                  <a:srgbClr val="00B050"/>
                </a:solidFill>
              </a:rPr>
              <a:t> to see if adding an extra variable improves your model</a:t>
            </a:r>
          </a:p>
          <a:p>
            <a:pPr eaLnBrk="1" hangingPunct="1">
              <a:lnSpc>
                <a:spcPct val="80000"/>
              </a:lnSpc>
            </a:pPr>
            <a:endParaRPr lang="en-GB" altLang="en-US" sz="2000" b="1" dirty="0"/>
          </a:p>
          <a:p>
            <a:pPr eaLnBrk="1" hangingPunct="1">
              <a:lnSpc>
                <a:spcPct val="80000"/>
              </a:lnSpc>
            </a:pPr>
            <a:endParaRPr lang="en-GB" alt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B394389-261F-455F-881D-24C463221B87}"/>
              </a:ext>
            </a:extLst>
          </p:cNvPr>
          <p:cNvSpPr>
            <a:spLocks noGrp="1"/>
          </p:cNvSpPr>
          <p:nvPr>
            <p:ph type="title"/>
          </p:nvPr>
        </p:nvSpPr>
        <p:spPr/>
        <p:txBody>
          <a:bodyPr/>
          <a:lstStyle/>
          <a:p>
            <a:pPr eaLnBrk="1" hangingPunct="1"/>
            <a:r>
              <a:rPr lang="en-GB" altLang="en-US"/>
              <a:t>Example</a:t>
            </a:r>
          </a:p>
        </p:txBody>
      </p:sp>
      <p:pic>
        <p:nvPicPr>
          <p:cNvPr id="16387" name="Picture 2">
            <a:extLst>
              <a:ext uri="{FF2B5EF4-FFF2-40B4-BE49-F238E27FC236}">
                <a16:creationId xmlns:a16="http://schemas.microsoft.com/office/drawing/2014/main" id="{04FBE938-6275-4CFD-925A-489B5493A6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500063" y="2071688"/>
            <a:ext cx="7940675" cy="3057525"/>
          </a:xfrm>
          <a:noFill/>
        </p:spPr>
      </p:pic>
      <p:sp>
        <p:nvSpPr>
          <p:cNvPr id="6" name="Oval 5">
            <a:extLst>
              <a:ext uri="{FF2B5EF4-FFF2-40B4-BE49-F238E27FC236}">
                <a16:creationId xmlns:a16="http://schemas.microsoft.com/office/drawing/2014/main" id="{EE73DCDD-447D-4000-8C7D-818834048F7F}"/>
              </a:ext>
            </a:extLst>
          </p:cNvPr>
          <p:cNvSpPr/>
          <p:nvPr/>
        </p:nvSpPr>
        <p:spPr>
          <a:xfrm>
            <a:off x="7235825" y="2636838"/>
            <a:ext cx="1081088" cy="122396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cs typeface="Arial"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50293E41-0E83-40A1-874D-1B1244AE4606}"/>
              </a:ext>
            </a:extLst>
          </p:cNvPr>
          <p:cNvSpPr>
            <a:spLocks noGrp="1"/>
          </p:cNvSpPr>
          <p:nvPr>
            <p:ph type="title"/>
          </p:nvPr>
        </p:nvSpPr>
        <p:spPr>
          <a:xfrm>
            <a:off x="683568" y="214312"/>
            <a:ext cx="8352928" cy="1126456"/>
          </a:xfrm>
        </p:spPr>
        <p:txBody>
          <a:bodyPr>
            <a:normAutofit fontScale="90000"/>
          </a:bodyPr>
          <a:lstStyle/>
          <a:p>
            <a:pPr eaLnBrk="1" hangingPunct="1"/>
            <a:r>
              <a:rPr lang="en-GB" altLang="en-US" dirty="0"/>
              <a:t>Infinite number of independent variables?</a:t>
            </a:r>
          </a:p>
        </p:txBody>
      </p:sp>
      <p:sp>
        <p:nvSpPr>
          <p:cNvPr id="17411" name="Content Placeholder 2">
            <a:extLst>
              <a:ext uri="{FF2B5EF4-FFF2-40B4-BE49-F238E27FC236}">
                <a16:creationId xmlns:a16="http://schemas.microsoft.com/office/drawing/2014/main" id="{1C26BD04-C2B4-4871-B756-7BFAE0560B9D}"/>
              </a:ext>
            </a:extLst>
          </p:cNvPr>
          <p:cNvSpPr>
            <a:spLocks noGrp="1"/>
          </p:cNvSpPr>
          <p:nvPr>
            <p:ph idx="1"/>
          </p:nvPr>
        </p:nvSpPr>
        <p:spPr>
          <a:xfrm>
            <a:off x="457200" y="1600200"/>
            <a:ext cx="8229600" cy="5043488"/>
          </a:xfrm>
        </p:spPr>
        <p:txBody>
          <a:bodyPr>
            <a:normAutofit fontScale="92500" lnSpcReduction="10000"/>
          </a:bodyPr>
          <a:lstStyle/>
          <a:p>
            <a:pPr eaLnBrk="1" hangingPunct="1">
              <a:lnSpc>
                <a:spcPct val="80000"/>
              </a:lnSpc>
            </a:pPr>
            <a:r>
              <a:rPr lang="en-GB" altLang="en-US" sz="2700" dirty="0"/>
              <a:t>It can be tempting to keep adding extra variables in an attempt to control for everything and/or explain all the variation in the dependent variable</a:t>
            </a:r>
          </a:p>
          <a:p>
            <a:pPr eaLnBrk="1" hangingPunct="1">
              <a:lnSpc>
                <a:spcPct val="80000"/>
              </a:lnSpc>
            </a:pPr>
            <a:r>
              <a:rPr lang="en-GB" altLang="en-US" sz="2700" dirty="0"/>
              <a:t>Resist!</a:t>
            </a:r>
          </a:p>
          <a:p>
            <a:pPr eaLnBrk="1" hangingPunct="1">
              <a:lnSpc>
                <a:spcPct val="80000"/>
              </a:lnSpc>
            </a:pPr>
            <a:r>
              <a:rPr lang="en-GB" altLang="en-US" sz="2700" dirty="0"/>
              <a:t>You should aim to have at least five cases per independent variable, but it is better to have more than this </a:t>
            </a:r>
          </a:p>
          <a:p>
            <a:pPr marL="0" indent="0" eaLnBrk="1" hangingPunct="1">
              <a:lnSpc>
                <a:spcPct val="80000"/>
              </a:lnSpc>
              <a:buNone/>
            </a:pPr>
            <a:r>
              <a:rPr lang="en-GB" altLang="en-US" sz="2700" dirty="0"/>
              <a:t>     – otherwise the maths behind it doesn’t work properly</a:t>
            </a:r>
          </a:p>
          <a:p>
            <a:pPr eaLnBrk="1" hangingPunct="1">
              <a:lnSpc>
                <a:spcPct val="80000"/>
              </a:lnSpc>
            </a:pPr>
            <a:r>
              <a:rPr lang="en-GB" altLang="en-US" sz="2700" dirty="0"/>
              <a:t>It is also much more insightful to focus on the impact of important variables rather than using thick description</a:t>
            </a:r>
          </a:p>
          <a:p>
            <a:pPr eaLnBrk="1" hangingPunct="1">
              <a:lnSpc>
                <a:spcPct val="80000"/>
              </a:lnSpc>
            </a:pPr>
            <a:r>
              <a:rPr lang="en-GB" altLang="en-US" sz="2700" dirty="0"/>
              <a:t>Remember, the adjusted R² takes into account the number of variables </a:t>
            </a:r>
          </a:p>
          <a:p>
            <a:pPr marL="0" indent="0" eaLnBrk="1" hangingPunct="1">
              <a:lnSpc>
                <a:spcPct val="80000"/>
              </a:lnSpc>
              <a:buNone/>
            </a:pPr>
            <a:r>
              <a:rPr lang="en-GB" altLang="en-US" sz="2700" dirty="0"/>
              <a:t>     – adding too many independent variables will reduce your adjusted R²</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F44295D-C2F8-4BC8-AA3F-73B3993061D0}"/>
              </a:ext>
            </a:extLst>
          </p:cNvPr>
          <p:cNvSpPr>
            <a:spLocks noGrp="1"/>
          </p:cNvSpPr>
          <p:nvPr>
            <p:ph type="title"/>
          </p:nvPr>
        </p:nvSpPr>
        <p:spPr>
          <a:xfrm>
            <a:off x="971550" y="260648"/>
            <a:ext cx="7200900" cy="654968"/>
          </a:xfrm>
        </p:spPr>
        <p:txBody>
          <a:bodyPr>
            <a:normAutofit fontScale="90000"/>
          </a:bodyPr>
          <a:lstStyle/>
          <a:p>
            <a:pPr eaLnBrk="1" hangingPunct="1"/>
            <a:r>
              <a:rPr lang="en-GB" altLang="en-US" dirty="0"/>
              <a:t>Summary</a:t>
            </a:r>
          </a:p>
        </p:txBody>
      </p:sp>
      <p:sp>
        <p:nvSpPr>
          <p:cNvPr id="18435" name="Content Placeholder 2">
            <a:extLst>
              <a:ext uri="{FF2B5EF4-FFF2-40B4-BE49-F238E27FC236}">
                <a16:creationId xmlns:a16="http://schemas.microsoft.com/office/drawing/2014/main" id="{FE13FA6C-7665-40CA-AAB9-0375CA2CC752}"/>
              </a:ext>
            </a:extLst>
          </p:cNvPr>
          <p:cNvSpPr>
            <a:spLocks noGrp="1"/>
          </p:cNvSpPr>
          <p:nvPr>
            <p:ph idx="1"/>
          </p:nvPr>
        </p:nvSpPr>
        <p:spPr>
          <a:xfrm>
            <a:off x="457200" y="1052736"/>
            <a:ext cx="8472488" cy="5805264"/>
          </a:xfrm>
        </p:spPr>
        <p:txBody>
          <a:bodyPr>
            <a:normAutofit/>
          </a:bodyPr>
          <a:lstStyle/>
          <a:p>
            <a:pPr eaLnBrk="1" hangingPunct="1">
              <a:lnSpc>
                <a:spcPct val="80000"/>
              </a:lnSpc>
            </a:pPr>
            <a:r>
              <a:rPr lang="en-GB" altLang="en-US" sz="2200" dirty="0"/>
              <a:t>Multiple regression allows us to create regression models that use more than one independent variable at the same time</a:t>
            </a:r>
          </a:p>
          <a:p>
            <a:pPr eaLnBrk="1" hangingPunct="1">
              <a:lnSpc>
                <a:spcPct val="80000"/>
              </a:lnSpc>
            </a:pPr>
            <a:r>
              <a:rPr lang="en-GB" altLang="en-US" sz="2200" dirty="0"/>
              <a:t>This allows us to measure and control for each independent variable separately, whilst also considering their combined effect</a:t>
            </a:r>
          </a:p>
          <a:p>
            <a:pPr eaLnBrk="1" hangingPunct="1">
              <a:lnSpc>
                <a:spcPct val="80000"/>
              </a:lnSpc>
            </a:pPr>
            <a:r>
              <a:rPr lang="en-GB" altLang="en-US" sz="2200" dirty="0"/>
              <a:t>This is much more useful for prediction and causal explanation than other methods we have explored</a:t>
            </a:r>
          </a:p>
          <a:p>
            <a:pPr lvl="1" eaLnBrk="1" hangingPunct="1">
              <a:lnSpc>
                <a:spcPct val="80000"/>
              </a:lnSpc>
            </a:pPr>
            <a:r>
              <a:rPr lang="en-GB" altLang="en-US" sz="2000" dirty="0"/>
              <a:t>We can measure how good our models are using R² and F-tests</a:t>
            </a:r>
          </a:p>
          <a:p>
            <a:pPr lvl="1" eaLnBrk="1" hangingPunct="1">
              <a:lnSpc>
                <a:spcPct val="80000"/>
              </a:lnSpc>
            </a:pPr>
            <a:r>
              <a:rPr lang="en-GB" altLang="en-US" sz="2000" dirty="0"/>
              <a:t>we can measure the significance of our coefficients using significance scores and T-values</a:t>
            </a:r>
          </a:p>
          <a:p>
            <a:pPr lvl="1" eaLnBrk="1" hangingPunct="1">
              <a:lnSpc>
                <a:spcPct val="80000"/>
              </a:lnSpc>
            </a:pPr>
            <a:r>
              <a:rPr lang="en-GB" altLang="en-US" sz="2000" dirty="0"/>
              <a:t>we can use confidence intervals to get a good estimate of the range of error</a:t>
            </a:r>
          </a:p>
          <a:p>
            <a:pPr lvl="1" eaLnBrk="1" hangingPunct="1">
              <a:lnSpc>
                <a:spcPct val="80000"/>
              </a:lnSpc>
            </a:pPr>
            <a:r>
              <a:rPr lang="en-GB" altLang="en-US" sz="2000" dirty="0"/>
              <a:t>we can compare the importance of different variables using standardised coefficients</a:t>
            </a:r>
          </a:p>
          <a:p>
            <a:pPr lvl="1" eaLnBrk="1" hangingPunct="1">
              <a:lnSpc>
                <a:spcPct val="80000"/>
              </a:lnSpc>
            </a:pPr>
            <a:r>
              <a:rPr lang="en-GB" altLang="en-US" sz="2000" dirty="0"/>
              <a:t>if results are significant then we can reject the null hypothesis, </a:t>
            </a:r>
            <a:r>
              <a:rPr lang="en-GB" altLang="en-US" sz="2000" dirty="0" err="1"/>
              <a:t>ie</a:t>
            </a:r>
            <a:r>
              <a:rPr lang="en-GB" altLang="en-US" sz="2000" dirty="0"/>
              <a:t> we can declare with confidence that a relationship exists between the independent and dependent variables</a:t>
            </a:r>
          </a:p>
          <a:p>
            <a:pPr eaLnBrk="1" hangingPunct="1">
              <a:lnSpc>
                <a:spcPct val="80000"/>
              </a:lnSpc>
            </a:pPr>
            <a:r>
              <a:rPr lang="en-GB" altLang="en-US" sz="2200" dirty="0"/>
              <a:t>There are, however, limitations to the use of regression and pitfalls to look out for, and we will explore these next time</a:t>
            </a:r>
          </a:p>
          <a:p>
            <a:pPr eaLnBrk="1" hangingPunct="1">
              <a:lnSpc>
                <a:spcPct val="80000"/>
              </a:lnSpc>
            </a:pPr>
            <a:endParaRPr lang="en-GB" altLang="en-US" sz="2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5C985A4B-7B72-4375-9007-547506D750CE}"/>
              </a:ext>
            </a:extLst>
          </p:cNvPr>
          <p:cNvSpPr>
            <a:spLocks noGrp="1" noChangeArrowheads="1"/>
          </p:cNvSpPr>
          <p:nvPr>
            <p:ph type="ctrTitle"/>
          </p:nvPr>
        </p:nvSpPr>
        <p:spPr>
          <a:xfrm>
            <a:off x="611188" y="1557338"/>
            <a:ext cx="7773987" cy="1827212"/>
          </a:xfrm>
        </p:spPr>
        <p:txBody>
          <a:bodyPr anchor="ctr"/>
          <a:lstStyle/>
          <a:p>
            <a:pPr eaLnBrk="1" hangingPunct="1"/>
            <a:r>
              <a:rPr lang="en-GB" altLang="en-US" sz="4000" b="1"/>
              <a:t>HYPOTHESIS FORMATION, TYPES OF ERROR  AND ESTIMATION</a:t>
            </a:r>
          </a:p>
        </p:txBody>
      </p:sp>
    </p:spTree>
    <p:extLst>
      <p:ext uri="{BB962C8B-B14F-4D97-AF65-F5344CB8AC3E}">
        <p14:creationId xmlns:p14="http://schemas.microsoft.com/office/powerpoint/2010/main" val="1565775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564D127-F03D-4681-A8CA-6236F6F6B714}"/>
              </a:ext>
            </a:extLst>
          </p:cNvPr>
          <p:cNvSpPr>
            <a:spLocks noGrp="1" noChangeArrowheads="1"/>
          </p:cNvSpPr>
          <p:nvPr>
            <p:ph type="title"/>
          </p:nvPr>
        </p:nvSpPr>
        <p:spPr/>
        <p:txBody>
          <a:bodyPr/>
          <a:lstStyle/>
          <a:p>
            <a:pPr eaLnBrk="1" hangingPunct="1"/>
            <a:r>
              <a:rPr lang="en-US" altLang="en-US" b="1"/>
              <a:t>HYPOTHESIS TESTING</a:t>
            </a:r>
          </a:p>
        </p:txBody>
      </p:sp>
      <p:sp>
        <p:nvSpPr>
          <p:cNvPr id="5123" name="Rectangle 3">
            <a:extLst>
              <a:ext uri="{FF2B5EF4-FFF2-40B4-BE49-F238E27FC236}">
                <a16:creationId xmlns:a16="http://schemas.microsoft.com/office/drawing/2014/main" id="{4E0B4F81-A29C-4550-96DB-24B68F4328A0}"/>
              </a:ext>
            </a:extLst>
          </p:cNvPr>
          <p:cNvSpPr>
            <a:spLocks noGrp="1" noChangeArrowheads="1"/>
          </p:cNvSpPr>
          <p:nvPr>
            <p:ph type="body" idx="1"/>
          </p:nvPr>
        </p:nvSpPr>
        <p:spPr>
          <a:xfrm>
            <a:off x="457200" y="2349500"/>
            <a:ext cx="8229600" cy="3776663"/>
          </a:xfrm>
        </p:spPr>
        <p:txBody>
          <a:bodyPr/>
          <a:lstStyle/>
          <a:p>
            <a:pPr eaLnBrk="1" hangingPunct="1"/>
            <a:r>
              <a:rPr lang="en-GB" altLang="en-US" b="1"/>
              <a:t>Hypothesis Testing.</a:t>
            </a:r>
            <a:r>
              <a:rPr lang="en-GB" altLang="en-US"/>
              <a:t>      An inferential procedure that uses sample data to evaluate the validity of a hypothesis about a population.</a:t>
            </a:r>
          </a:p>
          <a:p>
            <a:pPr eaLnBrk="1" hangingPunct="1"/>
            <a:r>
              <a:rPr lang="en-GB" altLang="en-US"/>
              <a:t>That is:  hypotheses relate to populations but we usually test them with samples.</a:t>
            </a:r>
          </a:p>
          <a:p>
            <a:pPr eaLnBrk="1" hangingPunct="1"/>
            <a:endParaRPr lang="en-US" altLang="en-US"/>
          </a:p>
        </p:txBody>
      </p:sp>
    </p:spTree>
    <p:extLst>
      <p:ext uri="{BB962C8B-B14F-4D97-AF65-F5344CB8AC3E}">
        <p14:creationId xmlns:p14="http://schemas.microsoft.com/office/powerpoint/2010/main" val="897163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8F17AC2-03CB-49F0-9AB6-A75E6102D4FA}"/>
              </a:ext>
            </a:extLst>
          </p:cNvPr>
          <p:cNvSpPr>
            <a:spLocks noGrp="1" noChangeArrowheads="1"/>
          </p:cNvSpPr>
          <p:nvPr>
            <p:ph type="title"/>
          </p:nvPr>
        </p:nvSpPr>
        <p:spPr>
          <a:xfrm>
            <a:off x="457200" y="274638"/>
            <a:ext cx="8229600" cy="850900"/>
          </a:xfrm>
        </p:spPr>
        <p:txBody>
          <a:bodyPr/>
          <a:lstStyle/>
          <a:p>
            <a:pPr eaLnBrk="1" hangingPunct="1"/>
            <a:r>
              <a:rPr lang="en-AU" altLang="en-US" sz="4000" b="1"/>
              <a:t>SEQUENCE IN HYPOTHESIS TESTING</a:t>
            </a:r>
          </a:p>
        </p:txBody>
      </p:sp>
      <p:sp>
        <p:nvSpPr>
          <p:cNvPr id="6147" name="Rectangle 3">
            <a:extLst>
              <a:ext uri="{FF2B5EF4-FFF2-40B4-BE49-F238E27FC236}">
                <a16:creationId xmlns:a16="http://schemas.microsoft.com/office/drawing/2014/main" id="{877438F2-159E-4133-B93A-AA0D3C646003}"/>
              </a:ext>
            </a:extLst>
          </p:cNvPr>
          <p:cNvSpPr>
            <a:spLocks noGrp="1" noChangeArrowheads="1"/>
          </p:cNvSpPr>
          <p:nvPr>
            <p:ph type="body" idx="1"/>
          </p:nvPr>
        </p:nvSpPr>
        <p:spPr>
          <a:xfrm>
            <a:off x="468313" y="1341438"/>
            <a:ext cx="8229600" cy="5327650"/>
          </a:xfrm>
        </p:spPr>
        <p:txBody>
          <a:bodyPr/>
          <a:lstStyle/>
          <a:p>
            <a:pPr marL="609600" indent="-609600" eaLnBrk="1" hangingPunct="1">
              <a:buFontTx/>
              <a:buNone/>
            </a:pPr>
            <a:r>
              <a:rPr lang="en-GB" altLang="en-US" sz="3600"/>
              <a:t>Scientific thinking possesses three essential steps:</a:t>
            </a:r>
          </a:p>
          <a:p>
            <a:pPr marL="609600" indent="-609600" eaLnBrk="1" hangingPunct="1">
              <a:buFontTx/>
              <a:buAutoNum type="arabicPeriod"/>
            </a:pPr>
            <a:r>
              <a:rPr lang="en-GB" altLang="en-US" sz="3600"/>
              <a:t>The proposal of a hypothesis to account for a phenomenon.</a:t>
            </a:r>
          </a:p>
          <a:p>
            <a:pPr marL="609600" indent="-609600" eaLnBrk="1" hangingPunct="1">
              <a:buFontTx/>
              <a:buAutoNum type="arabicPeriod"/>
            </a:pPr>
            <a:r>
              <a:rPr lang="en-GB" altLang="en-US" sz="3600"/>
              <a:t>The deduction from the hypothesis that certain phenomena should be observed in given circumstances. </a:t>
            </a:r>
          </a:p>
          <a:p>
            <a:pPr marL="609600" indent="-609600" eaLnBrk="1" hangingPunct="1">
              <a:buFontTx/>
              <a:buAutoNum type="arabicPeriod"/>
            </a:pPr>
            <a:r>
              <a:rPr lang="en-GB" altLang="en-US" sz="3600"/>
              <a:t>The checking of this deduction by observation and testing. </a:t>
            </a:r>
            <a:endParaRPr lang="en-AU" altLang="en-US" sz="3600"/>
          </a:p>
        </p:txBody>
      </p:sp>
    </p:spTree>
    <p:extLst>
      <p:ext uri="{BB962C8B-B14F-4D97-AF65-F5344CB8AC3E}">
        <p14:creationId xmlns:p14="http://schemas.microsoft.com/office/powerpoint/2010/main" val="1196019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EF575C0-4A9C-4518-9E89-74EAAB419C41}"/>
              </a:ext>
            </a:extLst>
          </p:cNvPr>
          <p:cNvSpPr>
            <a:spLocks noGrp="1" noChangeArrowheads="1"/>
          </p:cNvSpPr>
          <p:nvPr>
            <p:ph type="title"/>
          </p:nvPr>
        </p:nvSpPr>
        <p:spPr>
          <a:xfrm>
            <a:off x="457200" y="274638"/>
            <a:ext cx="8229600" cy="777875"/>
          </a:xfrm>
        </p:spPr>
        <p:txBody>
          <a:bodyPr/>
          <a:lstStyle/>
          <a:p>
            <a:pPr eaLnBrk="1" hangingPunct="1"/>
            <a:r>
              <a:rPr lang="en-AU" altLang="en-US" b="1"/>
              <a:t>STATING THE HYPOTHESIS</a:t>
            </a:r>
          </a:p>
        </p:txBody>
      </p:sp>
      <p:sp>
        <p:nvSpPr>
          <p:cNvPr id="7171" name="Rectangle 3">
            <a:extLst>
              <a:ext uri="{FF2B5EF4-FFF2-40B4-BE49-F238E27FC236}">
                <a16:creationId xmlns:a16="http://schemas.microsoft.com/office/drawing/2014/main" id="{03C4161A-AC5A-449D-B5E4-254C13E4E38A}"/>
              </a:ext>
            </a:extLst>
          </p:cNvPr>
          <p:cNvSpPr>
            <a:spLocks noGrp="1" noChangeArrowheads="1"/>
          </p:cNvSpPr>
          <p:nvPr>
            <p:ph type="body" idx="1"/>
          </p:nvPr>
        </p:nvSpPr>
        <p:spPr>
          <a:xfrm>
            <a:off x="457200" y="1268413"/>
            <a:ext cx="8229600" cy="5400675"/>
          </a:xfrm>
        </p:spPr>
        <p:txBody>
          <a:bodyPr/>
          <a:lstStyle/>
          <a:p>
            <a:pPr eaLnBrk="1" hangingPunct="1"/>
            <a:r>
              <a:rPr lang="en-GB" altLang="en-US" dirty="0"/>
              <a:t>Hypotheses may be stated in the form of proposed </a:t>
            </a:r>
            <a:r>
              <a:rPr lang="en-GB" altLang="en-US" b="1" i="1" dirty="0"/>
              <a:t>relationships</a:t>
            </a:r>
            <a:r>
              <a:rPr lang="en-GB" altLang="en-US" dirty="0"/>
              <a:t> (associations) or in terms of </a:t>
            </a:r>
            <a:r>
              <a:rPr lang="en-GB" altLang="en-US" b="1" i="1" dirty="0"/>
              <a:t>differences </a:t>
            </a:r>
            <a:r>
              <a:rPr lang="en-GB" altLang="en-US" dirty="0"/>
              <a:t>(comparisons). </a:t>
            </a:r>
          </a:p>
          <a:p>
            <a:pPr eaLnBrk="1" hangingPunct="1"/>
            <a:endParaRPr lang="en-GB" altLang="en-US" dirty="0"/>
          </a:p>
          <a:p>
            <a:pPr eaLnBrk="1" hangingPunct="1"/>
            <a:r>
              <a:rPr lang="en-GB" altLang="en-US" dirty="0"/>
              <a:t> A relationship hypothesis would exist if we propose ‘</a:t>
            </a:r>
            <a:r>
              <a:rPr lang="en-GB" altLang="en-US" i="1" dirty="0"/>
              <a:t>that changes in demand for a specified good are related to changes in price of the same good</a:t>
            </a:r>
            <a:r>
              <a:rPr lang="en-GB" altLang="en-US" dirty="0"/>
              <a:t>’. </a:t>
            </a:r>
          </a:p>
          <a:p>
            <a:pPr eaLnBrk="1" hangingPunct="1"/>
            <a:endParaRPr lang="en-GB" altLang="en-US" dirty="0"/>
          </a:p>
          <a:p>
            <a:pPr eaLnBrk="1" hangingPunct="1"/>
            <a:r>
              <a:rPr lang="en-GB" altLang="en-US" dirty="0"/>
              <a:t>A difference hypothesis is ‘</a:t>
            </a:r>
            <a:r>
              <a:rPr lang="en-GB" altLang="en-US" i="1" dirty="0"/>
              <a:t>that female employees take more sick days than male employees’</a:t>
            </a:r>
            <a:r>
              <a:rPr lang="en-GB" altLang="en-US" dirty="0"/>
              <a:t>. </a:t>
            </a:r>
            <a:endParaRPr lang="en-AU" altLang="en-US" dirty="0"/>
          </a:p>
        </p:txBody>
      </p:sp>
    </p:spTree>
    <p:extLst>
      <p:ext uri="{BB962C8B-B14F-4D97-AF65-F5344CB8AC3E}">
        <p14:creationId xmlns:p14="http://schemas.microsoft.com/office/powerpoint/2010/main" val="4046811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05E25B4A-A392-4E32-B271-8FEA04B40082}"/>
              </a:ext>
            </a:extLst>
          </p:cNvPr>
          <p:cNvSpPr>
            <a:spLocks noGrp="1" noChangeArrowheads="1"/>
          </p:cNvSpPr>
          <p:nvPr>
            <p:ph type="title"/>
          </p:nvPr>
        </p:nvSpPr>
        <p:spPr/>
        <p:txBody>
          <a:bodyPr>
            <a:normAutofit fontScale="90000"/>
          </a:bodyPr>
          <a:lstStyle/>
          <a:p>
            <a:pPr eaLnBrk="1" hangingPunct="1"/>
            <a:r>
              <a:rPr lang="en-AU" altLang="en-US" sz="4000" b="1"/>
              <a:t>STATISTICAL TESTS ASSOCIATED WITH THE TWO TYPES OF HYPOTHESES</a:t>
            </a:r>
          </a:p>
        </p:txBody>
      </p:sp>
      <p:sp>
        <p:nvSpPr>
          <p:cNvPr id="8195" name="Rectangle 3">
            <a:extLst>
              <a:ext uri="{FF2B5EF4-FFF2-40B4-BE49-F238E27FC236}">
                <a16:creationId xmlns:a16="http://schemas.microsoft.com/office/drawing/2014/main" id="{62E70AFB-E9C7-47A5-95D6-D6BC9A695E9D}"/>
              </a:ext>
            </a:extLst>
          </p:cNvPr>
          <p:cNvSpPr>
            <a:spLocks noGrp="1" noChangeArrowheads="1"/>
          </p:cNvSpPr>
          <p:nvPr>
            <p:ph type="body" idx="1"/>
          </p:nvPr>
        </p:nvSpPr>
        <p:spPr>
          <a:xfrm>
            <a:off x="457200" y="2349500"/>
            <a:ext cx="8229600" cy="3776663"/>
          </a:xfrm>
        </p:spPr>
        <p:txBody>
          <a:bodyPr/>
          <a:lstStyle/>
          <a:p>
            <a:pPr eaLnBrk="1" hangingPunct="1">
              <a:lnSpc>
                <a:spcPct val="90000"/>
              </a:lnSpc>
            </a:pPr>
            <a:r>
              <a:rPr lang="en-AU" altLang="en-US" sz="3600" dirty="0">
                <a:solidFill>
                  <a:srgbClr val="00B050"/>
                </a:solidFill>
              </a:rPr>
              <a:t>Relationship hypotheses</a:t>
            </a:r>
            <a:r>
              <a:rPr lang="en-AU" altLang="en-US" sz="3600" dirty="0"/>
              <a:t> use statistical tests of correlation or association, and regression when prediction is involved. </a:t>
            </a:r>
          </a:p>
          <a:p>
            <a:pPr eaLnBrk="1" hangingPunct="1">
              <a:lnSpc>
                <a:spcPct val="90000"/>
              </a:lnSpc>
            </a:pPr>
            <a:endParaRPr lang="en-AU" altLang="en-US" sz="3600" dirty="0"/>
          </a:p>
          <a:p>
            <a:pPr eaLnBrk="1" hangingPunct="1">
              <a:lnSpc>
                <a:spcPct val="90000"/>
              </a:lnSpc>
            </a:pPr>
            <a:r>
              <a:rPr lang="en-AU" altLang="en-US" sz="3600" dirty="0">
                <a:solidFill>
                  <a:srgbClr val="00B050"/>
                </a:solidFill>
              </a:rPr>
              <a:t>Difference hypotheses</a:t>
            </a:r>
            <a:r>
              <a:rPr lang="en-AU" altLang="en-US" sz="3600" dirty="0"/>
              <a:t> use statistical tests of differences. </a:t>
            </a:r>
          </a:p>
        </p:txBody>
      </p:sp>
    </p:spTree>
    <p:extLst>
      <p:ext uri="{BB962C8B-B14F-4D97-AF65-F5344CB8AC3E}">
        <p14:creationId xmlns:p14="http://schemas.microsoft.com/office/powerpoint/2010/main" val="13357168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C26FFB5-4F45-4F9B-ADB1-0AFEC2EC023B}"/>
              </a:ext>
            </a:extLst>
          </p:cNvPr>
          <p:cNvSpPr>
            <a:spLocks noGrp="1" noChangeArrowheads="1"/>
          </p:cNvSpPr>
          <p:nvPr>
            <p:ph type="title"/>
          </p:nvPr>
        </p:nvSpPr>
        <p:spPr>
          <a:xfrm>
            <a:off x="457200" y="274638"/>
            <a:ext cx="8229600" cy="561975"/>
          </a:xfrm>
        </p:spPr>
        <p:txBody>
          <a:bodyPr>
            <a:normAutofit fontScale="90000"/>
          </a:bodyPr>
          <a:lstStyle/>
          <a:p>
            <a:pPr eaLnBrk="1" hangingPunct="1"/>
            <a:r>
              <a:rPr lang="en-GB" altLang="en-US" sz="4000" b="1"/>
              <a:t>CRITERIA FOR JUDGING HYPOTHESES</a:t>
            </a:r>
          </a:p>
        </p:txBody>
      </p:sp>
      <p:sp>
        <p:nvSpPr>
          <p:cNvPr id="9219" name="Rectangle 3">
            <a:extLst>
              <a:ext uri="{FF2B5EF4-FFF2-40B4-BE49-F238E27FC236}">
                <a16:creationId xmlns:a16="http://schemas.microsoft.com/office/drawing/2014/main" id="{6C5CD34D-6BC3-461F-B868-AD260D508064}"/>
              </a:ext>
            </a:extLst>
          </p:cNvPr>
          <p:cNvSpPr>
            <a:spLocks noGrp="1" noChangeArrowheads="1"/>
          </p:cNvSpPr>
          <p:nvPr>
            <p:ph type="body" idx="1"/>
          </p:nvPr>
        </p:nvSpPr>
        <p:spPr>
          <a:xfrm>
            <a:off x="250825" y="1268413"/>
            <a:ext cx="8713788" cy="5040907"/>
          </a:xfrm>
        </p:spPr>
        <p:txBody>
          <a:bodyPr/>
          <a:lstStyle/>
          <a:p>
            <a:pPr eaLnBrk="1" hangingPunct="1"/>
            <a:endParaRPr lang="en-GB" altLang="en-US" dirty="0"/>
          </a:p>
          <a:p>
            <a:pPr eaLnBrk="1" hangingPunct="1"/>
            <a:r>
              <a:rPr lang="en-GB" altLang="en-US" dirty="0"/>
              <a:t>Hypotheses should be clear</a:t>
            </a:r>
            <a:r>
              <a:rPr lang="en-US" altLang="en-US" dirty="0"/>
              <a:t> and precise</a:t>
            </a:r>
          </a:p>
          <a:p>
            <a:pPr eaLnBrk="1" hangingPunct="1"/>
            <a:endParaRPr lang="en-US" altLang="en-US" dirty="0"/>
          </a:p>
          <a:p>
            <a:pPr eaLnBrk="1" hangingPunct="1"/>
            <a:r>
              <a:rPr lang="en-GB" altLang="en-US" dirty="0"/>
              <a:t>Hypotheses should be testable with operationalized variables</a:t>
            </a:r>
          </a:p>
          <a:p>
            <a:pPr eaLnBrk="1" hangingPunct="1"/>
            <a:endParaRPr lang="en-GB" altLang="en-US" dirty="0"/>
          </a:p>
          <a:p>
            <a:pPr eaLnBrk="1" hangingPunct="1"/>
            <a:r>
              <a:rPr lang="en-GB" altLang="en-US" dirty="0"/>
              <a:t>Hypotheses should state expected relationships between variables explicitly</a:t>
            </a:r>
          </a:p>
          <a:p>
            <a:pPr eaLnBrk="1" hangingPunct="1"/>
            <a:r>
              <a:rPr lang="en-US" altLang="en-US" dirty="0"/>
              <a:t> </a:t>
            </a:r>
          </a:p>
          <a:p>
            <a:pPr eaLnBrk="1" hangingPunct="1"/>
            <a:r>
              <a:rPr lang="en-GB" altLang="en-US" dirty="0"/>
              <a:t>Hypotheses should be limited in scope</a:t>
            </a:r>
            <a:r>
              <a:rPr lang="en-US" altLang="en-US" dirty="0"/>
              <a:t> </a:t>
            </a:r>
          </a:p>
          <a:p>
            <a:pPr eaLnBrk="1" hangingPunct="1"/>
            <a:endParaRPr lang="en-US" altLang="en-US" dirty="0"/>
          </a:p>
          <a:p>
            <a:pPr eaLnBrk="1" hangingPunct="1"/>
            <a:r>
              <a:rPr lang="en-GB" altLang="en-US" dirty="0"/>
              <a:t>Hypotheses should be grounded in past knowledge or reasonably consistent with known facts</a:t>
            </a:r>
          </a:p>
        </p:txBody>
      </p:sp>
    </p:spTree>
    <p:extLst>
      <p:ext uri="{BB962C8B-B14F-4D97-AF65-F5344CB8AC3E}">
        <p14:creationId xmlns:p14="http://schemas.microsoft.com/office/powerpoint/2010/main" val="12159542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52BC960-2676-46F8-B292-65F895CF24D4}"/>
              </a:ext>
            </a:extLst>
          </p:cNvPr>
          <p:cNvSpPr>
            <a:spLocks noGrp="1" noChangeArrowheads="1"/>
          </p:cNvSpPr>
          <p:nvPr>
            <p:ph type="title"/>
          </p:nvPr>
        </p:nvSpPr>
        <p:spPr>
          <a:xfrm>
            <a:off x="457200" y="274638"/>
            <a:ext cx="8229600" cy="850900"/>
          </a:xfrm>
        </p:spPr>
        <p:txBody>
          <a:bodyPr/>
          <a:lstStyle/>
          <a:p>
            <a:pPr eaLnBrk="1" hangingPunct="1"/>
            <a:r>
              <a:rPr lang="en-AU" altLang="en-US" sz="4000" b="1"/>
              <a:t>LOGIC OF HYPOTHESIS TESTING</a:t>
            </a:r>
          </a:p>
        </p:txBody>
      </p:sp>
      <p:sp>
        <p:nvSpPr>
          <p:cNvPr id="10243" name="Rectangle 3">
            <a:extLst>
              <a:ext uri="{FF2B5EF4-FFF2-40B4-BE49-F238E27FC236}">
                <a16:creationId xmlns:a16="http://schemas.microsoft.com/office/drawing/2014/main" id="{12580154-6EC2-48C8-9339-ACAEBDE47DC0}"/>
              </a:ext>
            </a:extLst>
          </p:cNvPr>
          <p:cNvSpPr>
            <a:spLocks noGrp="1" noChangeArrowheads="1"/>
          </p:cNvSpPr>
          <p:nvPr>
            <p:ph type="body" idx="1"/>
          </p:nvPr>
        </p:nvSpPr>
        <p:spPr>
          <a:xfrm>
            <a:off x="457200" y="1700213"/>
            <a:ext cx="8229600" cy="4033043"/>
          </a:xfrm>
        </p:spPr>
        <p:txBody>
          <a:bodyPr/>
          <a:lstStyle/>
          <a:p>
            <a:pPr eaLnBrk="1" hangingPunct="1"/>
            <a:endParaRPr lang="en-GB" altLang="en-US" dirty="0"/>
          </a:p>
          <a:p>
            <a:pPr eaLnBrk="1" hangingPunct="1"/>
            <a:r>
              <a:rPr lang="en-GB" altLang="en-US" dirty="0"/>
              <a:t>We set up two competing statements or hypotheses, </a:t>
            </a:r>
            <a:r>
              <a:rPr lang="en-GB" altLang="en-US" b="1" dirty="0"/>
              <a:t>the null hypothesis</a:t>
            </a:r>
            <a:r>
              <a:rPr lang="en-GB" altLang="en-US" dirty="0"/>
              <a:t> and </a:t>
            </a:r>
            <a:r>
              <a:rPr lang="en-GB" altLang="en-US" b="1" dirty="0"/>
              <a:t>the</a:t>
            </a:r>
            <a:r>
              <a:rPr lang="en-GB" altLang="en-US" dirty="0"/>
              <a:t> </a:t>
            </a:r>
            <a:r>
              <a:rPr lang="en-GB" altLang="en-US" b="1" dirty="0"/>
              <a:t>alternate hypothesis</a:t>
            </a:r>
            <a:r>
              <a:rPr lang="en-GB" altLang="en-US" dirty="0"/>
              <a:t>. </a:t>
            </a:r>
          </a:p>
          <a:p>
            <a:pPr eaLnBrk="1" hangingPunct="1"/>
            <a:endParaRPr lang="en-GB" altLang="en-US" dirty="0"/>
          </a:p>
          <a:p>
            <a:pPr eaLnBrk="1" hangingPunct="1"/>
            <a:r>
              <a:rPr lang="en-GB" altLang="en-US" dirty="0"/>
              <a:t>How do we test or compare these competing hypotheses?  This is the counterintuitive part. </a:t>
            </a:r>
            <a:r>
              <a:rPr lang="en-GB" altLang="en-US" b="1" dirty="0"/>
              <a:t>We try to </a:t>
            </a:r>
            <a:r>
              <a:rPr lang="en-GB" altLang="en-US" b="1" i="1" dirty="0"/>
              <a:t>disprove</a:t>
            </a:r>
            <a:r>
              <a:rPr lang="en-GB" altLang="en-US" b="1" dirty="0"/>
              <a:t> the Null Hypothesis</a:t>
            </a:r>
            <a:r>
              <a:rPr lang="en-GB" altLang="en-US" dirty="0"/>
              <a:t>.</a:t>
            </a:r>
            <a:endParaRPr lang="en-AU" altLang="en-US" dirty="0"/>
          </a:p>
        </p:txBody>
      </p:sp>
    </p:spTree>
    <p:extLst>
      <p:ext uri="{BB962C8B-B14F-4D97-AF65-F5344CB8AC3E}">
        <p14:creationId xmlns:p14="http://schemas.microsoft.com/office/powerpoint/2010/main" val="36019579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A1ED313D-42A9-4D65-9745-5D2D1C658BAD}"/>
              </a:ext>
            </a:extLst>
          </p:cNvPr>
          <p:cNvSpPr>
            <a:spLocks noGrp="1" noChangeArrowheads="1"/>
          </p:cNvSpPr>
          <p:nvPr>
            <p:ph type="title"/>
          </p:nvPr>
        </p:nvSpPr>
        <p:spPr>
          <a:xfrm>
            <a:off x="457200" y="274638"/>
            <a:ext cx="8229600" cy="777875"/>
          </a:xfrm>
        </p:spPr>
        <p:txBody>
          <a:bodyPr/>
          <a:lstStyle/>
          <a:p>
            <a:pPr eaLnBrk="1" hangingPunct="1"/>
            <a:r>
              <a:rPr lang="en-GB" altLang="en-US" sz="2800" b="1"/>
              <a:t>THE NULL AND ALTERNATIVE HYPOTHESES</a:t>
            </a:r>
            <a:r>
              <a:rPr lang="en-GB" altLang="en-US" sz="4000"/>
              <a:t> </a:t>
            </a:r>
          </a:p>
        </p:txBody>
      </p:sp>
      <p:sp>
        <p:nvSpPr>
          <p:cNvPr id="11267" name="Rectangle 3">
            <a:extLst>
              <a:ext uri="{FF2B5EF4-FFF2-40B4-BE49-F238E27FC236}">
                <a16:creationId xmlns:a16="http://schemas.microsoft.com/office/drawing/2014/main" id="{82E7E651-E22B-4435-9704-6CA97FE42CAB}"/>
              </a:ext>
            </a:extLst>
          </p:cNvPr>
          <p:cNvSpPr>
            <a:spLocks noGrp="1" noChangeArrowheads="1"/>
          </p:cNvSpPr>
          <p:nvPr>
            <p:ph type="body" idx="1"/>
          </p:nvPr>
        </p:nvSpPr>
        <p:spPr>
          <a:xfrm>
            <a:off x="179388" y="1268413"/>
            <a:ext cx="8713787" cy="5357812"/>
          </a:xfrm>
        </p:spPr>
        <p:txBody>
          <a:bodyPr/>
          <a:lstStyle/>
          <a:p>
            <a:pPr eaLnBrk="1" hangingPunct="1"/>
            <a:r>
              <a:rPr lang="en-GB" altLang="en-US" i="1" dirty="0"/>
              <a:t>The Null Hypothesis</a:t>
            </a:r>
            <a:r>
              <a:rPr lang="en-GB" altLang="en-US" dirty="0"/>
              <a:t> – symbolized as </a:t>
            </a:r>
            <a:r>
              <a:rPr lang="en-GB" altLang="en-US" dirty="0" err="1"/>
              <a:t>H</a:t>
            </a:r>
            <a:r>
              <a:rPr lang="en-GB" altLang="en-US" sz="3600" baseline="-2000" dirty="0" err="1"/>
              <a:t>o</a:t>
            </a:r>
            <a:r>
              <a:rPr lang="en-US" altLang="en-US" sz="3600" baseline="-25000" dirty="0"/>
              <a:t> </a:t>
            </a:r>
          </a:p>
          <a:p>
            <a:pPr lvl="1" eaLnBrk="1" hangingPunct="1"/>
            <a:r>
              <a:rPr lang="en-GB" altLang="en-US" dirty="0" err="1"/>
              <a:t>H</a:t>
            </a:r>
            <a:r>
              <a:rPr lang="en-GB" altLang="en-US" sz="3200" baseline="-25000" dirty="0" err="1"/>
              <a:t>o</a:t>
            </a:r>
            <a:r>
              <a:rPr lang="en-GB" altLang="en-US" dirty="0"/>
              <a:t>: The finding was simply a chance (random) occurrence </a:t>
            </a:r>
          </a:p>
          <a:p>
            <a:pPr marL="530352" lvl="1" indent="0" eaLnBrk="1" hangingPunct="1">
              <a:buNone/>
            </a:pPr>
            <a:r>
              <a:rPr lang="en-GB" altLang="en-US" dirty="0"/>
              <a:t>      – nothing really occurred</a:t>
            </a:r>
            <a:endParaRPr lang="en-US" altLang="en-US" dirty="0"/>
          </a:p>
          <a:p>
            <a:pPr eaLnBrk="1" hangingPunct="1"/>
            <a:r>
              <a:rPr lang="en-GB" altLang="en-US" i="1" dirty="0"/>
              <a:t>The Alternate Hypothesis</a:t>
            </a:r>
            <a:r>
              <a:rPr lang="en-GB" altLang="en-US" dirty="0"/>
              <a:t> – symbolized as H</a:t>
            </a:r>
            <a:r>
              <a:rPr lang="en-GB" altLang="en-US" baseline="-25000" dirty="0"/>
              <a:t>1</a:t>
            </a:r>
            <a:r>
              <a:rPr lang="en-US" altLang="en-US" dirty="0"/>
              <a:t> </a:t>
            </a:r>
          </a:p>
          <a:p>
            <a:pPr lvl="1" eaLnBrk="1" hangingPunct="1"/>
            <a:r>
              <a:rPr lang="en-GB" altLang="en-US" dirty="0"/>
              <a:t>H</a:t>
            </a:r>
            <a:r>
              <a:rPr lang="en-GB" altLang="en-US" b="1" baseline="-25000" dirty="0"/>
              <a:t>1</a:t>
            </a:r>
            <a:r>
              <a:rPr lang="en-GB" altLang="en-US" dirty="0"/>
              <a:t>: The finding did not occur by chance but is real (alternative version) – something did occur</a:t>
            </a:r>
          </a:p>
          <a:p>
            <a:pPr eaLnBrk="1" hangingPunct="1"/>
            <a:r>
              <a:rPr lang="en-GB" altLang="en-US" dirty="0"/>
              <a:t>The null hypothesis is assumed to be true unless we find evidence to the contrary which then allows us to assume the alternate hypothesis is more likely correct. </a:t>
            </a:r>
          </a:p>
        </p:txBody>
      </p:sp>
    </p:spTree>
    <p:extLst>
      <p:ext uri="{BB962C8B-B14F-4D97-AF65-F5344CB8AC3E}">
        <p14:creationId xmlns:p14="http://schemas.microsoft.com/office/powerpoint/2010/main" val="1243756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FC0EAFFE-D60A-4368-9655-BD39E3E93E19}"/>
              </a:ext>
            </a:extLst>
          </p:cNvPr>
          <p:cNvSpPr>
            <a:spLocks noGrp="1" noChangeArrowheads="1"/>
          </p:cNvSpPr>
          <p:nvPr>
            <p:ph type="title"/>
          </p:nvPr>
        </p:nvSpPr>
        <p:spPr>
          <a:xfrm>
            <a:off x="457200" y="274638"/>
            <a:ext cx="8229600" cy="850900"/>
          </a:xfrm>
        </p:spPr>
        <p:txBody>
          <a:bodyPr/>
          <a:lstStyle/>
          <a:p>
            <a:pPr eaLnBrk="1" hangingPunct="1"/>
            <a:r>
              <a:rPr lang="en-AU" altLang="en-US" sz="4000"/>
              <a:t>MAKING THE JUDGEMENT CALL</a:t>
            </a:r>
          </a:p>
        </p:txBody>
      </p:sp>
      <p:sp>
        <p:nvSpPr>
          <p:cNvPr id="12291" name="Rectangle 3">
            <a:extLst>
              <a:ext uri="{FF2B5EF4-FFF2-40B4-BE49-F238E27FC236}">
                <a16:creationId xmlns:a16="http://schemas.microsoft.com/office/drawing/2014/main" id="{76A07E8B-AC80-493C-B341-18086E510B78}"/>
              </a:ext>
            </a:extLst>
          </p:cNvPr>
          <p:cNvSpPr>
            <a:spLocks noGrp="1" noChangeArrowheads="1"/>
          </p:cNvSpPr>
          <p:nvPr>
            <p:ph type="body" idx="1"/>
          </p:nvPr>
        </p:nvSpPr>
        <p:spPr>
          <a:xfrm>
            <a:off x="250825" y="1341438"/>
            <a:ext cx="8713788" cy="5256212"/>
          </a:xfrm>
        </p:spPr>
        <p:txBody>
          <a:bodyPr/>
          <a:lstStyle/>
          <a:p>
            <a:pPr eaLnBrk="1" hangingPunct="1"/>
            <a:r>
              <a:rPr lang="en-AU" altLang="en-US"/>
              <a:t>On what basis can we decide between the two competing hypotheses?</a:t>
            </a:r>
          </a:p>
          <a:p>
            <a:pPr eaLnBrk="1" hangingPunct="1">
              <a:buFontTx/>
              <a:buNone/>
            </a:pPr>
            <a:endParaRPr lang="en-AU" altLang="en-US"/>
          </a:p>
          <a:p>
            <a:pPr eaLnBrk="1" hangingPunct="1"/>
            <a:r>
              <a:rPr lang="en-GB" altLang="en-US"/>
              <a:t>In ‘traditional statistics’ something occurring with a probability equal to or less than .05 (= 5% = 1 chance in 20) is conventionally considered the border line for ‘unlikely’ to be chance.  The significance level is the risk of rejecting a null hypothesis when the latter is correct. </a:t>
            </a:r>
            <a:endParaRPr lang="en-AU" altLang="en-US"/>
          </a:p>
        </p:txBody>
      </p:sp>
    </p:spTree>
    <p:extLst>
      <p:ext uri="{BB962C8B-B14F-4D97-AF65-F5344CB8AC3E}">
        <p14:creationId xmlns:p14="http://schemas.microsoft.com/office/powerpoint/2010/main" val="40219243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8955C65F-8112-47B3-921F-9D7415AF7945}"/>
              </a:ext>
            </a:extLst>
          </p:cNvPr>
          <p:cNvSpPr>
            <a:spLocks noGrp="1" noChangeArrowheads="1"/>
          </p:cNvSpPr>
          <p:nvPr>
            <p:ph type="title"/>
          </p:nvPr>
        </p:nvSpPr>
        <p:spPr>
          <a:xfrm>
            <a:off x="457200" y="274638"/>
            <a:ext cx="8229600" cy="850900"/>
          </a:xfrm>
        </p:spPr>
        <p:txBody>
          <a:bodyPr/>
          <a:lstStyle/>
          <a:p>
            <a:pPr eaLnBrk="1" hangingPunct="1"/>
            <a:r>
              <a:rPr lang="en-AU" altLang="en-US" b="1"/>
              <a:t>SIGNIFICANCE LEVELS</a:t>
            </a:r>
          </a:p>
        </p:txBody>
      </p:sp>
      <p:sp>
        <p:nvSpPr>
          <p:cNvPr id="15363" name="Rectangle 3">
            <a:extLst>
              <a:ext uri="{FF2B5EF4-FFF2-40B4-BE49-F238E27FC236}">
                <a16:creationId xmlns:a16="http://schemas.microsoft.com/office/drawing/2014/main" id="{2034B672-1D44-40CC-A3B2-CB1A2FEBD2C8}"/>
              </a:ext>
            </a:extLst>
          </p:cNvPr>
          <p:cNvSpPr>
            <a:spLocks noGrp="1" noChangeArrowheads="1"/>
          </p:cNvSpPr>
          <p:nvPr>
            <p:ph type="body" idx="1"/>
          </p:nvPr>
        </p:nvSpPr>
        <p:spPr>
          <a:xfrm>
            <a:off x="457200" y="1268413"/>
            <a:ext cx="8229600" cy="5329237"/>
          </a:xfrm>
        </p:spPr>
        <p:txBody>
          <a:bodyPr/>
          <a:lstStyle/>
          <a:p>
            <a:pPr eaLnBrk="1" hangingPunct="1"/>
            <a:r>
              <a:rPr lang="en-GB" altLang="en-US"/>
              <a:t>The words ‘</a:t>
            </a:r>
            <a:r>
              <a:rPr lang="en-GB" altLang="en-US" i="1"/>
              <a:t>no statistically significant difference/relationship’ </a:t>
            </a:r>
            <a:r>
              <a:rPr lang="en-GB" altLang="en-US"/>
              <a:t>in  the H</a:t>
            </a:r>
            <a:r>
              <a:rPr lang="en-GB" altLang="en-US" sz="4000" baseline="-14000"/>
              <a:t>o</a:t>
            </a:r>
            <a:r>
              <a:rPr lang="en-GB" altLang="en-US"/>
              <a:t> statement gives us a baseline to determine whether there has been any further effect beyond the chance level. </a:t>
            </a:r>
          </a:p>
          <a:p>
            <a:pPr eaLnBrk="1" hangingPunct="1">
              <a:buFontTx/>
              <a:buNone/>
            </a:pPr>
            <a:endParaRPr lang="en-GB" altLang="en-US"/>
          </a:p>
          <a:p>
            <a:pPr eaLnBrk="1" hangingPunct="1"/>
            <a:r>
              <a:rPr lang="en-GB" altLang="en-US"/>
              <a:t>We can thus set precise limits  </a:t>
            </a:r>
            <a:r>
              <a:rPr lang="en-GB" altLang="en-US" i="1"/>
              <a:t>-  our significance levels</a:t>
            </a:r>
            <a:r>
              <a:rPr lang="en-GB" altLang="en-US"/>
              <a:t>  -  for the rejection of a null hypothesis.  This is the basic principle on which most statistical tests are based.</a:t>
            </a:r>
            <a:endParaRPr lang="en-AU" altLang="en-US"/>
          </a:p>
        </p:txBody>
      </p:sp>
    </p:spTree>
    <p:extLst>
      <p:ext uri="{BB962C8B-B14F-4D97-AF65-F5344CB8AC3E}">
        <p14:creationId xmlns:p14="http://schemas.microsoft.com/office/powerpoint/2010/main" val="8776877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74AA20C-FD4F-4697-A29A-9FEF34CE0843}"/>
              </a:ext>
            </a:extLst>
          </p:cNvPr>
          <p:cNvSpPr>
            <a:spLocks noGrp="1" noChangeArrowheads="1"/>
          </p:cNvSpPr>
          <p:nvPr>
            <p:ph type="title"/>
          </p:nvPr>
        </p:nvSpPr>
        <p:spPr>
          <a:xfrm>
            <a:off x="457200" y="274638"/>
            <a:ext cx="8229600" cy="850900"/>
          </a:xfrm>
        </p:spPr>
        <p:txBody>
          <a:bodyPr>
            <a:normAutofit fontScale="90000"/>
          </a:bodyPr>
          <a:lstStyle/>
          <a:p>
            <a:pPr eaLnBrk="1" hangingPunct="1"/>
            <a:r>
              <a:rPr lang="en-AU" altLang="en-US" sz="3600" b="1"/>
              <a:t>STATISTICALLY SIGNIFICANT DIFFERENCES</a:t>
            </a:r>
          </a:p>
        </p:txBody>
      </p:sp>
      <p:sp>
        <p:nvSpPr>
          <p:cNvPr id="16387" name="Rectangle 3">
            <a:extLst>
              <a:ext uri="{FF2B5EF4-FFF2-40B4-BE49-F238E27FC236}">
                <a16:creationId xmlns:a16="http://schemas.microsoft.com/office/drawing/2014/main" id="{5FAD857C-99AA-4C00-9403-3C8459E0B08A}"/>
              </a:ext>
            </a:extLst>
          </p:cNvPr>
          <p:cNvSpPr>
            <a:spLocks noGrp="1" noChangeArrowheads="1"/>
          </p:cNvSpPr>
          <p:nvPr>
            <p:ph type="body" idx="1"/>
          </p:nvPr>
        </p:nvSpPr>
        <p:spPr>
          <a:xfrm>
            <a:off x="250825" y="1628775"/>
            <a:ext cx="8642350" cy="4968875"/>
          </a:xfrm>
        </p:spPr>
        <p:txBody>
          <a:bodyPr/>
          <a:lstStyle/>
          <a:p>
            <a:pPr eaLnBrk="1" hangingPunct="1"/>
            <a:r>
              <a:rPr lang="en-GB" altLang="en-US" sz="2800"/>
              <a:t>Statistically significant results occur rarely and should be equal to or less than the 5% level ( p &lt; .05). i.e. occur </a:t>
            </a:r>
            <a:r>
              <a:rPr lang="en-GB" altLang="en-US" sz="2800" b="1"/>
              <a:t>beyond</a:t>
            </a:r>
            <a:r>
              <a:rPr lang="en-GB" altLang="en-US" sz="2800"/>
              <a:t> the significance level cut-offs (outside the 95% confidence limits). </a:t>
            </a:r>
          </a:p>
          <a:p>
            <a:pPr eaLnBrk="1" hangingPunct="1"/>
            <a:endParaRPr lang="en-GB" altLang="en-US" sz="2800"/>
          </a:p>
          <a:p>
            <a:pPr eaLnBrk="1" hangingPunct="1"/>
            <a:r>
              <a:rPr lang="en-GB" altLang="en-US" sz="2800"/>
              <a:t>Strongly significant results may reach the 1% level (p &lt; .01 or 1 in 100 by chance ) or even the .01% level (p &lt; .001 or 1 in 1000 by chance).  Any significance less than .001 is quoted in SPSS results as .000</a:t>
            </a:r>
            <a:endParaRPr lang="en-AU" altLang="en-US" sz="2800"/>
          </a:p>
        </p:txBody>
      </p:sp>
    </p:spTree>
    <p:extLst>
      <p:ext uri="{BB962C8B-B14F-4D97-AF65-F5344CB8AC3E}">
        <p14:creationId xmlns:p14="http://schemas.microsoft.com/office/powerpoint/2010/main" val="1102437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AE00C7C-528D-47D7-BCAE-6FE69B648CE8}"/>
              </a:ext>
            </a:extLst>
          </p:cNvPr>
          <p:cNvSpPr>
            <a:spLocks noGrp="1" noChangeArrowheads="1"/>
          </p:cNvSpPr>
          <p:nvPr>
            <p:ph type="title"/>
          </p:nvPr>
        </p:nvSpPr>
        <p:spPr/>
        <p:txBody>
          <a:bodyPr/>
          <a:lstStyle/>
          <a:p>
            <a:pPr eaLnBrk="1" hangingPunct="1"/>
            <a:r>
              <a:rPr lang="en-GB" altLang="en-US" sz="4000" i="1"/>
              <a:t>SIGNIFICANCE LEVEL</a:t>
            </a:r>
            <a:r>
              <a:rPr lang="en-GB" altLang="en-US" sz="4000"/>
              <a:t> (</a:t>
            </a:r>
            <a:r>
              <a:rPr lang="en-GB" altLang="en-US" sz="4000" i="1"/>
              <a:t>ALPHA LEVEL</a:t>
            </a:r>
            <a:r>
              <a:rPr lang="en-GB" altLang="en-US" sz="4000"/>
              <a:t>) </a:t>
            </a:r>
          </a:p>
        </p:txBody>
      </p:sp>
      <p:sp>
        <p:nvSpPr>
          <p:cNvPr id="17411" name="Rectangle 3">
            <a:extLst>
              <a:ext uri="{FF2B5EF4-FFF2-40B4-BE49-F238E27FC236}">
                <a16:creationId xmlns:a16="http://schemas.microsoft.com/office/drawing/2014/main" id="{F79979CB-CFB8-4EC7-8AD3-B1CAFEDB5DA8}"/>
              </a:ext>
            </a:extLst>
          </p:cNvPr>
          <p:cNvSpPr>
            <a:spLocks noGrp="1" noChangeArrowheads="1"/>
          </p:cNvSpPr>
          <p:nvPr>
            <p:ph type="body" idx="1"/>
          </p:nvPr>
        </p:nvSpPr>
        <p:spPr/>
        <p:txBody>
          <a:bodyPr>
            <a:normAutofit fontScale="92500" lnSpcReduction="10000"/>
          </a:bodyPr>
          <a:lstStyle/>
          <a:p>
            <a:pPr eaLnBrk="1" hangingPunct="1"/>
            <a:r>
              <a:rPr lang="en-GB" altLang="en-US" sz="2800"/>
              <a:t>The significance level is often termed the alpha level. </a:t>
            </a:r>
          </a:p>
          <a:p>
            <a:pPr eaLnBrk="1" hangingPunct="1"/>
            <a:r>
              <a:rPr lang="en-GB" altLang="en-US" sz="2800"/>
              <a:t>The significance level offers a probability level for our evidence to be unreasonable as a chance result.</a:t>
            </a:r>
            <a:r>
              <a:rPr lang="en-US" altLang="en-US" sz="2800"/>
              <a:t> </a:t>
            </a:r>
          </a:p>
          <a:p>
            <a:pPr eaLnBrk="1" hangingPunct="1"/>
            <a:r>
              <a:rPr lang="en-GB" altLang="en-US" sz="2800"/>
              <a:t>A minimum decision criterion of p &lt; 0.05 (5% level for two-tailed tests) is recommended.</a:t>
            </a:r>
          </a:p>
          <a:p>
            <a:pPr eaLnBrk="1" hangingPunct="1"/>
            <a:r>
              <a:rPr lang="en-GB" altLang="en-US" sz="2800"/>
              <a:t>BUT a chance result at this level will occur 5% of the times.</a:t>
            </a:r>
            <a:r>
              <a:rPr lang="en-US" altLang="en-US" sz="2800"/>
              <a:t>  </a:t>
            </a:r>
            <a:endParaRPr lang="en-GB" altLang="en-US" sz="2800"/>
          </a:p>
        </p:txBody>
      </p:sp>
    </p:spTree>
    <p:extLst>
      <p:ext uri="{BB962C8B-B14F-4D97-AF65-F5344CB8AC3E}">
        <p14:creationId xmlns:p14="http://schemas.microsoft.com/office/powerpoint/2010/main" val="21017902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4">
            <a:extLst>
              <a:ext uri="{FF2B5EF4-FFF2-40B4-BE49-F238E27FC236}">
                <a16:creationId xmlns:a16="http://schemas.microsoft.com/office/drawing/2014/main" id="{A5FD491F-FB91-4533-A0B7-FA4189028EED}"/>
              </a:ext>
            </a:extLst>
          </p:cNvPr>
          <p:cNvSpPr>
            <a:spLocks noGrp="1" noChangeArrowheads="1"/>
          </p:cNvSpPr>
          <p:nvPr>
            <p:ph type="title"/>
          </p:nvPr>
        </p:nvSpPr>
        <p:spPr>
          <a:xfrm>
            <a:off x="457200" y="274638"/>
            <a:ext cx="8229600" cy="922337"/>
          </a:xfrm>
        </p:spPr>
        <p:txBody>
          <a:bodyPr>
            <a:normAutofit fontScale="90000"/>
          </a:bodyPr>
          <a:lstStyle/>
          <a:p>
            <a:pPr eaLnBrk="1" hangingPunct="1"/>
            <a:r>
              <a:rPr lang="en-AU" altLang="en-US" sz="3200"/>
              <a:t>Null Hypothesis Retention and Rejection Areas 5% level</a:t>
            </a:r>
          </a:p>
        </p:txBody>
      </p:sp>
      <p:graphicFrame>
        <p:nvGraphicFramePr>
          <p:cNvPr id="18435" name="Object 3">
            <a:extLst>
              <a:ext uri="{FF2B5EF4-FFF2-40B4-BE49-F238E27FC236}">
                <a16:creationId xmlns:a16="http://schemas.microsoft.com/office/drawing/2014/main" id="{24A8D35E-FE8B-4ED9-A1C4-7180A2B82A09}"/>
              </a:ext>
            </a:extLst>
          </p:cNvPr>
          <p:cNvGraphicFramePr>
            <a:graphicFrameLocks noGrp="1" noChangeAspect="1"/>
          </p:cNvGraphicFramePr>
          <p:nvPr>
            <p:ph idx="1"/>
          </p:nvPr>
        </p:nvGraphicFramePr>
        <p:xfrm>
          <a:off x="0" y="1341438"/>
          <a:ext cx="9144000" cy="5516562"/>
        </p:xfrm>
        <a:graphic>
          <a:graphicData uri="http://schemas.openxmlformats.org/presentationml/2006/ole">
            <mc:AlternateContent xmlns:mc="http://schemas.openxmlformats.org/markup-compatibility/2006">
              <mc:Choice xmlns:v="urn:schemas-microsoft-com:vml" Requires="v">
                <p:oleObj spid="_x0000_s1027" name="Document" r:id="rId3" imgW="6190134" imgH="4352556" progId="Word.Document.8">
                  <p:embed/>
                </p:oleObj>
              </mc:Choice>
              <mc:Fallback>
                <p:oleObj name="Document" r:id="rId3" imgW="6190134" imgH="4352556" progId="Word.Document.8">
                  <p:embed/>
                  <p:pic>
                    <p:nvPicPr>
                      <p:cNvPr id="18435" name="Object 3">
                        <a:extLst>
                          <a:ext uri="{FF2B5EF4-FFF2-40B4-BE49-F238E27FC236}">
                            <a16:creationId xmlns:a16="http://schemas.microsoft.com/office/drawing/2014/main" id="{24A8D35E-FE8B-4ED9-A1C4-7180A2B82A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341438"/>
                        <a:ext cx="9144000" cy="5516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5488987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1746D3B-00ED-421A-867B-44C7A97EC51E}"/>
              </a:ext>
            </a:extLst>
          </p:cNvPr>
          <p:cNvSpPr>
            <a:spLocks noGrp="1" noChangeArrowheads="1"/>
          </p:cNvSpPr>
          <p:nvPr>
            <p:ph type="title"/>
          </p:nvPr>
        </p:nvSpPr>
        <p:spPr>
          <a:xfrm>
            <a:off x="457200" y="274638"/>
            <a:ext cx="8229600" cy="706437"/>
          </a:xfrm>
        </p:spPr>
        <p:txBody>
          <a:bodyPr/>
          <a:lstStyle/>
          <a:p>
            <a:pPr eaLnBrk="1" hangingPunct="1"/>
            <a:r>
              <a:rPr lang="en-AU" altLang="en-US" sz="3600"/>
              <a:t>HYPOTHESIS TESTING SEQUENCE</a:t>
            </a:r>
          </a:p>
        </p:txBody>
      </p:sp>
      <p:sp>
        <p:nvSpPr>
          <p:cNvPr id="19459" name="Rectangle 3">
            <a:extLst>
              <a:ext uri="{FF2B5EF4-FFF2-40B4-BE49-F238E27FC236}">
                <a16:creationId xmlns:a16="http://schemas.microsoft.com/office/drawing/2014/main" id="{A6F2A61D-EFF5-404B-A5D3-C76E83C13B05}"/>
              </a:ext>
            </a:extLst>
          </p:cNvPr>
          <p:cNvSpPr>
            <a:spLocks noGrp="1" noChangeArrowheads="1"/>
          </p:cNvSpPr>
          <p:nvPr>
            <p:ph type="body" idx="1"/>
          </p:nvPr>
        </p:nvSpPr>
        <p:spPr>
          <a:xfrm>
            <a:off x="457200" y="1052513"/>
            <a:ext cx="8229600" cy="5805487"/>
          </a:xfrm>
        </p:spPr>
        <p:txBody>
          <a:bodyPr/>
          <a:lstStyle/>
          <a:p>
            <a:pPr marL="533400" indent="-533400" eaLnBrk="1" hangingPunct="1">
              <a:lnSpc>
                <a:spcPct val="90000"/>
              </a:lnSpc>
              <a:buFontTx/>
              <a:buAutoNum type="arabicPeriod"/>
            </a:pPr>
            <a:r>
              <a:rPr lang="en-GB" altLang="en-US" sz="2800"/>
              <a:t>Set up a testable hypothesis in its null and alternate forms.</a:t>
            </a:r>
          </a:p>
          <a:p>
            <a:pPr marL="533400" indent="-533400" eaLnBrk="1" hangingPunct="1">
              <a:lnSpc>
                <a:spcPct val="90000"/>
              </a:lnSpc>
              <a:buFontTx/>
              <a:buAutoNum type="arabicPeriod"/>
            </a:pPr>
            <a:r>
              <a:rPr lang="en-GB" altLang="en-US" sz="2800"/>
              <a:t>Set a level of significance and conduct the study.</a:t>
            </a:r>
          </a:p>
          <a:p>
            <a:pPr marL="533400" indent="-533400" eaLnBrk="1" hangingPunct="1">
              <a:lnSpc>
                <a:spcPct val="90000"/>
              </a:lnSpc>
              <a:buFontTx/>
              <a:buAutoNum type="arabicPeriod"/>
            </a:pPr>
            <a:r>
              <a:rPr lang="en-GB" altLang="en-US" sz="2800"/>
              <a:t>If the  probability does not reach the set level of significance, assume that the treatment did not work, that there is no real group difference or relationship.</a:t>
            </a:r>
          </a:p>
          <a:p>
            <a:pPr marL="533400" indent="-533400" eaLnBrk="1" hangingPunct="1">
              <a:lnSpc>
                <a:spcPct val="90000"/>
              </a:lnSpc>
              <a:buFontTx/>
              <a:buAutoNum type="arabicPeriod"/>
            </a:pPr>
            <a:r>
              <a:rPr lang="en-GB" altLang="en-US" sz="2800"/>
              <a:t>Then we retain H</a:t>
            </a:r>
            <a:r>
              <a:rPr lang="en-GB" altLang="en-US" baseline="-25000"/>
              <a:t>o</a:t>
            </a:r>
            <a:r>
              <a:rPr lang="en-GB" altLang="en-US" sz="2800"/>
              <a:t> and consequently cannot accept the alternate hypothesis (H</a:t>
            </a:r>
            <a:r>
              <a:rPr lang="en-GB" altLang="en-US" sz="2800" baseline="-25000"/>
              <a:t>1</a:t>
            </a:r>
            <a:r>
              <a:rPr lang="en-GB" altLang="en-US" sz="2800"/>
              <a:t>). </a:t>
            </a:r>
          </a:p>
          <a:p>
            <a:pPr marL="533400" indent="-533400" eaLnBrk="1" hangingPunct="1">
              <a:lnSpc>
                <a:spcPct val="90000"/>
              </a:lnSpc>
              <a:buFontTx/>
              <a:buAutoNum type="arabicPeriod"/>
            </a:pPr>
            <a:r>
              <a:rPr lang="en-GB" altLang="en-US" sz="2800"/>
              <a:t>Alternatively, if we achieve or go beyond the level of significance previously set then we can reject H</a:t>
            </a:r>
            <a:r>
              <a:rPr lang="en-GB" altLang="en-US" baseline="-25000"/>
              <a:t>o</a:t>
            </a:r>
            <a:r>
              <a:rPr lang="en-GB" altLang="en-US" sz="2800"/>
              <a:t> and accept H</a:t>
            </a:r>
            <a:r>
              <a:rPr lang="en-GB" altLang="en-US" sz="2800" baseline="-25000"/>
              <a:t>1</a:t>
            </a:r>
            <a:r>
              <a:rPr lang="en-GB" altLang="en-US" sz="2800"/>
              <a:t>.  </a:t>
            </a:r>
          </a:p>
        </p:txBody>
      </p:sp>
    </p:spTree>
    <p:extLst>
      <p:ext uri="{BB962C8B-B14F-4D97-AF65-F5344CB8AC3E}">
        <p14:creationId xmlns:p14="http://schemas.microsoft.com/office/powerpoint/2010/main" val="13037801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41B3A06-150D-4D6B-A159-9991CA5E4B42}"/>
              </a:ext>
            </a:extLst>
          </p:cNvPr>
          <p:cNvSpPr>
            <a:spLocks noGrp="1" noChangeArrowheads="1"/>
          </p:cNvSpPr>
          <p:nvPr>
            <p:ph type="title"/>
          </p:nvPr>
        </p:nvSpPr>
        <p:spPr>
          <a:xfrm>
            <a:off x="457200" y="274638"/>
            <a:ext cx="8229600" cy="850900"/>
          </a:xfrm>
        </p:spPr>
        <p:txBody>
          <a:bodyPr/>
          <a:lstStyle/>
          <a:p>
            <a:pPr eaLnBrk="1" hangingPunct="1"/>
            <a:r>
              <a:rPr lang="en-AU" altLang="en-US" b="1"/>
              <a:t>PROBABILITY AND PROOF</a:t>
            </a:r>
          </a:p>
        </p:txBody>
      </p:sp>
      <p:sp>
        <p:nvSpPr>
          <p:cNvPr id="22531" name="Rectangle 3">
            <a:extLst>
              <a:ext uri="{FF2B5EF4-FFF2-40B4-BE49-F238E27FC236}">
                <a16:creationId xmlns:a16="http://schemas.microsoft.com/office/drawing/2014/main" id="{D3097F99-4064-4E1C-9BA2-09FB22BA14CA}"/>
              </a:ext>
            </a:extLst>
          </p:cNvPr>
          <p:cNvSpPr>
            <a:spLocks noGrp="1" noChangeArrowheads="1"/>
          </p:cNvSpPr>
          <p:nvPr>
            <p:ph type="body" idx="1"/>
          </p:nvPr>
        </p:nvSpPr>
        <p:spPr/>
        <p:txBody>
          <a:bodyPr/>
          <a:lstStyle/>
          <a:p>
            <a:pPr eaLnBrk="1" hangingPunct="1">
              <a:lnSpc>
                <a:spcPct val="90000"/>
              </a:lnSpc>
              <a:buFontTx/>
              <a:buNone/>
            </a:pPr>
            <a:r>
              <a:rPr lang="en-GB" altLang="en-US"/>
              <a:t>   If our observations would be very unlikely to occur if the null hypothesis were true, it follows that the null hypothesis is </a:t>
            </a:r>
            <a:r>
              <a:rPr lang="en-GB" altLang="en-US" i="1"/>
              <a:t>probably false</a:t>
            </a:r>
            <a:r>
              <a:rPr lang="en-GB" altLang="en-US"/>
              <a:t>, and consequently the alternate hypothesis is </a:t>
            </a:r>
            <a:r>
              <a:rPr lang="en-GB" altLang="en-US" i="1"/>
              <a:t>probably true</a:t>
            </a:r>
            <a:r>
              <a:rPr lang="en-GB" altLang="en-US"/>
              <a:t>.  </a:t>
            </a:r>
          </a:p>
          <a:p>
            <a:pPr eaLnBrk="1" hangingPunct="1">
              <a:lnSpc>
                <a:spcPct val="90000"/>
              </a:lnSpc>
              <a:buFontTx/>
              <a:buNone/>
            </a:pPr>
            <a:endParaRPr lang="en-GB" altLang="en-US"/>
          </a:p>
          <a:p>
            <a:pPr eaLnBrk="1" hangingPunct="1">
              <a:lnSpc>
                <a:spcPct val="90000"/>
              </a:lnSpc>
              <a:buFontTx/>
              <a:buNone/>
            </a:pPr>
            <a:r>
              <a:rPr lang="en-GB" altLang="en-US"/>
              <a:t>   Notice the nagging use of the word ‘</a:t>
            </a:r>
            <a:r>
              <a:rPr lang="en-GB" altLang="en-US" i="1"/>
              <a:t>probably</a:t>
            </a:r>
            <a:r>
              <a:rPr lang="en-GB" altLang="en-US"/>
              <a:t>’.  Unfortunately, that is as far as hypothesis testing can take us.</a:t>
            </a:r>
            <a:r>
              <a:rPr lang="en-AU" altLang="en-US"/>
              <a:t> </a:t>
            </a:r>
          </a:p>
        </p:txBody>
      </p:sp>
    </p:spTree>
    <p:extLst>
      <p:ext uri="{BB962C8B-B14F-4D97-AF65-F5344CB8AC3E}">
        <p14:creationId xmlns:p14="http://schemas.microsoft.com/office/powerpoint/2010/main" val="22814703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7DA1BDC-CC68-4E7C-9D30-9193772A9922}"/>
              </a:ext>
            </a:extLst>
          </p:cNvPr>
          <p:cNvSpPr>
            <a:spLocks noGrp="1" noChangeArrowheads="1"/>
          </p:cNvSpPr>
          <p:nvPr>
            <p:ph type="title"/>
          </p:nvPr>
        </p:nvSpPr>
        <p:spPr>
          <a:xfrm>
            <a:off x="457200" y="274638"/>
            <a:ext cx="8229600" cy="850900"/>
          </a:xfrm>
        </p:spPr>
        <p:txBody>
          <a:bodyPr/>
          <a:lstStyle/>
          <a:p>
            <a:pPr eaLnBrk="1" hangingPunct="1"/>
            <a:r>
              <a:rPr lang="en-AU" altLang="en-US" sz="3600"/>
              <a:t>SELECTING A SIGNIFICANCE LEVEL</a:t>
            </a:r>
          </a:p>
        </p:txBody>
      </p:sp>
      <p:sp>
        <p:nvSpPr>
          <p:cNvPr id="23555" name="Rectangle 3">
            <a:extLst>
              <a:ext uri="{FF2B5EF4-FFF2-40B4-BE49-F238E27FC236}">
                <a16:creationId xmlns:a16="http://schemas.microsoft.com/office/drawing/2014/main" id="{033B3474-8920-4DB7-A27B-B2A49773E3D7}"/>
              </a:ext>
            </a:extLst>
          </p:cNvPr>
          <p:cNvSpPr>
            <a:spLocks noGrp="1" noChangeArrowheads="1"/>
          </p:cNvSpPr>
          <p:nvPr>
            <p:ph type="body" idx="1"/>
          </p:nvPr>
        </p:nvSpPr>
        <p:spPr>
          <a:xfrm>
            <a:off x="457200" y="1268413"/>
            <a:ext cx="8229600" cy="5329237"/>
          </a:xfrm>
        </p:spPr>
        <p:txBody>
          <a:bodyPr/>
          <a:lstStyle/>
          <a:p>
            <a:pPr eaLnBrk="1" hangingPunct="1">
              <a:lnSpc>
                <a:spcPct val="90000"/>
              </a:lnSpc>
            </a:pPr>
            <a:r>
              <a:rPr lang="en-GB" altLang="en-US" sz="2800"/>
              <a:t>The researcher has complete control over selecting the value of this significance level. </a:t>
            </a:r>
          </a:p>
          <a:p>
            <a:pPr eaLnBrk="1" hangingPunct="1">
              <a:lnSpc>
                <a:spcPct val="90000"/>
              </a:lnSpc>
            </a:pPr>
            <a:r>
              <a:rPr lang="en-GB" altLang="en-US" sz="2800" b="1"/>
              <a:t>While we recommend a minimum decision criterion of p &lt; 0.05 (5% level for two-tailed tests), you should be cautious about the blind adoption of this level.</a:t>
            </a:r>
            <a:r>
              <a:rPr lang="en-GB" altLang="en-US" sz="2800"/>
              <a:t>  </a:t>
            </a:r>
          </a:p>
          <a:p>
            <a:pPr eaLnBrk="1" hangingPunct="1">
              <a:lnSpc>
                <a:spcPct val="90000"/>
              </a:lnSpc>
            </a:pPr>
            <a:r>
              <a:rPr lang="en-GB" altLang="en-US" sz="2800"/>
              <a:t>There are research contexts (pharmaceutical research) in which one would want to be more conservative. In these cases, the significance level might be lowered to 0.001 (0.01%) where more extreme values of a statistic would be required before non-chance factors were suspected.</a:t>
            </a:r>
            <a:endParaRPr lang="en-AU" altLang="en-US" sz="2800"/>
          </a:p>
        </p:txBody>
      </p:sp>
    </p:spTree>
    <p:extLst>
      <p:ext uri="{BB962C8B-B14F-4D97-AF65-F5344CB8AC3E}">
        <p14:creationId xmlns:p14="http://schemas.microsoft.com/office/powerpoint/2010/main" val="41682155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80452F5-9E0B-44A9-940F-09894729DC10}"/>
              </a:ext>
            </a:extLst>
          </p:cNvPr>
          <p:cNvSpPr>
            <a:spLocks noGrp="1" noChangeArrowheads="1"/>
          </p:cNvSpPr>
          <p:nvPr>
            <p:ph type="title"/>
          </p:nvPr>
        </p:nvSpPr>
        <p:spPr>
          <a:xfrm>
            <a:off x="457200" y="274638"/>
            <a:ext cx="8229600" cy="850900"/>
          </a:xfrm>
        </p:spPr>
        <p:txBody>
          <a:bodyPr/>
          <a:lstStyle/>
          <a:p>
            <a:pPr eaLnBrk="1" hangingPunct="1"/>
            <a:r>
              <a:rPr lang="en-AU" altLang="en-US" sz="3200"/>
              <a:t>POSSIBILITY OF ERRONEOUS DECISION</a:t>
            </a:r>
          </a:p>
        </p:txBody>
      </p:sp>
      <p:sp>
        <p:nvSpPr>
          <p:cNvPr id="25603" name="Rectangle 3">
            <a:extLst>
              <a:ext uri="{FF2B5EF4-FFF2-40B4-BE49-F238E27FC236}">
                <a16:creationId xmlns:a16="http://schemas.microsoft.com/office/drawing/2014/main" id="{2B25174C-BA10-454F-BE45-73DB941C50B4}"/>
              </a:ext>
            </a:extLst>
          </p:cNvPr>
          <p:cNvSpPr>
            <a:spLocks noGrp="1" noChangeArrowheads="1"/>
          </p:cNvSpPr>
          <p:nvPr>
            <p:ph type="body" idx="1"/>
          </p:nvPr>
        </p:nvSpPr>
        <p:spPr>
          <a:xfrm>
            <a:off x="457200" y="1268413"/>
            <a:ext cx="8229600" cy="5329237"/>
          </a:xfrm>
        </p:spPr>
        <p:txBody>
          <a:bodyPr/>
          <a:lstStyle/>
          <a:p>
            <a:pPr eaLnBrk="1" hangingPunct="1">
              <a:lnSpc>
                <a:spcPct val="90000"/>
              </a:lnSpc>
            </a:pPr>
            <a:r>
              <a:rPr lang="en-GB" altLang="en-US" sz="2800"/>
              <a:t>The aim of statistical testing is to correctly reject a false  H</a:t>
            </a:r>
            <a:r>
              <a:rPr lang="en-GB" altLang="en-US" sz="3600" baseline="-16000"/>
              <a:t>o</a:t>
            </a:r>
            <a:r>
              <a:rPr lang="en-GB" altLang="en-US" sz="2800"/>
              <a:t> and correctly retain a true H</a:t>
            </a:r>
            <a:r>
              <a:rPr lang="en-GB" altLang="en-US" sz="4000" baseline="-16000"/>
              <a:t>o</a:t>
            </a:r>
            <a:r>
              <a:rPr lang="en-GB" altLang="en-US" sz="2800"/>
              <a:t>. </a:t>
            </a:r>
          </a:p>
          <a:p>
            <a:pPr eaLnBrk="1" hangingPunct="1">
              <a:lnSpc>
                <a:spcPct val="90000"/>
              </a:lnSpc>
            </a:pPr>
            <a:r>
              <a:rPr lang="en-GB" altLang="en-US" sz="2800"/>
              <a:t>Since there is some level of error in every study, the possibility that our results are erroneous is directly related to our acceptable level of error. </a:t>
            </a:r>
          </a:p>
          <a:p>
            <a:pPr eaLnBrk="1" hangingPunct="1">
              <a:lnSpc>
                <a:spcPct val="90000"/>
              </a:lnSpc>
            </a:pPr>
            <a:r>
              <a:rPr lang="en-GB" altLang="en-US" sz="2800"/>
              <a:t>If we set alpha at 0.05 we are saying that we will accept 5% error, which means that if the study were to be conducted 100 times, we would accept as significant results that were chance ones in 5 studies on average. </a:t>
            </a:r>
          </a:p>
          <a:p>
            <a:pPr eaLnBrk="1" hangingPunct="1">
              <a:lnSpc>
                <a:spcPct val="90000"/>
              </a:lnSpc>
            </a:pPr>
            <a:r>
              <a:rPr lang="en-GB" altLang="en-US" sz="2800"/>
              <a:t>How do we then know that our study doesn’t fall in the 5% error category?   We don’t!</a:t>
            </a:r>
            <a:endParaRPr lang="en-AU" altLang="en-US" sz="2800"/>
          </a:p>
        </p:txBody>
      </p:sp>
    </p:spTree>
    <p:extLst>
      <p:ext uri="{BB962C8B-B14F-4D97-AF65-F5344CB8AC3E}">
        <p14:creationId xmlns:p14="http://schemas.microsoft.com/office/powerpoint/2010/main" val="29334362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B3EEA6FE-59DF-4F41-8452-1635A88E7A18}"/>
              </a:ext>
            </a:extLst>
          </p:cNvPr>
          <p:cNvSpPr>
            <a:spLocks noGrp="1" noChangeArrowheads="1"/>
          </p:cNvSpPr>
          <p:nvPr>
            <p:ph type="title"/>
          </p:nvPr>
        </p:nvSpPr>
        <p:spPr>
          <a:xfrm>
            <a:off x="457200" y="274638"/>
            <a:ext cx="8229600" cy="777875"/>
          </a:xfrm>
        </p:spPr>
        <p:txBody>
          <a:bodyPr/>
          <a:lstStyle/>
          <a:p>
            <a:pPr eaLnBrk="1" hangingPunct="1"/>
            <a:r>
              <a:rPr lang="en-AU" altLang="en-US" sz="4000"/>
              <a:t>PROBABILITY IN SPSS OUTPUT</a:t>
            </a:r>
          </a:p>
        </p:txBody>
      </p:sp>
      <p:sp>
        <p:nvSpPr>
          <p:cNvPr id="26627" name="Rectangle 3">
            <a:extLst>
              <a:ext uri="{FF2B5EF4-FFF2-40B4-BE49-F238E27FC236}">
                <a16:creationId xmlns:a16="http://schemas.microsoft.com/office/drawing/2014/main" id="{64E129DB-EA40-4FBB-9E15-6AD36AD930EE}"/>
              </a:ext>
            </a:extLst>
          </p:cNvPr>
          <p:cNvSpPr>
            <a:spLocks noGrp="1" noChangeArrowheads="1"/>
          </p:cNvSpPr>
          <p:nvPr>
            <p:ph type="body" idx="1"/>
          </p:nvPr>
        </p:nvSpPr>
        <p:spPr>
          <a:xfrm>
            <a:off x="457200" y="1268413"/>
            <a:ext cx="8229600" cy="5400675"/>
          </a:xfrm>
        </p:spPr>
        <p:txBody>
          <a:bodyPr/>
          <a:lstStyle/>
          <a:p>
            <a:pPr eaLnBrk="1" hangingPunct="1">
              <a:lnSpc>
                <a:spcPct val="80000"/>
              </a:lnSpc>
            </a:pPr>
            <a:r>
              <a:rPr lang="en-GB" altLang="en-US" sz="2400"/>
              <a:t>Examine SPSS tabular output usually under column headings such as ‘</a:t>
            </a:r>
            <a:r>
              <a:rPr lang="en-GB" altLang="en-US" sz="2400" i="1"/>
              <a:t>Sig</a:t>
            </a:r>
            <a:r>
              <a:rPr lang="en-GB" altLang="en-US" sz="2400"/>
              <a:t>.’ or ‘</a:t>
            </a:r>
            <a:r>
              <a:rPr lang="en-GB" altLang="en-US" sz="2400" i="1"/>
              <a:t>Two-tailed Sig’</a:t>
            </a:r>
            <a:r>
              <a:rPr lang="en-GB" altLang="en-US" sz="2400"/>
              <a:t>, or ‘</a:t>
            </a:r>
            <a:r>
              <a:rPr lang="en-GB" altLang="en-US" sz="2400" i="1"/>
              <a:t>Prob</a:t>
            </a:r>
            <a:r>
              <a:rPr lang="en-GB" altLang="en-US" sz="2400"/>
              <a:t>.’ for the probability (or ‘p-value’) of your results. </a:t>
            </a:r>
          </a:p>
          <a:p>
            <a:pPr eaLnBrk="1" hangingPunct="1">
              <a:lnSpc>
                <a:spcPct val="80000"/>
              </a:lnSpc>
            </a:pPr>
            <a:endParaRPr lang="en-GB" altLang="en-US" sz="2400"/>
          </a:p>
          <a:p>
            <a:pPr eaLnBrk="1" hangingPunct="1">
              <a:lnSpc>
                <a:spcPct val="80000"/>
              </a:lnSpc>
            </a:pPr>
            <a:r>
              <a:rPr lang="en-GB" altLang="en-US" sz="2400"/>
              <a:t>This is the probability you quote as being the ‘level of significance’ associated with your results. </a:t>
            </a:r>
          </a:p>
          <a:p>
            <a:pPr eaLnBrk="1" hangingPunct="1">
              <a:lnSpc>
                <a:spcPct val="80000"/>
              </a:lnSpc>
            </a:pPr>
            <a:endParaRPr lang="en-GB" altLang="en-US" sz="2400"/>
          </a:p>
          <a:p>
            <a:pPr eaLnBrk="1" hangingPunct="1">
              <a:lnSpc>
                <a:spcPct val="80000"/>
              </a:lnSpc>
            </a:pPr>
            <a:r>
              <a:rPr lang="en-GB" altLang="en-US" sz="2400"/>
              <a:t>Normally this p-value should be less than or equal to 0.05 to make the claim of ‘</a:t>
            </a:r>
            <a:r>
              <a:rPr lang="en-GB" altLang="en-US" sz="2400" i="1"/>
              <a:t>significant</a:t>
            </a:r>
            <a:r>
              <a:rPr lang="en-GB" altLang="en-US" sz="2400"/>
              <a:t>’ in your discussion.</a:t>
            </a:r>
          </a:p>
          <a:p>
            <a:pPr eaLnBrk="1" hangingPunct="1">
              <a:lnSpc>
                <a:spcPct val="80000"/>
              </a:lnSpc>
              <a:buFontTx/>
              <a:buNone/>
            </a:pPr>
            <a:r>
              <a:rPr lang="en-GB" altLang="en-US" sz="2400"/>
              <a:t> </a:t>
            </a:r>
          </a:p>
          <a:p>
            <a:pPr eaLnBrk="1" hangingPunct="1">
              <a:lnSpc>
                <a:spcPct val="80000"/>
              </a:lnSpc>
            </a:pPr>
            <a:r>
              <a:rPr lang="en-GB" altLang="en-US" sz="2400"/>
              <a:t>Treat the p-value as a measure of the confidence or faith you have in your results being </a:t>
            </a:r>
            <a:r>
              <a:rPr lang="en-GB" altLang="en-US" sz="2400" b="1"/>
              <a:t>real</a:t>
            </a:r>
            <a:r>
              <a:rPr lang="en-GB" altLang="en-US" sz="2400"/>
              <a:t> (and not being due to chance fluctuations in sampling). But remember that by chance a result at the 5% level will occur 5% of the times. </a:t>
            </a:r>
            <a:endParaRPr lang="en-AU" altLang="en-US" sz="2400"/>
          </a:p>
        </p:txBody>
      </p:sp>
    </p:spTree>
    <p:extLst>
      <p:ext uri="{BB962C8B-B14F-4D97-AF65-F5344CB8AC3E}">
        <p14:creationId xmlns:p14="http://schemas.microsoft.com/office/powerpoint/2010/main" val="12338720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8FCB3A14-3F32-4C23-95A9-5B7C3C920A53}"/>
              </a:ext>
            </a:extLst>
          </p:cNvPr>
          <p:cNvSpPr>
            <a:spLocks noGrp="1" noChangeArrowheads="1"/>
          </p:cNvSpPr>
          <p:nvPr>
            <p:ph type="title"/>
          </p:nvPr>
        </p:nvSpPr>
        <p:spPr>
          <a:xfrm>
            <a:off x="457200" y="274638"/>
            <a:ext cx="8229600" cy="850900"/>
          </a:xfrm>
        </p:spPr>
        <p:txBody>
          <a:bodyPr/>
          <a:lstStyle/>
          <a:p>
            <a:pPr eaLnBrk="1" hangingPunct="1"/>
            <a:r>
              <a:rPr lang="en-GB" altLang="en-US" b="1"/>
              <a:t>DIRECTIONS AND TAILS</a:t>
            </a:r>
            <a:endParaRPr lang="en-GB" altLang="en-US"/>
          </a:p>
        </p:txBody>
      </p:sp>
      <p:sp>
        <p:nvSpPr>
          <p:cNvPr id="27651" name="Rectangle 3">
            <a:extLst>
              <a:ext uri="{FF2B5EF4-FFF2-40B4-BE49-F238E27FC236}">
                <a16:creationId xmlns:a16="http://schemas.microsoft.com/office/drawing/2014/main" id="{FC0D8468-883F-4973-8394-EEC25FF63C6E}"/>
              </a:ext>
            </a:extLst>
          </p:cNvPr>
          <p:cNvSpPr>
            <a:spLocks noGrp="1" noChangeArrowheads="1"/>
          </p:cNvSpPr>
          <p:nvPr>
            <p:ph type="body" idx="1"/>
          </p:nvPr>
        </p:nvSpPr>
        <p:spPr>
          <a:xfrm>
            <a:off x="457200" y="1196975"/>
            <a:ext cx="8229600" cy="5661025"/>
          </a:xfrm>
        </p:spPr>
        <p:txBody>
          <a:bodyPr/>
          <a:lstStyle/>
          <a:p>
            <a:pPr marL="609600" indent="-609600" eaLnBrk="1" hangingPunct="1">
              <a:lnSpc>
                <a:spcPct val="90000"/>
              </a:lnSpc>
            </a:pPr>
            <a:r>
              <a:rPr lang="en-GB" altLang="en-US"/>
              <a:t>Hypotheses can be stated in a </a:t>
            </a:r>
            <a:r>
              <a:rPr lang="en-GB" altLang="en-US" i="1"/>
              <a:t>NON-DIRECTIONAL</a:t>
            </a:r>
            <a:r>
              <a:rPr lang="en-GB" altLang="en-US"/>
              <a:t> or </a:t>
            </a:r>
            <a:r>
              <a:rPr lang="en-GB" altLang="en-US" i="1"/>
              <a:t>DIRECTIONAL</a:t>
            </a:r>
            <a:r>
              <a:rPr lang="en-GB" altLang="en-US"/>
              <a:t> form</a:t>
            </a:r>
            <a:r>
              <a:rPr lang="en-US" altLang="en-US"/>
              <a:t> </a:t>
            </a:r>
          </a:p>
          <a:p>
            <a:pPr marL="609600" indent="-609600" eaLnBrk="1" hangingPunct="1">
              <a:lnSpc>
                <a:spcPct val="90000"/>
              </a:lnSpc>
            </a:pPr>
            <a:r>
              <a:rPr lang="en-GB" altLang="en-US" i="1"/>
              <a:t>Non-directional hypotheses</a:t>
            </a:r>
            <a:r>
              <a:rPr lang="en-GB" altLang="en-US"/>
              <a:t> </a:t>
            </a:r>
          </a:p>
          <a:p>
            <a:pPr marL="990600" lvl="1" indent="-533400" eaLnBrk="1" hangingPunct="1">
              <a:lnSpc>
                <a:spcPct val="90000"/>
              </a:lnSpc>
            </a:pPr>
            <a:r>
              <a:rPr lang="en-GB" altLang="en-US"/>
              <a:t>states that one group differs from another on some characteristic, i.e., it does NOT specify the DIRECTION of the difference </a:t>
            </a:r>
          </a:p>
          <a:p>
            <a:pPr marL="990600" lvl="1" indent="-533400" eaLnBrk="1" hangingPunct="1">
              <a:lnSpc>
                <a:spcPct val="90000"/>
              </a:lnSpc>
            </a:pPr>
            <a:r>
              <a:rPr lang="en-GB" altLang="en-US"/>
              <a:t>Example: </a:t>
            </a:r>
          </a:p>
          <a:p>
            <a:pPr marL="1371600" lvl="2" indent="-457200" eaLnBrk="1" hangingPunct="1">
              <a:lnSpc>
                <a:spcPct val="90000"/>
              </a:lnSpc>
            </a:pPr>
            <a:r>
              <a:rPr lang="en-GB" altLang="en-US"/>
              <a:t>H</a:t>
            </a:r>
            <a:r>
              <a:rPr lang="en-GB" altLang="en-US" baseline="-18000"/>
              <a:t>0</a:t>
            </a:r>
            <a:r>
              <a:rPr lang="en-GB" altLang="en-US"/>
              <a:t> – ‘</a:t>
            </a:r>
            <a:r>
              <a:rPr lang="en-GB" altLang="en-US" i="1"/>
              <a:t>that there is no statistically significant difference between the number of mistakes made by male and female bank tellers’</a:t>
            </a:r>
            <a:endParaRPr lang="en-GB" altLang="en-US"/>
          </a:p>
          <a:p>
            <a:pPr marL="1371600" lvl="2" indent="-457200" eaLnBrk="1" hangingPunct="1">
              <a:lnSpc>
                <a:spcPct val="90000"/>
              </a:lnSpc>
            </a:pPr>
            <a:r>
              <a:rPr lang="en-GB" altLang="en-US"/>
              <a:t>H</a:t>
            </a:r>
            <a:r>
              <a:rPr lang="en-GB" altLang="en-US" baseline="-22000"/>
              <a:t>1</a:t>
            </a:r>
            <a:r>
              <a:rPr lang="en-GB" altLang="en-US"/>
              <a:t> – ‘</a:t>
            </a:r>
            <a:r>
              <a:rPr lang="en-GB" altLang="en-US" i="1"/>
              <a:t>that there is a statistically significant difference between the number of mistakes made by male and female bank tellers’</a:t>
            </a:r>
            <a:r>
              <a:rPr lang="en-GB" altLang="en-US"/>
              <a:t> </a:t>
            </a:r>
          </a:p>
        </p:txBody>
      </p:sp>
    </p:spTree>
    <p:extLst>
      <p:ext uri="{BB962C8B-B14F-4D97-AF65-F5344CB8AC3E}">
        <p14:creationId xmlns:p14="http://schemas.microsoft.com/office/powerpoint/2010/main" val="6521920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7419A26A-6AD7-4778-A6A3-5A525F0A776D}"/>
              </a:ext>
            </a:extLst>
          </p:cNvPr>
          <p:cNvSpPr>
            <a:spLocks noGrp="1" noChangeArrowheads="1"/>
          </p:cNvSpPr>
          <p:nvPr>
            <p:ph type="title"/>
          </p:nvPr>
        </p:nvSpPr>
        <p:spPr>
          <a:xfrm>
            <a:off x="457200" y="274638"/>
            <a:ext cx="8229600" cy="850900"/>
          </a:xfrm>
        </p:spPr>
        <p:txBody>
          <a:bodyPr/>
          <a:lstStyle/>
          <a:p>
            <a:pPr eaLnBrk="1" hangingPunct="1"/>
            <a:r>
              <a:rPr lang="en-GB" altLang="en-US" b="1"/>
              <a:t>DIRECTIONS AND TAILS</a:t>
            </a:r>
          </a:p>
        </p:txBody>
      </p:sp>
      <p:sp>
        <p:nvSpPr>
          <p:cNvPr id="28675" name="Rectangle 3">
            <a:extLst>
              <a:ext uri="{FF2B5EF4-FFF2-40B4-BE49-F238E27FC236}">
                <a16:creationId xmlns:a16="http://schemas.microsoft.com/office/drawing/2014/main" id="{7ED41F76-F65E-4824-B38C-F3E936C0B401}"/>
              </a:ext>
            </a:extLst>
          </p:cNvPr>
          <p:cNvSpPr>
            <a:spLocks noGrp="1" noChangeArrowheads="1"/>
          </p:cNvSpPr>
          <p:nvPr>
            <p:ph type="body" idx="1"/>
          </p:nvPr>
        </p:nvSpPr>
        <p:spPr>
          <a:xfrm>
            <a:off x="457200" y="1268413"/>
            <a:ext cx="8229600" cy="5256212"/>
          </a:xfrm>
        </p:spPr>
        <p:txBody>
          <a:bodyPr/>
          <a:lstStyle/>
          <a:p>
            <a:pPr eaLnBrk="1" hangingPunct="1"/>
            <a:r>
              <a:rPr lang="en-GB" altLang="en-US" sz="2800" i="1"/>
              <a:t>Non-directional hypotheses use two-tailed tests</a:t>
            </a:r>
            <a:r>
              <a:rPr lang="en-GB" altLang="en-US" sz="2800"/>
              <a:t>. </a:t>
            </a:r>
          </a:p>
          <a:p>
            <a:pPr lvl="1" eaLnBrk="1" hangingPunct="1"/>
            <a:r>
              <a:rPr lang="en-GB" altLang="en-US" sz="2400"/>
              <a:t>Do not specify the direction of difference. </a:t>
            </a:r>
          </a:p>
          <a:p>
            <a:pPr lvl="1" eaLnBrk="1" hangingPunct="1"/>
            <a:r>
              <a:rPr lang="en-GB" altLang="en-US" sz="2400"/>
              <a:t>Tail refers to the ends of the normal distribution.</a:t>
            </a:r>
          </a:p>
          <a:p>
            <a:pPr eaLnBrk="1" hangingPunct="1"/>
            <a:r>
              <a:rPr lang="en-GB" altLang="en-US" sz="2800"/>
              <a:t>Thus the regions of rejection lie in both tails of the normal distribution </a:t>
            </a:r>
          </a:p>
          <a:p>
            <a:pPr eaLnBrk="1" hangingPunct="1"/>
            <a:r>
              <a:rPr lang="en-GB" altLang="en-US" sz="2800"/>
              <a:t>Assuming an alpha level (significance level) of .05: </a:t>
            </a:r>
          </a:p>
          <a:p>
            <a:pPr lvl="1" eaLnBrk="1" hangingPunct="1"/>
            <a:r>
              <a:rPr lang="en-GB" altLang="en-US" sz="2400"/>
              <a:t>the rejection region to the right is marked by the critical value of +1.96 and contains .025 of the cases </a:t>
            </a:r>
          </a:p>
          <a:p>
            <a:pPr lvl="1" eaLnBrk="1" hangingPunct="1"/>
            <a:r>
              <a:rPr lang="en-GB" altLang="en-US" sz="2400"/>
              <a:t>that to the left is at -1.96 and also contains .025 of cases </a:t>
            </a:r>
          </a:p>
        </p:txBody>
      </p:sp>
    </p:spTree>
    <p:extLst>
      <p:ext uri="{BB962C8B-B14F-4D97-AF65-F5344CB8AC3E}">
        <p14:creationId xmlns:p14="http://schemas.microsoft.com/office/powerpoint/2010/main" val="36543268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86150A6-B6B4-4D30-91C9-ACF84595343A}"/>
              </a:ext>
            </a:extLst>
          </p:cNvPr>
          <p:cNvSpPr>
            <a:spLocks noGrp="1" noChangeArrowheads="1"/>
          </p:cNvSpPr>
          <p:nvPr>
            <p:ph type="title"/>
          </p:nvPr>
        </p:nvSpPr>
        <p:spPr/>
        <p:txBody>
          <a:bodyPr/>
          <a:lstStyle/>
          <a:p>
            <a:pPr eaLnBrk="1" hangingPunct="1"/>
            <a:r>
              <a:rPr lang="en-GB" altLang="en-US" b="1"/>
              <a:t>DIRECTIONS AND TAILS</a:t>
            </a:r>
          </a:p>
        </p:txBody>
      </p:sp>
      <p:sp>
        <p:nvSpPr>
          <p:cNvPr id="29699" name="Rectangle 3">
            <a:extLst>
              <a:ext uri="{FF2B5EF4-FFF2-40B4-BE49-F238E27FC236}">
                <a16:creationId xmlns:a16="http://schemas.microsoft.com/office/drawing/2014/main" id="{B5AE850F-0320-4E2A-8256-6C12900DD5C2}"/>
              </a:ext>
            </a:extLst>
          </p:cNvPr>
          <p:cNvSpPr>
            <a:spLocks noGrp="1" noChangeArrowheads="1"/>
          </p:cNvSpPr>
          <p:nvPr>
            <p:ph type="body" idx="1"/>
          </p:nvPr>
        </p:nvSpPr>
        <p:spPr>
          <a:xfrm>
            <a:off x="457200" y="1341438"/>
            <a:ext cx="8229600" cy="4608512"/>
          </a:xfrm>
        </p:spPr>
        <p:txBody>
          <a:bodyPr/>
          <a:lstStyle/>
          <a:p>
            <a:pPr eaLnBrk="1" hangingPunct="1"/>
            <a:r>
              <a:rPr lang="en-GB" altLang="en-US" i="1"/>
              <a:t>Directional hypotheses</a:t>
            </a:r>
            <a:r>
              <a:rPr lang="en-GB" altLang="en-US"/>
              <a:t> </a:t>
            </a:r>
          </a:p>
          <a:p>
            <a:pPr lvl="1" eaLnBrk="1" hangingPunct="1"/>
            <a:r>
              <a:rPr lang="en-GB" altLang="en-US"/>
              <a:t>specifies the DIRECTION of the difference or deviation from the null value, i.e., that one group is higher, or lower, than another group on some attribute </a:t>
            </a:r>
          </a:p>
          <a:p>
            <a:pPr lvl="1" eaLnBrk="1" hangingPunct="1"/>
            <a:r>
              <a:rPr lang="en-GB" altLang="en-US"/>
              <a:t>Example: </a:t>
            </a:r>
          </a:p>
          <a:p>
            <a:pPr lvl="2" eaLnBrk="1" hangingPunct="1"/>
            <a:r>
              <a:rPr lang="en-GB" altLang="en-US"/>
              <a:t>H</a:t>
            </a:r>
            <a:r>
              <a:rPr lang="en-GB" altLang="en-US" baseline="-22000"/>
              <a:t>0</a:t>
            </a:r>
            <a:r>
              <a:rPr lang="en-GB" altLang="en-US"/>
              <a:t> - ‘</a:t>
            </a:r>
            <a:r>
              <a:rPr lang="en-GB" altLang="en-US" i="1"/>
              <a:t>that female bank tellers do not make significantly fewer mistakes than male bank tellers’  </a:t>
            </a:r>
            <a:endParaRPr lang="en-GB" altLang="en-US"/>
          </a:p>
          <a:p>
            <a:pPr lvl="2" eaLnBrk="1" hangingPunct="1"/>
            <a:r>
              <a:rPr lang="en-GB" altLang="en-US"/>
              <a:t>H</a:t>
            </a:r>
            <a:r>
              <a:rPr lang="en-GB" altLang="en-US" baseline="-22000"/>
              <a:t>1</a:t>
            </a:r>
            <a:r>
              <a:rPr lang="en-GB" altLang="en-US"/>
              <a:t> - ‘</a:t>
            </a:r>
            <a:r>
              <a:rPr lang="en-GB" altLang="en-US" i="1"/>
              <a:t>that female bank tellers make fewer mistakes than male bank tellers’</a:t>
            </a:r>
            <a:endParaRPr lang="en-GB" altLang="en-US"/>
          </a:p>
        </p:txBody>
      </p:sp>
    </p:spTree>
    <p:extLst>
      <p:ext uri="{BB962C8B-B14F-4D97-AF65-F5344CB8AC3E}">
        <p14:creationId xmlns:p14="http://schemas.microsoft.com/office/powerpoint/2010/main" val="15436622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39E629D-51BB-4947-A1F7-C7A7B5D0564E}"/>
              </a:ext>
            </a:extLst>
          </p:cNvPr>
          <p:cNvSpPr>
            <a:spLocks noGrp="1" noChangeArrowheads="1"/>
          </p:cNvSpPr>
          <p:nvPr>
            <p:ph type="title"/>
          </p:nvPr>
        </p:nvSpPr>
        <p:spPr/>
        <p:txBody>
          <a:bodyPr/>
          <a:lstStyle/>
          <a:p>
            <a:pPr eaLnBrk="1" hangingPunct="1"/>
            <a:r>
              <a:rPr lang="en-GB" altLang="en-US" b="1"/>
              <a:t>DIRECTIONS AND TAILS</a:t>
            </a:r>
          </a:p>
        </p:txBody>
      </p:sp>
      <p:sp>
        <p:nvSpPr>
          <p:cNvPr id="30723" name="Rectangle 3">
            <a:extLst>
              <a:ext uri="{FF2B5EF4-FFF2-40B4-BE49-F238E27FC236}">
                <a16:creationId xmlns:a16="http://schemas.microsoft.com/office/drawing/2014/main" id="{D8619B97-96E0-4DDC-B7B6-99A47CE9AD36}"/>
              </a:ext>
            </a:extLst>
          </p:cNvPr>
          <p:cNvSpPr>
            <a:spLocks noGrp="1" noChangeArrowheads="1"/>
          </p:cNvSpPr>
          <p:nvPr>
            <p:ph type="body" idx="1"/>
          </p:nvPr>
        </p:nvSpPr>
        <p:spPr>
          <a:xfrm>
            <a:off x="457200" y="1600200"/>
            <a:ext cx="8229600" cy="4997450"/>
          </a:xfrm>
        </p:spPr>
        <p:txBody>
          <a:bodyPr/>
          <a:lstStyle/>
          <a:p>
            <a:pPr eaLnBrk="1" hangingPunct="1"/>
            <a:r>
              <a:rPr lang="en-GB" altLang="en-US" sz="2800" i="1"/>
              <a:t>Directional hypotheses use one-tailed tests.</a:t>
            </a:r>
            <a:endParaRPr lang="en-GB" altLang="en-US" sz="2800"/>
          </a:p>
          <a:p>
            <a:pPr lvl="1" eaLnBrk="1" hangingPunct="1"/>
            <a:r>
              <a:rPr lang="en-GB" altLang="en-US" sz="2400"/>
              <a:t>Assuming an alpha level of .05:  the region of rejection is fixed entirely in the predicted tail of the distribution </a:t>
            </a:r>
          </a:p>
          <a:p>
            <a:pPr lvl="1" eaLnBrk="1" hangingPunct="1"/>
            <a:r>
              <a:rPr lang="en-GB" altLang="en-US" sz="2400"/>
              <a:t>that tail alone must now contain .05 of the cases </a:t>
            </a:r>
          </a:p>
          <a:p>
            <a:pPr lvl="1" eaLnBrk="1" hangingPunct="1"/>
            <a:r>
              <a:rPr lang="en-GB" altLang="en-US" sz="2400"/>
              <a:t>the critical value now drops to a z-score of +1.65 </a:t>
            </a:r>
          </a:p>
          <a:p>
            <a:pPr eaLnBrk="1" hangingPunct="1"/>
            <a:r>
              <a:rPr lang="en-GB" altLang="en-US" sz="2800"/>
              <a:t>The probability remains the same (.05), but because it lies only in one tail of the distribution, the cut-off is a smaller critical value: 1.65 &lt; 1.96. </a:t>
            </a:r>
          </a:p>
          <a:p>
            <a:pPr eaLnBrk="1" hangingPunct="1"/>
            <a:r>
              <a:rPr lang="en-GB" altLang="en-US" sz="2800"/>
              <a:t>one-tailed tests offer a better chance to reject your null hypothesis </a:t>
            </a:r>
          </a:p>
        </p:txBody>
      </p:sp>
    </p:spTree>
    <p:extLst>
      <p:ext uri="{BB962C8B-B14F-4D97-AF65-F5344CB8AC3E}">
        <p14:creationId xmlns:p14="http://schemas.microsoft.com/office/powerpoint/2010/main" val="16853976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746" name="Group 4">
            <a:extLst>
              <a:ext uri="{FF2B5EF4-FFF2-40B4-BE49-F238E27FC236}">
                <a16:creationId xmlns:a16="http://schemas.microsoft.com/office/drawing/2014/main" id="{F241B987-6483-43AB-85BE-FB898161B5F3}"/>
              </a:ext>
            </a:extLst>
          </p:cNvPr>
          <p:cNvGrpSpPr>
            <a:grpSpLocks noChangeAspect="1"/>
          </p:cNvGrpSpPr>
          <p:nvPr/>
        </p:nvGrpSpPr>
        <p:grpSpPr bwMode="auto">
          <a:xfrm>
            <a:off x="323850" y="908050"/>
            <a:ext cx="8496300" cy="5616575"/>
            <a:chOff x="1206" y="8830"/>
            <a:chExt cx="9960" cy="6480"/>
          </a:xfrm>
        </p:grpSpPr>
        <p:sp>
          <p:nvSpPr>
            <p:cNvPr id="31748" name="AutoShape 5">
              <a:extLst>
                <a:ext uri="{FF2B5EF4-FFF2-40B4-BE49-F238E27FC236}">
                  <a16:creationId xmlns:a16="http://schemas.microsoft.com/office/drawing/2014/main" id="{7BF8167D-16D2-4BF2-B6CE-8465B727233D}"/>
                </a:ext>
              </a:extLst>
            </p:cNvPr>
            <p:cNvSpPr>
              <a:spLocks noChangeAspect="1" noChangeArrowheads="1"/>
            </p:cNvSpPr>
            <p:nvPr/>
          </p:nvSpPr>
          <p:spPr bwMode="auto">
            <a:xfrm>
              <a:off x="1206" y="8830"/>
              <a:ext cx="9960" cy="6480"/>
            </a:xfrm>
            <a:prstGeom prst="rect">
              <a:avLst/>
            </a:prstGeom>
            <a:noFill/>
            <a:ln w="444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1749" name="Line 6">
              <a:extLst>
                <a:ext uri="{FF2B5EF4-FFF2-40B4-BE49-F238E27FC236}">
                  <a16:creationId xmlns:a16="http://schemas.microsoft.com/office/drawing/2014/main" id="{4E655580-4867-4F8F-832B-1763ADCCF68F}"/>
                </a:ext>
              </a:extLst>
            </p:cNvPr>
            <p:cNvSpPr>
              <a:spLocks noChangeShapeType="1"/>
            </p:cNvSpPr>
            <p:nvPr/>
          </p:nvSpPr>
          <p:spPr bwMode="auto">
            <a:xfrm>
              <a:off x="1682" y="14110"/>
              <a:ext cx="833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0" name="Freeform 7">
              <a:extLst>
                <a:ext uri="{FF2B5EF4-FFF2-40B4-BE49-F238E27FC236}">
                  <a16:creationId xmlns:a16="http://schemas.microsoft.com/office/drawing/2014/main" id="{54A92D01-36D0-482C-A2DC-FF297FB700CA}"/>
                </a:ext>
              </a:extLst>
            </p:cNvPr>
            <p:cNvSpPr>
              <a:spLocks/>
            </p:cNvSpPr>
            <p:nvPr/>
          </p:nvSpPr>
          <p:spPr bwMode="auto">
            <a:xfrm>
              <a:off x="1682" y="10278"/>
              <a:ext cx="8332" cy="3810"/>
            </a:xfrm>
            <a:custGeom>
              <a:avLst/>
              <a:gdLst>
                <a:gd name="T0" fmla="*/ 0 w 4297"/>
                <a:gd name="T1" fmla="*/ 3801 h 3288"/>
                <a:gd name="T2" fmla="*/ 1359 w 4297"/>
                <a:gd name="T3" fmla="*/ 3392 h 3288"/>
                <a:gd name="T4" fmla="*/ 2755 w 4297"/>
                <a:gd name="T5" fmla="*/ 1289 h 3288"/>
                <a:gd name="T6" fmla="*/ 4151 w 4297"/>
                <a:gd name="T7" fmla="*/ 3 h 3288"/>
                <a:gd name="T8" fmla="*/ 5577 w 4297"/>
                <a:gd name="T9" fmla="*/ 1307 h 3288"/>
                <a:gd name="T10" fmla="*/ 6915 w 4297"/>
                <a:gd name="T11" fmla="*/ 3340 h 3288"/>
                <a:gd name="T12" fmla="*/ 8332 w 4297"/>
                <a:gd name="T13" fmla="*/ 3801 h 328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297" h="3288">
                  <a:moveTo>
                    <a:pt x="0" y="3280"/>
                  </a:moveTo>
                  <a:cubicBezTo>
                    <a:pt x="117" y="3221"/>
                    <a:pt x="464" y="3288"/>
                    <a:pt x="701" y="2927"/>
                  </a:cubicBezTo>
                  <a:cubicBezTo>
                    <a:pt x="938" y="2566"/>
                    <a:pt x="1181" y="1599"/>
                    <a:pt x="1421" y="1112"/>
                  </a:cubicBezTo>
                  <a:cubicBezTo>
                    <a:pt x="1661" y="625"/>
                    <a:pt x="1899" y="0"/>
                    <a:pt x="2141" y="3"/>
                  </a:cubicBezTo>
                  <a:cubicBezTo>
                    <a:pt x="2383" y="6"/>
                    <a:pt x="2639" y="648"/>
                    <a:pt x="2876" y="1128"/>
                  </a:cubicBezTo>
                  <a:cubicBezTo>
                    <a:pt x="3113" y="1608"/>
                    <a:pt x="3329" y="2523"/>
                    <a:pt x="3566" y="2882"/>
                  </a:cubicBezTo>
                  <a:cubicBezTo>
                    <a:pt x="3803" y="3241"/>
                    <a:pt x="4145" y="3197"/>
                    <a:pt x="4297" y="3280"/>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1" name="Line 8">
              <a:extLst>
                <a:ext uri="{FF2B5EF4-FFF2-40B4-BE49-F238E27FC236}">
                  <a16:creationId xmlns:a16="http://schemas.microsoft.com/office/drawing/2014/main" id="{CCB71504-1D82-4018-982C-6D396A79B581}"/>
                </a:ext>
              </a:extLst>
            </p:cNvPr>
            <p:cNvSpPr>
              <a:spLocks noChangeShapeType="1"/>
            </p:cNvSpPr>
            <p:nvPr/>
          </p:nvSpPr>
          <p:spPr bwMode="auto">
            <a:xfrm>
              <a:off x="5847" y="10278"/>
              <a:ext cx="39" cy="3832"/>
            </a:xfrm>
            <a:prstGeom prst="line">
              <a:avLst/>
            </a:prstGeom>
            <a:noFill/>
            <a:ln w="9525">
              <a:solidFill>
                <a:srgbClr val="000000"/>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2" name="Line 9">
              <a:extLst>
                <a:ext uri="{FF2B5EF4-FFF2-40B4-BE49-F238E27FC236}">
                  <a16:creationId xmlns:a16="http://schemas.microsoft.com/office/drawing/2014/main" id="{F3D708C1-0AA3-41E3-A70C-79D392C85E77}"/>
                </a:ext>
              </a:extLst>
            </p:cNvPr>
            <p:cNvSpPr>
              <a:spLocks noChangeShapeType="1"/>
            </p:cNvSpPr>
            <p:nvPr/>
          </p:nvSpPr>
          <p:spPr bwMode="auto">
            <a:xfrm flipH="1" flipV="1">
              <a:off x="7086" y="11470"/>
              <a:ext cx="1" cy="264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3" name="Line 10">
              <a:extLst>
                <a:ext uri="{FF2B5EF4-FFF2-40B4-BE49-F238E27FC236}">
                  <a16:creationId xmlns:a16="http://schemas.microsoft.com/office/drawing/2014/main" id="{0D309E05-F4EB-4682-89B8-CA13E9337FC2}"/>
                </a:ext>
              </a:extLst>
            </p:cNvPr>
            <p:cNvSpPr>
              <a:spLocks noChangeShapeType="1"/>
            </p:cNvSpPr>
            <p:nvPr/>
          </p:nvSpPr>
          <p:spPr bwMode="auto">
            <a:xfrm flipH="1" flipV="1">
              <a:off x="8166" y="13030"/>
              <a:ext cx="1" cy="108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4" name="Line 11">
              <a:extLst>
                <a:ext uri="{FF2B5EF4-FFF2-40B4-BE49-F238E27FC236}">
                  <a16:creationId xmlns:a16="http://schemas.microsoft.com/office/drawing/2014/main" id="{413E2B91-1168-4820-A4CA-7FB0C8A6D31A}"/>
                </a:ext>
              </a:extLst>
            </p:cNvPr>
            <p:cNvSpPr>
              <a:spLocks noChangeShapeType="1"/>
            </p:cNvSpPr>
            <p:nvPr/>
          </p:nvSpPr>
          <p:spPr bwMode="auto">
            <a:xfrm flipH="1" flipV="1">
              <a:off x="9246" y="13990"/>
              <a:ext cx="1" cy="12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5" name="Line 12">
              <a:extLst>
                <a:ext uri="{FF2B5EF4-FFF2-40B4-BE49-F238E27FC236}">
                  <a16:creationId xmlns:a16="http://schemas.microsoft.com/office/drawing/2014/main" id="{3B86B390-B843-40B1-90A4-E1AFED54D7C6}"/>
                </a:ext>
              </a:extLst>
            </p:cNvPr>
            <p:cNvSpPr>
              <a:spLocks noChangeShapeType="1"/>
            </p:cNvSpPr>
            <p:nvPr/>
          </p:nvSpPr>
          <p:spPr bwMode="auto">
            <a:xfrm flipV="1">
              <a:off x="4686" y="11230"/>
              <a:ext cx="1" cy="288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6" name="Line 13">
              <a:extLst>
                <a:ext uri="{FF2B5EF4-FFF2-40B4-BE49-F238E27FC236}">
                  <a16:creationId xmlns:a16="http://schemas.microsoft.com/office/drawing/2014/main" id="{FABC4FF7-FDF0-4143-8393-7128CF8A5B6D}"/>
                </a:ext>
              </a:extLst>
            </p:cNvPr>
            <p:cNvSpPr>
              <a:spLocks noChangeShapeType="1"/>
            </p:cNvSpPr>
            <p:nvPr/>
          </p:nvSpPr>
          <p:spPr bwMode="auto">
            <a:xfrm flipH="1" flipV="1">
              <a:off x="2646" y="13990"/>
              <a:ext cx="1" cy="12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7" name="Line 14">
              <a:extLst>
                <a:ext uri="{FF2B5EF4-FFF2-40B4-BE49-F238E27FC236}">
                  <a16:creationId xmlns:a16="http://schemas.microsoft.com/office/drawing/2014/main" id="{EB50CDC4-3E10-4212-9D42-A2868A01CED4}"/>
                </a:ext>
              </a:extLst>
            </p:cNvPr>
            <p:cNvSpPr>
              <a:spLocks noChangeShapeType="1"/>
            </p:cNvSpPr>
            <p:nvPr/>
          </p:nvSpPr>
          <p:spPr bwMode="auto">
            <a:xfrm flipV="1">
              <a:off x="3606" y="12910"/>
              <a:ext cx="1" cy="120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1758" name="Text Box 15">
              <a:extLst>
                <a:ext uri="{FF2B5EF4-FFF2-40B4-BE49-F238E27FC236}">
                  <a16:creationId xmlns:a16="http://schemas.microsoft.com/office/drawing/2014/main" id="{4B651A9C-938D-45B4-B645-0B76B05A29BE}"/>
                </a:ext>
              </a:extLst>
            </p:cNvPr>
            <p:cNvSpPr txBox="1">
              <a:spLocks noChangeArrowheads="1"/>
            </p:cNvSpPr>
            <p:nvPr/>
          </p:nvSpPr>
          <p:spPr bwMode="auto">
            <a:xfrm>
              <a:off x="2277" y="14351"/>
              <a:ext cx="7259" cy="543"/>
            </a:xfrm>
            <a:prstGeom prst="rect">
              <a:avLst/>
            </a:prstGeom>
            <a:solidFill>
              <a:srgbClr val="FFFFFF"/>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200">
                  <a:latin typeface="Times New Roman" panose="02020603050405020304" pitchFamily="18" charset="0"/>
                </a:rPr>
                <a:t>                    -1.96Z                                              0                                           +1.96Z                  </a:t>
              </a:r>
              <a:endParaRPr lang="en-GB" altLang="en-US"/>
            </a:p>
          </p:txBody>
        </p:sp>
        <p:sp>
          <p:nvSpPr>
            <p:cNvPr id="31759" name="Rectangle 16">
              <a:extLst>
                <a:ext uri="{FF2B5EF4-FFF2-40B4-BE49-F238E27FC236}">
                  <a16:creationId xmlns:a16="http://schemas.microsoft.com/office/drawing/2014/main" id="{B1D0B9CD-4E6F-466E-A685-65E3DF87AD2F}"/>
                </a:ext>
              </a:extLst>
            </p:cNvPr>
            <p:cNvSpPr>
              <a:spLocks noChangeArrowheads="1"/>
            </p:cNvSpPr>
            <p:nvPr/>
          </p:nvSpPr>
          <p:spPr bwMode="auto">
            <a:xfrm>
              <a:off x="3606" y="8830"/>
              <a:ext cx="4560" cy="1320"/>
            </a:xfrm>
            <a:prstGeom prst="rect">
              <a:avLst/>
            </a:prstGeom>
            <a:solidFill>
              <a:srgbClr val="FFFFFF"/>
            </a:solidFill>
            <a:ln w="9525">
              <a:solidFill>
                <a:srgbClr val="000000"/>
              </a:solidFill>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1600" i="1">
                  <a:latin typeface="Times New Roman" panose="02020603050405020304" pitchFamily="18" charset="0"/>
                </a:rPr>
                <a:t>Significance (alpha) level cut offs for 5%.</a:t>
              </a:r>
            </a:p>
            <a:p>
              <a:pPr algn="ctr" eaLnBrk="1" hangingPunct="1"/>
              <a:r>
                <a:rPr lang="en-US" altLang="en-US" sz="1600" i="1">
                  <a:latin typeface="Times New Roman" panose="02020603050405020304" pitchFamily="18" charset="0"/>
                </a:rPr>
                <a:t>Probability of chance occurrence within</a:t>
              </a:r>
            </a:p>
            <a:p>
              <a:pPr algn="ctr" eaLnBrk="1" hangingPunct="1"/>
              <a:r>
                <a:rPr lang="en-US" altLang="en-US" sz="1600" i="1">
                  <a:latin typeface="Times New Roman" panose="02020603050405020304" pitchFamily="18" charset="0"/>
                </a:rPr>
                <a:t>this area is 95%. Null hypothesis zone.</a:t>
              </a:r>
            </a:p>
            <a:p>
              <a:pPr algn="ctr" eaLnBrk="1" hangingPunct="1"/>
              <a:r>
                <a:rPr lang="en-US" altLang="en-US" sz="1600" b="1" i="1">
                  <a:latin typeface="Times New Roman" panose="02020603050405020304" pitchFamily="18" charset="0"/>
                </a:rPr>
                <a:t>ACCEPT NULL HYPOTHESIS </a:t>
              </a:r>
              <a:endParaRPr lang="en-GB" altLang="en-US" sz="1600"/>
            </a:p>
          </p:txBody>
        </p:sp>
        <p:sp>
          <p:nvSpPr>
            <p:cNvPr id="31760" name="Line 17">
              <a:extLst>
                <a:ext uri="{FF2B5EF4-FFF2-40B4-BE49-F238E27FC236}">
                  <a16:creationId xmlns:a16="http://schemas.microsoft.com/office/drawing/2014/main" id="{9FAE1D96-1CD7-4F89-9E75-40E1EA1CE99A}"/>
                </a:ext>
              </a:extLst>
            </p:cNvPr>
            <p:cNvSpPr>
              <a:spLocks noChangeShapeType="1"/>
            </p:cNvSpPr>
            <p:nvPr/>
          </p:nvSpPr>
          <p:spPr bwMode="auto">
            <a:xfrm>
              <a:off x="3606" y="10030"/>
              <a:ext cx="0" cy="276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1" name="Line 18">
              <a:extLst>
                <a:ext uri="{FF2B5EF4-FFF2-40B4-BE49-F238E27FC236}">
                  <a16:creationId xmlns:a16="http://schemas.microsoft.com/office/drawing/2014/main" id="{C287D481-1578-4D73-B90C-0C223582A419}"/>
                </a:ext>
              </a:extLst>
            </p:cNvPr>
            <p:cNvSpPr>
              <a:spLocks noChangeShapeType="1"/>
            </p:cNvSpPr>
            <p:nvPr/>
          </p:nvSpPr>
          <p:spPr bwMode="auto">
            <a:xfrm>
              <a:off x="8166" y="10030"/>
              <a:ext cx="0" cy="288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2" name="Oval 19">
              <a:extLst>
                <a:ext uri="{FF2B5EF4-FFF2-40B4-BE49-F238E27FC236}">
                  <a16:creationId xmlns:a16="http://schemas.microsoft.com/office/drawing/2014/main" id="{FBB93893-1DC2-47A0-A621-D89A10B5A235}"/>
                </a:ext>
              </a:extLst>
            </p:cNvPr>
            <p:cNvSpPr>
              <a:spLocks noChangeArrowheads="1"/>
            </p:cNvSpPr>
            <p:nvPr/>
          </p:nvSpPr>
          <p:spPr bwMode="auto">
            <a:xfrm>
              <a:off x="8406" y="11350"/>
              <a:ext cx="2280" cy="1320"/>
            </a:xfrm>
            <a:prstGeom prst="ellipse">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400" i="1">
                  <a:latin typeface="Times New Roman" panose="02020603050405020304" pitchFamily="18" charset="0"/>
                </a:rPr>
                <a:t>Test statistic in here</a:t>
              </a:r>
              <a:r>
                <a:rPr lang="en-US" altLang="en-US" sz="1400" b="1" i="1">
                  <a:latin typeface="Times New Roman" panose="02020603050405020304" pitchFamily="18" charset="0"/>
                </a:rPr>
                <a:t>, reject null hypothesis</a:t>
              </a:r>
              <a:endParaRPr lang="en-GB" altLang="en-US" sz="1400"/>
            </a:p>
          </p:txBody>
        </p:sp>
        <p:sp>
          <p:nvSpPr>
            <p:cNvPr id="31763" name="Oval 20">
              <a:extLst>
                <a:ext uri="{FF2B5EF4-FFF2-40B4-BE49-F238E27FC236}">
                  <a16:creationId xmlns:a16="http://schemas.microsoft.com/office/drawing/2014/main" id="{829F3EF1-DBAD-4CE4-B4C4-5B1AC4CDF85C}"/>
                </a:ext>
              </a:extLst>
            </p:cNvPr>
            <p:cNvSpPr>
              <a:spLocks noChangeArrowheads="1"/>
            </p:cNvSpPr>
            <p:nvPr/>
          </p:nvSpPr>
          <p:spPr bwMode="auto">
            <a:xfrm>
              <a:off x="1326" y="11590"/>
              <a:ext cx="2280" cy="1200"/>
            </a:xfrm>
            <a:prstGeom prst="ellipse">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400" i="1">
                  <a:latin typeface="Times New Roman" panose="02020603050405020304" pitchFamily="18" charset="0"/>
                </a:rPr>
                <a:t>Test statistic in here</a:t>
              </a:r>
              <a:r>
                <a:rPr lang="en-US" altLang="en-US" sz="1400" b="1" i="1">
                  <a:latin typeface="Times New Roman" panose="02020603050405020304" pitchFamily="18" charset="0"/>
                </a:rPr>
                <a:t>, reject null hypothesis</a:t>
              </a:r>
              <a:endParaRPr lang="en-GB" altLang="en-US" sz="1400"/>
            </a:p>
          </p:txBody>
        </p:sp>
        <p:sp>
          <p:nvSpPr>
            <p:cNvPr id="31764" name="Line 21">
              <a:extLst>
                <a:ext uri="{FF2B5EF4-FFF2-40B4-BE49-F238E27FC236}">
                  <a16:creationId xmlns:a16="http://schemas.microsoft.com/office/drawing/2014/main" id="{74C0619B-12EF-486F-AD1F-4FBFFF6AD333}"/>
                </a:ext>
              </a:extLst>
            </p:cNvPr>
            <p:cNvSpPr>
              <a:spLocks noChangeShapeType="1"/>
            </p:cNvSpPr>
            <p:nvPr/>
          </p:nvSpPr>
          <p:spPr bwMode="auto">
            <a:xfrm>
              <a:off x="2766" y="12790"/>
              <a:ext cx="360" cy="108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5" name="Line 22">
              <a:extLst>
                <a:ext uri="{FF2B5EF4-FFF2-40B4-BE49-F238E27FC236}">
                  <a16:creationId xmlns:a16="http://schemas.microsoft.com/office/drawing/2014/main" id="{11CDBC39-29FA-4CE6-8BA3-B9773297E516}"/>
                </a:ext>
              </a:extLst>
            </p:cNvPr>
            <p:cNvSpPr>
              <a:spLocks noChangeShapeType="1"/>
            </p:cNvSpPr>
            <p:nvPr/>
          </p:nvSpPr>
          <p:spPr bwMode="auto">
            <a:xfrm flipH="1">
              <a:off x="8526" y="12430"/>
              <a:ext cx="1080" cy="144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1766" name="Rectangle 23">
              <a:extLst>
                <a:ext uri="{FF2B5EF4-FFF2-40B4-BE49-F238E27FC236}">
                  <a16:creationId xmlns:a16="http://schemas.microsoft.com/office/drawing/2014/main" id="{B75604C5-F777-40DC-9CB7-213671C39491}"/>
                </a:ext>
              </a:extLst>
            </p:cNvPr>
            <p:cNvSpPr>
              <a:spLocks noChangeArrowheads="1"/>
            </p:cNvSpPr>
            <p:nvPr/>
          </p:nvSpPr>
          <p:spPr bwMode="auto">
            <a:xfrm>
              <a:off x="2454" y="14710"/>
              <a:ext cx="6720" cy="5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1200" i="1">
                  <a:latin typeface="Times New Roman" panose="02020603050405020304" pitchFamily="18" charset="0"/>
                </a:rPr>
                <a:t>Sampling Distribution</a:t>
              </a:r>
              <a:endParaRPr lang="en-GB" altLang="en-US"/>
            </a:p>
          </p:txBody>
        </p:sp>
        <p:sp>
          <p:nvSpPr>
            <p:cNvPr id="31767" name="AutoShape 24">
              <a:extLst>
                <a:ext uri="{FF2B5EF4-FFF2-40B4-BE49-F238E27FC236}">
                  <a16:creationId xmlns:a16="http://schemas.microsoft.com/office/drawing/2014/main" id="{4CEF8C7B-464D-4587-93C5-25A0E467786F}"/>
                </a:ext>
              </a:extLst>
            </p:cNvPr>
            <p:cNvSpPr>
              <a:spLocks noChangeArrowheads="1"/>
            </p:cNvSpPr>
            <p:nvPr/>
          </p:nvSpPr>
          <p:spPr bwMode="auto">
            <a:xfrm>
              <a:off x="8886" y="14470"/>
              <a:ext cx="1680" cy="720"/>
            </a:xfrm>
            <a:prstGeom prst="wedgeRoundRectCallout">
              <a:avLst>
                <a:gd name="adj1" fmla="val -89704"/>
                <a:gd name="adj2" fmla="val -100833"/>
                <a:gd name="adj3" fmla="val 16667"/>
              </a:avLst>
            </a:prstGeom>
            <a:solidFill>
              <a:srgbClr val="FFFFFF"/>
            </a:solidFill>
            <a:ln w="9525">
              <a:solidFill>
                <a:srgbClr val="000000"/>
              </a:solidFill>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400">
                  <a:latin typeface="Times New Roman" panose="02020603050405020304" pitchFamily="18" charset="0"/>
                </a:rPr>
                <a:t>2.5% of values above +1.96Z</a:t>
              </a:r>
              <a:endParaRPr lang="en-GB" altLang="en-US" sz="1400"/>
            </a:p>
          </p:txBody>
        </p:sp>
        <p:sp>
          <p:nvSpPr>
            <p:cNvPr id="31768" name="AutoShape 25">
              <a:extLst>
                <a:ext uri="{FF2B5EF4-FFF2-40B4-BE49-F238E27FC236}">
                  <a16:creationId xmlns:a16="http://schemas.microsoft.com/office/drawing/2014/main" id="{F74A116C-E2A4-446F-9B55-11AA3F5536E3}"/>
                </a:ext>
              </a:extLst>
            </p:cNvPr>
            <p:cNvSpPr>
              <a:spLocks noChangeArrowheads="1"/>
            </p:cNvSpPr>
            <p:nvPr/>
          </p:nvSpPr>
          <p:spPr bwMode="auto">
            <a:xfrm>
              <a:off x="1686" y="14470"/>
              <a:ext cx="1680" cy="600"/>
            </a:xfrm>
            <a:prstGeom prst="wedgeRoundRectCallout">
              <a:avLst>
                <a:gd name="adj1" fmla="val 59819"/>
                <a:gd name="adj2" fmla="val -107500"/>
                <a:gd name="adj3" fmla="val 16667"/>
              </a:avLst>
            </a:prstGeom>
            <a:solidFill>
              <a:srgbClr val="FFFFFF"/>
            </a:solidFill>
            <a:ln w="9525">
              <a:solidFill>
                <a:srgbClr val="000000"/>
              </a:solidFill>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400">
                  <a:latin typeface="Times New Roman" panose="02020603050405020304" pitchFamily="18" charset="0"/>
                </a:rPr>
                <a:t>2.5% of values below -1.96Z</a:t>
              </a:r>
              <a:endParaRPr lang="en-GB" altLang="en-US" sz="1400"/>
            </a:p>
          </p:txBody>
        </p:sp>
        <p:sp>
          <p:nvSpPr>
            <p:cNvPr id="31769" name="AutoShape 26">
              <a:extLst>
                <a:ext uri="{FF2B5EF4-FFF2-40B4-BE49-F238E27FC236}">
                  <a16:creationId xmlns:a16="http://schemas.microsoft.com/office/drawing/2014/main" id="{18C869F4-B51D-424A-B8E3-E681DC383FA6}"/>
                </a:ext>
              </a:extLst>
            </p:cNvPr>
            <p:cNvSpPr>
              <a:spLocks noChangeArrowheads="1"/>
            </p:cNvSpPr>
            <p:nvPr/>
          </p:nvSpPr>
          <p:spPr bwMode="auto">
            <a:xfrm>
              <a:off x="7326" y="13270"/>
              <a:ext cx="840" cy="840"/>
            </a:xfrm>
            <a:prstGeom prst="downArrowCallout">
              <a:avLst>
                <a:gd name="adj1" fmla="val 25000"/>
                <a:gd name="adj2" fmla="val 25000"/>
                <a:gd name="adj3" fmla="val 16667"/>
                <a:gd name="adj4" fmla="val 66667"/>
              </a:avLst>
            </a:prstGeom>
            <a:solidFill>
              <a:srgbClr val="FFFFFF"/>
            </a:solidFill>
            <a:ln w="9525">
              <a:solidFill>
                <a:srgbClr val="000000"/>
              </a:solidFill>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400">
                  <a:latin typeface="Times New Roman" panose="02020603050405020304" pitchFamily="18" charset="0"/>
                </a:rPr>
                <a:t>+1.81Z here</a:t>
              </a:r>
              <a:endParaRPr lang="en-GB" altLang="en-US" sz="1400"/>
            </a:p>
          </p:txBody>
        </p:sp>
      </p:grpSp>
      <p:sp>
        <p:nvSpPr>
          <p:cNvPr id="31747" name="Text Box 27">
            <a:extLst>
              <a:ext uri="{FF2B5EF4-FFF2-40B4-BE49-F238E27FC236}">
                <a16:creationId xmlns:a16="http://schemas.microsoft.com/office/drawing/2014/main" id="{AEA2C030-E6FB-486E-8775-2C0E9D17D186}"/>
              </a:ext>
            </a:extLst>
          </p:cNvPr>
          <p:cNvSpPr txBox="1">
            <a:spLocks noChangeArrowheads="1"/>
          </p:cNvSpPr>
          <p:nvPr/>
        </p:nvSpPr>
        <p:spPr bwMode="auto">
          <a:xfrm>
            <a:off x="1763713" y="260350"/>
            <a:ext cx="5688012"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sz="2000" b="1"/>
              <a:t>Testing the null hypothesis with a two-tailed test</a:t>
            </a:r>
          </a:p>
        </p:txBody>
      </p:sp>
    </p:spTree>
    <p:extLst>
      <p:ext uri="{BB962C8B-B14F-4D97-AF65-F5344CB8AC3E}">
        <p14:creationId xmlns:p14="http://schemas.microsoft.com/office/powerpoint/2010/main" val="36688121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92B42A1-78B9-4B86-AE9F-B3C8747CDA10}"/>
              </a:ext>
            </a:extLst>
          </p:cNvPr>
          <p:cNvSpPr>
            <a:spLocks noGrp="1" noChangeArrowheads="1"/>
          </p:cNvSpPr>
          <p:nvPr>
            <p:ph type="title"/>
          </p:nvPr>
        </p:nvSpPr>
        <p:spPr>
          <a:xfrm>
            <a:off x="457200" y="274638"/>
            <a:ext cx="8229600" cy="777875"/>
          </a:xfrm>
        </p:spPr>
        <p:txBody>
          <a:bodyPr>
            <a:normAutofit fontScale="90000"/>
          </a:bodyPr>
          <a:lstStyle/>
          <a:p>
            <a:pPr eaLnBrk="1" hangingPunct="1"/>
            <a:br>
              <a:rPr lang="en-GB" altLang="en-US" sz="2800" b="1">
                <a:solidFill>
                  <a:schemeClr val="tx1"/>
                </a:solidFill>
              </a:rPr>
            </a:br>
            <a:br>
              <a:rPr lang="en-GB" altLang="en-US" sz="2800" b="1">
                <a:solidFill>
                  <a:schemeClr val="tx1"/>
                </a:solidFill>
              </a:rPr>
            </a:br>
            <a:r>
              <a:rPr lang="en-GB" altLang="en-US" sz="2800" b="1">
                <a:solidFill>
                  <a:schemeClr val="tx1"/>
                </a:solidFill>
              </a:rPr>
              <a:t>Testing the null hypothesis with a one-tailed test</a:t>
            </a:r>
            <a:br>
              <a:rPr lang="en-GB" altLang="en-US" sz="2800" b="1">
                <a:solidFill>
                  <a:schemeClr val="tx1"/>
                </a:solidFill>
              </a:rPr>
            </a:br>
            <a:endParaRPr lang="en-GB" altLang="en-US" sz="2800" b="1">
              <a:solidFill>
                <a:schemeClr val="tx1"/>
              </a:solidFill>
            </a:endParaRPr>
          </a:p>
        </p:txBody>
      </p:sp>
      <p:grpSp>
        <p:nvGrpSpPr>
          <p:cNvPr id="32771" name="Group 4">
            <a:extLst>
              <a:ext uri="{FF2B5EF4-FFF2-40B4-BE49-F238E27FC236}">
                <a16:creationId xmlns:a16="http://schemas.microsoft.com/office/drawing/2014/main" id="{5E0E8E55-3EC3-41C1-9CA8-5F8E58D0A6AB}"/>
              </a:ext>
            </a:extLst>
          </p:cNvPr>
          <p:cNvGrpSpPr>
            <a:grpSpLocks noChangeAspect="1"/>
          </p:cNvGrpSpPr>
          <p:nvPr/>
        </p:nvGrpSpPr>
        <p:grpSpPr bwMode="auto">
          <a:xfrm>
            <a:off x="0" y="1700213"/>
            <a:ext cx="9144000" cy="5157787"/>
            <a:chOff x="1206" y="9790"/>
            <a:chExt cx="9600" cy="5520"/>
          </a:xfrm>
        </p:grpSpPr>
        <p:sp>
          <p:nvSpPr>
            <p:cNvPr id="32772" name="AutoShape 5">
              <a:extLst>
                <a:ext uri="{FF2B5EF4-FFF2-40B4-BE49-F238E27FC236}">
                  <a16:creationId xmlns:a16="http://schemas.microsoft.com/office/drawing/2014/main" id="{B82F3D9A-D6C4-4FAA-BAF1-7D297F9A9A6F}"/>
                </a:ext>
              </a:extLst>
            </p:cNvPr>
            <p:cNvSpPr>
              <a:spLocks noChangeAspect="1" noChangeArrowheads="1"/>
            </p:cNvSpPr>
            <p:nvPr/>
          </p:nvSpPr>
          <p:spPr bwMode="auto">
            <a:xfrm>
              <a:off x="1206" y="9790"/>
              <a:ext cx="9600" cy="5520"/>
            </a:xfrm>
            <a:prstGeom prst="rect">
              <a:avLst/>
            </a:prstGeom>
            <a:noFill/>
            <a:ln w="444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2773" name="Line 6">
              <a:extLst>
                <a:ext uri="{FF2B5EF4-FFF2-40B4-BE49-F238E27FC236}">
                  <a16:creationId xmlns:a16="http://schemas.microsoft.com/office/drawing/2014/main" id="{325760AB-AE13-4D05-AF8F-88656E800DB9}"/>
                </a:ext>
              </a:extLst>
            </p:cNvPr>
            <p:cNvSpPr>
              <a:spLocks noChangeShapeType="1"/>
            </p:cNvSpPr>
            <p:nvPr/>
          </p:nvSpPr>
          <p:spPr bwMode="auto">
            <a:xfrm>
              <a:off x="1682" y="14110"/>
              <a:ext cx="8331" cy="1"/>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74" name="Freeform 7">
              <a:extLst>
                <a:ext uri="{FF2B5EF4-FFF2-40B4-BE49-F238E27FC236}">
                  <a16:creationId xmlns:a16="http://schemas.microsoft.com/office/drawing/2014/main" id="{CBCD1BBC-80F7-4870-B573-322519B4D06A}"/>
                </a:ext>
              </a:extLst>
            </p:cNvPr>
            <p:cNvSpPr>
              <a:spLocks/>
            </p:cNvSpPr>
            <p:nvPr/>
          </p:nvSpPr>
          <p:spPr bwMode="auto">
            <a:xfrm>
              <a:off x="1682" y="10278"/>
              <a:ext cx="8332" cy="3810"/>
            </a:xfrm>
            <a:custGeom>
              <a:avLst/>
              <a:gdLst>
                <a:gd name="T0" fmla="*/ 0 w 4297"/>
                <a:gd name="T1" fmla="*/ 3801 h 3288"/>
                <a:gd name="T2" fmla="*/ 1359 w 4297"/>
                <a:gd name="T3" fmla="*/ 3392 h 3288"/>
                <a:gd name="T4" fmla="*/ 2755 w 4297"/>
                <a:gd name="T5" fmla="*/ 1289 h 3288"/>
                <a:gd name="T6" fmla="*/ 4151 w 4297"/>
                <a:gd name="T7" fmla="*/ 3 h 3288"/>
                <a:gd name="T8" fmla="*/ 5577 w 4297"/>
                <a:gd name="T9" fmla="*/ 1307 h 3288"/>
                <a:gd name="T10" fmla="*/ 6915 w 4297"/>
                <a:gd name="T11" fmla="*/ 3340 h 3288"/>
                <a:gd name="T12" fmla="*/ 8332 w 4297"/>
                <a:gd name="T13" fmla="*/ 3801 h 328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297" h="3288">
                  <a:moveTo>
                    <a:pt x="0" y="3280"/>
                  </a:moveTo>
                  <a:cubicBezTo>
                    <a:pt x="117" y="3221"/>
                    <a:pt x="464" y="3288"/>
                    <a:pt x="701" y="2927"/>
                  </a:cubicBezTo>
                  <a:cubicBezTo>
                    <a:pt x="938" y="2566"/>
                    <a:pt x="1181" y="1599"/>
                    <a:pt x="1421" y="1112"/>
                  </a:cubicBezTo>
                  <a:cubicBezTo>
                    <a:pt x="1661" y="625"/>
                    <a:pt x="1899" y="0"/>
                    <a:pt x="2141" y="3"/>
                  </a:cubicBezTo>
                  <a:cubicBezTo>
                    <a:pt x="2383" y="6"/>
                    <a:pt x="2639" y="648"/>
                    <a:pt x="2876" y="1128"/>
                  </a:cubicBezTo>
                  <a:cubicBezTo>
                    <a:pt x="3113" y="1608"/>
                    <a:pt x="3329" y="2523"/>
                    <a:pt x="3566" y="2882"/>
                  </a:cubicBezTo>
                  <a:cubicBezTo>
                    <a:pt x="3803" y="3241"/>
                    <a:pt x="4145" y="3197"/>
                    <a:pt x="4297" y="3280"/>
                  </a:cubicBezTo>
                </a:path>
              </a:pathLst>
            </a:custGeom>
            <a:noFill/>
            <a:ln w="9525" cap="flat" cmpd="sng">
              <a:solidFill>
                <a:srgbClr val="000000"/>
              </a:solidFill>
              <a:prstDash val="solid"/>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75" name="Line 8">
              <a:extLst>
                <a:ext uri="{FF2B5EF4-FFF2-40B4-BE49-F238E27FC236}">
                  <a16:creationId xmlns:a16="http://schemas.microsoft.com/office/drawing/2014/main" id="{A40E9C60-8AB8-4E0E-B1BF-FB5CE9F741F2}"/>
                </a:ext>
              </a:extLst>
            </p:cNvPr>
            <p:cNvSpPr>
              <a:spLocks noChangeShapeType="1"/>
            </p:cNvSpPr>
            <p:nvPr/>
          </p:nvSpPr>
          <p:spPr bwMode="auto">
            <a:xfrm>
              <a:off x="5847" y="10278"/>
              <a:ext cx="39" cy="3832"/>
            </a:xfrm>
            <a:prstGeom prst="line">
              <a:avLst/>
            </a:prstGeom>
            <a:noFill/>
            <a:ln w="9525">
              <a:solidFill>
                <a:srgbClr val="000000"/>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76" name="Line 9">
              <a:extLst>
                <a:ext uri="{FF2B5EF4-FFF2-40B4-BE49-F238E27FC236}">
                  <a16:creationId xmlns:a16="http://schemas.microsoft.com/office/drawing/2014/main" id="{1375338A-BF69-4F6E-9D33-7B96AD2077B5}"/>
                </a:ext>
              </a:extLst>
            </p:cNvPr>
            <p:cNvSpPr>
              <a:spLocks noChangeShapeType="1"/>
            </p:cNvSpPr>
            <p:nvPr/>
          </p:nvSpPr>
          <p:spPr bwMode="auto">
            <a:xfrm flipH="1" flipV="1">
              <a:off x="7086" y="11470"/>
              <a:ext cx="1" cy="264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77" name="Line 10">
              <a:extLst>
                <a:ext uri="{FF2B5EF4-FFF2-40B4-BE49-F238E27FC236}">
                  <a16:creationId xmlns:a16="http://schemas.microsoft.com/office/drawing/2014/main" id="{07CAD118-27DA-4DC8-933D-408CD0CB63F8}"/>
                </a:ext>
              </a:extLst>
            </p:cNvPr>
            <p:cNvSpPr>
              <a:spLocks noChangeShapeType="1"/>
            </p:cNvSpPr>
            <p:nvPr/>
          </p:nvSpPr>
          <p:spPr bwMode="auto">
            <a:xfrm flipH="1" flipV="1">
              <a:off x="8166" y="13030"/>
              <a:ext cx="1" cy="108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78" name="Line 11">
              <a:extLst>
                <a:ext uri="{FF2B5EF4-FFF2-40B4-BE49-F238E27FC236}">
                  <a16:creationId xmlns:a16="http://schemas.microsoft.com/office/drawing/2014/main" id="{58ECD1A2-1C02-417A-A0A7-19C464BC0B09}"/>
                </a:ext>
              </a:extLst>
            </p:cNvPr>
            <p:cNvSpPr>
              <a:spLocks noChangeShapeType="1"/>
            </p:cNvSpPr>
            <p:nvPr/>
          </p:nvSpPr>
          <p:spPr bwMode="auto">
            <a:xfrm flipH="1" flipV="1">
              <a:off x="9246" y="13990"/>
              <a:ext cx="1" cy="12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79" name="Line 12">
              <a:extLst>
                <a:ext uri="{FF2B5EF4-FFF2-40B4-BE49-F238E27FC236}">
                  <a16:creationId xmlns:a16="http://schemas.microsoft.com/office/drawing/2014/main" id="{9F20191B-ED16-432B-8086-A98F1E332932}"/>
                </a:ext>
              </a:extLst>
            </p:cNvPr>
            <p:cNvSpPr>
              <a:spLocks noChangeShapeType="1"/>
            </p:cNvSpPr>
            <p:nvPr/>
          </p:nvSpPr>
          <p:spPr bwMode="auto">
            <a:xfrm flipV="1">
              <a:off x="4686" y="11230"/>
              <a:ext cx="1" cy="288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80" name="Line 13">
              <a:extLst>
                <a:ext uri="{FF2B5EF4-FFF2-40B4-BE49-F238E27FC236}">
                  <a16:creationId xmlns:a16="http://schemas.microsoft.com/office/drawing/2014/main" id="{D6F69ECE-8F73-4AB0-972C-BC7913CE1C2C}"/>
                </a:ext>
              </a:extLst>
            </p:cNvPr>
            <p:cNvSpPr>
              <a:spLocks noChangeShapeType="1"/>
            </p:cNvSpPr>
            <p:nvPr/>
          </p:nvSpPr>
          <p:spPr bwMode="auto">
            <a:xfrm flipH="1" flipV="1">
              <a:off x="2646" y="13990"/>
              <a:ext cx="1" cy="12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81" name="Line 14">
              <a:extLst>
                <a:ext uri="{FF2B5EF4-FFF2-40B4-BE49-F238E27FC236}">
                  <a16:creationId xmlns:a16="http://schemas.microsoft.com/office/drawing/2014/main" id="{DA97C13A-9EE0-43FC-8241-FAFEB5C7267D}"/>
                </a:ext>
              </a:extLst>
            </p:cNvPr>
            <p:cNvSpPr>
              <a:spLocks noChangeShapeType="1"/>
            </p:cNvSpPr>
            <p:nvPr/>
          </p:nvSpPr>
          <p:spPr bwMode="auto">
            <a:xfrm flipV="1">
              <a:off x="3606" y="12910"/>
              <a:ext cx="1" cy="1200"/>
            </a:xfrm>
            <a:prstGeom prst="line">
              <a:avLst/>
            </a:prstGeom>
            <a:noFill/>
            <a:ln w="9525">
              <a:solidFill>
                <a:srgbClr val="000000"/>
              </a:solidFill>
              <a:prstDash val="dash"/>
              <a:round/>
              <a:headEnd/>
              <a:tailEnd type="diamond"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82" name="Text Box 15">
              <a:extLst>
                <a:ext uri="{FF2B5EF4-FFF2-40B4-BE49-F238E27FC236}">
                  <a16:creationId xmlns:a16="http://schemas.microsoft.com/office/drawing/2014/main" id="{A89B3D2B-3A3B-469D-936D-6F181E7E7B1E}"/>
                </a:ext>
              </a:extLst>
            </p:cNvPr>
            <p:cNvSpPr txBox="1">
              <a:spLocks noChangeArrowheads="1"/>
            </p:cNvSpPr>
            <p:nvPr/>
          </p:nvSpPr>
          <p:spPr bwMode="auto">
            <a:xfrm>
              <a:off x="2277" y="14351"/>
              <a:ext cx="7259" cy="543"/>
            </a:xfrm>
            <a:prstGeom prst="rect">
              <a:avLst/>
            </a:prstGeom>
            <a:solidFill>
              <a:srgbClr val="FFFFFF"/>
            </a:solidFill>
            <a:ln>
              <a:noFill/>
            </a:ln>
            <a:effectLst/>
            <a:extLs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200">
                  <a:latin typeface="Times New Roman" panose="02020603050405020304" pitchFamily="18" charset="0"/>
                </a:rPr>
                <a:t>                    -2Z                    -1Z                    0Z                      + 1Z                     </a:t>
              </a:r>
              <a:endParaRPr lang="en-GB" altLang="en-US"/>
            </a:p>
          </p:txBody>
        </p:sp>
        <p:sp>
          <p:nvSpPr>
            <p:cNvPr id="32783" name="Rectangle 16">
              <a:extLst>
                <a:ext uri="{FF2B5EF4-FFF2-40B4-BE49-F238E27FC236}">
                  <a16:creationId xmlns:a16="http://schemas.microsoft.com/office/drawing/2014/main" id="{7834CA6D-166E-434C-AD11-DA0B968BC8A3}"/>
                </a:ext>
              </a:extLst>
            </p:cNvPr>
            <p:cNvSpPr>
              <a:spLocks noChangeArrowheads="1"/>
            </p:cNvSpPr>
            <p:nvPr/>
          </p:nvSpPr>
          <p:spPr bwMode="auto">
            <a:xfrm>
              <a:off x="2454" y="14710"/>
              <a:ext cx="6720" cy="52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1200" i="1">
                  <a:latin typeface="Times New Roman" panose="02020603050405020304" pitchFamily="18" charset="0"/>
                </a:rPr>
                <a:t>Sampling Distribution</a:t>
              </a:r>
              <a:endParaRPr lang="en-GB" altLang="en-US"/>
            </a:p>
          </p:txBody>
        </p:sp>
        <p:sp>
          <p:nvSpPr>
            <p:cNvPr id="32784" name="AutoShape 17">
              <a:extLst>
                <a:ext uri="{FF2B5EF4-FFF2-40B4-BE49-F238E27FC236}">
                  <a16:creationId xmlns:a16="http://schemas.microsoft.com/office/drawing/2014/main" id="{784B9662-B832-4FCC-8343-8B26C41CDFE9}"/>
                </a:ext>
              </a:extLst>
            </p:cNvPr>
            <p:cNvSpPr>
              <a:spLocks noChangeArrowheads="1"/>
            </p:cNvSpPr>
            <p:nvPr/>
          </p:nvSpPr>
          <p:spPr bwMode="auto">
            <a:xfrm>
              <a:off x="7206" y="14590"/>
              <a:ext cx="2400" cy="600"/>
            </a:xfrm>
            <a:prstGeom prst="wedgeRoundRectCallout">
              <a:avLst>
                <a:gd name="adj1" fmla="val -31375"/>
                <a:gd name="adj2" fmla="val -124667"/>
                <a:gd name="adj3" fmla="val 16667"/>
              </a:avLst>
            </a:prstGeom>
            <a:solidFill>
              <a:srgbClr val="FFFFFF"/>
            </a:solidFill>
            <a:ln w="9525">
              <a:solidFill>
                <a:srgbClr val="000000"/>
              </a:solidFill>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latin typeface="Times New Roman" panose="02020603050405020304" pitchFamily="18" charset="0"/>
                </a:rPr>
                <a:t>5% of values above +1.65Z</a:t>
              </a:r>
              <a:endParaRPr lang="en-GB" altLang="en-US" sz="1600"/>
            </a:p>
          </p:txBody>
        </p:sp>
        <p:sp>
          <p:nvSpPr>
            <p:cNvPr id="32785" name="Line 18">
              <a:extLst>
                <a:ext uri="{FF2B5EF4-FFF2-40B4-BE49-F238E27FC236}">
                  <a16:creationId xmlns:a16="http://schemas.microsoft.com/office/drawing/2014/main" id="{BE27B9D2-09B0-4F57-B535-BF002AB60C79}"/>
                </a:ext>
              </a:extLst>
            </p:cNvPr>
            <p:cNvSpPr>
              <a:spLocks noChangeShapeType="1"/>
            </p:cNvSpPr>
            <p:nvPr/>
          </p:nvSpPr>
          <p:spPr bwMode="auto">
            <a:xfrm flipV="1">
              <a:off x="7686" y="12310"/>
              <a:ext cx="1" cy="1800"/>
            </a:xfrm>
            <a:prstGeom prst="line">
              <a:avLst/>
            </a:prstGeom>
            <a:noFill/>
            <a:ln w="9525">
              <a:solidFill>
                <a:srgbClr val="00FF00"/>
              </a:solidFill>
              <a:prstDash val="lgDashDot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86" name="Line 19">
              <a:extLst>
                <a:ext uri="{FF2B5EF4-FFF2-40B4-BE49-F238E27FC236}">
                  <a16:creationId xmlns:a16="http://schemas.microsoft.com/office/drawing/2014/main" id="{37EE7C5E-5714-44B6-995E-872A518A8EF4}"/>
                </a:ext>
              </a:extLst>
            </p:cNvPr>
            <p:cNvSpPr>
              <a:spLocks noChangeShapeType="1"/>
            </p:cNvSpPr>
            <p:nvPr/>
          </p:nvSpPr>
          <p:spPr bwMode="auto">
            <a:xfrm flipV="1">
              <a:off x="8646" y="13630"/>
              <a:ext cx="1" cy="480"/>
            </a:xfrm>
            <a:prstGeom prst="line">
              <a:avLst/>
            </a:prstGeom>
            <a:noFill/>
            <a:ln w="9525">
              <a:solidFill>
                <a:srgbClr val="993366"/>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32787" name="AutoShape 20">
              <a:extLst>
                <a:ext uri="{FF2B5EF4-FFF2-40B4-BE49-F238E27FC236}">
                  <a16:creationId xmlns:a16="http://schemas.microsoft.com/office/drawing/2014/main" id="{7D3EF31E-9C7B-49F4-A11D-836D61AB6B40}"/>
                </a:ext>
              </a:extLst>
            </p:cNvPr>
            <p:cNvSpPr>
              <a:spLocks noChangeArrowheads="1"/>
            </p:cNvSpPr>
            <p:nvPr/>
          </p:nvSpPr>
          <p:spPr bwMode="auto">
            <a:xfrm>
              <a:off x="9126" y="12430"/>
              <a:ext cx="1440" cy="720"/>
            </a:xfrm>
            <a:prstGeom prst="wedgeRoundRectCallout">
              <a:avLst>
                <a:gd name="adj1" fmla="val -79167"/>
                <a:gd name="adj2" fmla="val 172083"/>
                <a:gd name="adj3" fmla="val 16667"/>
              </a:avLst>
            </a:prstGeom>
            <a:solidFill>
              <a:srgbClr val="FFFFFF"/>
            </a:solidFill>
            <a:ln w="9525">
              <a:solidFill>
                <a:srgbClr val="000000"/>
              </a:solidFill>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latin typeface="Times New Roman" panose="02020603050405020304" pitchFamily="18" charset="0"/>
                </a:rPr>
                <a:t>1% of values above 2.33Z</a:t>
              </a:r>
              <a:endParaRPr lang="en-GB" altLang="en-US" sz="1600"/>
            </a:p>
          </p:txBody>
        </p:sp>
        <p:sp>
          <p:nvSpPr>
            <p:cNvPr id="32788" name="Line 21">
              <a:extLst>
                <a:ext uri="{FF2B5EF4-FFF2-40B4-BE49-F238E27FC236}">
                  <a16:creationId xmlns:a16="http://schemas.microsoft.com/office/drawing/2014/main" id="{94848805-366C-4021-8A8B-E077BB2940CB}"/>
                </a:ext>
              </a:extLst>
            </p:cNvPr>
            <p:cNvSpPr>
              <a:spLocks noChangeShapeType="1"/>
            </p:cNvSpPr>
            <p:nvPr/>
          </p:nvSpPr>
          <p:spPr bwMode="auto">
            <a:xfrm>
              <a:off x="1806" y="12670"/>
              <a:ext cx="5880" cy="1"/>
            </a:xfrm>
            <a:prstGeom prst="line">
              <a:avLst/>
            </a:prstGeom>
            <a:noFill/>
            <a:ln w="9525">
              <a:solidFill>
                <a:srgbClr val="FF0000"/>
              </a:solidFill>
              <a:prstDash val="lgDash"/>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89" name="Rectangle 22">
              <a:extLst>
                <a:ext uri="{FF2B5EF4-FFF2-40B4-BE49-F238E27FC236}">
                  <a16:creationId xmlns:a16="http://schemas.microsoft.com/office/drawing/2014/main" id="{F605F217-3C94-4DEB-A88D-B2188933B6C3}"/>
                </a:ext>
              </a:extLst>
            </p:cNvPr>
            <p:cNvSpPr>
              <a:spLocks noChangeArrowheads="1"/>
            </p:cNvSpPr>
            <p:nvPr/>
          </p:nvSpPr>
          <p:spPr bwMode="auto">
            <a:xfrm>
              <a:off x="4206" y="11950"/>
              <a:ext cx="2640" cy="6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200">
                  <a:latin typeface="Times New Roman" panose="02020603050405020304" pitchFamily="18" charset="0"/>
                </a:rPr>
                <a:t> </a:t>
              </a:r>
              <a:r>
                <a:rPr lang="en-US" altLang="en-US" sz="1600">
                  <a:latin typeface="Times New Roman" panose="02020603050405020304" pitchFamily="18" charset="0"/>
                </a:rPr>
                <a:t>95% of values in this area</a:t>
              </a:r>
            </a:p>
            <a:p>
              <a:pPr eaLnBrk="1" hangingPunct="1"/>
              <a:r>
                <a:rPr lang="en-US" altLang="en-US" sz="1600">
                  <a:latin typeface="Times New Roman" panose="02020603050405020304" pitchFamily="18" charset="0"/>
                </a:rPr>
                <a:t>     Retain Null Hypothesis</a:t>
              </a:r>
              <a:endParaRPr lang="en-GB" altLang="en-US" sz="1600"/>
            </a:p>
          </p:txBody>
        </p:sp>
        <p:sp>
          <p:nvSpPr>
            <p:cNvPr id="32790" name="AutoShape 23">
              <a:extLst>
                <a:ext uri="{FF2B5EF4-FFF2-40B4-BE49-F238E27FC236}">
                  <a16:creationId xmlns:a16="http://schemas.microsoft.com/office/drawing/2014/main" id="{92F5AC57-04C5-48CF-88C2-9F73CF068620}"/>
                </a:ext>
              </a:extLst>
            </p:cNvPr>
            <p:cNvSpPr>
              <a:spLocks noChangeArrowheads="1"/>
            </p:cNvSpPr>
            <p:nvPr/>
          </p:nvSpPr>
          <p:spPr bwMode="auto">
            <a:xfrm>
              <a:off x="7806" y="10870"/>
              <a:ext cx="2280" cy="1320"/>
            </a:xfrm>
            <a:prstGeom prst="wedgeRoundRectCallout">
              <a:avLst>
                <a:gd name="adj1" fmla="val -44736"/>
                <a:gd name="adj2" fmla="val 192500"/>
                <a:gd name="adj3" fmla="val 16667"/>
              </a:avLst>
            </a:prstGeom>
            <a:solidFill>
              <a:srgbClr val="FFFFFF"/>
            </a:solidFill>
            <a:ln w="9525">
              <a:solidFill>
                <a:srgbClr val="000000"/>
              </a:solidFill>
              <a:miter lim="800000"/>
              <a:headEnd/>
              <a:tailEnd/>
            </a:ln>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1600">
                  <a:latin typeface="Times New Roman" panose="02020603050405020304" pitchFamily="18" charset="0"/>
                </a:rPr>
                <a:t>1.81Z here. Value exceeds 5% significance level. Reject null hypothesis</a:t>
              </a:r>
              <a:endParaRPr lang="en-GB" altLang="en-US" sz="1600"/>
            </a:p>
          </p:txBody>
        </p:sp>
      </p:grpSp>
    </p:spTree>
    <p:extLst>
      <p:ext uri="{BB962C8B-B14F-4D97-AF65-F5344CB8AC3E}">
        <p14:creationId xmlns:p14="http://schemas.microsoft.com/office/powerpoint/2010/main" val="21655216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6DC264F-BD2E-420E-B167-1BC06935CF07}"/>
              </a:ext>
            </a:extLst>
          </p:cNvPr>
          <p:cNvSpPr>
            <a:spLocks noGrp="1" noChangeArrowheads="1"/>
          </p:cNvSpPr>
          <p:nvPr>
            <p:ph type="title"/>
          </p:nvPr>
        </p:nvSpPr>
        <p:spPr/>
        <p:txBody>
          <a:bodyPr/>
          <a:lstStyle/>
          <a:p>
            <a:pPr eaLnBrk="1" hangingPunct="1"/>
            <a:r>
              <a:rPr lang="en-AU" altLang="en-US" b="1"/>
              <a:t>Directional Tests</a:t>
            </a:r>
          </a:p>
        </p:txBody>
      </p:sp>
      <p:sp>
        <p:nvSpPr>
          <p:cNvPr id="33795" name="Rectangle 3">
            <a:extLst>
              <a:ext uri="{FF2B5EF4-FFF2-40B4-BE49-F238E27FC236}">
                <a16:creationId xmlns:a16="http://schemas.microsoft.com/office/drawing/2014/main" id="{A469E245-7D84-4A27-9F0E-C94FE981868B}"/>
              </a:ext>
            </a:extLst>
          </p:cNvPr>
          <p:cNvSpPr>
            <a:spLocks noGrp="1" noChangeArrowheads="1"/>
          </p:cNvSpPr>
          <p:nvPr>
            <p:ph type="body" idx="1"/>
          </p:nvPr>
        </p:nvSpPr>
        <p:spPr>
          <a:xfrm>
            <a:off x="457200" y="1600200"/>
            <a:ext cx="8229600" cy="4924425"/>
          </a:xfrm>
        </p:spPr>
        <p:txBody>
          <a:bodyPr/>
          <a:lstStyle/>
          <a:p>
            <a:pPr marL="609600" indent="-609600" eaLnBrk="1" hangingPunct="1">
              <a:buFontTx/>
              <a:buNone/>
            </a:pPr>
            <a:r>
              <a:rPr lang="en-GB" altLang="en-US"/>
              <a:t>Directional tests should be used with caution because </a:t>
            </a:r>
            <a:endParaRPr lang="en-AU" altLang="en-US"/>
          </a:p>
          <a:p>
            <a:pPr marL="609600" indent="-609600" eaLnBrk="1" hangingPunct="1">
              <a:buFontTx/>
              <a:buAutoNum type="arabicPeriod"/>
            </a:pPr>
            <a:r>
              <a:rPr lang="en-GB" altLang="en-US"/>
              <a:t>they may allow the rejection of H</a:t>
            </a:r>
            <a:r>
              <a:rPr lang="en-GB" altLang="en-US" sz="4000" baseline="-16000"/>
              <a:t>0</a:t>
            </a:r>
            <a:r>
              <a:rPr lang="en-GB" altLang="en-US"/>
              <a:t> when the experimental evidence is weak, or   </a:t>
            </a:r>
            <a:endParaRPr lang="en-US" altLang="en-US"/>
          </a:p>
          <a:p>
            <a:pPr marL="609600" indent="-609600" eaLnBrk="1" hangingPunct="1">
              <a:buFontTx/>
              <a:buAutoNum type="arabicPeriod"/>
            </a:pPr>
            <a:r>
              <a:rPr lang="en-GB" altLang="en-US"/>
              <a:t>they may predict in the wrong tail! This has consequences, of not only non-significant findings, but acute embarrassment! </a:t>
            </a:r>
            <a:endParaRPr lang="en-AU" altLang="en-US"/>
          </a:p>
          <a:p>
            <a:pPr marL="609600" indent="-609600" eaLnBrk="1" hangingPunct="1"/>
            <a:endParaRPr lang="en-AU" altLang="en-US"/>
          </a:p>
        </p:txBody>
      </p:sp>
    </p:spTree>
    <p:extLst>
      <p:ext uri="{BB962C8B-B14F-4D97-AF65-F5344CB8AC3E}">
        <p14:creationId xmlns:p14="http://schemas.microsoft.com/office/powerpoint/2010/main" val="27367649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8BD5B0A3-A5EC-4E7A-B4E6-53C458C51445}"/>
              </a:ext>
            </a:extLst>
          </p:cNvPr>
          <p:cNvSpPr>
            <a:spLocks noGrp="1" noChangeArrowheads="1"/>
          </p:cNvSpPr>
          <p:nvPr>
            <p:ph type="title"/>
          </p:nvPr>
        </p:nvSpPr>
        <p:spPr/>
        <p:txBody>
          <a:bodyPr/>
          <a:lstStyle/>
          <a:p>
            <a:pPr eaLnBrk="1" hangingPunct="1"/>
            <a:r>
              <a:rPr lang="en-AU" altLang="en-US"/>
              <a:t>THE CRITICAL REGION</a:t>
            </a:r>
          </a:p>
        </p:txBody>
      </p:sp>
      <p:sp>
        <p:nvSpPr>
          <p:cNvPr id="34819" name="Rectangle 3">
            <a:extLst>
              <a:ext uri="{FF2B5EF4-FFF2-40B4-BE49-F238E27FC236}">
                <a16:creationId xmlns:a16="http://schemas.microsoft.com/office/drawing/2014/main" id="{85A572CE-12B2-4991-97FF-EC65E83501FE}"/>
              </a:ext>
            </a:extLst>
          </p:cNvPr>
          <p:cNvSpPr>
            <a:spLocks noGrp="1" noChangeArrowheads="1"/>
          </p:cNvSpPr>
          <p:nvPr>
            <p:ph type="body" idx="1"/>
          </p:nvPr>
        </p:nvSpPr>
        <p:spPr/>
        <p:txBody>
          <a:bodyPr>
            <a:normAutofit lnSpcReduction="10000"/>
          </a:bodyPr>
          <a:lstStyle/>
          <a:p>
            <a:pPr eaLnBrk="1" hangingPunct="1"/>
            <a:r>
              <a:rPr lang="en-GB" altLang="en-US" sz="2800" b="1" i="1"/>
              <a:t>The Critical Region.</a:t>
            </a:r>
            <a:r>
              <a:rPr lang="en-GB" altLang="en-US" sz="2800" i="1"/>
              <a:t>     The area of extreme sample values that are very unlikely to be obtained if the null hypothesis is true.</a:t>
            </a:r>
            <a:endParaRPr lang="en-GB" altLang="en-US" sz="2800"/>
          </a:p>
          <a:p>
            <a:pPr eaLnBrk="1" hangingPunct="1"/>
            <a:r>
              <a:rPr lang="en-GB" altLang="en-US" sz="2800"/>
              <a:t>The size of the critical region for rejection is determined both by the significance level (alpha level) chosen and whether we have a directional or non-directional hypothesis.   Sample data that fall in the critical region will warrant rejection of the null hypothesis. </a:t>
            </a:r>
            <a:endParaRPr lang="en-AU" altLang="en-US" sz="2800"/>
          </a:p>
        </p:txBody>
      </p:sp>
    </p:spTree>
    <p:extLst>
      <p:ext uri="{BB962C8B-B14F-4D97-AF65-F5344CB8AC3E}">
        <p14:creationId xmlns:p14="http://schemas.microsoft.com/office/powerpoint/2010/main" val="2332575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6AA3E13D-ED7E-4475-87CA-2146FFE15A75}"/>
              </a:ext>
            </a:extLst>
          </p:cNvPr>
          <p:cNvSpPr>
            <a:spLocks noGrp="1" noChangeArrowheads="1"/>
          </p:cNvSpPr>
          <p:nvPr>
            <p:ph type="title"/>
          </p:nvPr>
        </p:nvSpPr>
        <p:spPr>
          <a:xfrm>
            <a:off x="683569" y="332656"/>
            <a:ext cx="8281044" cy="798513"/>
          </a:xfrm>
        </p:spPr>
        <p:txBody>
          <a:bodyPr>
            <a:normAutofit fontScale="90000"/>
          </a:bodyPr>
          <a:lstStyle/>
          <a:p>
            <a:pPr eaLnBrk="1" hangingPunct="1"/>
            <a:r>
              <a:rPr lang="en-GB" altLang="en-US" sz="4000" b="1" dirty="0"/>
              <a:t>STATISTICAL ERRORS TYPE I AND TYPE II</a:t>
            </a:r>
          </a:p>
        </p:txBody>
      </p:sp>
      <p:sp>
        <p:nvSpPr>
          <p:cNvPr id="35843" name="Rectangle 3">
            <a:extLst>
              <a:ext uri="{FF2B5EF4-FFF2-40B4-BE49-F238E27FC236}">
                <a16:creationId xmlns:a16="http://schemas.microsoft.com/office/drawing/2014/main" id="{672B02E8-BF3D-487D-99CC-2CF02E872E5B}"/>
              </a:ext>
            </a:extLst>
          </p:cNvPr>
          <p:cNvSpPr>
            <a:spLocks noGrp="1" noChangeArrowheads="1"/>
          </p:cNvSpPr>
          <p:nvPr>
            <p:ph type="body" idx="1"/>
          </p:nvPr>
        </p:nvSpPr>
        <p:spPr>
          <a:xfrm>
            <a:off x="457200" y="1484313"/>
            <a:ext cx="8507413" cy="5184775"/>
          </a:xfrm>
        </p:spPr>
        <p:txBody>
          <a:bodyPr/>
          <a:lstStyle/>
          <a:p>
            <a:pPr eaLnBrk="1" hangingPunct="1">
              <a:lnSpc>
                <a:spcPct val="90000"/>
              </a:lnSpc>
              <a:buFontTx/>
              <a:buNone/>
            </a:pPr>
            <a:r>
              <a:rPr lang="en-GB" altLang="en-US" sz="2800" b="1" dirty="0"/>
              <a:t>Type I and Type II Errors</a:t>
            </a:r>
          </a:p>
          <a:p>
            <a:pPr eaLnBrk="1" hangingPunct="1">
              <a:lnSpc>
                <a:spcPct val="90000"/>
              </a:lnSpc>
              <a:buFontTx/>
              <a:buNone/>
            </a:pPr>
            <a:r>
              <a:rPr lang="en-GB" altLang="en-US" b="1" dirty="0"/>
              <a:t>      Type I error:</a:t>
            </a:r>
          </a:p>
          <a:p>
            <a:pPr lvl="2" eaLnBrk="1" hangingPunct="1">
              <a:lnSpc>
                <a:spcPct val="90000"/>
              </a:lnSpc>
            </a:pPr>
            <a:r>
              <a:rPr lang="en-GB" altLang="en-US" sz="2800" dirty="0"/>
              <a:t>You might say things are </a:t>
            </a:r>
            <a:r>
              <a:rPr lang="en-GB" altLang="en-US" sz="2800" b="1" i="1" dirty="0"/>
              <a:t>significantly different when they are not,</a:t>
            </a:r>
            <a:r>
              <a:rPr lang="en-GB" altLang="en-US" sz="2800" b="1" dirty="0"/>
              <a:t> i.e. rejecting the null when it is true.  </a:t>
            </a:r>
            <a:r>
              <a:rPr lang="en-GB" altLang="en-US" sz="2800" dirty="0"/>
              <a:t>The probability of this is equal to the alpha or significance level.</a:t>
            </a:r>
          </a:p>
          <a:p>
            <a:pPr lvl="1" eaLnBrk="1" hangingPunct="1">
              <a:lnSpc>
                <a:spcPct val="90000"/>
              </a:lnSpc>
            </a:pPr>
            <a:r>
              <a:rPr lang="en-GB" altLang="en-US" b="1" dirty="0"/>
              <a:t>Type II error</a:t>
            </a:r>
            <a:r>
              <a:rPr lang="en-GB" altLang="en-US" dirty="0"/>
              <a:t>:</a:t>
            </a:r>
          </a:p>
          <a:p>
            <a:pPr lvl="2" eaLnBrk="1" hangingPunct="1">
              <a:lnSpc>
                <a:spcPct val="90000"/>
              </a:lnSpc>
            </a:pPr>
            <a:r>
              <a:rPr lang="en-GB" altLang="en-US" sz="2800" dirty="0"/>
              <a:t>You may say that things are  </a:t>
            </a:r>
            <a:r>
              <a:rPr lang="en-GB" altLang="en-US" sz="2800" b="1" dirty="0"/>
              <a:t>not significantly different when they are</a:t>
            </a:r>
            <a:r>
              <a:rPr lang="en-GB" altLang="en-US" sz="2800" dirty="0"/>
              <a:t> and </a:t>
            </a:r>
            <a:r>
              <a:rPr lang="en-GB" altLang="en-US" sz="2800" i="1" dirty="0"/>
              <a:t>miss a significant relationship that really exists,</a:t>
            </a:r>
            <a:r>
              <a:rPr lang="en-GB" altLang="en-US" sz="2800" dirty="0"/>
              <a:t> i.e. accepting the null when it is false</a:t>
            </a:r>
          </a:p>
        </p:txBody>
      </p:sp>
    </p:spTree>
    <p:extLst>
      <p:ext uri="{BB962C8B-B14F-4D97-AF65-F5344CB8AC3E}">
        <p14:creationId xmlns:p14="http://schemas.microsoft.com/office/powerpoint/2010/main" val="40311647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92C8816-109F-4EA1-B6E9-6B7FB374145D}"/>
              </a:ext>
            </a:extLst>
          </p:cNvPr>
          <p:cNvSpPr>
            <a:spLocks noGrp="1" noChangeArrowheads="1"/>
          </p:cNvSpPr>
          <p:nvPr>
            <p:ph type="title"/>
          </p:nvPr>
        </p:nvSpPr>
        <p:spPr>
          <a:xfrm>
            <a:off x="457200" y="274638"/>
            <a:ext cx="8229600" cy="633412"/>
          </a:xfrm>
        </p:spPr>
        <p:txBody>
          <a:bodyPr>
            <a:normAutofit fontScale="90000"/>
          </a:bodyPr>
          <a:lstStyle/>
          <a:p>
            <a:pPr eaLnBrk="1" hangingPunct="1"/>
            <a:r>
              <a:rPr lang="en-AU" altLang="en-US" sz="4000" b="1"/>
              <a:t>BALANCING ERROR TYPES</a:t>
            </a:r>
          </a:p>
        </p:txBody>
      </p:sp>
      <p:sp>
        <p:nvSpPr>
          <p:cNvPr id="36867" name="Rectangle 3">
            <a:extLst>
              <a:ext uri="{FF2B5EF4-FFF2-40B4-BE49-F238E27FC236}">
                <a16:creationId xmlns:a16="http://schemas.microsoft.com/office/drawing/2014/main" id="{080E9DC1-9F8D-4CD5-9B00-11754C19A296}"/>
              </a:ext>
            </a:extLst>
          </p:cNvPr>
          <p:cNvSpPr>
            <a:spLocks noGrp="1" noChangeArrowheads="1"/>
          </p:cNvSpPr>
          <p:nvPr>
            <p:ph type="body" idx="1"/>
          </p:nvPr>
        </p:nvSpPr>
        <p:spPr>
          <a:xfrm>
            <a:off x="457200" y="1268413"/>
            <a:ext cx="8229600" cy="5329237"/>
          </a:xfrm>
        </p:spPr>
        <p:txBody>
          <a:bodyPr/>
          <a:lstStyle/>
          <a:p>
            <a:pPr eaLnBrk="1" hangingPunct="1">
              <a:lnSpc>
                <a:spcPct val="90000"/>
              </a:lnSpc>
              <a:buFontTx/>
              <a:buNone/>
            </a:pPr>
            <a:r>
              <a:rPr lang="en-GB" altLang="en-US" i="1"/>
              <a:t>   </a:t>
            </a:r>
            <a:r>
              <a:rPr lang="en-GB" altLang="en-US"/>
              <a:t>In choosing levels of significance and one-or two-tailed tests we are always balancing two possible errors:</a:t>
            </a:r>
          </a:p>
          <a:p>
            <a:pPr eaLnBrk="1" hangingPunct="1">
              <a:lnSpc>
                <a:spcPct val="90000"/>
              </a:lnSpc>
              <a:buFontTx/>
              <a:buNone/>
            </a:pPr>
            <a:endParaRPr lang="en-GB" altLang="en-US"/>
          </a:p>
          <a:p>
            <a:pPr eaLnBrk="1" hangingPunct="1">
              <a:lnSpc>
                <a:spcPct val="90000"/>
              </a:lnSpc>
              <a:buFontTx/>
              <a:buNone/>
            </a:pPr>
            <a:r>
              <a:rPr lang="en-GB" altLang="en-US"/>
              <a:t>       a)   set the significance level too high and/or state a two-tailed hypothesis and you maximize a Type II error;</a:t>
            </a:r>
          </a:p>
          <a:p>
            <a:pPr eaLnBrk="1" hangingPunct="1">
              <a:lnSpc>
                <a:spcPct val="90000"/>
              </a:lnSpc>
              <a:buFontTx/>
              <a:buNone/>
            </a:pPr>
            <a:endParaRPr lang="en-GB" altLang="en-US"/>
          </a:p>
          <a:p>
            <a:pPr eaLnBrk="1" hangingPunct="1">
              <a:lnSpc>
                <a:spcPct val="90000"/>
              </a:lnSpc>
              <a:buFontTx/>
              <a:buNone/>
            </a:pPr>
            <a:r>
              <a:rPr lang="en-GB" altLang="en-US"/>
              <a:t>       b)    set the significance level too low and/or invoke a  one-tailed hypothesis and you will maximize a Type I error.</a:t>
            </a:r>
            <a:endParaRPr lang="en-AU" altLang="en-US"/>
          </a:p>
        </p:txBody>
      </p:sp>
    </p:spTree>
    <p:extLst>
      <p:ext uri="{BB962C8B-B14F-4D97-AF65-F5344CB8AC3E}">
        <p14:creationId xmlns:p14="http://schemas.microsoft.com/office/powerpoint/2010/main" val="7507393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71208EB-DF79-4757-9A18-AA89C8A96903}"/>
              </a:ext>
            </a:extLst>
          </p:cNvPr>
          <p:cNvSpPr>
            <a:spLocks noGrp="1" noChangeArrowheads="1"/>
          </p:cNvSpPr>
          <p:nvPr>
            <p:ph type="title"/>
          </p:nvPr>
        </p:nvSpPr>
        <p:spPr>
          <a:xfrm>
            <a:off x="457200" y="274638"/>
            <a:ext cx="8229600" cy="777875"/>
          </a:xfrm>
        </p:spPr>
        <p:txBody>
          <a:bodyPr/>
          <a:lstStyle/>
          <a:p>
            <a:pPr eaLnBrk="1" hangingPunct="1"/>
            <a:r>
              <a:rPr lang="en-AU" altLang="en-US"/>
              <a:t>BALANCING ERROR TYPES</a:t>
            </a:r>
          </a:p>
        </p:txBody>
      </p:sp>
      <p:sp>
        <p:nvSpPr>
          <p:cNvPr id="37891" name="Rectangle 3">
            <a:extLst>
              <a:ext uri="{FF2B5EF4-FFF2-40B4-BE49-F238E27FC236}">
                <a16:creationId xmlns:a16="http://schemas.microsoft.com/office/drawing/2014/main" id="{CDF64EF1-5060-426D-9BF1-4B818E440930}"/>
              </a:ext>
            </a:extLst>
          </p:cNvPr>
          <p:cNvSpPr>
            <a:spLocks noGrp="1" noChangeArrowheads="1"/>
          </p:cNvSpPr>
          <p:nvPr>
            <p:ph type="body" idx="1"/>
          </p:nvPr>
        </p:nvSpPr>
        <p:spPr>
          <a:xfrm>
            <a:off x="323850" y="1196975"/>
            <a:ext cx="8640763" cy="5661025"/>
          </a:xfrm>
        </p:spPr>
        <p:txBody>
          <a:bodyPr/>
          <a:lstStyle/>
          <a:p>
            <a:pPr eaLnBrk="1" hangingPunct="1">
              <a:lnSpc>
                <a:spcPct val="90000"/>
              </a:lnSpc>
            </a:pPr>
            <a:r>
              <a:rPr lang="en-GB" altLang="en-US" i="1"/>
              <a:t>Type I</a:t>
            </a:r>
            <a:r>
              <a:rPr lang="en-GB" altLang="en-US"/>
              <a:t> errors are determined by the alpha level and are therefore under the investigator’s control.</a:t>
            </a:r>
            <a:endParaRPr lang="en-US" altLang="en-US"/>
          </a:p>
          <a:p>
            <a:pPr eaLnBrk="1" hangingPunct="1">
              <a:lnSpc>
                <a:spcPct val="90000"/>
              </a:lnSpc>
            </a:pPr>
            <a:r>
              <a:rPr lang="en-GB" altLang="en-US"/>
              <a:t>Lowering the amount of acceptable error (significance level) from 5% to 1% would reduce the chances of a </a:t>
            </a:r>
            <a:r>
              <a:rPr lang="en-GB" altLang="en-US" i="1"/>
              <a:t>Type I</a:t>
            </a:r>
            <a:r>
              <a:rPr lang="en-GB" altLang="en-US"/>
              <a:t> error. </a:t>
            </a:r>
          </a:p>
          <a:p>
            <a:pPr eaLnBrk="1" hangingPunct="1">
              <a:lnSpc>
                <a:spcPct val="90000"/>
              </a:lnSpc>
            </a:pPr>
            <a:r>
              <a:rPr lang="en-GB" altLang="en-US"/>
              <a:t>Lowering the acceptable error to 1%, however, increases chances of a </a:t>
            </a:r>
            <a:r>
              <a:rPr lang="en-GB" altLang="en-US" i="1"/>
              <a:t>Type II</a:t>
            </a:r>
            <a:r>
              <a:rPr lang="en-GB" altLang="en-US"/>
              <a:t> error, which is the retention of H</a:t>
            </a:r>
            <a:r>
              <a:rPr lang="en-GB" altLang="en-US" sz="4000" baseline="-16000"/>
              <a:t>0</a:t>
            </a:r>
            <a:r>
              <a:rPr lang="en-GB" altLang="en-US"/>
              <a:t> when it should be rejected. </a:t>
            </a:r>
          </a:p>
          <a:p>
            <a:pPr eaLnBrk="1" hangingPunct="1">
              <a:lnSpc>
                <a:spcPct val="90000"/>
              </a:lnSpc>
            </a:pPr>
            <a:r>
              <a:rPr lang="en-GB" altLang="en-US"/>
              <a:t>So, the greater the chances of a Type I error, the less likely a Type II error, and vice versa. </a:t>
            </a:r>
            <a:endParaRPr lang="en-AU" altLang="en-US"/>
          </a:p>
          <a:p>
            <a:pPr eaLnBrk="1" hangingPunct="1">
              <a:lnSpc>
                <a:spcPct val="90000"/>
              </a:lnSpc>
            </a:pPr>
            <a:endParaRPr lang="en-AU" altLang="en-US"/>
          </a:p>
        </p:txBody>
      </p:sp>
    </p:spTree>
    <p:extLst>
      <p:ext uri="{BB962C8B-B14F-4D97-AF65-F5344CB8AC3E}">
        <p14:creationId xmlns:p14="http://schemas.microsoft.com/office/powerpoint/2010/main" val="46183169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4E0A9E5-9859-426F-A96F-0BA8AA810E23}"/>
              </a:ext>
            </a:extLst>
          </p:cNvPr>
          <p:cNvSpPr>
            <a:spLocks noGrp="1" noChangeArrowheads="1"/>
          </p:cNvSpPr>
          <p:nvPr>
            <p:ph type="title"/>
          </p:nvPr>
        </p:nvSpPr>
        <p:spPr>
          <a:xfrm>
            <a:off x="457200" y="274638"/>
            <a:ext cx="8229600" cy="922337"/>
          </a:xfrm>
        </p:spPr>
        <p:txBody>
          <a:bodyPr>
            <a:normAutofit fontScale="90000"/>
          </a:bodyPr>
          <a:lstStyle/>
          <a:p>
            <a:pPr eaLnBrk="1" hangingPunct="1"/>
            <a:r>
              <a:rPr lang="en-AU" altLang="en-US" sz="4000"/>
              <a:t>CONFIDENCE LEVELS AND INTERVALS</a:t>
            </a:r>
          </a:p>
        </p:txBody>
      </p:sp>
      <p:sp>
        <p:nvSpPr>
          <p:cNvPr id="39939" name="Rectangle 3">
            <a:extLst>
              <a:ext uri="{FF2B5EF4-FFF2-40B4-BE49-F238E27FC236}">
                <a16:creationId xmlns:a16="http://schemas.microsoft.com/office/drawing/2014/main" id="{1D534B63-8FE4-43B5-AD3A-0C644AB96D84}"/>
              </a:ext>
            </a:extLst>
          </p:cNvPr>
          <p:cNvSpPr>
            <a:spLocks noGrp="1" noChangeArrowheads="1"/>
          </p:cNvSpPr>
          <p:nvPr>
            <p:ph type="body" idx="1"/>
          </p:nvPr>
        </p:nvSpPr>
        <p:spPr>
          <a:xfrm>
            <a:off x="457200" y="1773238"/>
            <a:ext cx="8229600" cy="4352925"/>
          </a:xfrm>
        </p:spPr>
        <p:txBody>
          <a:bodyPr/>
          <a:lstStyle/>
          <a:p>
            <a:pPr eaLnBrk="1" hangingPunct="1"/>
            <a:r>
              <a:rPr lang="en-GB" altLang="en-US" b="1" i="1"/>
              <a:t>Confidence Interval</a:t>
            </a:r>
            <a:r>
              <a:rPr lang="en-GB" altLang="en-US" i="1"/>
              <a:t>.      The range within which we believe the true population estimate to lie</a:t>
            </a:r>
          </a:p>
          <a:p>
            <a:pPr eaLnBrk="1" hangingPunct="1">
              <a:buFontTx/>
              <a:buNone/>
            </a:pPr>
            <a:endParaRPr lang="en-GB" altLang="en-US" b="1" i="1"/>
          </a:p>
          <a:p>
            <a:pPr eaLnBrk="1" hangingPunct="1"/>
            <a:r>
              <a:rPr lang="en-GB" altLang="en-US" b="1" i="1"/>
              <a:t>Confidence Level</a:t>
            </a:r>
            <a:r>
              <a:rPr lang="en-GB" altLang="en-US" i="1"/>
              <a:t>.     The probability that the population parameter falls within the confidence interval</a:t>
            </a:r>
            <a:endParaRPr lang="en-AU" altLang="en-US" i="1"/>
          </a:p>
        </p:txBody>
      </p:sp>
    </p:spTree>
    <p:extLst>
      <p:ext uri="{BB962C8B-B14F-4D97-AF65-F5344CB8AC3E}">
        <p14:creationId xmlns:p14="http://schemas.microsoft.com/office/powerpoint/2010/main" val="16353162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09B8F713-0B25-41F3-8F00-EAE7A8D45F64}"/>
              </a:ext>
            </a:extLst>
          </p:cNvPr>
          <p:cNvSpPr>
            <a:spLocks noGrp="1" noChangeArrowheads="1"/>
          </p:cNvSpPr>
          <p:nvPr>
            <p:ph type="title"/>
          </p:nvPr>
        </p:nvSpPr>
        <p:spPr>
          <a:xfrm>
            <a:off x="457200" y="274638"/>
            <a:ext cx="8229600" cy="850900"/>
          </a:xfrm>
        </p:spPr>
        <p:txBody>
          <a:bodyPr/>
          <a:lstStyle/>
          <a:p>
            <a:pPr eaLnBrk="1" hangingPunct="1"/>
            <a:r>
              <a:rPr lang="en-GB" altLang="en-US" sz="3200" b="1"/>
              <a:t>CONFIDENCE LEVELS AND INTERVALS</a:t>
            </a:r>
            <a:r>
              <a:rPr lang="en-GB" altLang="en-US" sz="4000" b="1"/>
              <a:t> </a:t>
            </a:r>
            <a:endParaRPr lang="en-GB" altLang="en-US" sz="4000"/>
          </a:p>
        </p:txBody>
      </p:sp>
      <p:sp>
        <p:nvSpPr>
          <p:cNvPr id="40963" name="Rectangle 3">
            <a:extLst>
              <a:ext uri="{FF2B5EF4-FFF2-40B4-BE49-F238E27FC236}">
                <a16:creationId xmlns:a16="http://schemas.microsoft.com/office/drawing/2014/main" id="{6FB1F693-168A-4EF7-979D-AB831183EE03}"/>
              </a:ext>
            </a:extLst>
          </p:cNvPr>
          <p:cNvSpPr>
            <a:spLocks noGrp="1" noChangeArrowheads="1"/>
          </p:cNvSpPr>
          <p:nvPr>
            <p:ph type="body" idx="1"/>
          </p:nvPr>
        </p:nvSpPr>
        <p:spPr>
          <a:xfrm>
            <a:off x="457200" y="1268413"/>
            <a:ext cx="8229600" cy="5589587"/>
          </a:xfrm>
        </p:spPr>
        <p:txBody>
          <a:bodyPr/>
          <a:lstStyle/>
          <a:p>
            <a:pPr eaLnBrk="1" hangingPunct="1"/>
            <a:r>
              <a:rPr lang="en-GB" altLang="en-US" sz="2800" i="1"/>
              <a:t>levels of significance</a:t>
            </a:r>
            <a:r>
              <a:rPr lang="en-GB" altLang="en-US" sz="2800"/>
              <a:t> may also be termed </a:t>
            </a:r>
            <a:r>
              <a:rPr lang="en-GB" altLang="en-US" sz="2800" i="1"/>
              <a:t>confidence levels</a:t>
            </a:r>
            <a:r>
              <a:rPr lang="en-GB" altLang="en-US" sz="2800"/>
              <a:t> as we may be confident that a particular value falls within their boundary</a:t>
            </a:r>
          </a:p>
          <a:p>
            <a:pPr eaLnBrk="1" hangingPunct="1"/>
            <a:r>
              <a:rPr lang="en-GB" altLang="en-US" sz="2800"/>
              <a:t>For example, the </a:t>
            </a:r>
            <a:r>
              <a:rPr lang="en-GB" altLang="en-US" sz="2800" i="1"/>
              <a:t>95% confidence interval</a:t>
            </a:r>
            <a:r>
              <a:rPr lang="en-GB" altLang="en-US" sz="2800"/>
              <a:t> (CI) contains values that have a </a:t>
            </a:r>
            <a:r>
              <a:rPr lang="en-GB" altLang="en-US" sz="2800" i="1"/>
              <a:t>95% or 0.95 probability, or 95 in 100, or 19 in 20 chances</a:t>
            </a:r>
            <a:r>
              <a:rPr lang="en-GB" altLang="en-US" sz="2800"/>
              <a:t> of occurring there. Remember SPSS provides this 95% CI under Descriptives</a:t>
            </a:r>
          </a:p>
          <a:p>
            <a:pPr eaLnBrk="1" hangingPunct="1"/>
            <a:r>
              <a:rPr lang="en-GB" altLang="en-US" sz="2800"/>
              <a:t>That is, a CI is a range within which a certain value like a mean will fall at a certain level of probability</a:t>
            </a:r>
            <a:r>
              <a:rPr lang="en-GB" altLang="en-US" sz="2800" i="1"/>
              <a:t>.</a:t>
            </a:r>
            <a:r>
              <a:rPr lang="en-GB" altLang="en-US" sz="2800"/>
              <a:t> It is the converse of the </a:t>
            </a:r>
            <a:r>
              <a:rPr lang="en-GB" altLang="en-US" sz="2800" i="1"/>
              <a:t>Critical Region</a:t>
            </a:r>
            <a:r>
              <a:rPr lang="en-GB" altLang="en-US" sz="2800"/>
              <a:t> which is the area outside the CI range</a:t>
            </a:r>
          </a:p>
        </p:txBody>
      </p:sp>
    </p:spTree>
    <p:extLst>
      <p:ext uri="{BB962C8B-B14F-4D97-AF65-F5344CB8AC3E}">
        <p14:creationId xmlns:p14="http://schemas.microsoft.com/office/powerpoint/2010/main" val="25676804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3">
            <a:extLst>
              <a:ext uri="{FF2B5EF4-FFF2-40B4-BE49-F238E27FC236}">
                <a16:creationId xmlns:a16="http://schemas.microsoft.com/office/drawing/2014/main" id="{238C4075-4705-43C8-89BA-75BE395E7217}"/>
              </a:ext>
            </a:extLst>
          </p:cNvPr>
          <p:cNvSpPr>
            <a:spLocks noGrp="1" noChangeArrowheads="1"/>
          </p:cNvSpPr>
          <p:nvPr>
            <p:ph type="body" idx="1"/>
          </p:nvPr>
        </p:nvSpPr>
        <p:spPr>
          <a:xfrm>
            <a:off x="152400" y="1268413"/>
            <a:ext cx="8915400" cy="5437187"/>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609600" indent="-609600" eaLnBrk="1" hangingPunct="1">
              <a:buFontTx/>
              <a:buNone/>
            </a:pPr>
            <a:r>
              <a:rPr lang="en-US" altLang="en-US" sz="3000">
                <a:latin typeface="Tahoma" panose="020B0604030504040204" pitchFamily="34" charset="0"/>
              </a:rPr>
              <a:t>     If we want a 95% confidence interval,  then we want 95% (.95) around the mean – which leaves 2.5% (.025) at each tail.</a:t>
            </a:r>
          </a:p>
        </p:txBody>
      </p:sp>
      <p:pic>
        <p:nvPicPr>
          <p:cNvPr id="41987" name="Picture 4" descr="Lecture 11 fig 4">
            <a:extLst>
              <a:ext uri="{FF2B5EF4-FFF2-40B4-BE49-F238E27FC236}">
                <a16:creationId xmlns:a16="http://schemas.microsoft.com/office/drawing/2014/main" id="{C2CA0F30-EA8D-4377-BFB4-A6430A7A59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3235325"/>
            <a:ext cx="7051675" cy="362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8" name="Rectangle 5">
            <a:extLst>
              <a:ext uri="{FF2B5EF4-FFF2-40B4-BE49-F238E27FC236}">
                <a16:creationId xmlns:a16="http://schemas.microsoft.com/office/drawing/2014/main" id="{B3B57728-1CA0-44EB-9A7E-F116646AF259}"/>
              </a:ext>
            </a:extLst>
          </p:cNvPr>
          <p:cNvSpPr>
            <a:spLocks noGrp="1" noChangeArrowheads="1"/>
          </p:cNvSpPr>
          <p:nvPr>
            <p:ph type="title"/>
          </p:nvPr>
        </p:nvSpPr>
        <p:spPr>
          <a:xfrm>
            <a:off x="457200" y="274638"/>
            <a:ext cx="8229600" cy="993775"/>
          </a:xfrm>
        </p:spPr>
        <p:txBody>
          <a:bodyPr/>
          <a:lstStyle/>
          <a:p>
            <a:pPr eaLnBrk="1" hangingPunct="1"/>
            <a:r>
              <a:rPr lang="en-US" altLang="en-US"/>
              <a:t>EXAMPLE OF CI</a:t>
            </a:r>
          </a:p>
        </p:txBody>
      </p:sp>
      <p:sp>
        <p:nvSpPr>
          <p:cNvPr id="41989" name="Text Box 6">
            <a:extLst>
              <a:ext uri="{FF2B5EF4-FFF2-40B4-BE49-F238E27FC236}">
                <a16:creationId xmlns:a16="http://schemas.microsoft.com/office/drawing/2014/main" id="{69B3EC6C-4046-489A-B95B-8E5E22D01475}"/>
              </a:ext>
            </a:extLst>
          </p:cNvPr>
          <p:cNvSpPr txBox="1">
            <a:spLocks noChangeArrowheads="1"/>
          </p:cNvSpPr>
          <p:nvPr/>
        </p:nvSpPr>
        <p:spPr bwMode="auto">
          <a:xfrm flipV="1">
            <a:off x="1116013" y="3582988"/>
            <a:ext cx="15113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Critical area</a:t>
            </a:r>
          </a:p>
        </p:txBody>
      </p:sp>
      <p:sp>
        <p:nvSpPr>
          <p:cNvPr id="41990" name="Line 7">
            <a:extLst>
              <a:ext uri="{FF2B5EF4-FFF2-40B4-BE49-F238E27FC236}">
                <a16:creationId xmlns:a16="http://schemas.microsoft.com/office/drawing/2014/main" id="{73A69495-4987-41FC-BA4D-A9A2DB1E589C}"/>
              </a:ext>
            </a:extLst>
          </p:cNvPr>
          <p:cNvSpPr>
            <a:spLocks noChangeShapeType="1"/>
          </p:cNvSpPr>
          <p:nvPr/>
        </p:nvSpPr>
        <p:spPr bwMode="auto">
          <a:xfrm flipH="1">
            <a:off x="1692275" y="4076700"/>
            <a:ext cx="576263" cy="208915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1" name="Text Box 8">
            <a:extLst>
              <a:ext uri="{FF2B5EF4-FFF2-40B4-BE49-F238E27FC236}">
                <a16:creationId xmlns:a16="http://schemas.microsoft.com/office/drawing/2014/main" id="{0796ADB6-1FB8-4639-8813-5D5201649D7E}"/>
              </a:ext>
            </a:extLst>
          </p:cNvPr>
          <p:cNvSpPr txBox="1">
            <a:spLocks noChangeArrowheads="1"/>
          </p:cNvSpPr>
          <p:nvPr/>
        </p:nvSpPr>
        <p:spPr bwMode="auto">
          <a:xfrm>
            <a:off x="2555875" y="3141663"/>
            <a:ext cx="5762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 CI</a:t>
            </a:r>
          </a:p>
        </p:txBody>
      </p:sp>
      <p:sp>
        <p:nvSpPr>
          <p:cNvPr id="41992" name="Line 9">
            <a:extLst>
              <a:ext uri="{FF2B5EF4-FFF2-40B4-BE49-F238E27FC236}">
                <a16:creationId xmlns:a16="http://schemas.microsoft.com/office/drawing/2014/main" id="{CB4566BF-D227-4470-9CA1-460CBDDA4857}"/>
              </a:ext>
            </a:extLst>
          </p:cNvPr>
          <p:cNvSpPr>
            <a:spLocks noChangeShapeType="1"/>
          </p:cNvSpPr>
          <p:nvPr/>
        </p:nvSpPr>
        <p:spPr bwMode="auto">
          <a:xfrm>
            <a:off x="2987675" y="3429000"/>
            <a:ext cx="936625" cy="17287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1993" name="Text Box 10">
            <a:extLst>
              <a:ext uri="{FF2B5EF4-FFF2-40B4-BE49-F238E27FC236}">
                <a16:creationId xmlns:a16="http://schemas.microsoft.com/office/drawing/2014/main" id="{A23B63FC-4B2A-49B1-8460-BBA796CD8206}"/>
              </a:ext>
            </a:extLst>
          </p:cNvPr>
          <p:cNvSpPr txBox="1">
            <a:spLocks noChangeArrowheads="1"/>
          </p:cNvSpPr>
          <p:nvPr/>
        </p:nvSpPr>
        <p:spPr bwMode="auto">
          <a:xfrm>
            <a:off x="6084888" y="4508500"/>
            <a:ext cx="1008062"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en-US"/>
              <a:t>Critical area</a:t>
            </a:r>
          </a:p>
        </p:txBody>
      </p:sp>
      <p:sp>
        <p:nvSpPr>
          <p:cNvPr id="41994" name="Line 12">
            <a:extLst>
              <a:ext uri="{FF2B5EF4-FFF2-40B4-BE49-F238E27FC236}">
                <a16:creationId xmlns:a16="http://schemas.microsoft.com/office/drawing/2014/main" id="{AF0AD66B-739C-4686-BE9F-8A4091F13C78}"/>
              </a:ext>
            </a:extLst>
          </p:cNvPr>
          <p:cNvSpPr>
            <a:spLocks noChangeShapeType="1"/>
          </p:cNvSpPr>
          <p:nvPr/>
        </p:nvSpPr>
        <p:spPr bwMode="auto">
          <a:xfrm>
            <a:off x="6443663" y="5157788"/>
            <a:ext cx="360362" cy="12239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771128613"/>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FD456BB7-C3D5-4BCC-B252-6F79D15B482F}"/>
              </a:ext>
            </a:extLst>
          </p:cNvPr>
          <p:cNvSpPr>
            <a:spLocks noGrp="1" noChangeArrowheads="1"/>
          </p:cNvSpPr>
          <p:nvPr>
            <p:ph type="title"/>
          </p:nvPr>
        </p:nvSpPr>
        <p:spPr>
          <a:xfrm>
            <a:off x="461687" y="346076"/>
            <a:ext cx="8713787" cy="706437"/>
          </a:xfrm>
        </p:spPr>
        <p:txBody>
          <a:bodyPr/>
          <a:lstStyle/>
          <a:p>
            <a:pPr eaLnBrk="1" hangingPunct="1"/>
            <a:r>
              <a:rPr lang="en-GB" altLang="en-US" sz="3600" b="1" dirty="0"/>
              <a:t>EXAMPLE OF POINT AND CI ESTIMATION</a:t>
            </a:r>
            <a:endParaRPr lang="en-AU" altLang="en-US" sz="3600" b="1" dirty="0"/>
          </a:p>
        </p:txBody>
      </p:sp>
      <p:sp>
        <p:nvSpPr>
          <p:cNvPr id="43011" name="Rectangle 3">
            <a:extLst>
              <a:ext uri="{FF2B5EF4-FFF2-40B4-BE49-F238E27FC236}">
                <a16:creationId xmlns:a16="http://schemas.microsoft.com/office/drawing/2014/main" id="{EA9210CB-3816-48C8-B619-A0AE2DC1BDD5}"/>
              </a:ext>
            </a:extLst>
          </p:cNvPr>
          <p:cNvSpPr>
            <a:spLocks noGrp="1" noChangeArrowheads="1"/>
          </p:cNvSpPr>
          <p:nvPr>
            <p:ph type="body" idx="1"/>
          </p:nvPr>
        </p:nvSpPr>
        <p:spPr>
          <a:xfrm>
            <a:off x="250825" y="1052513"/>
            <a:ext cx="8569325" cy="5545137"/>
          </a:xfrm>
        </p:spPr>
        <p:txBody>
          <a:bodyPr>
            <a:normAutofit fontScale="92500" lnSpcReduction="10000"/>
          </a:bodyPr>
          <a:lstStyle/>
          <a:p>
            <a:pPr eaLnBrk="1" hangingPunct="1">
              <a:lnSpc>
                <a:spcPct val="90000"/>
              </a:lnSpc>
              <a:buFontTx/>
              <a:buNone/>
            </a:pPr>
            <a:endParaRPr lang="en-AU" altLang="en-US" sz="2400" dirty="0"/>
          </a:p>
          <a:p>
            <a:pPr eaLnBrk="1" hangingPunct="1">
              <a:lnSpc>
                <a:spcPct val="90000"/>
              </a:lnSpc>
            </a:pPr>
            <a:r>
              <a:rPr lang="en-GB" altLang="en-US" sz="2400" dirty="0"/>
              <a:t>435 Internet users are asked to supply details about the length of time they have had wireless connections</a:t>
            </a:r>
          </a:p>
          <a:p>
            <a:pPr eaLnBrk="1" hangingPunct="1">
              <a:lnSpc>
                <a:spcPct val="90000"/>
              </a:lnSpc>
            </a:pPr>
            <a:endParaRPr lang="en-GB" altLang="en-US" sz="2400" dirty="0"/>
          </a:p>
          <a:p>
            <a:pPr eaLnBrk="1" hangingPunct="1">
              <a:lnSpc>
                <a:spcPct val="90000"/>
              </a:lnSpc>
            </a:pPr>
            <a:r>
              <a:rPr lang="en-GB" altLang="en-US" sz="2400" dirty="0"/>
              <a:t>the mean length of time wireless Internet has been installed is 5 years, the point estimate, and the standard deviation is one year (52 weeks)</a:t>
            </a:r>
          </a:p>
          <a:p>
            <a:pPr eaLnBrk="1" hangingPunct="1">
              <a:lnSpc>
                <a:spcPct val="90000"/>
              </a:lnSpc>
            </a:pPr>
            <a:endParaRPr lang="en-GB" altLang="en-US" sz="2400" dirty="0"/>
          </a:p>
          <a:p>
            <a:pPr eaLnBrk="1" hangingPunct="1">
              <a:lnSpc>
                <a:spcPct val="90000"/>
              </a:lnSpc>
            </a:pPr>
            <a:r>
              <a:rPr lang="en-GB" altLang="en-US" sz="2400" dirty="0"/>
              <a:t>standard error of the mean will be:</a:t>
            </a:r>
          </a:p>
          <a:p>
            <a:pPr eaLnBrk="1" hangingPunct="1">
              <a:lnSpc>
                <a:spcPct val="90000"/>
              </a:lnSpc>
              <a:buFontTx/>
              <a:buNone/>
            </a:pPr>
            <a:r>
              <a:rPr lang="en-GB" altLang="en-US" sz="2400" dirty="0"/>
              <a:t>				</a:t>
            </a:r>
            <a:r>
              <a:rPr lang="en-GB" altLang="en-US" sz="2400" dirty="0" err="1"/>
              <a:t>SEm</a:t>
            </a:r>
            <a:r>
              <a:rPr lang="en-GB" altLang="en-US" sz="2400" dirty="0"/>
              <a:t>   =  </a:t>
            </a:r>
            <a:r>
              <a:rPr lang="en-GB" altLang="en-US" sz="2400" u="sng" dirty="0"/>
              <a:t>52    </a:t>
            </a:r>
            <a:r>
              <a:rPr lang="en-GB" altLang="en-US" sz="2400" dirty="0"/>
              <a:t>=   </a:t>
            </a:r>
            <a:r>
              <a:rPr lang="en-GB" altLang="en-US" sz="2400" u="sng" dirty="0"/>
              <a:t>52</a:t>
            </a:r>
            <a:r>
              <a:rPr lang="en-GB" altLang="en-US" sz="2400" dirty="0"/>
              <a:t>    = 2.5 weeks</a:t>
            </a:r>
          </a:p>
          <a:p>
            <a:pPr eaLnBrk="1" hangingPunct="1">
              <a:lnSpc>
                <a:spcPct val="90000"/>
              </a:lnSpc>
              <a:buFontTx/>
              <a:buNone/>
            </a:pPr>
            <a:r>
              <a:rPr lang="en-GB" altLang="en-US" sz="2400" dirty="0"/>
              <a:t>					   </a:t>
            </a:r>
            <a:r>
              <a:rPr lang="en-GB" altLang="en-US" sz="2400" dirty="0">
                <a:sym typeface="Symbol" panose="05050102010706020507" pitchFamily="18" charset="2"/>
              </a:rPr>
              <a:t></a:t>
            </a:r>
            <a:r>
              <a:rPr lang="en-GB" altLang="en-US" sz="2400" dirty="0"/>
              <a:t>435      20.8 </a:t>
            </a:r>
          </a:p>
          <a:p>
            <a:pPr eaLnBrk="1" hangingPunct="1">
              <a:lnSpc>
                <a:spcPct val="90000"/>
              </a:lnSpc>
              <a:buFontTx/>
              <a:buNone/>
            </a:pPr>
            <a:endParaRPr lang="en-GB" altLang="en-US" sz="2400" dirty="0"/>
          </a:p>
          <a:p>
            <a:pPr eaLnBrk="1" hangingPunct="1">
              <a:lnSpc>
                <a:spcPct val="90000"/>
              </a:lnSpc>
            </a:pPr>
            <a:r>
              <a:rPr lang="en-AU" altLang="en-US" sz="2400" dirty="0"/>
              <a:t>With a 95% Confidence Interval we can assume that mean falls within </a:t>
            </a:r>
            <a:r>
              <a:rPr lang="en-AU" altLang="en-US" sz="2400" dirty="0">
                <a:sym typeface="Symbol" panose="05050102010706020507" pitchFamily="18" charset="2"/>
              </a:rPr>
              <a:t></a:t>
            </a:r>
            <a:r>
              <a:rPr lang="en-AU" altLang="en-US" sz="2400" dirty="0"/>
              <a:t>1.96 </a:t>
            </a:r>
            <a:r>
              <a:rPr lang="en-AU" altLang="en-US" sz="2400" dirty="0" err="1"/>
              <a:t>SEm</a:t>
            </a:r>
            <a:r>
              <a:rPr lang="en-AU" altLang="en-US" sz="2400" dirty="0"/>
              <a:t>, i.e. 5 years ± 5 weeks approx.</a:t>
            </a:r>
          </a:p>
        </p:txBody>
      </p:sp>
    </p:spTree>
    <p:extLst>
      <p:ext uri="{BB962C8B-B14F-4D97-AF65-F5344CB8AC3E}">
        <p14:creationId xmlns:p14="http://schemas.microsoft.com/office/powerpoint/2010/main" val="388090577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4F242B0E-F2F2-4B71-84B3-345FF31D652B}"/>
              </a:ext>
            </a:extLst>
          </p:cNvPr>
          <p:cNvSpPr>
            <a:spLocks noGrp="1" noChangeArrowheads="1"/>
          </p:cNvSpPr>
          <p:nvPr>
            <p:ph type="title"/>
          </p:nvPr>
        </p:nvSpPr>
        <p:spPr>
          <a:xfrm>
            <a:off x="457200" y="274638"/>
            <a:ext cx="8229600" cy="633412"/>
          </a:xfrm>
        </p:spPr>
        <p:txBody>
          <a:bodyPr>
            <a:normAutofit fontScale="90000"/>
          </a:bodyPr>
          <a:lstStyle/>
          <a:p>
            <a:pPr eaLnBrk="1" hangingPunct="1"/>
            <a:r>
              <a:rPr lang="en-AU" altLang="en-US" sz="4000" dirty="0"/>
              <a:t>ESTIMATING A PROPORTION</a:t>
            </a:r>
          </a:p>
        </p:txBody>
      </p:sp>
      <p:sp>
        <p:nvSpPr>
          <p:cNvPr id="44035" name="Rectangle 3">
            <a:extLst>
              <a:ext uri="{FF2B5EF4-FFF2-40B4-BE49-F238E27FC236}">
                <a16:creationId xmlns:a16="http://schemas.microsoft.com/office/drawing/2014/main" id="{739A4E8D-FF02-450F-81C8-98ABBD7B5D9F}"/>
              </a:ext>
            </a:extLst>
          </p:cNvPr>
          <p:cNvSpPr>
            <a:spLocks noGrp="1" noChangeArrowheads="1"/>
          </p:cNvSpPr>
          <p:nvPr>
            <p:ph type="body" idx="1"/>
          </p:nvPr>
        </p:nvSpPr>
        <p:spPr>
          <a:xfrm>
            <a:off x="457200" y="1182687"/>
            <a:ext cx="8785225" cy="5400675"/>
          </a:xfrm>
        </p:spPr>
        <p:txBody>
          <a:bodyPr/>
          <a:lstStyle/>
          <a:p>
            <a:pPr eaLnBrk="1" hangingPunct="1">
              <a:lnSpc>
                <a:spcPct val="90000"/>
              </a:lnSpc>
            </a:pPr>
            <a:r>
              <a:rPr lang="en-GB" altLang="en-US" sz="2800" dirty="0"/>
              <a:t>Sampling in the business world is often concerned with the proportion or percentage of a given population possessing particular characteristics, preferences, or opinions, e.g. what proportion of the 20-30 </a:t>
            </a:r>
            <a:r>
              <a:rPr lang="en-GB" altLang="en-US" sz="2800" dirty="0" err="1"/>
              <a:t>yr</a:t>
            </a:r>
            <a:r>
              <a:rPr lang="en-GB" altLang="en-US" sz="2800" dirty="0"/>
              <a:t> age group drink coffee rather than tea. The standard error of the sample proportion is </a:t>
            </a:r>
          </a:p>
          <a:p>
            <a:pPr eaLnBrk="1" hangingPunct="1">
              <a:lnSpc>
                <a:spcPct val="90000"/>
              </a:lnSpc>
            </a:pPr>
            <a:r>
              <a:rPr lang="en-GB" altLang="en-US" sz="2800" dirty="0"/>
              <a:t>	</a:t>
            </a:r>
            <a:r>
              <a:rPr lang="en-GB" altLang="en-US" sz="2800" dirty="0" err="1"/>
              <a:t>SEp</a:t>
            </a:r>
            <a:r>
              <a:rPr lang="en-GB" altLang="en-US" sz="2800" dirty="0"/>
              <a:t>  =     </a:t>
            </a:r>
            <a:r>
              <a:rPr lang="en-GB" altLang="en-US" sz="2800" u="sng" dirty="0" err="1"/>
              <a:t>pq</a:t>
            </a:r>
            <a:endParaRPr lang="en-GB" altLang="en-US" sz="2800" u="sng" dirty="0"/>
          </a:p>
          <a:p>
            <a:pPr eaLnBrk="1" hangingPunct="1">
              <a:lnSpc>
                <a:spcPct val="90000"/>
              </a:lnSpc>
              <a:buFontTx/>
              <a:buNone/>
            </a:pPr>
            <a:r>
              <a:rPr lang="en-GB" altLang="en-US" sz="2800" dirty="0"/>
              <a:t>                       </a:t>
            </a:r>
            <a:r>
              <a:rPr lang="en-GB" altLang="en-US" sz="2800" dirty="0">
                <a:sym typeface="Symbol" panose="05050102010706020507" pitchFamily="18" charset="2"/>
              </a:rPr>
              <a:t></a:t>
            </a:r>
            <a:r>
              <a:rPr lang="en-GB" altLang="en-US" sz="2800" dirty="0"/>
              <a:t> N</a:t>
            </a:r>
          </a:p>
          <a:p>
            <a:pPr eaLnBrk="1" hangingPunct="1">
              <a:lnSpc>
                <a:spcPct val="90000"/>
              </a:lnSpc>
            </a:pPr>
            <a:r>
              <a:rPr lang="en-GB" altLang="en-US" sz="2800" dirty="0"/>
              <a:t>The sample proportion gives a point estimate of the population proportion.  To obtain the 95% confidence interval we calculate that the population  proportion that likely lies between +1.96 </a:t>
            </a:r>
            <a:r>
              <a:rPr lang="en-GB" altLang="en-US" sz="2800" dirty="0" err="1"/>
              <a:t>SEp</a:t>
            </a:r>
            <a:r>
              <a:rPr lang="en-GB" altLang="en-US" sz="2800" dirty="0"/>
              <a:t> and -1.96 </a:t>
            </a:r>
            <a:r>
              <a:rPr lang="en-GB" altLang="en-US" sz="2800" dirty="0" err="1"/>
              <a:t>SEp</a:t>
            </a:r>
            <a:r>
              <a:rPr lang="en-GB" altLang="en-US" sz="2800" dirty="0"/>
              <a:t> . </a:t>
            </a:r>
            <a:endParaRPr lang="en-AU" altLang="en-US" sz="2800" dirty="0"/>
          </a:p>
        </p:txBody>
      </p:sp>
    </p:spTree>
    <p:extLst>
      <p:ext uri="{BB962C8B-B14F-4D97-AF65-F5344CB8AC3E}">
        <p14:creationId xmlns:p14="http://schemas.microsoft.com/office/powerpoint/2010/main" val="223451290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TM10001105[[fn=Crop]]</Template>
  <TotalTime>2240</TotalTime>
  <Words>4134</Words>
  <Application>Microsoft Office PowerPoint</Application>
  <PresentationFormat>On-screen Show (4:3)</PresentationFormat>
  <Paragraphs>311</Paragraphs>
  <Slides>51</Slides>
  <Notes>1</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51</vt:i4>
      </vt:variant>
    </vt:vector>
  </HeadingPairs>
  <TitlesOfParts>
    <vt:vector size="60" baseType="lpstr">
      <vt:lpstr>Arial</vt:lpstr>
      <vt:lpstr>Calibri</vt:lpstr>
      <vt:lpstr>Franklin Gothic Book</vt:lpstr>
      <vt:lpstr>Symbol</vt:lpstr>
      <vt:lpstr>Tahoma</vt:lpstr>
      <vt:lpstr>Times New Roman</vt:lpstr>
      <vt:lpstr>Wingdings</vt:lpstr>
      <vt:lpstr>Crop</vt:lpstr>
      <vt:lpstr>Document</vt:lpstr>
      <vt:lpstr>Quantitative Research Methods</vt:lpstr>
      <vt:lpstr>Overview</vt:lpstr>
      <vt:lpstr>Reminder from last week</vt:lpstr>
      <vt:lpstr>What is multiple regression?</vt:lpstr>
      <vt:lpstr>Multiple dimensions</vt:lpstr>
      <vt:lpstr>Controlling for other variables</vt:lpstr>
      <vt:lpstr>Multiple regression (cont)</vt:lpstr>
      <vt:lpstr>Regression</vt:lpstr>
      <vt:lpstr>Standard error and confidence intervals</vt:lpstr>
      <vt:lpstr>Hypothesis testing and probability</vt:lpstr>
      <vt:lpstr>T-values</vt:lpstr>
      <vt:lpstr>Standardised coefficients</vt:lpstr>
      <vt:lpstr>Example</vt:lpstr>
      <vt:lpstr>R² and F-tests</vt:lpstr>
      <vt:lpstr>Example</vt:lpstr>
      <vt:lpstr>Infinite number of independent variables?</vt:lpstr>
      <vt:lpstr>Summary</vt:lpstr>
      <vt:lpstr>HYPOTHESIS FORMATION, TYPES OF ERROR  AND ESTIMATION</vt:lpstr>
      <vt:lpstr>HYPOTHESIS TESTING</vt:lpstr>
      <vt:lpstr>SEQUENCE IN HYPOTHESIS TESTING</vt:lpstr>
      <vt:lpstr>STATING THE HYPOTHESIS</vt:lpstr>
      <vt:lpstr>STATISTICAL TESTS ASSOCIATED WITH THE TWO TYPES OF HYPOTHESES</vt:lpstr>
      <vt:lpstr>CRITERIA FOR JUDGING HYPOTHESES</vt:lpstr>
      <vt:lpstr>LOGIC OF HYPOTHESIS TESTING</vt:lpstr>
      <vt:lpstr>THE NULL AND ALTERNATIVE HYPOTHESES </vt:lpstr>
      <vt:lpstr>MAKING THE JUDGEMENT CALL</vt:lpstr>
      <vt:lpstr>SIGNIFICANCE LEVELS</vt:lpstr>
      <vt:lpstr>STATISTICALLY SIGNIFICANT DIFFERENCES</vt:lpstr>
      <vt:lpstr>SIGNIFICANCE LEVEL (ALPHA LEVEL) </vt:lpstr>
      <vt:lpstr>Null Hypothesis Retention and Rejection Areas 5% level</vt:lpstr>
      <vt:lpstr>HYPOTHESIS TESTING SEQUENCE</vt:lpstr>
      <vt:lpstr>PROBABILITY AND PROOF</vt:lpstr>
      <vt:lpstr>SELECTING A SIGNIFICANCE LEVEL</vt:lpstr>
      <vt:lpstr>POSSIBILITY OF ERRONEOUS DECISION</vt:lpstr>
      <vt:lpstr>PROBABILITY IN SPSS OUTPUT</vt:lpstr>
      <vt:lpstr>DIRECTIONS AND TAILS</vt:lpstr>
      <vt:lpstr>DIRECTIONS AND TAILS</vt:lpstr>
      <vt:lpstr>DIRECTIONS AND TAILS</vt:lpstr>
      <vt:lpstr>DIRECTIONS AND TAILS</vt:lpstr>
      <vt:lpstr>PowerPoint Presentation</vt:lpstr>
      <vt:lpstr>  Testing the null hypothesis with a one-tailed test </vt:lpstr>
      <vt:lpstr>Directional Tests</vt:lpstr>
      <vt:lpstr>THE CRITICAL REGION</vt:lpstr>
      <vt:lpstr>STATISTICAL ERRORS TYPE I AND TYPE II</vt:lpstr>
      <vt:lpstr>BALANCING ERROR TYPES</vt:lpstr>
      <vt:lpstr>BALANCING ERROR TYPES</vt:lpstr>
      <vt:lpstr>CONFIDENCE LEVELS AND INTERVALS</vt:lpstr>
      <vt:lpstr>CONFIDENCE LEVELS AND INTERVALS </vt:lpstr>
      <vt:lpstr>EXAMPLE OF CI</vt:lpstr>
      <vt:lpstr>EXAMPLE OF POINT AND CI ESTIMATION</vt:lpstr>
      <vt:lpstr>ESTIMATING A PROPORTION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Rainbow Murray</dc:creator>
  <cp:lastModifiedBy>christelle wouassom</cp:lastModifiedBy>
  <cp:revision>88</cp:revision>
  <dcterms:created xsi:type="dcterms:W3CDTF">2008-02-12T19:45:32Z</dcterms:created>
  <dcterms:modified xsi:type="dcterms:W3CDTF">2017-11-22T22:04:23Z</dcterms:modified>
</cp:coreProperties>
</file>