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9" d="100"/>
          <a:sy n="79" d="100"/>
        </p:scale>
        <p:origin x="850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F5A7EC-AC76-472E-A868-E637B468E593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731A80-95D6-4019-BAFD-80E2298FEC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3317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Good morning/afternoon.</a:t>
            </a:r>
            <a:br>
              <a:rPr lang="en-US" dirty="0"/>
            </a:br>
            <a:r>
              <a:rPr lang="en-US" dirty="0"/>
              <a:t>Today, I will be discussing </a:t>
            </a:r>
            <a:r>
              <a:rPr lang="en-US" b="1" dirty="0" err="1"/>
              <a:t>organisational</a:t>
            </a:r>
            <a:r>
              <a:rPr lang="en-US" b="1" dirty="0"/>
              <a:t> structure</a:t>
            </a:r>
            <a:r>
              <a:rPr lang="en-US" dirty="0"/>
              <a:t> and how it influences task allocation and communication within an </a:t>
            </a:r>
            <a:r>
              <a:rPr lang="en-US" dirty="0" err="1"/>
              <a:t>organisation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I will use </a:t>
            </a:r>
            <a:r>
              <a:rPr lang="en-US" b="1" dirty="0"/>
              <a:t>Primark</a:t>
            </a:r>
            <a:r>
              <a:rPr lang="en-US" dirty="0"/>
              <a:t>, a UK-based retail </a:t>
            </a:r>
            <a:r>
              <a:rPr lang="en-US" dirty="0" err="1"/>
              <a:t>organisation</a:t>
            </a:r>
            <a:r>
              <a:rPr lang="en-US" dirty="0"/>
              <a:t> owned by Associated British Foods, to explain </a:t>
            </a:r>
            <a:r>
              <a:rPr lang="en-US" b="1" dirty="0"/>
              <a:t>three ways of designing </a:t>
            </a:r>
            <a:r>
              <a:rPr lang="en-US" b="1" dirty="0" err="1"/>
              <a:t>organisational</a:t>
            </a:r>
            <a:r>
              <a:rPr lang="en-US" b="1" dirty="0"/>
              <a:t> structure</a:t>
            </a:r>
            <a:r>
              <a:rPr lang="en-US" dirty="0"/>
              <a:t>: functional, divisional and matrix.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731A80-95D6-4019-BAFD-80E2298FEC2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455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presentation will start by explaining what </a:t>
            </a:r>
            <a:r>
              <a:rPr lang="en-US" dirty="0" err="1"/>
              <a:t>organisational</a:t>
            </a:r>
            <a:r>
              <a:rPr lang="en-US" dirty="0"/>
              <a:t> structure is and why it is important.</a:t>
            </a:r>
            <a:br>
              <a:rPr lang="en-US" dirty="0"/>
            </a:br>
            <a:r>
              <a:rPr lang="en-US" dirty="0"/>
              <a:t>I will then briefly introduce Primark, followed by an explanation of three </a:t>
            </a:r>
            <a:r>
              <a:rPr lang="en-US" dirty="0" err="1"/>
              <a:t>organisational</a:t>
            </a:r>
            <a:r>
              <a:rPr lang="en-US" dirty="0"/>
              <a:t> structures used in </a:t>
            </a:r>
            <a:r>
              <a:rPr lang="en-US" dirty="0" err="1"/>
              <a:t>organisations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Finally, I will </a:t>
            </a:r>
            <a:r>
              <a:rPr lang="en-US" dirty="0" err="1"/>
              <a:t>summarise</a:t>
            </a:r>
            <a:r>
              <a:rPr lang="en-US" dirty="0"/>
              <a:t> the key points in the conclusion.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731A80-95D6-4019-BAFD-80E2298FEC2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791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Organisational</a:t>
            </a:r>
            <a:r>
              <a:rPr lang="en-US" dirty="0"/>
              <a:t> structure refers to how tasks, responsibilities, authority and communication are formally arranged within an </a:t>
            </a:r>
            <a:r>
              <a:rPr lang="en-US" dirty="0" err="1"/>
              <a:t>organisation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Robbins and Judge explain that structure affects how work is coordinated and how decisions are made.</a:t>
            </a:r>
            <a:br>
              <a:rPr lang="en-US" dirty="0"/>
            </a:br>
            <a:r>
              <a:rPr lang="en-US" dirty="0" err="1"/>
              <a:t>Organisational</a:t>
            </a:r>
            <a:r>
              <a:rPr lang="en-US" dirty="0"/>
              <a:t> charts are important because they visually show reporting lines and levels of management.</a:t>
            </a:r>
            <a:br>
              <a:rPr lang="en-US" dirty="0"/>
            </a:br>
            <a:r>
              <a:rPr lang="en-US" dirty="0"/>
              <a:t>For a large retailer like Primark, having a clear structure helps maintain efficiency, accountability and consistent customer service across stores.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731A80-95D6-4019-BAFD-80E2298FEC2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771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Organisational</a:t>
            </a:r>
            <a:r>
              <a:rPr lang="en-US" dirty="0"/>
              <a:t> structure refers to how tasks, responsibilities, authority and communication are formally arranged within an </a:t>
            </a:r>
            <a:r>
              <a:rPr lang="en-US" dirty="0" err="1"/>
              <a:t>organisation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Robbins and Judge explain that structure affects how work is coordinated and how decisions are made.</a:t>
            </a:r>
            <a:br>
              <a:rPr lang="en-US" dirty="0"/>
            </a:br>
            <a:r>
              <a:rPr lang="en-US" dirty="0" err="1"/>
              <a:t>Organisational</a:t>
            </a:r>
            <a:r>
              <a:rPr lang="en-US" dirty="0"/>
              <a:t> charts are important because they visually show reporting lines and levels of management.</a:t>
            </a:r>
            <a:br>
              <a:rPr lang="en-US" dirty="0"/>
            </a:br>
            <a:r>
              <a:rPr lang="en-US" dirty="0"/>
              <a:t>For a large retailer like Primark, having a clear structure helps maintain efficiency, accountability and consistent customer service across stores.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731A80-95D6-4019-BAFD-80E2298FEC2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7177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Organisational</a:t>
            </a:r>
            <a:r>
              <a:rPr lang="en-US" dirty="0"/>
              <a:t> structure refers to how tasks, responsibilities, authority and communication are formally arranged within an </a:t>
            </a:r>
            <a:r>
              <a:rPr lang="en-US" dirty="0" err="1"/>
              <a:t>organisation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Robbins and Judge explain that structure affects how work is coordinated and how decisions are made.</a:t>
            </a:r>
            <a:br>
              <a:rPr lang="en-US" dirty="0"/>
            </a:br>
            <a:r>
              <a:rPr lang="en-US" dirty="0" err="1"/>
              <a:t>Organisational</a:t>
            </a:r>
            <a:r>
              <a:rPr lang="en-US" dirty="0"/>
              <a:t> charts are important because they visually show reporting lines and levels of management.</a:t>
            </a:r>
            <a:br>
              <a:rPr lang="en-US" dirty="0"/>
            </a:br>
            <a:r>
              <a:rPr lang="en-US" dirty="0"/>
              <a:t>For a large retailer like Primark, having a clear structure helps maintain efficiency, accountability and consistent customer service across stores.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731A80-95D6-4019-BAFD-80E2298FEC2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092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third structure is the </a:t>
            </a:r>
            <a:r>
              <a:rPr lang="en-US" b="1" dirty="0"/>
              <a:t>matrix structure</a:t>
            </a:r>
            <a:r>
              <a:rPr lang="en-US" dirty="0"/>
              <a:t>, which combines functional and divisional structures.</a:t>
            </a:r>
            <a:br>
              <a:rPr lang="en-US" dirty="0"/>
            </a:br>
            <a:r>
              <a:rPr lang="en-US" dirty="0"/>
              <a:t>Employees report to both a functional manager and a project or regional manager.</a:t>
            </a:r>
            <a:br>
              <a:rPr lang="en-US" dirty="0"/>
            </a:br>
            <a:r>
              <a:rPr lang="en-US" dirty="0"/>
              <a:t>This structure encourages collaboration and flexibility across departments.</a:t>
            </a:r>
            <a:br>
              <a:rPr lang="en-US" dirty="0"/>
            </a:br>
            <a:r>
              <a:rPr lang="en-US" dirty="0"/>
              <a:t>Primark uses matrix working for projects such as sustainability initiatives, supply chain management and digital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731A80-95D6-4019-BAFD-80E2298FEC2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801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conclusion, </a:t>
            </a:r>
            <a:r>
              <a:rPr lang="en-US" dirty="0" err="1"/>
              <a:t>organisational</a:t>
            </a:r>
            <a:r>
              <a:rPr lang="en-US" dirty="0"/>
              <a:t> structure plays a vital role in how tasks are coordinated and how communication flows.</a:t>
            </a:r>
            <a:br>
              <a:rPr lang="en-US" dirty="0"/>
            </a:br>
            <a:r>
              <a:rPr lang="en-US" dirty="0"/>
              <a:t>Functional structures improve efficiency, divisional structures support market focus, and matrix structures increase flexibility.</a:t>
            </a:r>
            <a:br>
              <a:rPr lang="en-US" dirty="0"/>
            </a:br>
            <a:r>
              <a:rPr lang="en-US" dirty="0"/>
              <a:t>Primark uses a </a:t>
            </a:r>
            <a:r>
              <a:rPr lang="en-US" b="1" dirty="0"/>
              <a:t>hybrid </a:t>
            </a:r>
            <a:r>
              <a:rPr lang="en-US" b="1" dirty="0" err="1"/>
              <a:t>organisational</a:t>
            </a:r>
            <a:r>
              <a:rPr lang="en-US" b="1" dirty="0"/>
              <a:t> structure</a:t>
            </a:r>
            <a:r>
              <a:rPr lang="en-US" dirty="0"/>
              <a:t> to effectively manage its large-scale retail operations and remain competitive in the UK and internationally.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731A80-95D6-4019-BAFD-80E2298FEC2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49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12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335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915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051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871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653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081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728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515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794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42633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325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31580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871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600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129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29663-5AF6-4985-B293-B179ACE338B6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53D04BF-C6C9-4A96-BA42-4A8DA71037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23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4C7C0-435D-6920-0E45-6D1709E453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57889" y="2514598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Exploring </a:t>
            </a:r>
            <a:r>
              <a:rPr lang="en-US" b="1" dirty="0" err="1"/>
              <a:t>Organisational</a:t>
            </a:r>
            <a:r>
              <a:rPr lang="en-US" b="1" dirty="0"/>
              <a:t> Structure and Communication in Retail </a:t>
            </a:r>
            <a:r>
              <a:rPr lang="en-US" b="1" dirty="0" err="1"/>
              <a:t>Organisations</a:t>
            </a: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DC15DF-8E14-F148-B9F5-5194378F4A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57889" y="4903839"/>
            <a:ext cx="8915399" cy="1126283"/>
          </a:xfrm>
        </p:spPr>
        <p:txBody>
          <a:bodyPr>
            <a:normAutofit lnSpcReduction="10000"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/>
              <a:t>LCBB4009 Understanding </a:t>
            </a:r>
            <a:r>
              <a:rPr lang="en-US" b="1" dirty="0" err="1"/>
              <a:t>Organisational</a:t>
            </a:r>
            <a:r>
              <a:rPr lang="en-US" b="1" dirty="0"/>
              <a:t> Structure and Culture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Claudiu</a:t>
            </a:r>
            <a:r>
              <a:rPr lang="en-US" sz="1800" b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– Constantin </a:t>
            </a:r>
            <a:r>
              <a:rPr lang="en-US" sz="1800" b="1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Ailincai</a:t>
            </a:r>
            <a:endParaRPr lang="en-US" sz="1800" b="1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Student ID: 2430429</a:t>
            </a:r>
          </a:p>
        </p:txBody>
      </p:sp>
    </p:spTree>
    <p:extLst>
      <p:ext uri="{BB962C8B-B14F-4D97-AF65-F5344CB8AC3E}">
        <p14:creationId xmlns:p14="http://schemas.microsoft.com/office/powerpoint/2010/main" val="2239509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E09F7-23B3-ACCB-6093-98BEAAC7F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7C0BA-1BE3-A4A9-6430-248AE88ED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656945"/>
            <a:ext cx="8915400" cy="3777622"/>
          </a:xfrm>
        </p:spPr>
        <p:txBody>
          <a:bodyPr>
            <a:normAutofit fontScale="25000" lnSpcReduction="20000"/>
          </a:bodyPr>
          <a:lstStyle/>
          <a:p>
            <a:r>
              <a:rPr lang="en-US" sz="9600" dirty="0"/>
              <a:t>Definition and importance of </a:t>
            </a:r>
            <a:r>
              <a:rPr lang="en-US" sz="9600" dirty="0" err="1"/>
              <a:t>organisational</a:t>
            </a:r>
            <a:r>
              <a:rPr lang="en-US" sz="9600" dirty="0"/>
              <a:t> structure</a:t>
            </a:r>
          </a:p>
          <a:p>
            <a:endParaRPr lang="en-US" sz="9600" dirty="0"/>
          </a:p>
          <a:p>
            <a:r>
              <a:rPr lang="en-US" sz="9600" dirty="0"/>
              <a:t>Overview of Primark</a:t>
            </a:r>
          </a:p>
          <a:p>
            <a:endParaRPr lang="en-US" sz="9600" dirty="0"/>
          </a:p>
          <a:p>
            <a:r>
              <a:rPr lang="en-US" sz="9600" dirty="0"/>
              <a:t>Functional </a:t>
            </a:r>
            <a:r>
              <a:rPr lang="en-US" sz="9600" dirty="0" err="1"/>
              <a:t>organisational</a:t>
            </a:r>
            <a:r>
              <a:rPr lang="en-US" sz="9600" dirty="0"/>
              <a:t> structure</a:t>
            </a:r>
          </a:p>
          <a:p>
            <a:endParaRPr lang="en-US" sz="9600" dirty="0"/>
          </a:p>
          <a:p>
            <a:r>
              <a:rPr lang="en-US" sz="9600" dirty="0"/>
              <a:t>Divisional </a:t>
            </a:r>
            <a:r>
              <a:rPr lang="en-US" sz="9600" dirty="0" err="1"/>
              <a:t>organisational</a:t>
            </a:r>
            <a:r>
              <a:rPr lang="en-US" sz="9600" dirty="0"/>
              <a:t> structure</a:t>
            </a:r>
          </a:p>
          <a:p>
            <a:endParaRPr lang="en-US" sz="9600" dirty="0"/>
          </a:p>
          <a:p>
            <a:r>
              <a:rPr lang="en-US" sz="9600" dirty="0"/>
              <a:t>Matrix </a:t>
            </a:r>
            <a:r>
              <a:rPr lang="en-US" sz="9600" dirty="0" err="1"/>
              <a:t>organisational</a:t>
            </a:r>
            <a:r>
              <a:rPr lang="en-US" sz="9600" dirty="0"/>
              <a:t> structure</a:t>
            </a:r>
          </a:p>
          <a:p>
            <a:endParaRPr lang="en-US" sz="9600" dirty="0"/>
          </a:p>
          <a:p>
            <a:r>
              <a:rPr lang="en-US" sz="9600" dirty="0"/>
              <a:t>Conclusion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515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E6547-1877-935B-80B2-3989FB824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Organisational</a:t>
            </a:r>
            <a:r>
              <a:rPr lang="en-US" dirty="0"/>
              <a:t> Structure: Definition &amp; Importance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D0C40-0857-A487-7AE3-2AE7E4B96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Organisational</a:t>
            </a:r>
            <a:r>
              <a:rPr lang="en-US" dirty="0"/>
              <a:t> structure defines how tasks, authority and communication are arranged (Robbins and Judge, 2022)</a:t>
            </a:r>
          </a:p>
          <a:p>
            <a:endParaRPr lang="en-US" dirty="0"/>
          </a:p>
          <a:p>
            <a:r>
              <a:rPr lang="en-US" dirty="0" err="1"/>
              <a:t>Organisational</a:t>
            </a:r>
            <a:r>
              <a:rPr lang="en-US" dirty="0"/>
              <a:t> charts show both the authority relationships between staff members and the </a:t>
            </a:r>
            <a:r>
              <a:rPr lang="en-US" dirty="0" err="1"/>
              <a:t>organisational</a:t>
            </a:r>
            <a:r>
              <a:rPr lang="en-US" dirty="0"/>
              <a:t> structure of the company (Mullins, 2023)</a:t>
            </a:r>
          </a:p>
          <a:p>
            <a:endParaRPr lang="en-US" dirty="0"/>
          </a:p>
          <a:p>
            <a:r>
              <a:rPr lang="en-US" dirty="0" err="1"/>
              <a:t>Organisations</a:t>
            </a:r>
            <a:r>
              <a:rPr lang="en-US" dirty="0"/>
              <a:t> that create defined structures will achieve enhanced team coordination and their members will become more responsible and the </a:t>
            </a:r>
            <a:r>
              <a:rPr lang="en-US" dirty="0" err="1"/>
              <a:t>organisation</a:t>
            </a:r>
            <a:r>
              <a:rPr lang="en-US" dirty="0"/>
              <a:t> will obtain better control according to Daft (2021).</a:t>
            </a:r>
          </a:p>
          <a:p>
            <a:endParaRPr lang="en-US" dirty="0"/>
          </a:p>
          <a:p>
            <a:r>
              <a:rPr lang="en-US" dirty="0"/>
              <a:t>The system enables Primark and other large retail businesses to operate at peak efficiency because it provides vital operational capabilities which support their ongoing business activities.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677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EDE43-43F1-9C53-90D1-ED6143503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1803" y="145142"/>
            <a:ext cx="8911687" cy="1280890"/>
          </a:xfrm>
        </p:spPr>
        <p:txBody>
          <a:bodyPr/>
          <a:lstStyle/>
          <a:p>
            <a:r>
              <a:rPr lang="en-US" dirty="0"/>
              <a:t>Functional </a:t>
            </a:r>
            <a:r>
              <a:rPr lang="en-US" dirty="0" err="1"/>
              <a:t>Organisational</a:t>
            </a:r>
            <a:r>
              <a:rPr lang="en-US" dirty="0"/>
              <a:t>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CE594-DA45-828E-9C03-2BF4E9019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3397" y="856608"/>
            <a:ext cx="9235845" cy="3777622"/>
          </a:xfrm>
        </p:spPr>
        <p:txBody>
          <a:bodyPr>
            <a:normAutofit fontScale="25000" lnSpcReduction="20000"/>
          </a:bodyPr>
          <a:lstStyle/>
          <a:p>
            <a:r>
              <a:rPr lang="en-US" sz="4800" dirty="0"/>
              <a:t>The research conducted by Daft (2021) demonstrates that staff members form three separate groups which they establish through their specialized work roles.</a:t>
            </a:r>
          </a:p>
          <a:p>
            <a:endParaRPr lang="en-US" sz="4800" dirty="0"/>
          </a:p>
          <a:p>
            <a:r>
              <a:rPr lang="en-US" sz="4800" dirty="0"/>
              <a:t>Functions include operations, buying, marketing, finance and HR</a:t>
            </a:r>
          </a:p>
          <a:p>
            <a:endParaRPr lang="en-US" sz="4800" dirty="0"/>
          </a:p>
          <a:p>
            <a:r>
              <a:rPr lang="en-US" sz="4800" dirty="0"/>
              <a:t>The system improves operational performance while it enables staff members to identify their individual work duties (Mullins, 2023).</a:t>
            </a:r>
          </a:p>
          <a:p>
            <a:endParaRPr lang="en-US" sz="4800" dirty="0"/>
          </a:p>
          <a:p>
            <a:r>
              <a:rPr lang="en-US" sz="4800" dirty="0"/>
              <a:t>Used at Primark head office to support UK retail operations (Primark, 2024)</a:t>
            </a:r>
          </a:p>
          <a:p>
            <a:endParaRPr lang="en-US" sz="4800" dirty="0"/>
          </a:p>
          <a:p>
            <a:pPr marL="0" indent="0">
              <a:buNone/>
            </a:pPr>
            <a:r>
              <a:rPr lang="en-US" sz="4800" b="1" dirty="0"/>
              <a:t>Functional </a:t>
            </a:r>
            <a:r>
              <a:rPr lang="en-US" sz="4800" b="1" dirty="0" err="1"/>
              <a:t>Organisation</a:t>
            </a:r>
            <a:r>
              <a:rPr lang="en-US" sz="4800" b="1" dirty="0"/>
              <a:t> Chart:</a:t>
            </a:r>
          </a:p>
          <a:p>
            <a:endParaRPr lang="en-US" sz="4800" dirty="0"/>
          </a:p>
          <a:p>
            <a:r>
              <a:rPr lang="en-US" sz="4800" dirty="0"/>
              <a:t>Chief Executive Officer (CEO)</a:t>
            </a:r>
          </a:p>
          <a:p>
            <a:endParaRPr lang="en-US" sz="4800" dirty="0"/>
          </a:p>
          <a:p>
            <a:r>
              <a:rPr lang="en-US" sz="4800" dirty="0"/>
              <a:t>Operations Department</a:t>
            </a:r>
          </a:p>
          <a:p>
            <a:endParaRPr lang="en-US" sz="4800" dirty="0"/>
          </a:p>
          <a:p>
            <a:r>
              <a:rPr lang="en-US" sz="4800" dirty="0"/>
              <a:t>Buying &amp; Merchandising Department</a:t>
            </a:r>
          </a:p>
          <a:p>
            <a:endParaRPr lang="en-US" sz="4800" dirty="0"/>
          </a:p>
          <a:p>
            <a:r>
              <a:rPr lang="en-US" sz="4800" dirty="0"/>
              <a:t>Marketing Department</a:t>
            </a:r>
          </a:p>
          <a:p>
            <a:endParaRPr lang="en-US" sz="4800" dirty="0"/>
          </a:p>
          <a:p>
            <a:r>
              <a:rPr lang="en-US" sz="4800" dirty="0"/>
              <a:t>Finance Department</a:t>
            </a:r>
          </a:p>
          <a:p>
            <a:endParaRPr lang="en-US" sz="4800" dirty="0"/>
          </a:p>
          <a:p>
            <a:r>
              <a:rPr lang="en-US" sz="4800" dirty="0"/>
              <a:t>Human Resources Department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2D44D7-E066-5315-681D-A1257C3098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0" y="3619500"/>
            <a:ext cx="48768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13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2EFE-AA30-94E7-7E48-A4D0CC65F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Divisional </a:t>
            </a:r>
            <a:r>
              <a:rPr lang="en-US" dirty="0" err="1"/>
              <a:t>Organisational</a:t>
            </a:r>
            <a:r>
              <a:rPr lang="en-US" dirty="0"/>
              <a:t>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B824F-3091-55D6-1866-EA9A3C603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540189"/>
            <a:ext cx="8915400" cy="3777622"/>
          </a:xfrm>
        </p:spPr>
        <p:txBody>
          <a:bodyPr>
            <a:normAutofit fontScale="25000" lnSpcReduction="20000"/>
          </a:bodyPr>
          <a:lstStyle/>
          <a:p>
            <a:r>
              <a:rPr lang="en-US" sz="4400" dirty="0"/>
              <a:t>The </a:t>
            </a:r>
            <a:r>
              <a:rPr lang="en-US" sz="4400" dirty="0" err="1"/>
              <a:t>organisation</a:t>
            </a:r>
            <a:r>
              <a:rPr lang="en-US" sz="4400" dirty="0"/>
              <a:t> operates through separate divisions which serve different geographical markets according to Robbins and Judge (2022).</a:t>
            </a:r>
          </a:p>
          <a:p>
            <a:endParaRPr lang="en-US" sz="4400" dirty="0"/>
          </a:p>
          <a:p>
            <a:r>
              <a:rPr lang="en-US" sz="4400" dirty="0"/>
              <a:t>The </a:t>
            </a:r>
            <a:r>
              <a:rPr lang="en-US" sz="4400" dirty="0" err="1"/>
              <a:t>organisation</a:t>
            </a:r>
            <a:r>
              <a:rPr lang="en-US" sz="4400" dirty="0"/>
              <a:t> operated through regional leadership teams which controlled their respective divisions.</a:t>
            </a:r>
          </a:p>
          <a:p>
            <a:endParaRPr lang="en-US" sz="4400" dirty="0"/>
          </a:p>
          <a:p>
            <a:r>
              <a:rPr lang="en-US" sz="4400" dirty="0"/>
              <a:t>The system provides better service delivery to local residents while it executes its official duties as described by Mullins (2023).</a:t>
            </a:r>
          </a:p>
          <a:p>
            <a:endParaRPr lang="en-US" sz="4400" dirty="0"/>
          </a:p>
          <a:p>
            <a:r>
              <a:rPr lang="en-US" sz="4400" dirty="0"/>
              <a:t>Used by Primark for UK, Europe and international markets (Primark, 2024)</a:t>
            </a:r>
          </a:p>
          <a:p>
            <a:endParaRPr lang="en-US" sz="4400" dirty="0"/>
          </a:p>
          <a:p>
            <a:pPr marL="0" indent="0">
              <a:buNone/>
            </a:pPr>
            <a:r>
              <a:rPr lang="en-US" sz="4400" dirty="0"/>
              <a:t>Divisional </a:t>
            </a:r>
            <a:r>
              <a:rPr lang="en-US" sz="4400" dirty="0" err="1"/>
              <a:t>Organisation</a:t>
            </a:r>
            <a:r>
              <a:rPr lang="en-US" sz="4400" dirty="0"/>
              <a:t> Chart:</a:t>
            </a:r>
          </a:p>
          <a:p>
            <a:endParaRPr lang="en-US" sz="4400" dirty="0"/>
          </a:p>
          <a:p>
            <a:r>
              <a:rPr lang="en-US" sz="4400" dirty="0"/>
              <a:t>CEO</a:t>
            </a:r>
          </a:p>
          <a:p>
            <a:endParaRPr lang="en-US" sz="4400" dirty="0"/>
          </a:p>
          <a:p>
            <a:r>
              <a:rPr lang="en-US" sz="4400" dirty="0"/>
              <a:t>UK &amp; Ireland Division</a:t>
            </a:r>
          </a:p>
          <a:p>
            <a:endParaRPr lang="en-US" sz="4400" dirty="0"/>
          </a:p>
          <a:p>
            <a:r>
              <a:rPr lang="en-US" sz="4400" dirty="0"/>
              <a:t>Europe Division</a:t>
            </a:r>
          </a:p>
          <a:p>
            <a:endParaRPr lang="en-US" sz="4400" dirty="0"/>
          </a:p>
          <a:p>
            <a:r>
              <a:rPr lang="en-US" sz="4400" dirty="0"/>
              <a:t>International Division</a:t>
            </a:r>
          </a:p>
          <a:p>
            <a:endParaRPr lang="en-US" sz="4400" dirty="0"/>
          </a:p>
          <a:p>
            <a:r>
              <a:rPr lang="en-US" sz="4400" dirty="0"/>
              <a:t>Central Support Functions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819610-AA48-6EF2-966B-5F243EF8A2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9116" y="3429000"/>
            <a:ext cx="4102884" cy="3404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957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D4CD4-4A3F-604C-2A4C-C82A8F4C1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Matrix </a:t>
            </a:r>
            <a:r>
              <a:rPr lang="en-US" dirty="0" err="1"/>
              <a:t>Organisational</a:t>
            </a:r>
            <a:r>
              <a:rPr lang="en-US" dirty="0"/>
              <a:t>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858C3-3157-C61A-81CD-AD06B7BB2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62368"/>
            <a:ext cx="8915400" cy="3777622"/>
          </a:xfrm>
        </p:spPr>
        <p:txBody>
          <a:bodyPr>
            <a:noAutofit/>
          </a:bodyPr>
          <a:lstStyle/>
          <a:p>
            <a:r>
              <a:rPr lang="en-US" sz="1200" dirty="0"/>
              <a:t>The </a:t>
            </a:r>
            <a:r>
              <a:rPr lang="en-US" sz="1200" dirty="0" err="1"/>
              <a:t>organisation</a:t>
            </a:r>
            <a:r>
              <a:rPr lang="en-US" sz="1200" dirty="0"/>
              <a:t> operates through a dual system which combines functional </a:t>
            </a:r>
            <a:r>
              <a:rPr lang="en-US" sz="1200" dirty="0" err="1"/>
              <a:t>organisational</a:t>
            </a:r>
            <a:r>
              <a:rPr lang="en-US" sz="1200" dirty="0"/>
              <a:t> elements with divisional </a:t>
            </a:r>
            <a:r>
              <a:rPr lang="en-US" sz="1200" dirty="0" err="1"/>
              <a:t>organisational</a:t>
            </a:r>
            <a:r>
              <a:rPr lang="en-US" sz="1200" dirty="0"/>
              <a:t> elements (Daft, 2021)</a:t>
            </a:r>
          </a:p>
          <a:p>
            <a:endParaRPr lang="en-US" sz="1200" dirty="0"/>
          </a:p>
          <a:p>
            <a:r>
              <a:rPr lang="en-US" sz="1200" dirty="0"/>
              <a:t>Dual reporting relationships</a:t>
            </a:r>
          </a:p>
          <a:p>
            <a:endParaRPr lang="en-US" sz="900" dirty="0"/>
          </a:p>
          <a:p>
            <a:r>
              <a:rPr lang="en-US" sz="1200" dirty="0"/>
              <a:t>Encourages collaboration and flexibility</a:t>
            </a:r>
          </a:p>
          <a:p>
            <a:endParaRPr lang="en-US" sz="1200" dirty="0"/>
          </a:p>
          <a:p>
            <a:r>
              <a:rPr lang="en-US" sz="1200" dirty="0"/>
              <a:t>The platform serves three main purposes which include supply chain management and sustainability initiatives and digital project implementation (Primark, 2024)</a:t>
            </a:r>
          </a:p>
          <a:p>
            <a:endParaRPr lang="en-US" sz="1200" dirty="0"/>
          </a:p>
          <a:p>
            <a:pPr marL="0" indent="0">
              <a:buNone/>
            </a:pPr>
            <a:r>
              <a:rPr lang="en-US" sz="1200" dirty="0"/>
              <a:t>Matrix </a:t>
            </a:r>
            <a:r>
              <a:rPr lang="en-US" sz="1200" dirty="0" err="1"/>
              <a:t>Organisation</a:t>
            </a:r>
            <a:r>
              <a:rPr lang="en-US" sz="1200" dirty="0"/>
              <a:t> Chart:</a:t>
            </a:r>
          </a:p>
          <a:p>
            <a:endParaRPr lang="en-US" sz="1200" dirty="0"/>
          </a:p>
          <a:p>
            <a:r>
              <a:rPr lang="en-US" sz="1200" dirty="0"/>
              <a:t>Functional Managers</a:t>
            </a:r>
          </a:p>
          <a:p>
            <a:endParaRPr lang="en-US" sz="1200" dirty="0"/>
          </a:p>
          <a:p>
            <a:r>
              <a:rPr lang="en-US" sz="1200" dirty="0"/>
              <a:t>Regional / Project Managers</a:t>
            </a:r>
          </a:p>
          <a:p>
            <a:endParaRPr lang="en-US" sz="1200" dirty="0"/>
          </a:p>
          <a:p>
            <a:r>
              <a:rPr lang="en-US" sz="1200" dirty="0"/>
              <a:t>Employees report to both</a:t>
            </a:r>
          </a:p>
          <a:p>
            <a:endParaRPr lang="en-US" sz="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09044A-5F73-BE2F-EDC1-43BC78389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7030" y="3924086"/>
            <a:ext cx="4584970" cy="294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825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78968-E88E-EF8E-8A24-23112C257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1A510-590E-E35E-071F-7F763658C5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/>
              <a:t>Organisational</a:t>
            </a:r>
            <a:r>
              <a:rPr lang="en-US" dirty="0"/>
              <a:t> design determines the methods which members will use to exchange information during their performance of assigned duties.</a:t>
            </a:r>
          </a:p>
          <a:p>
            <a:endParaRPr lang="en-US" dirty="0"/>
          </a:p>
          <a:p>
            <a:r>
              <a:rPr lang="en-US" dirty="0"/>
              <a:t>The </a:t>
            </a:r>
            <a:r>
              <a:rPr lang="en-US" dirty="0" err="1"/>
              <a:t>organisational</a:t>
            </a:r>
            <a:r>
              <a:rPr lang="en-US" dirty="0"/>
              <a:t> structure of functional management enables businesses to achieve better operational efficiency.</a:t>
            </a:r>
          </a:p>
          <a:p>
            <a:endParaRPr lang="en-US" dirty="0"/>
          </a:p>
          <a:p>
            <a:r>
              <a:rPr lang="en-US" dirty="0" err="1"/>
              <a:t>Organisations</a:t>
            </a:r>
            <a:r>
              <a:rPr lang="en-US" dirty="0"/>
              <a:t> under the divisional structure focus their resources on particular market segments.</a:t>
            </a:r>
          </a:p>
          <a:p>
            <a:endParaRPr lang="en-US" dirty="0"/>
          </a:p>
          <a:p>
            <a:r>
              <a:rPr lang="en-US" dirty="0"/>
              <a:t>The matrix structure enables </a:t>
            </a:r>
            <a:r>
              <a:rPr lang="en-US" dirty="0" err="1"/>
              <a:t>organisations</a:t>
            </a:r>
            <a:r>
              <a:rPr lang="en-US" dirty="0"/>
              <a:t> to achieve better flexibility in their operations.</a:t>
            </a:r>
          </a:p>
          <a:p>
            <a:endParaRPr lang="en-US" dirty="0"/>
          </a:p>
          <a:p>
            <a:r>
              <a:rPr lang="en-US" dirty="0"/>
              <a:t>The Hybrid structure enables Primark to run its fast-fashion business model.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4008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DDA30-9FB1-1263-C105-3A2C4D253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7B2BD-72E2-AD6E-7A4B-BA26963A2A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Daft, R.L. (2021) </a:t>
            </a:r>
            <a:r>
              <a:rPr lang="en-US" i="1" dirty="0" err="1"/>
              <a:t>Organisation</a:t>
            </a:r>
            <a:r>
              <a:rPr lang="en-US" i="1" dirty="0"/>
              <a:t> Theory and Design</a:t>
            </a:r>
            <a:r>
              <a:rPr lang="en-US" dirty="0"/>
              <a:t>. 13th </a:t>
            </a:r>
            <a:r>
              <a:rPr lang="en-US" dirty="0" err="1"/>
              <a:t>edn</a:t>
            </a:r>
            <a:r>
              <a:rPr lang="en-US" dirty="0"/>
              <a:t>. Boston: Cengage.</a:t>
            </a:r>
          </a:p>
          <a:p>
            <a:r>
              <a:rPr lang="en-US" dirty="0"/>
              <a:t>Mullins, L.J. (2023) </a:t>
            </a:r>
            <a:r>
              <a:rPr lang="en-US" i="1" dirty="0"/>
              <a:t>Management and </a:t>
            </a:r>
            <a:r>
              <a:rPr lang="en-US" i="1" dirty="0" err="1"/>
              <a:t>Organisational</a:t>
            </a:r>
            <a:r>
              <a:rPr lang="en-US" i="1" dirty="0"/>
              <a:t> </a:t>
            </a:r>
            <a:r>
              <a:rPr lang="en-US" i="1" dirty="0" err="1"/>
              <a:t>Behaviour</a:t>
            </a:r>
            <a:r>
              <a:rPr lang="en-US" dirty="0"/>
              <a:t>. 12th </a:t>
            </a:r>
            <a:r>
              <a:rPr lang="en-US" dirty="0" err="1"/>
              <a:t>edn</a:t>
            </a:r>
            <a:r>
              <a:rPr lang="en-US" dirty="0"/>
              <a:t>. Harlow: Pearson.</a:t>
            </a:r>
          </a:p>
          <a:p>
            <a:r>
              <a:rPr lang="en-US" dirty="0"/>
              <a:t>Robbins, S.P. and Judge, T.A. (2022) </a:t>
            </a:r>
            <a:r>
              <a:rPr lang="en-US" i="1" dirty="0" err="1"/>
              <a:t>Organisational</a:t>
            </a:r>
            <a:r>
              <a:rPr lang="en-US" i="1" dirty="0"/>
              <a:t> </a:t>
            </a:r>
            <a:r>
              <a:rPr lang="en-US" i="1" dirty="0" err="1"/>
              <a:t>Behaviour</a:t>
            </a:r>
            <a:r>
              <a:rPr lang="en-US" dirty="0"/>
              <a:t>. 18th </a:t>
            </a:r>
            <a:r>
              <a:rPr lang="en-US" dirty="0" err="1"/>
              <a:t>edn</a:t>
            </a:r>
            <a:r>
              <a:rPr lang="en-US" dirty="0"/>
              <a:t>. Harlow: Pearson.</a:t>
            </a:r>
          </a:p>
          <a:p>
            <a:r>
              <a:rPr lang="en-US" dirty="0"/>
              <a:t>Primark (2024) </a:t>
            </a:r>
            <a:r>
              <a:rPr lang="en-US" i="1" dirty="0"/>
              <a:t>Sustainability and Annual Report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05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76C93-F24F-3D31-CC46-5B57F0D02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2150" y="2900383"/>
            <a:ext cx="8911687" cy="1280890"/>
          </a:xfrm>
        </p:spPr>
        <p:txBody>
          <a:bodyPr/>
          <a:lstStyle/>
          <a:p>
            <a:r>
              <a:rPr lang="en-US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1161237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22</TotalTime>
  <Words>1016</Words>
  <Application>Microsoft Office PowerPoint</Application>
  <PresentationFormat>Widescreen</PresentationFormat>
  <Paragraphs>112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Gothic</vt:lpstr>
      <vt:lpstr>Wingdings 3</vt:lpstr>
      <vt:lpstr>Wisp</vt:lpstr>
      <vt:lpstr>Exploring Organisational Structure and Communication in Retail Organisations</vt:lpstr>
      <vt:lpstr>Presentation Outline</vt:lpstr>
      <vt:lpstr>Organisational Structure: Definition &amp; Importance</vt:lpstr>
      <vt:lpstr>Functional Organisational Structure</vt:lpstr>
      <vt:lpstr>Divisional Organisational Structure</vt:lpstr>
      <vt:lpstr>Matrix Organisational Structure</vt:lpstr>
      <vt:lpstr>Conclusion</vt:lpstr>
      <vt:lpstr>References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Organisational Structure and Communication in Retail Organisations</dc:title>
  <dc:creator>klm</dc:creator>
  <cp:lastModifiedBy>klm</cp:lastModifiedBy>
  <cp:revision>1</cp:revision>
  <dcterms:created xsi:type="dcterms:W3CDTF">2025-12-13T00:43:12Z</dcterms:created>
  <dcterms:modified xsi:type="dcterms:W3CDTF">2025-12-13T01:05:35Z</dcterms:modified>
</cp:coreProperties>
</file>