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58"/>
  </p:notesMasterIdLst>
  <p:sldIdLst>
    <p:sldId id="256" r:id="rId2"/>
    <p:sldId id="270" r:id="rId3"/>
    <p:sldId id="279" r:id="rId4"/>
    <p:sldId id="277" r:id="rId5"/>
    <p:sldId id="289" r:id="rId6"/>
    <p:sldId id="264" r:id="rId7"/>
    <p:sldId id="278" r:id="rId8"/>
    <p:sldId id="274" r:id="rId9"/>
    <p:sldId id="276" r:id="rId10"/>
    <p:sldId id="266" r:id="rId11"/>
    <p:sldId id="319" r:id="rId12"/>
    <p:sldId id="290" r:id="rId13"/>
    <p:sldId id="322" r:id="rId14"/>
    <p:sldId id="272" r:id="rId15"/>
    <p:sldId id="273" r:id="rId16"/>
    <p:sldId id="280" r:id="rId17"/>
    <p:sldId id="288" r:id="rId18"/>
    <p:sldId id="321" r:id="rId19"/>
    <p:sldId id="323" r:id="rId20"/>
    <p:sldId id="282" r:id="rId21"/>
    <p:sldId id="265" r:id="rId22"/>
    <p:sldId id="281" r:id="rId23"/>
    <p:sldId id="283" r:id="rId24"/>
    <p:sldId id="285" r:id="rId25"/>
    <p:sldId id="284" r:id="rId26"/>
    <p:sldId id="287" r:id="rId27"/>
    <p:sldId id="286" r:id="rId28"/>
    <p:sldId id="294" r:id="rId29"/>
    <p:sldId id="295" r:id="rId30"/>
    <p:sldId id="296" r:id="rId31"/>
    <p:sldId id="297" r:id="rId32"/>
    <p:sldId id="298" r:id="rId33"/>
    <p:sldId id="299" r:id="rId34"/>
    <p:sldId id="300" r:id="rId35"/>
    <p:sldId id="303" r:id="rId36"/>
    <p:sldId id="302" r:id="rId37"/>
    <p:sldId id="301" r:id="rId38"/>
    <p:sldId id="304" r:id="rId39"/>
    <p:sldId id="305" r:id="rId40"/>
    <p:sldId id="306" r:id="rId41"/>
    <p:sldId id="307" r:id="rId42"/>
    <p:sldId id="308" r:id="rId43"/>
    <p:sldId id="309" r:id="rId44"/>
    <p:sldId id="310" r:id="rId45"/>
    <p:sldId id="311" r:id="rId46"/>
    <p:sldId id="312" r:id="rId47"/>
    <p:sldId id="313" r:id="rId48"/>
    <p:sldId id="315" r:id="rId49"/>
    <p:sldId id="316" r:id="rId50"/>
    <p:sldId id="317" r:id="rId51"/>
    <p:sldId id="318" r:id="rId52"/>
    <p:sldId id="293" r:id="rId53"/>
    <p:sldId id="324" r:id="rId54"/>
    <p:sldId id="325" r:id="rId55"/>
    <p:sldId id="326" r:id="rId56"/>
    <p:sldId id="263"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0143" autoAdjust="0"/>
  </p:normalViewPr>
  <p:slideViewPr>
    <p:cSldViewPr>
      <p:cViewPr varScale="1">
        <p:scale>
          <a:sx n="83" d="100"/>
          <a:sy n="83" d="100"/>
        </p:scale>
        <p:origin x="-119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24/11/2011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NB although learned, not self-consciously</a:t>
            </a:r>
            <a:r>
              <a:rPr lang="en-GB" baseline="0" dirty="0" smtClean="0"/>
              <a:t> so – by aged 21 could write poems in which his gifts were untrammelled by his learning ‘</a:t>
            </a:r>
            <a:r>
              <a:rPr lang="en-GB" baseline="0" dirty="0" err="1" smtClean="0"/>
              <a:t>milton</a:t>
            </a:r>
            <a:r>
              <a:rPr lang="en-GB" baseline="0" dirty="0" smtClean="0"/>
              <a:t> was a learned poet but he did not write learned poems’ Campbell. Anyone who had enjoyed a grammar school education could respond to his allusions without recourse to learned footnotes </a:t>
            </a:r>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Sacrificial humiliation</a:t>
            </a:r>
            <a:r>
              <a:rPr lang="en-GB" baseline="0" dirty="0" smtClean="0"/>
              <a:t> of Christ’s incarnation - </a:t>
            </a:r>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Identification</a:t>
            </a:r>
            <a:r>
              <a:rPr lang="en-GB" baseline="0" dirty="0" smtClean="0"/>
              <a:t> of narrator with Christ – humility (laying ode at his feet)</a:t>
            </a:r>
          </a:p>
          <a:p>
            <a:r>
              <a:rPr lang="en-GB" baseline="0" dirty="0" smtClean="0"/>
              <a:t>Gift of the ode to Christ as gift of redemption to reader – the text is ‘to make present the divinity of Christ, the word of God incarnate in words’</a:t>
            </a:r>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56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11/24/2011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11/24/2011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11/24/2011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11/24/2011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11/24/2011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11/24/2011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library.sc.edu/spcoll/britlit/milton/miltonearly.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library.sc.edu/spcoll/britlit/milton/miltonearly.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2514600"/>
            <a:ext cx="6781800" cy="3352800"/>
          </a:xfrm>
        </p:spPr>
        <p:txBody>
          <a:bodyPr>
            <a:normAutofit/>
          </a:bodyPr>
          <a:lstStyle/>
          <a:p>
            <a:pPr algn="r"/>
            <a:r>
              <a:rPr lang="en-GB" sz="7300" cap="none" dirty="0" smtClean="0"/>
              <a:t>John Milton </a:t>
            </a:r>
            <a:br>
              <a:rPr lang="en-GB" sz="7300" cap="none" dirty="0" smtClean="0"/>
            </a:br>
            <a:r>
              <a:rPr lang="en-GB" sz="5300" cap="none" dirty="0" smtClean="0"/>
              <a:t>Introduction</a:t>
            </a:r>
            <a:r>
              <a:rPr lang="en-GB" dirty="0" smtClean="0"/>
              <a:t/>
            </a:r>
            <a:br>
              <a:rPr lang="en-GB" dirty="0" smtClean="0"/>
            </a:br>
            <a:r>
              <a:rPr lang="en-GB" dirty="0" smtClean="0"/>
              <a:t>The Renaissance</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John Milton</a:t>
            </a:r>
            <a:br>
              <a:rPr lang="en-GB" dirty="0" smtClean="0"/>
            </a:br>
            <a:r>
              <a:rPr lang="en-GB" dirty="0" smtClean="0"/>
              <a:t>1608 - 1674 </a:t>
            </a:r>
            <a:endParaRPr lang="en-GB" dirty="0"/>
          </a:p>
        </p:txBody>
      </p:sp>
      <p:sp>
        <p:nvSpPr>
          <p:cNvPr id="3" name="Content Placeholder 2"/>
          <p:cNvSpPr>
            <a:spLocks noGrp="1"/>
          </p:cNvSpPr>
          <p:nvPr>
            <p:ph sz="quarter" idx="1"/>
          </p:nvPr>
        </p:nvSpPr>
        <p:spPr>
          <a:xfrm>
            <a:off x="381000" y="1752600"/>
            <a:ext cx="4267200" cy="5105400"/>
          </a:xfrm>
        </p:spPr>
        <p:txBody>
          <a:bodyPr>
            <a:normAutofit fontScale="77500" lnSpcReduction="20000"/>
          </a:bodyPr>
          <a:lstStyle/>
          <a:p>
            <a:r>
              <a:rPr lang="en-GB" sz="3200" dirty="0" smtClean="0"/>
              <a:t>‘Milton is the most learned poet in the English literary tradition’ </a:t>
            </a:r>
            <a:r>
              <a:rPr lang="en-GB" dirty="0" smtClean="0"/>
              <a:t>(Campbell, ed., 1995)</a:t>
            </a:r>
            <a:endParaRPr lang="en-GB" sz="3200" dirty="0" smtClean="0"/>
          </a:p>
          <a:p>
            <a:r>
              <a:rPr lang="en-GB" sz="3200" dirty="0" smtClean="0"/>
              <a:t>Son of a scrivener</a:t>
            </a:r>
          </a:p>
          <a:p>
            <a:r>
              <a:rPr lang="en-GB" sz="3200" dirty="0" smtClean="0"/>
              <a:t>Christ’s College, Cambridge – an assiduous student</a:t>
            </a:r>
          </a:p>
          <a:p>
            <a:r>
              <a:rPr lang="en-GB" sz="3100" dirty="0" smtClean="0"/>
              <a:t>Two stages of his career: </a:t>
            </a:r>
          </a:p>
          <a:p>
            <a:pPr lvl="1"/>
            <a:r>
              <a:rPr lang="en-GB" sz="3100" dirty="0" smtClean="0"/>
              <a:t>The early Milton </a:t>
            </a:r>
          </a:p>
          <a:p>
            <a:pPr lvl="2"/>
            <a:r>
              <a:rPr lang="en-GB" sz="2600" dirty="0" smtClean="0"/>
              <a:t>Early poems written in Latin – not unusual at the time</a:t>
            </a:r>
          </a:p>
          <a:p>
            <a:pPr lvl="1"/>
            <a:r>
              <a:rPr lang="en-GB" sz="3100" dirty="0" smtClean="0"/>
              <a:t>1638 Continental tour – his poetry was well received in Italy</a:t>
            </a:r>
          </a:p>
          <a:p>
            <a:pPr lvl="2"/>
            <a:r>
              <a:rPr lang="en-GB" sz="2800" dirty="0" smtClean="0"/>
              <a:t>The political Milton </a:t>
            </a:r>
          </a:p>
          <a:p>
            <a:pPr lvl="1">
              <a:buNone/>
            </a:pPr>
            <a:endParaRPr lang="en-GB" dirty="0"/>
          </a:p>
        </p:txBody>
      </p:sp>
      <p:pic>
        <p:nvPicPr>
          <p:cNvPr id="5" name="Content Placeholder 4" descr="miltonportrait2.jpg"/>
          <p:cNvPicPr>
            <a:picLocks noGrp="1" noChangeAspect="1"/>
          </p:cNvPicPr>
          <p:nvPr>
            <p:ph sz="quarter" idx="2"/>
          </p:nvPr>
        </p:nvPicPr>
        <p:blipFill>
          <a:blip r:embed="rId3" cstate="print"/>
          <a:stretch>
            <a:fillRect/>
          </a:stretch>
        </p:blipFill>
        <p:spPr>
          <a:xfrm>
            <a:off x="4953000" y="1592162"/>
            <a:ext cx="3681702" cy="4580038"/>
          </a:xfrm>
        </p:spPr>
      </p:pic>
      <p:sp>
        <p:nvSpPr>
          <p:cNvPr id="6" name="TextBox 5"/>
          <p:cNvSpPr txBox="1"/>
          <p:nvPr/>
        </p:nvSpPr>
        <p:spPr>
          <a:xfrm>
            <a:off x="7772400" y="5943600"/>
            <a:ext cx="762000" cy="369332"/>
          </a:xfrm>
          <a:prstGeom prst="rect">
            <a:avLst/>
          </a:prstGeom>
          <a:solidFill>
            <a:schemeClr val="accent2"/>
          </a:solidFill>
        </p:spPr>
        <p:txBody>
          <a:bodyPr wrap="square" rtlCol="0">
            <a:spAutoFit/>
          </a:bodyPr>
          <a:lstStyle/>
          <a:p>
            <a:pPr algn="ctr"/>
            <a:r>
              <a:rPr lang="en-GB" dirty="0" smtClean="0"/>
              <a:t>Fig 1</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85000" lnSpcReduction="20000"/>
          </a:bodyPr>
          <a:lstStyle/>
          <a:p>
            <a:r>
              <a:rPr lang="en-GB" dirty="0" smtClean="0"/>
              <a:t>A Parliamentarian</a:t>
            </a:r>
          </a:p>
          <a:p>
            <a:pPr lvl="1"/>
            <a:r>
              <a:rPr lang="en-GB" sz="2200" dirty="0" smtClean="0"/>
              <a:t>Served under Cromwell </a:t>
            </a:r>
          </a:p>
          <a:p>
            <a:r>
              <a:rPr lang="en-GB" dirty="0" smtClean="0"/>
              <a:t>Against censorship – a call for freedom that echoed down the ages</a:t>
            </a:r>
          </a:p>
          <a:p>
            <a:r>
              <a:rPr lang="en-GB" dirty="0" smtClean="0"/>
              <a:t> Religion – from Anglicanism to Presbyterianism to Separatism (Rivers 2004, 95)</a:t>
            </a:r>
          </a:p>
          <a:p>
            <a:pPr lvl="1"/>
            <a:r>
              <a:rPr lang="en-GB" dirty="0" smtClean="0"/>
              <a:t>His position in parliament – strategic positioning</a:t>
            </a:r>
          </a:p>
          <a:p>
            <a:r>
              <a:rPr lang="en-GB" dirty="0" smtClean="0"/>
              <a:t>His life and work in two  halves:</a:t>
            </a:r>
          </a:p>
          <a:p>
            <a:pPr lvl="1"/>
            <a:r>
              <a:rPr lang="en-GB" dirty="0" smtClean="0"/>
              <a:t>Pre 1640s – decisive and unambiguous commitment to the Spenserian tradition – to become ‘trimming’ and ‘toys’ that he did not value highly</a:t>
            </a:r>
          </a:p>
          <a:p>
            <a:pPr lvl="1"/>
            <a:r>
              <a:rPr lang="en-GB" dirty="0" smtClean="0"/>
              <a:t>1640s onwards – his ‘grand tour’ of 1640 to Italy – by 1645 he was enmeshed in writing controversial pamphlets and treatises, including the so-called ‘Divorce Tracts,’ beginning with The Doctrine and Discipline of Divorce (1644)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miltons london.jpg"/>
          <p:cNvPicPr>
            <a:picLocks noGrp="1" noChangeAspect="1"/>
          </p:cNvPicPr>
          <p:nvPr>
            <p:ph sz="quarter" idx="1"/>
          </p:nvPr>
        </p:nvPicPr>
        <p:blipFill>
          <a:blip r:embed="rId2" cstate="print"/>
          <a:stretch>
            <a:fillRect/>
          </a:stretch>
        </p:blipFill>
        <p:spPr>
          <a:xfrm>
            <a:off x="1143000" y="1447800"/>
            <a:ext cx="6858000" cy="4708836"/>
          </a:xfrm>
        </p:spPr>
      </p:pic>
      <p:sp>
        <p:nvSpPr>
          <p:cNvPr id="8" name="TextBox 7"/>
          <p:cNvSpPr txBox="1"/>
          <p:nvPr/>
        </p:nvSpPr>
        <p:spPr>
          <a:xfrm>
            <a:off x="7848600" y="5562600"/>
            <a:ext cx="762000" cy="369332"/>
          </a:xfrm>
          <a:prstGeom prst="rect">
            <a:avLst/>
          </a:prstGeom>
          <a:solidFill>
            <a:schemeClr val="accent2"/>
          </a:solidFill>
        </p:spPr>
        <p:txBody>
          <a:bodyPr wrap="square" rtlCol="0">
            <a:spAutoFit/>
          </a:bodyPr>
          <a:lstStyle/>
          <a:p>
            <a:pPr algn="ctr"/>
            <a:r>
              <a:rPr lang="en-GB" dirty="0" smtClean="0"/>
              <a:t>Fig 2</a:t>
            </a:r>
            <a:endParaRPr lang="en-GB" dirty="0"/>
          </a:p>
        </p:txBody>
      </p:sp>
      <p:sp>
        <p:nvSpPr>
          <p:cNvPr id="10" name="TextBox 9"/>
          <p:cNvSpPr txBox="1"/>
          <p:nvPr/>
        </p:nvSpPr>
        <p:spPr>
          <a:xfrm>
            <a:off x="457200" y="152400"/>
            <a:ext cx="8229600" cy="1077218"/>
          </a:xfrm>
          <a:prstGeom prst="rect">
            <a:avLst/>
          </a:prstGeom>
          <a:noFill/>
        </p:spPr>
        <p:txBody>
          <a:bodyPr wrap="square" rtlCol="0">
            <a:spAutoFit/>
          </a:bodyPr>
          <a:lstStyle/>
          <a:p>
            <a:pPr algn="just"/>
            <a:r>
              <a:rPr lang="en-GB" sz="1600" b="1" dirty="0" smtClean="0"/>
              <a:t>"</a:t>
            </a:r>
            <a:r>
              <a:rPr lang="en-GB" sz="1600" b="1" dirty="0" err="1" smtClean="0"/>
              <a:t>i</a:t>
            </a:r>
            <a:r>
              <a:rPr lang="en-GB" sz="1600" b="1" dirty="0" smtClean="0"/>
              <a:t> was born," Milton wrote, "at </a:t>
            </a:r>
            <a:r>
              <a:rPr lang="en-GB" sz="1600" b="1" dirty="0" err="1" smtClean="0"/>
              <a:t>london</a:t>
            </a:r>
            <a:r>
              <a:rPr lang="en-GB" sz="1600" b="1" dirty="0" smtClean="0"/>
              <a:t>, of an honest family; my father was distinguished by the undeviating integrity of his life; my mother, by the esteem in which she was held, and the alms which she bestowed." His actual birth day was </a:t>
            </a:r>
            <a:r>
              <a:rPr lang="en-GB" sz="1600" b="1" dirty="0" err="1" smtClean="0"/>
              <a:t>december</a:t>
            </a:r>
            <a:r>
              <a:rPr lang="en-GB" sz="1600" b="1" dirty="0" smtClean="0"/>
              <a:t> 9th, 1608, at the sign of the spread eagle, bread street, London.</a:t>
            </a:r>
            <a:endParaRPr lang="en-GB" sz="1600" b="1" dirty="0"/>
          </a:p>
        </p:txBody>
      </p:sp>
      <p:sp>
        <p:nvSpPr>
          <p:cNvPr id="11" name="TextBox 10"/>
          <p:cNvSpPr txBox="1"/>
          <p:nvPr/>
        </p:nvSpPr>
        <p:spPr>
          <a:xfrm>
            <a:off x="533400" y="6172200"/>
            <a:ext cx="7848600" cy="800219"/>
          </a:xfrm>
          <a:prstGeom prst="rect">
            <a:avLst/>
          </a:prstGeom>
          <a:noFill/>
        </p:spPr>
        <p:txBody>
          <a:bodyPr wrap="square" rtlCol="0">
            <a:spAutoFit/>
          </a:bodyPr>
          <a:lstStyle/>
          <a:p>
            <a:pPr algn="ctr"/>
            <a:r>
              <a:rPr lang="en-GB" sz="1400" dirty="0" smtClean="0"/>
              <a:t>University Libraries: Rare Books and Special Collections ‘John Milton and Seventeenth Century Culture’ </a:t>
            </a:r>
            <a:r>
              <a:rPr lang="en-GB" sz="1400" u="sng" dirty="0" smtClean="0">
                <a:hlinkClick r:id="rId3"/>
              </a:rPr>
              <a:t>http://library.sc.edu/spcoll/britlit/milton/miltonearly.html</a:t>
            </a:r>
            <a:r>
              <a:rPr lang="en-GB" sz="1400" dirty="0" smtClean="0"/>
              <a:t>. Last accessed, 18th September 2011-10-01</a:t>
            </a:r>
          </a:p>
          <a:p>
            <a:pPr algn="ct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gifted poet ...</a:t>
            </a:r>
            <a:endParaRPr lang="en-GB" dirty="0"/>
          </a:p>
        </p:txBody>
      </p:sp>
      <p:sp>
        <p:nvSpPr>
          <p:cNvPr id="3" name="Content Placeholder 2"/>
          <p:cNvSpPr>
            <a:spLocks noGrp="1"/>
          </p:cNvSpPr>
          <p:nvPr>
            <p:ph sz="quarter" idx="1"/>
          </p:nvPr>
        </p:nvSpPr>
        <p:spPr>
          <a:xfrm>
            <a:off x="609600" y="1905000"/>
            <a:ext cx="8153400" cy="4495800"/>
          </a:xfrm>
        </p:spPr>
        <p:txBody>
          <a:bodyPr>
            <a:normAutofit lnSpcReduction="10000"/>
          </a:bodyPr>
          <a:lstStyle/>
          <a:p>
            <a:pPr algn="just">
              <a:spcBef>
                <a:spcPts val="0"/>
              </a:spcBef>
              <a:buNone/>
            </a:pPr>
            <a:r>
              <a:rPr lang="en-GB" dirty="0" smtClean="0"/>
              <a:t>	‘Reviewing poetic inspiration as manifested by the greatness of his predecessors, Milton came to the following conclusion: </a:t>
            </a:r>
          </a:p>
          <a:p>
            <a:pPr algn="just">
              <a:spcBef>
                <a:spcPts val="0"/>
              </a:spcBef>
              <a:buNone/>
            </a:pPr>
            <a:endParaRPr lang="en-GB" sz="800" dirty="0" smtClean="0"/>
          </a:p>
          <a:p>
            <a:pPr lvl="1" algn="just">
              <a:spcBef>
                <a:spcPts val="0"/>
              </a:spcBef>
              <a:buNone/>
            </a:pPr>
            <a:r>
              <a:rPr lang="en-GB" dirty="0" smtClean="0"/>
              <a:t>	“These abilities, </a:t>
            </a:r>
            <a:r>
              <a:rPr lang="en-GB" dirty="0" err="1" smtClean="0"/>
              <a:t>wheresoever</a:t>
            </a:r>
            <a:r>
              <a:rPr lang="en-GB" dirty="0" smtClean="0"/>
              <a:t> they be found, are the inspired </a:t>
            </a:r>
            <a:r>
              <a:rPr lang="en-GB" dirty="0" err="1" smtClean="0"/>
              <a:t>guift</a:t>
            </a:r>
            <a:r>
              <a:rPr lang="en-GB" dirty="0" smtClean="0"/>
              <a:t> of God rarely </a:t>
            </a:r>
            <a:r>
              <a:rPr lang="en-GB" dirty="0" err="1" smtClean="0"/>
              <a:t>bestow’d</a:t>
            </a:r>
            <a:r>
              <a:rPr lang="en-GB" dirty="0" smtClean="0"/>
              <a:t>, but yet to some  (though most abuse) in every Nation”</a:t>
            </a:r>
          </a:p>
          <a:p>
            <a:pPr algn="just">
              <a:spcBef>
                <a:spcPts val="0"/>
              </a:spcBef>
              <a:buNone/>
            </a:pPr>
            <a:endParaRPr lang="en-GB" sz="800" dirty="0" smtClean="0"/>
          </a:p>
          <a:p>
            <a:pPr algn="just">
              <a:spcBef>
                <a:spcPts val="0"/>
              </a:spcBef>
              <a:buNone/>
            </a:pPr>
            <a:r>
              <a:rPr lang="en-GB" dirty="0" smtClean="0"/>
              <a:t>	‘The consciousness that he was one of the chosen few who had received this  gift and was destined to use it rightly runs through all his work.’</a:t>
            </a:r>
          </a:p>
          <a:p>
            <a:pPr>
              <a:spcBef>
                <a:spcPts val="0"/>
              </a:spcBef>
              <a:buNone/>
            </a:pPr>
            <a:r>
              <a:rPr lang="en-GB" dirty="0" smtClean="0"/>
              <a:t> 						</a:t>
            </a:r>
            <a:r>
              <a:rPr lang="en-GB" sz="2800" dirty="0" smtClean="0"/>
              <a:t>(Jonas, 1940, 166)</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Political background</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77500" lnSpcReduction="20000"/>
          </a:bodyPr>
          <a:lstStyle/>
          <a:p>
            <a:pPr algn="just">
              <a:lnSpc>
                <a:spcPct val="120000"/>
              </a:lnSpc>
              <a:spcBef>
                <a:spcPts val="0"/>
              </a:spcBef>
            </a:pPr>
            <a:r>
              <a:rPr lang="en-GB" dirty="0" smtClean="0"/>
              <a:t>1603 – death of Elizabeth I &amp; ascension of James I</a:t>
            </a:r>
          </a:p>
          <a:p>
            <a:pPr algn="just">
              <a:lnSpc>
                <a:spcPct val="120000"/>
              </a:lnSpc>
              <a:spcBef>
                <a:spcPts val="0"/>
              </a:spcBef>
            </a:pPr>
            <a:r>
              <a:rPr lang="en-GB" dirty="0" smtClean="0"/>
              <a:t>1625 – ascension of Charles I</a:t>
            </a:r>
            <a:endParaRPr lang="en-GB" dirty="0" smtClean="0"/>
          </a:p>
          <a:p>
            <a:pPr algn="just">
              <a:lnSpc>
                <a:spcPct val="120000"/>
              </a:lnSpc>
              <a:spcBef>
                <a:spcPts val="0"/>
              </a:spcBef>
              <a:buNone/>
            </a:pPr>
            <a:endParaRPr lang="en-GB" dirty="0" smtClean="0"/>
          </a:p>
          <a:p>
            <a:pPr algn="just">
              <a:lnSpc>
                <a:spcPct val="120000"/>
              </a:lnSpc>
              <a:spcBef>
                <a:spcPts val="0"/>
              </a:spcBef>
              <a:buNone/>
            </a:pPr>
            <a:r>
              <a:rPr lang="en-GB" dirty="0" smtClean="0"/>
              <a:t>	</a:t>
            </a:r>
            <a:r>
              <a:rPr lang="en-GB" dirty="0" smtClean="0"/>
              <a:t>‘</a:t>
            </a:r>
            <a:r>
              <a:rPr lang="en-GB" dirty="0" smtClean="0"/>
              <a:t>In 1629 Charles I dissolved an angry and uncooperative Parliament and embarked on an 11-year experiment in absolute sovereignty an experiment that was to end in civil war, political revolution, and his own death under the executioner’s axe’. </a:t>
            </a:r>
          </a:p>
          <a:p>
            <a:pPr algn="just">
              <a:lnSpc>
                <a:spcPct val="120000"/>
              </a:lnSpc>
              <a:spcBef>
                <a:spcPts val="0"/>
              </a:spcBef>
            </a:pPr>
            <a:endParaRPr lang="en-GB" sz="900" dirty="0" smtClean="0"/>
          </a:p>
          <a:p>
            <a:pPr algn="just">
              <a:lnSpc>
                <a:spcPct val="120000"/>
              </a:lnSpc>
              <a:spcBef>
                <a:spcPts val="0"/>
              </a:spcBef>
              <a:buNone/>
            </a:pPr>
            <a:r>
              <a:rPr lang="en-GB" dirty="0" smtClean="0"/>
              <a:t>	‘In 1660, to the accompaniment of well-orchestrated public celebration and much private bitterness and disillusion, the army and Parliament that had fought, tried, and condemned him, agreed to restore his son to the throne they themselves had abolished eleven years before.’</a:t>
            </a:r>
          </a:p>
          <a:p>
            <a:pPr>
              <a:buNone/>
            </a:pPr>
            <a:r>
              <a:rPr lang="en-GB" dirty="0" smtClean="0"/>
              <a:t>			(Tony Davies, ed., </a:t>
            </a:r>
            <a:r>
              <a:rPr lang="en-GB" i="1" dirty="0" smtClean="0"/>
              <a:t>John Milton </a:t>
            </a:r>
            <a:r>
              <a:rPr lang="en-GB" dirty="0" smtClean="0"/>
              <a:t>1988, 1)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838200"/>
          </a:xfrm>
        </p:spPr>
        <p:txBody>
          <a:bodyPr>
            <a:noAutofit/>
          </a:bodyPr>
          <a:lstStyle/>
          <a:p>
            <a:pPr algn="ctr"/>
            <a:r>
              <a:rPr lang="en-GB" sz="4800" dirty="0" smtClean="0"/>
              <a:t>Civil War</a:t>
            </a:r>
            <a:endParaRPr lang="en-GB" sz="4800" dirty="0"/>
          </a:p>
        </p:txBody>
      </p:sp>
      <p:sp>
        <p:nvSpPr>
          <p:cNvPr id="3" name="Content Placeholder 2"/>
          <p:cNvSpPr>
            <a:spLocks noGrp="1"/>
          </p:cNvSpPr>
          <p:nvPr>
            <p:ph idx="1"/>
          </p:nvPr>
        </p:nvSpPr>
        <p:spPr>
          <a:xfrm>
            <a:off x="457200" y="1752600"/>
            <a:ext cx="8001000" cy="4572000"/>
          </a:xfrm>
        </p:spPr>
        <p:txBody>
          <a:bodyPr>
            <a:normAutofit fontScale="85000" lnSpcReduction="20000"/>
          </a:bodyPr>
          <a:lstStyle/>
          <a:p>
            <a:pPr algn="just">
              <a:buNone/>
            </a:pPr>
            <a:r>
              <a:rPr lang="en-GB" dirty="0" smtClean="0"/>
              <a:t>	‘The conflict between King Charles I and Parliament broke into open warfare in August 1642, with the Royalist forces centred on Oxford and the Parliament strength centred in London. The turning point for the eventual triumph of the Parliament's New Model army came with the Battle of Naseby on June 14th, 1645, under the leadership of Sir Thomas Fairfax (1612-1671)... Milton addressed a sonnet to Fairfax in 1648: </a:t>
            </a:r>
          </a:p>
          <a:p>
            <a:pPr lvl="1">
              <a:buNone/>
            </a:pPr>
            <a:r>
              <a:rPr lang="en-GB" i="1" dirty="0" smtClean="0"/>
              <a:t>	 </a:t>
            </a:r>
          </a:p>
          <a:p>
            <a:pPr lvl="1">
              <a:buNone/>
            </a:pPr>
            <a:r>
              <a:rPr lang="en-GB" i="1" dirty="0" smtClean="0"/>
              <a:t>	‘Fairfax, whose name in arms through Europe rings . . .</a:t>
            </a:r>
            <a:r>
              <a:rPr lang="en-GB" dirty="0" smtClean="0"/>
              <a:t/>
            </a:r>
            <a:br>
              <a:rPr lang="en-GB" dirty="0" smtClean="0"/>
            </a:br>
            <a:r>
              <a:rPr lang="en-GB" i="1" dirty="0" smtClean="0"/>
              <a:t>Thy firm unshaken virtue ever brings</a:t>
            </a:r>
            <a:r>
              <a:rPr lang="en-GB" dirty="0" smtClean="0"/>
              <a:t/>
            </a:r>
            <a:br>
              <a:rPr lang="en-GB" dirty="0" smtClean="0"/>
            </a:br>
            <a:r>
              <a:rPr lang="en-GB" i="1" dirty="0" smtClean="0"/>
              <a:t>Victory home, though new rebellions raise. . .</a:t>
            </a:r>
            <a:r>
              <a:rPr lang="en-GB" dirty="0" smtClean="0"/>
              <a:t>’</a:t>
            </a:r>
          </a:p>
          <a:p>
            <a:pPr>
              <a:buNone/>
            </a:pPr>
            <a:endParaRPr lang="en-GB" dirty="0" smtClean="0"/>
          </a:p>
          <a:p>
            <a:pPr>
              <a:buNone/>
            </a:pPr>
            <a:r>
              <a:rPr lang="en-GB" dirty="0" smtClean="0"/>
              <a:t>	http://library.sc.edu/spcoll/britlit/milton/miltonwar.html</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905000"/>
            <a:ext cx="8153400" cy="4191000"/>
          </a:xfrm>
        </p:spPr>
        <p:txBody>
          <a:bodyPr/>
          <a:lstStyle/>
          <a:p>
            <a:pPr>
              <a:buNone/>
            </a:pPr>
            <a:r>
              <a:rPr lang="en-GB" dirty="0" smtClean="0"/>
              <a:t>	‘The contours of Milton’s work, the rhetorical rhythms of his writing, even the choices of genre, form, image, are shaped and imprinted by the urgency and turbulence of the period and the vivid excitements and of his own reactions to it’ </a:t>
            </a:r>
          </a:p>
          <a:p>
            <a:pPr>
              <a:buNone/>
            </a:pPr>
            <a:r>
              <a:rPr lang="en-GB" dirty="0" smtClean="0"/>
              <a:t>			</a:t>
            </a:r>
            <a:r>
              <a:rPr lang="en-GB" sz="2800" dirty="0" smtClean="0"/>
              <a:t>(Tony Davies, ed., </a:t>
            </a:r>
            <a:r>
              <a:rPr lang="en-GB" sz="2800" i="1" dirty="0" smtClean="0"/>
              <a:t>John Milton </a:t>
            </a:r>
            <a:r>
              <a:rPr lang="en-GB" sz="2800" dirty="0" smtClean="0"/>
              <a:t>1988, 2)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457200" y="1905000"/>
            <a:ext cx="8308848" cy="3962400"/>
          </a:xfrm>
        </p:spPr>
        <p:txBody>
          <a:bodyPr>
            <a:normAutofit fontScale="92500"/>
          </a:bodyPr>
          <a:lstStyle/>
          <a:p>
            <a:pPr algn="just">
              <a:spcBef>
                <a:spcPts val="0"/>
              </a:spcBef>
              <a:buNone/>
            </a:pPr>
            <a:r>
              <a:rPr lang="en-GB" dirty="0" smtClean="0"/>
              <a:t>	‘From ‘our Bacon’, whom he regarded as one of ‘the greatest and </a:t>
            </a:r>
            <a:r>
              <a:rPr lang="en-GB" dirty="0" err="1" smtClean="0"/>
              <a:t>sublimest</a:t>
            </a:r>
            <a:r>
              <a:rPr lang="en-GB" dirty="0" smtClean="0"/>
              <a:t> wits in sundry ages’, and perhaps from </a:t>
            </a:r>
            <a:r>
              <a:rPr lang="en-GB" dirty="0" err="1" smtClean="0"/>
              <a:t>Hakewill</a:t>
            </a:r>
            <a:r>
              <a:rPr lang="en-GB" dirty="0" smtClean="0"/>
              <a:t>, Milton acquired a belief in the possibility of an almost unlimited improvement in the conditions of material life – so great that it might undo the intellectual consequences of the Fall of Man. This should be the object of education, Milton declared in 1944; though full truth would not be known until Christ’s second coming.’ (Hill 1997, 36)</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John Milton</a:t>
            </a:r>
            <a:endParaRPr lang="en-GB" dirty="0"/>
          </a:p>
        </p:txBody>
      </p:sp>
      <p:sp>
        <p:nvSpPr>
          <p:cNvPr id="6" name="Content Placeholder 5"/>
          <p:cNvSpPr>
            <a:spLocks noGrp="1"/>
          </p:cNvSpPr>
          <p:nvPr>
            <p:ph sz="quarter" idx="1"/>
          </p:nvPr>
        </p:nvSpPr>
        <p:spPr>
          <a:xfrm>
            <a:off x="612648" y="2133600"/>
            <a:ext cx="8153400" cy="3962400"/>
          </a:xfrm>
        </p:spPr>
        <p:txBody>
          <a:bodyPr>
            <a:normAutofit/>
          </a:bodyPr>
          <a:lstStyle/>
          <a:p>
            <a:pPr algn="just">
              <a:spcBef>
                <a:spcPts val="0"/>
              </a:spcBef>
              <a:buNone/>
            </a:pPr>
            <a:r>
              <a:rPr lang="en-GB" sz="2400" dirty="0" smtClean="0"/>
              <a:t>	</a:t>
            </a:r>
            <a:r>
              <a:rPr lang="en-GB" sz="2800" dirty="0" smtClean="0"/>
              <a:t>‘[Bacon] believed that the fall of man had been accompanied by the fall of the imagination; the same corruption that had given rise to religious idolatry had led people to idolise erroneous mental images. The reformation of religion should therefore be accompanied by destruction of mental idols, an apocalyptic purification of the mind, unveiling the previously hidden truths of nature.’</a:t>
            </a:r>
            <a:endParaRPr lang="en-GB" sz="2400" dirty="0" smtClean="0"/>
          </a:p>
          <a:p>
            <a:pPr algn="just">
              <a:spcBef>
                <a:spcPts val="0"/>
              </a:spcBef>
              <a:buNone/>
            </a:pPr>
            <a:r>
              <a:rPr lang="en-GB" sz="2400" dirty="0" smtClean="0"/>
              <a:t>						(</a:t>
            </a:r>
            <a:r>
              <a:rPr lang="en-GB" sz="2400" dirty="0" err="1" smtClean="0"/>
              <a:t>Norbrook</a:t>
            </a:r>
            <a:r>
              <a:rPr lang="en-GB" sz="2400" dirty="0" smtClean="0"/>
              <a:t>  1984, 243)</a:t>
            </a:r>
          </a:p>
          <a:p>
            <a:pPr>
              <a:spcBef>
                <a:spcPts val="0"/>
              </a:spcBef>
              <a:buNone/>
            </a:pPr>
            <a:endParaRPr lang="en-GB" sz="2400" dirty="0" smtClean="0"/>
          </a:p>
          <a:p>
            <a:pPr>
              <a:spcBef>
                <a:spcPts val="0"/>
              </a:spcBef>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905000"/>
            <a:ext cx="8153400" cy="4495800"/>
          </a:xfrm>
        </p:spPr>
        <p:txBody>
          <a:bodyPr>
            <a:normAutofit fontScale="85000" lnSpcReduction="10000"/>
          </a:bodyPr>
          <a:lstStyle/>
          <a:p>
            <a:pPr algn="just">
              <a:buNone/>
            </a:pPr>
            <a:r>
              <a:rPr lang="en-GB" sz="3200" dirty="0" smtClean="0"/>
              <a:t>	‘In his early writings, Milton attacked the idea that Nature was declining, and called for the reformation of learning in essentially apocalyptic terms. He adapted the traditional imagery of the true and false churches – or perhaps of Book I of the ‘Faerie </a:t>
            </a:r>
            <a:r>
              <a:rPr lang="en-GB" sz="3200" dirty="0" err="1" smtClean="0"/>
              <a:t>Queene</a:t>
            </a:r>
            <a:r>
              <a:rPr lang="en-GB" sz="3200" dirty="0" smtClean="0"/>
              <a:t>’: </a:t>
            </a:r>
            <a:r>
              <a:rPr lang="en-GB" sz="3200" dirty="0" err="1" smtClean="0"/>
              <a:t>Errour</a:t>
            </a:r>
            <a:r>
              <a:rPr lang="en-GB" sz="3200" dirty="0" smtClean="0"/>
              <a:t> could substitute its poisonous image for snow-white Truth and hence deceive even great philosophers, but the time was at hand when the disguise would be removed and Truth would be separated from its counterfeit.’</a:t>
            </a:r>
          </a:p>
          <a:p>
            <a:pPr>
              <a:buNone/>
            </a:pPr>
            <a:r>
              <a:rPr lang="en-GB" sz="3200" dirty="0" smtClean="0"/>
              <a:t> 						(</a:t>
            </a:r>
            <a:r>
              <a:rPr lang="en-GB" sz="3200" dirty="0" err="1" smtClean="0"/>
              <a:t>Norbrook</a:t>
            </a:r>
            <a:r>
              <a:rPr lang="en-GB" sz="3200" dirty="0" smtClean="0"/>
              <a:t>  1984, 243)</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752600"/>
            <a:ext cx="8153400" cy="4343400"/>
          </a:xfrm>
        </p:spPr>
        <p:txBody>
          <a:bodyPr>
            <a:normAutofit fontScale="92500" lnSpcReduction="10000"/>
          </a:bodyPr>
          <a:lstStyle/>
          <a:p>
            <a:pPr>
              <a:lnSpc>
                <a:spcPct val="110000"/>
              </a:lnSpc>
              <a:spcBef>
                <a:spcPts val="0"/>
              </a:spcBef>
              <a:buNone/>
            </a:pPr>
            <a:r>
              <a:rPr lang="en-GB" dirty="0" smtClean="0"/>
              <a:t>	‘At Cambridge Milton foresaw a time when ‘the spirit of man, no longer confined within this dark prison house, will reach out till it fills the whole world and the space far  beyond with the expansion of its divine greatness. Then at last most of the chances and changes of the world will be so quickly perceived that to him who holds this stronghold of wisdom hardly anything can happen in his life which is unforeseen or fortuitous. Earth, sea and stars, Mother Nature herself, will obey him.’ (Hill 1997, 36)</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early Milton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Influence of Virgil and Spenser</a:t>
            </a:r>
          </a:p>
          <a:p>
            <a:r>
              <a:rPr lang="en-GB" i="1" dirty="0" smtClean="0"/>
              <a:t>Poems of Mr John Milton</a:t>
            </a:r>
            <a:r>
              <a:rPr lang="en-GB" dirty="0" smtClean="0"/>
              <a:t>, 2 </a:t>
            </a:r>
            <a:r>
              <a:rPr lang="en-GB" dirty="0" err="1" smtClean="0"/>
              <a:t>vols</a:t>
            </a:r>
            <a:r>
              <a:rPr lang="en-GB" dirty="0" smtClean="0"/>
              <a:t> (1645)</a:t>
            </a:r>
          </a:p>
          <a:p>
            <a:r>
              <a:rPr lang="en-GB" dirty="0" smtClean="0"/>
              <a:t>Earliest dated poems – paraphrases of Psalms CXIV and CXXXVI. </a:t>
            </a:r>
            <a:r>
              <a:rPr lang="en-GB" dirty="0" err="1" smtClean="0"/>
              <a:t>Headnote</a:t>
            </a:r>
            <a:r>
              <a:rPr lang="en-GB" dirty="0" smtClean="0"/>
              <a:t> to the poems in the 1645 collection says that these two poems ‘were done by the Author at fifteen years old’, i.e. 1624 when Milton was completing his final year at St Paul’s School in London</a:t>
            </a:r>
          </a:p>
          <a:p>
            <a:r>
              <a:rPr lang="en-GB" dirty="0" smtClean="0"/>
              <a:t>Christ’s College, Cambridge – 7 years</a:t>
            </a:r>
          </a:p>
          <a:p>
            <a:r>
              <a:rPr lang="en-GB" dirty="0" smtClean="0"/>
              <a:t>Residence with his father at Horton, Berkshire for a further 5 years, studying – particularly Greek and Latin writers</a:t>
            </a:r>
          </a:p>
          <a:p>
            <a:pPr>
              <a:buNone/>
            </a:pPr>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i="1" dirty="0" smtClean="0"/>
              <a:t>On the Morning of Christ’s Nativity</a:t>
            </a:r>
            <a:endParaRPr lang="en-GB" sz="4000" i="1" dirty="0"/>
          </a:p>
        </p:txBody>
      </p:sp>
      <p:sp>
        <p:nvSpPr>
          <p:cNvPr id="3" name="Content Placeholder 2"/>
          <p:cNvSpPr>
            <a:spLocks noGrp="1"/>
          </p:cNvSpPr>
          <p:nvPr>
            <p:ph sz="quarter" idx="1"/>
          </p:nvPr>
        </p:nvSpPr>
        <p:spPr>
          <a:xfrm>
            <a:off x="304800" y="1676400"/>
            <a:ext cx="8686800" cy="5181600"/>
          </a:xfrm>
        </p:spPr>
        <p:txBody>
          <a:bodyPr>
            <a:normAutofit fontScale="77500" lnSpcReduction="20000"/>
          </a:bodyPr>
          <a:lstStyle/>
          <a:p>
            <a:r>
              <a:rPr lang="en-GB" sz="2600" dirty="0" smtClean="0"/>
              <a:t>Contains the tensions, ambitions and themes that would find expression in all of Milton’s  later work</a:t>
            </a:r>
          </a:p>
          <a:p>
            <a:r>
              <a:rPr lang="en-GB" sz="2600" dirty="0" smtClean="0"/>
              <a:t>‘The first poem in which Milton achieved the greatness to which he aspired’ (Campbell, 1995, xxviii). Written in the month of Milton’s 21</a:t>
            </a:r>
            <a:r>
              <a:rPr lang="en-GB" sz="2600" baseline="30000" dirty="0" smtClean="0"/>
              <a:t>st</a:t>
            </a:r>
            <a:r>
              <a:rPr lang="en-GB" sz="2600" dirty="0" smtClean="0"/>
              <a:t> birthday, December 1629</a:t>
            </a:r>
          </a:p>
          <a:p>
            <a:r>
              <a:rPr lang="en-GB" sz="2600" dirty="0" smtClean="0"/>
              <a:t>His first poem on a religious theme, written ‘as a birthday gift to Jesus’ (Milton, </a:t>
            </a:r>
            <a:r>
              <a:rPr lang="en-GB" sz="2600" i="1" dirty="0" err="1" smtClean="0"/>
              <a:t>Elegia</a:t>
            </a:r>
            <a:r>
              <a:rPr lang="en-GB" sz="2600" i="1" dirty="0" smtClean="0"/>
              <a:t> </a:t>
            </a:r>
            <a:r>
              <a:rPr lang="en-GB" sz="2600" i="1" dirty="0" err="1" smtClean="0"/>
              <a:t>Sexta</a:t>
            </a:r>
            <a:r>
              <a:rPr lang="en-GB" sz="2600" dirty="0" smtClean="0"/>
              <a:t>; </a:t>
            </a:r>
            <a:r>
              <a:rPr lang="en-GB" sz="2600" dirty="0" smtClean="0"/>
              <a:t>as explained to his friend Charles </a:t>
            </a:r>
            <a:r>
              <a:rPr lang="en-GB" sz="2600" dirty="0" err="1" smtClean="0"/>
              <a:t>Diodati</a:t>
            </a:r>
            <a:r>
              <a:rPr lang="en-GB" sz="2600" dirty="0" smtClean="0"/>
              <a:t>)</a:t>
            </a:r>
            <a:endParaRPr lang="en-GB" sz="2600" dirty="0" smtClean="0"/>
          </a:p>
          <a:p>
            <a:r>
              <a:rPr lang="en-GB" sz="2600" dirty="0" smtClean="0"/>
              <a:t>Tradition of Virgil’s </a:t>
            </a:r>
            <a:r>
              <a:rPr lang="en-GB" sz="2600" i="1" dirty="0" smtClean="0"/>
              <a:t>Eclogue</a:t>
            </a:r>
            <a:r>
              <a:rPr lang="en-GB" sz="2600" dirty="0" smtClean="0"/>
              <a:t> IV, the ‘Messianic’ Eclogue – ‘associates the birth of a child with </a:t>
            </a:r>
            <a:r>
              <a:rPr lang="en-GB" sz="2400" dirty="0" smtClean="0"/>
              <a:t>the return of the Golden Age in the reign of Augustus ‘(Campbell, 1995, xxix</a:t>
            </a:r>
            <a:r>
              <a:rPr lang="en-GB" sz="2400" dirty="0" smtClean="0"/>
              <a:t>)</a:t>
            </a:r>
          </a:p>
          <a:p>
            <a:r>
              <a:rPr lang="en-GB" sz="2400" dirty="0" smtClean="0"/>
              <a:t>His name appears prominently on  the title-page of the 1645 poem</a:t>
            </a:r>
            <a:endParaRPr lang="en-GB" sz="2400" dirty="0" smtClean="0"/>
          </a:p>
          <a:p>
            <a:pPr>
              <a:buNone/>
            </a:pPr>
            <a:r>
              <a:rPr lang="en-GB" sz="2400" dirty="0" smtClean="0"/>
              <a:t>	</a:t>
            </a:r>
          </a:p>
          <a:p>
            <a:pPr algn="just">
              <a:buNone/>
            </a:pPr>
            <a:r>
              <a:rPr lang="en-GB" sz="2600" dirty="0" smtClean="0"/>
              <a:t>	</a:t>
            </a:r>
            <a:r>
              <a:rPr lang="en-GB" sz="3100" dirty="0" smtClean="0"/>
              <a:t>‘Much of the power of the poem derives from Milton’s concern to transcend the details of the nativity in order to assert the significance of the event ... the nativity ... Constituted the essential prerequisite to the redemption of our loss.’ </a:t>
            </a:r>
            <a:endParaRPr lang="en-GB" sz="2600" dirty="0" smtClean="0"/>
          </a:p>
          <a:p>
            <a:pPr>
              <a:buNone/>
            </a:pPr>
            <a:r>
              <a:rPr lang="en-GB" sz="2400" dirty="0" smtClean="0"/>
              <a:t>							(Campbell, 1995, xxix)</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i="1" dirty="0"/>
          </a:p>
        </p:txBody>
      </p:sp>
      <p:sp>
        <p:nvSpPr>
          <p:cNvPr id="3" name="Content Placeholder 2"/>
          <p:cNvSpPr>
            <a:spLocks noGrp="1"/>
          </p:cNvSpPr>
          <p:nvPr>
            <p:ph sz="quarter" idx="1"/>
          </p:nvPr>
        </p:nvSpPr>
        <p:spPr>
          <a:xfrm>
            <a:off x="612648" y="1752600"/>
            <a:ext cx="8153400" cy="4724400"/>
          </a:xfrm>
        </p:spPr>
        <p:txBody>
          <a:bodyPr>
            <a:normAutofit fontScale="85000" lnSpcReduction="20000"/>
          </a:bodyPr>
          <a:lstStyle/>
          <a:p>
            <a:pPr algn="just">
              <a:lnSpc>
                <a:spcPct val="110000"/>
              </a:lnSpc>
              <a:spcBef>
                <a:spcPts val="0"/>
              </a:spcBef>
              <a:buNone/>
            </a:pPr>
            <a:r>
              <a:rPr lang="en-GB" dirty="0" smtClean="0"/>
              <a:t>	</a:t>
            </a:r>
            <a:r>
              <a:rPr lang="en-GB" sz="3000" dirty="0" smtClean="0"/>
              <a:t>‘Milton’s prophetic voice first emerged in ‘On the Morning or Christ’s Nativity’. His handling of the theme of the great feast-day contrasted strongly with many contemporary poems on religious themes.’</a:t>
            </a:r>
            <a:endParaRPr lang="en-GB" dirty="0" smtClean="0"/>
          </a:p>
          <a:p>
            <a:pPr>
              <a:buNone/>
            </a:pPr>
            <a:endParaRPr lang="en-GB" sz="900" dirty="0" smtClean="0"/>
          </a:p>
          <a:p>
            <a:pPr>
              <a:buNone/>
            </a:pPr>
            <a:r>
              <a:rPr lang="en-GB" sz="2800" dirty="0" smtClean="0"/>
              <a:t>Contemporary poetry tended to:</a:t>
            </a:r>
          </a:p>
          <a:p>
            <a:r>
              <a:rPr lang="en-GB" dirty="0" smtClean="0"/>
              <a:t> </a:t>
            </a:r>
            <a:r>
              <a:rPr lang="en-GB" sz="2600" dirty="0" smtClean="0"/>
              <a:t>Focus on traditional feast-days of the countryside -  showing how they grew naturally out of the rhythms of agrarian life. </a:t>
            </a:r>
          </a:p>
          <a:p>
            <a:r>
              <a:rPr lang="en-GB" sz="2600" dirty="0" smtClean="0"/>
              <a:t>Fuse classical and Christian imagery - demonstrating universal importance of ritual in religion.</a:t>
            </a:r>
          </a:p>
          <a:p>
            <a:pPr>
              <a:buNone/>
            </a:pPr>
            <a:endParaRPr lang="en-GB" sz="1000" dirty="0" smtClean="0"/>
          </a:p>
          <a:p>
            <a:pPr>
              <a:buNone/>
            </a:pPr>
            <a:r>
              <a:rPr lang="en-GB" sz="2600" dirty="0" smtClean="0"/>
              <a:t>	</a:t>
            </a:r>
            <a:r>
              <a:rPr lang="en-GB" sz="2800" dirty="0" smtClean="0"/>
              <a:t>Puritans regarded many of the old festivities as no more than pagan rites </a:t>
            </a:r>
            <a:endParaRPr lang="en-GB" sz="2600" dirty="0" smtClean="0"/>
          </a:p>
          <a:p>
            <a:pPr>
              <a:buNone/>
            </a:pPr>
            <a:r>
              <a:rPr lang="en-GB" dirty="0" smtClean="0"/>
              <a:t>						</a:t>
            </a:r>
            <a:r>
              <a:rPr lang="en-GB" sz="2600" dirty="0" smtClean="0"/>
              <a:t>(</a:t>
            </a:r>
            <a:r>
              <a:rPr lang="en-GB" sz="2600" dirty="0" err="1" smtClean="0"/>
              <a:t>Norbrook</a:t>
            </a:r>
            <a:r>
              <a:rPr lang="en-GB" sz="2600" dirty="0" smtClean="0"/>
              <a:t> 1984, 242)</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i="1" dirty="0"/>
          </a:p>
        </p:txBody>
      </p:sp>
      <p:sp>
        <p:nvSpPr>
          <p:cNvPr id="3" name="Content Placeholder 2"/>
          <p:cNvSpPr>
            <a:spLocks noGrp="1"/>
          </p:cNvSpPr>
          <p:nvPr>
            <p:ph sz="quarter" idx="1"/>
          </p:nvPr>
        </p:nvSpPr>
        <p:spPr>
          <a:xfrm>
            <a:off x="612648" y="1600200"/>
            <a:ext cx="8074152" cy="5257800"/>
          </a:xfrm>
        </p:spPr>
        <p:txBody>
          <a:bodyPr>
            <a:normAutofit fontScale="85000" lnSpcReduction="20000"/>
          </a:bodyPr>
          <a:lstStyle/>
          <a:p>
            <a:pPr algn="just">
              <a:lnSpc>
                <a:spcPct val="120000"/>
              </a:lnSpc>
              <a:spcBef>
                <a:spcPts val="0"/>
              </a:spcBef>
              <a:buNone/>
            </a:pPr>
            <a:r>
              <a:rPr lang="en-GB" dirty="0" smtClean="0"/>
              <a:t>	‘Milton steers clear of the ritual – and indeed the name  - of Christmas, and his poem celebrates Christ’s birth as marking the beginning of deliverance from pagan idols.  He is concerned not so much with the incarnate Christ as with the transcendental power that created the universe at the beginning and will bend time round to its origin at the final </a:t>
            </a:r>
            <a:r>
              <a:rPr lang="en-GB" dirty="0" err="1" smtClean="0"/>
              <a:t>millenial</a:t>
            </a:r>
            <a:r>
              <a:rPr lang="en-GB" dirty="0" smtClean="0"/>
              <a:t> transformation of the universe. Christ’s entry into history cuts through the cycle of the seasons, which had been celebrated by the worshippers of pagan fertility-deities, and almost makes time run back to the creation and forward to the Apocalypse.’ </a:t>
            </a:r>
          </a:p>
          <a:p>
            <a:pPr algn="just">
              <a:lnSpc>
                <a:spcPct val="120000"/>
              </a:lnSpc>
              <a:spcBef>
                <a:spcPts val="0"/>
              </a:spcBef>
              <a:buNone/>
            </a:pPr>
            <a:r>
              <a:rPr lang="en-GB" dirty="0" smtClean="0"/>
              <a:t>	</a:t>
            </a:r>
          </a:p>
          <a:p>
            <a:pPr algn="just">
              <a:lnSpc>
                <a:spcPct val="120000"/>
              </a:lnSpc>
              <a:spcBef>
                <a:spcPts val="0"/>
              </a:spcBef>
              <a:buNone/>
            </a:pPr>
            <a:r>
              <a:rPr lang="en-GB" dirty="0" smtClean="0"/>
              <a:t>						(</a:t>
            </a:r>
            <a:r>
              <a:rPr lang="en-GB" dirty="0" err="1" smtClean="0"/>
              <a:t>Norbrook</a:t>
            </a:r>
            <a:r>
              <a:rPr lang="en-GB" dirty="0" smtClean="0"/>
              <a:t> 1984, 242)</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457200" y="1600200"/>
            <a:ext cx="8308848" cy="5257800"/>
          </a:xfrm>
        </p:spPr>
        <p:txBody>
          <a:bodyPr>
            <a:normAutofit fontScale="92500" lnSpcReduction="10000"/>
          </a:bodyPr>
          <a:lstStyle/>
          <a:p>
            <a:pPr algn="just">
              <a:lnSpc>
                <a:spcPct val="110000"/>
              </a:lnSpc>
              <a:spcBef>
                <a:spcPts val="0"/>
              </a:spcBef>
            </a:pPr>
            <a:r>
              <a:rPr lang="en-GB" sz="2000" dirty="0" smtClean="0"/>
              <a:t>The scene in the stable in Bethlehem – not as a naturalistic nativity scene but as the setting and sign of a drama encompassing earth, hell and heaven, in which the Son of God comes down from heaven as a man among men, to redeem them from sin and break the power of evil</a:t>
            </a:r>
          </a:p>
          <a:p>
            <a:pPr algn="just">
              <a:lnSpc>
                <a:spcPct val="110000"/>
              </a:lnSpc>
              <a:spcBef>
                <a:spcPts val="0"/>
              </a:spcBef>
            </a:pPr>
            <a:endParaRPr lang="en-GB" sz="900" dirty="0" smtClean="0"/>
          </a:p>
          <a:p>
            <a:pPr algn="just">
              <a:lnSpc>
                <a:spcPct val="110000"/>
              </a:lnSpc>
              <a:spcBef>
                <a:spcPts val="0"/>
              </a:spcBef>
            </a:pPr>
            <a:r>
              <a:rPr lang="en-GB" sz="2000" dirty="0" smtClean="0"/>
              <a:t>Perhaps the image of the infant Christ enables Milton to make an investment of his ‘nascent poetic subjectivity’, and creates imaginary narratives projecting a future career. (</a:t>
            </a:r>
            <a:r>
              <a:rPr lang="en-GB" sz="2000" dirty="0" err="1" smtClean="0"/>
              <a:t>Halpern</a:t>
            </a:r>
            <a:r>
              <a:rPr lang="en-GB" sz="2000" dirty="0" smtClean="0"/>
              <a:t> 1987 c. 1988, 3-24)</a:t>
            </a:r>
          </a:p>
          <a:p>
            <a:pPr algn="just">
              <a:lnSpc>
                <a:spcPct val="110000"/>
              </a:lnSpc>
              <a:spcBef>
                <a:spcPts val="0"/>
              </a:spcBef>
            </a:pPr>
            <a:endParaRPr lang="en-GB" sz="900" dirty="0" smtClean="0"/>
          </a:p>
          <a:p>
            <a:pPr algn="just">
              <a:lnSpc>
                <a:spcPct val="110000"/>
              </a:lnSpc>
              <a:spcBef>
                <a:spcPts val="0"/>
              </a:spcBef>
            </a:pPr>
            <a:r>
              <a:rPr lang="en-GB" sz="2000" dirty="0" smtClean="0"/>
              <a:t>Richard </a:t>
            </a:r>
            <a:r>
              <a:rPr lang="en-GB" sz="2000" dirty="0" err="1" smtClean="0"/>
              <a:t>Halpern</a:t>
            </a:r>
            <a:r>
              <a:rPr lang="en-GB" sz="2000" dirty="0" smtClean="0"/>
              <a:t> draws in the psychoanalyst </a:t>
            </a:r>
            <a:r>
              <a:rPr lang="en-GB" sz="2000" dirty="0" err="1" smtClean="0"/>
              <a:t>J</a:t>
            </a:r>
            <a:r>
              <a:rPr lang="en-GB" sz="2000" dirty="0" err="1" smtClean="0"/>
              <a:t>aques</a:t>
            </a:r>
            <a:r>
              <a:rPr lang="en-GB" sz="2000" dirty="0" smtClean="0"/>
              <a:t> </a:t>
            </a:r>
            <a:r>
              <a:rPr lang="en-GB" sz="2000" dirty="0" err="1" smtClean="0"/>
              <a:t>Lacan’s</a:t>
            </a:r>
            <a:r>
              <a:rPr lang="en-GB" sz="2000" dirty="0" smtClean="0"/>
              <a:t> essay on the ‘Mirror Stage’, in which he ‘argues that the child who is fascinated by his own image in the mirror enacts a fundamental process by which the bodily image becomes a model for the ego and hence for the subject’s own relation with itself. It is a kind of incarnation. But there is an irreducible distance created, an alienation at the heart of our being. Moreover the child converts the spatial displacement into temporal anticipation of maturation as a fully grown poet of epic. The small poem becomes an infant one; it appears as the first term in a narrative of organic growth which will issue in the full body of epic. 			</a:t>
            </a:r>
            <a:r>
              <a:rPr lang="en-GB" sz="2000" dirty="0" smtClean="0"/>
              <a:t>			(Peter Mitchell, lecture notes)</a:t>
            </a:r>
            <a:endParaRPr lang="en-GB"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dirty="0"/>
          </a:p>
        </p:txBody>
      </p:sp>
      <p:sp>
        <p:nvSpPr>
          <p:cNvPr id="3" name="Content Placeholder 2"/>
          <p:cNvSpPr>
            <a:spLocks noGrp="1"/>
          </p:cNvSpPr>
          <p:nvPr>
            <p:ph sz="quarter" idx="1"/>
          </p:nvPr>
        </p:nvSpPr>
        <p:spPr>
          <a:xfrm>
            <a:off x="381000" y="1752600"/>
            <a:ext cx="8385048" cy="4419600"/>
          </a:xfrm>
        </p:spPr>
        <p:txBody>
          <a:bodyPr>
            <a:normAutofit fontScale="92500" lnSpcReduction="10000"/>
          </a:bodyPr>
          <a:lstStyle/>
          <a:p>
            <a:r>
              <a:rPr lang="en-GB" dirty="0" smtClean="0"/>
              <a:t>The poet – gift to Christ (I-IV)</a:t>
            </a:r>
          </a:p>
          <a:p>
            <a:pPr lvl="1"/>
            <a:r>
              <a:rPr lang="en-GB" dirty="0" smtClean="0"/>
              <a:t>Sacrificial humiliation of Christ’s incarnation (II)</a:t>
            </a:r>
          </a:p>
          <a:p>
            <a:pPr lvl="1"/>
            <a:r>
              <a:rPr lang="en-GB" dirty="0" smtClean="0"/>
              <a:t>A certain identification with Christ by the narrator – submission  </a:t>
            </a:r>
            <a:r>
              <a:rPr lang="en-GB" dirty="0" smtClean="0"/>
              <a:t> (IV)</a:t>
            </a:r>
          </a:p>
          <a:p>
            <a:pPr lvl="1"/>
            <a:r>
              <a:rPr lang="en-GB" dirty="0" smtClean="0"/>
              <a:t>The gift of the Ode to the infant Christ is at the same time a gift of redemption to the human reader: ‘a redemption of which God himself is in every sense the author. Like the </a:t>
            </a:r>
            <a:r>
              <a:rPr lang="en-GB" dirty="0" smtClean="0"/>
              <a:t>Incarnation itself, the text is to make present </a:t>
            </a:r>
            <a:r>
              <a:rPr lang="en-GB" dirty="0" err="1" smtClean="0"/>
              <a:t>thedivinity</a:t>
            </a:r>
            <a:r>
              <a:rPr lang="en-GB" dirty="0" smtClean="0"/>
              <a:t> of Christ, the Word of God incarnate in words.’ </a:t>
            </a:r>
            <a:r>
              <a:rPr lang="en-GB" sz="2200" dirty="0" smtClean="0"/>
              <a:t>(</a:t>
            </a:r>
            <a:r>
              <a:rPr lang="en-GB" sz="2200" dirty="0" err="1" smtClean="0"/>
              <a:t>Belsey</a:t>
            </a:r>
            <a:r>
              <a:rPr lang="en-GB" sz="2200" dirty="0" smtClean="0"/>
              <a:t> 1988, 5)</a:t>
            </a:r>
            <a:endParaRPr lang="en-GB" dirty="0" smtClean="0"/>
          </a:p>
          <a:p>
            <a:r>
              <a:rPr lang="en-GB" dirty="0" smtClean="0"/>
              <a:t>Virtue and original </a:t>
            </a:r>
            <a:r>
              <a:rPr lang="en-GB" dirty="0" smtClean="0"/>
              <a:t>sin (XIV, XVI)    </a:t>
            </a:r>
            <a:endParaRPr lang="en-GB" dirty="0" smtClean="0"/>
          </a:p>
          <a:p>
            <a:r>
              <a:rPr lang="en-GB" dirty="0" smtClean="0"/>
              <a:t>Milton’s views on redemption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dirty="0"/>
          </a:p>
        </p:txBody>
      </p:sp>
      <p:sp>
        <p:nvSpPr>
          <p:cNvPr id="3" name="Content Placeholder 2"/>
          <p:cNvSpPr>
            <a:spLocks noGrp="1"/>
          </p:cNvSpPr>
          <p:nvPr>
            <p:ph sz="quarter" idx="1"/>
          </p:nvPr>
        </p:nvSpPr>
        <p:spPr/>
        <p:txBody>
          <a:bodyPr/>
          <a:lstStyle/>
          <a:p>
            <a:pPr>
              <a:buNone/>
            </a:pPr>
            <a:r>
              <a:rPr lang="en-GB" dirty="0" smtClean="0"/>
              <a:t>	The Nativity Ode as anti-pastoral: loss, tragedy and historical process, must undergo their own narrative, and the Ode’s narrator, representing Milton, identifies himself as one of the human race, as one of fallen humanity in need of the redemption of Christ, which seems to recede into the future as a hope that we ‘may […] soon again renew that song, / And keep in tune with heaven’</a:t>
            </a:r>
          </a:p>
          <a:p>
            <a:pPr>
              <a:buNone/>
            </a:pPr>
            <a:r>
              <a:rPr lang="en-GB" dirty="0" smtClean="0"/>
              <a:t>	</a:t>
            </a:r>
            <a:r>
              <a:rPr lang="en-GB" dirty="0" smtClean="0"/>
              <a:t>						</a:t>
            </a:r>
            <a:r>
              <a:rPr lang="en-GB" sz="2400" dirty="0" smtClean="0"/>
              <a:t>(Mitchell, 2011)</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a:t>
            </a:r>
            <a:r>
              <a:rPr lang="en-GB" i="1" dirty="0" smtClean="0"/>
              <a:t>The Nativity Ode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i="1" dirty="0" smtClean="0"/>
              <a:t>On the Morning of Christ’s Nativity </a:t>
            </a:r>
            <a:endParaRPr lang="en-GB" i="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6" name="Text Placeholder 5"/>
          <p:cNvSpPr>
            <a:spLocks noGrp="1"/>
          </p:cNvSpPr>
          <p:nvPr>
            <p:ph type="body" idx="2"/>
          </p:nvPr>
        </p:nvSpPr>
        <p:spPr>
          <a:xfrm>
            <a:off x="609600" y="1752600"/>
            <a:ext cx="990600" cy="4343400"/>
          </a:xfrm>
        </p:spPr>
        <p:txBody>
          <a:bodyPr>
            <a:normAutofit/>
          </a:bodyPr>
          <a:lstStyle/>
          <a:p>
            <a:r>
              <a:rPr lang="en-GB" sz="2000" b="1" dirty="0" smtClean="0"/>
              <a:t>Milton 1629</a:t>
            </a:r>
          </a:p>
          <a:p>
            <a:pPr algn="ctr"/>
            <a:r>
              <a:rPr lang="en-GB" sz="2400" b="1" dirty="0" smtClean="0"/>
              <a:t>I</a:t>
            </a:r>
            <a:endParaRPr lang="en-GB" sz="2400" b="1" dirty="0"/>
          </a:p>
        </p:txBody>
      </p:sp>
      <p:sp>
        <p:nvSpPr>
          <p:cNvPr id="5" name="Content Placeholder 4"/>
          <p:cNvSpPr>
            <a:spLocks noGrp="1"/>
          </p:cNvSpPr>
          <p:nvPr>
            <p:ph sz="quarter" idx="1"/>
          </p:nvPr>
        </p:nvSpPr>
        <p:spPr>
          <a:xfrm>
            <a:off x="1676400" y="1752600"/>
            <a:ext cx="7086600" cy="4419600"/>
          </a:xfrm>
        </p:spPr>
        <p:txBody>
          <a:bodyPr>
            <a:normAutofit/>
          </a:bodyPr>
          <a:lstStyle/>
          <a:p>
            <a:pPr>
              <a:buNone/>
            </a:pPr>
            <a:r>
              <a:rPr lang="en-GB" sz="2400" dirty="0" smtClean="0"/>
              <a:t>This is the month, and this the happy morn,</a:t>
            </a:r>
          </a:p>
          <a:p>
            <a:pPr>
              <a:buNone/>
            </a:pPr>
            <a:r>
              <a:rPr lang="en-GB" sz="2400" dirty="0" smtClean="0"/>
              <a:t>Wherein the Son of heaven’s eternal King,</a:t>
            </a:r>
          </a:p>
          <a:p>
            <a:pPr>
              <a:buNone/>
            </a:pPr>
            <a:r>
              <a:rPr lang="en-GB" sz="2400" dirty="0" smtClean="0"/>
              <a:t>Of wedded maid and virgin mother born,</a:t>
            </a:r>
          </a:p>
          <a:p>
            <a:pPr>
              <a:buNone/>
            </a:pPr>
            <a:r>
              <a:rPr lang="en-GB" sz="2400" dirty="0" smtClean="0"/>
              <a:t>Our great redemption from above did bring;</a:t>
            </a:r>
          </a:p>
          <a:p>
            <a:pPr>
              <a:buNone/>
            </a:pPr>
            <a:r>
              <a:rPr lang="en-GB" sz="2400" dirty="0" smtClean="0"/>
              <a:t>For so  the holy sages once did sing,</a:t>
            </a:r>
          </a:p>
          <a:p>
            <a:pPr>
              <a:buNone/>
            </a:pPr>
            <a:r>
              <a:rPr lang="en-GB" sz="2400" dirty="0" smtClean="0"/>
              <a:t>	That he our deadly forfeit should release,</a:t>
            </a:r>
          </a:p>
          <a:p>
            <a:pPr>
              <a:buNone/>
            </a:pPr>
            <a:r>
              <a:rPr lang="en-GB" sz="2400" dirty="0" smtClean="0"/>
              <a:t>And with his Father work us a perpetual peace.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990600" cy="4343400"/>
          </a:xfrm>
        </p:spPr>
        <p:txBody>
          <a:bodyPr/>
          <a:lstStyle/>
          <a:p>
            <a:r>
              <a:rPr lang="en-GB" sz="2000" b="1" dirty="0" smtClean="0"/>
              <a:t>Milton 1629</a:t>
            </a:r>
          </a:p>
          <a:p>
            <a:pPr algn="ctr"/>
            <a:r>
              <a:rPr lang="en-GB" sz="2800" b="1" dirty="0" smtClean="0"/>
              <a:t>II</a:t>
            </a:r>
            <a:endParaRPr lang="en-GB" sz="3200" b="1" dirty="0" smtClean="0"/>
          </a:p>
          <a:p>
            <a:endParaRPr lang="en-GB" dirty="0"/>
          </a:p>
        </p:txBody>
      </p:sp>
      <p:sp>
        <p:nvSpPr>
          <p:cNvPr id="4" name="Content Placeholder 3"/>
          <p:cNvSpPr>
            <a:spLocks noGrp="1"/>
          </p:cNvSpPr>
          <p:nvPr>
            <p:ph sz="quarter" idx="1"/>
          </p:nvPr>
        </p:nvSpPr>
        <p:spPr>
          <a:xfrm>
            <a:off x="1676400" y="1752600"/>
            <a:ext cx="7315200" cy="4419600"/>
          </a:xfrm>
        </p:spPr>
        <p:txBody>
          <a:bodyPr>
            <a:normAutofit/>
          </a:bodyPr>
          <a:lstStyle/>
          <a:p>
            <a:pPr>
              <a:buNone/>
            </a:pPr>
            <a:r>
              <a:rPr lang="en-GB" sz="2400" dirty="0" smtClean="0"/>
              <a:t>That glorious form, that light insufferable,</a:t>
            </a:r>
          </a:p>
          <a:p>
            <a:pPr>
              <a:buNone/>
            </a:pPr>
            <a:r>
              <a:rPr lang="en-GB" sz="2400" dirty="0" smtClean="0"/>
              <a:t>And that far-beaming blaze of majesty,</a:t>
            </a:r>
          </a:p>
          <a:p>
            <a:pPr>
              <a:buNone/>
            </a:pPr>
            <a:r>
              <a:rPr lang="en-GB" sz="2400" dirty="0" smtClean="0"/>
              <a:t>Wherewith he wont at heaven’s high council-table</a:t>
            </a:r>
          </a:p>
          <a:p>
            <a:pPr>
              <a:buNone/>
            </a:pPr>
            <a:r>
              <a:rPr lang="en-GB" sz="2400" dirty="0" smtClean="0"/>
              <a:t>To sit the midst of </a:t>
            </a:r>
            <a:r>
              <a:rPr lang="en-GB" sz="2400" dirty="0" err="1" smtClean="0"/>
              <a:t>trinal</a:t>
            </a:r>
            <a:r>
              <a:rPr lang="en-GB" sz="2400" dirty="0" smtClean="0"/>
              <a:t> unity,</a:t>
            </a:r>
          </a:p>
          <a:p>
            <a:pPr>
              <a:buNone/>
            </a:pPr>
            <a:r>
              <a:rPr lang="en-GB" sz="2400" dirty="0" smtClean="0"/>
              <a:t>He laid aside, and here with us to be,</a:t>
            </a:r>
          </a:p>
          <a:p>
            <a:pPr>
              <a:buNone/>
            </a:pPr>
            <a:r>
              <a:rPr lang="en-GB" sz="2400" dirty="0" smtClean="0"/>
              <a:t>	Forsook the courts of everlasting day,</a:t>
            </a:r>
          </a:p>
          <a:p>
            <a:pPr>
              <a:buNone/>
            </a:pPr>
            <a:r>
              <a:rPr lang="en-GB" sz="2400" dirty="0" smtClean="0"/>
              <a:t>And chose with us a darksome house of mortal clay.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990600" cy="4343400"/>
          </a:xfrm>
        </p:spPr>
        <p:txBody>
          <a:bodyPr/>
          <a:lstStyle/>
          <a:p>
            <a:r>
              <a:rPr lang="en-GB" sz="2000" b="1" dirty="0" smtClean="0"/>
              <a:t>Milton 1629</a:t>
            </a:r>
          </a:p>
          <a:p>
            <a:pPr algn="ctr"/>
            <a:r>
              <a:rPr lang="en-GB" sz="2400" b="1" dirty="0" smtClean="0"/>
              <a:t>III</a:t>
            </a:r>
            <a:endParaRPr lang="en-GB" sz="2800" b="1" dirty="0" smtClean="0"/>
          </a:p>
          <a:p>
            <a:endParaRPr lang="en-GB" dirty="0"/>
          </a:p>
        </p:txBody>
      </p:sp>
      <p:sp>
        <p:nvSpPr>
          <p:cNvPr id="4" name="Content Placeholder 3"/>
          <p:cNvSpPr>
            <a:spLocks noGrp="1"/>
          </p:cNvSpPr>
          <p:nvPr>
            <p:ph sz="quarter" idx="1"/>
          </p:nvPr>
        </p:nvSpPr>
        <p:spPr>
          <a:xfrm>
            <a:off x="1676400" y="1752600"/>
            <a:ext cx="7467600" cy="4419600"/>
          </a:xfrm>
        </p:spPr>
        <p:txBody>
          <a:bodyPr>
            <a:normAutofit/>
          </a:bodyPr>
          <a:lstStyle/>
          <a:p>
            <a:pPr>
              <a:buNone/>
            </a:pPr>
            <a:r>
              <a:rPr lang="en-GB" sz="2400" dirty="0" smtClean="0"/>
              <a:t>Say, heavenly Muse, shall not thy sacred vein</a:t>
            </a:r>
          </a:p>
          <a:p>
            <a:pPr>
              <a:buNone/>
            </a:pPr>
            <a:r>
              <a:rPr lang="en-GB" sz="2400" dirty="0" smtClean="0"/>
              <a:t>Afford a present to the infant God? </a:t>
            </a:r>
          </a:p>
          <a:p>
            <a:pPr>
              <a:buNone/>
            </a:pPr>
            <a:r>
              <a:rPr lang="en-GB" sz="2400" dirty="0" smtClean="0"/>
              <a:t>Hast thou no verse, no hymn, or solemn strain,</a:t>
            </a:r>
          </a:p>
          <a:p>
            <a:pPr>
              <a:buNone/>
            </a:pPr>
            <a:r>
              <a:rPr lang="en-GB" sz="2400" dirty="0" smtClean="0"/>
              <a:t>To welcome him to this his new abode,</a:t>
            </a:r>
          </a:p>
          <a:p>
            <a:pPr>
              <a:buNone/>
            </a:pPr>
            <a:r>
              <a:rPr lang="en-GB" sz="2400" dirty="0" smtClean="0"/>
              <a:t>Now while the heaven, by the sun’s team </a:t>
            </a:r>
            <a:r>
              <a:rPr lang="en-GB" sz="2400" dirty="0" err="1" smtClean="0"/>
              <a:t>untrod</a:t>
            </a:r>
            <a:r>
              <a:rPr lang="en-GB" sz="2400" dirty="0" smtClean="0"/>
              <a:t>,</a:t>
            </a:r>
          </a:p>
          <a:p>
            <a:pPr>
              <a:buNone/>
            </a:pPr>
            <a:r>
              <a:rPr lang="en-GB" sz="2400" dirty="0" smtClean="0"/>
              <a:t>	Hath took no print of the approaching light,</a:t>
            </a:r>
          </a:p>
          <a:p>
            <a:pPr>
              <a:buNone/>
            </a:pPr>
            <a:r>
              <a:rPr lang="en-GB" sz="2400" dirty="0" smtClean="0"/>
              <a:t>And all the spangled host keep watch in squadrons bright?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990600" cy="4343400"/>
          </a:xfrm>
        </p:spPr>
        <p:txBody>
          <a:bodyPr/>
          <a:lstStyle/>
          <a:p>
            <a:r>
              <a:rPr lang="en-GB" sz="2000" b="1" dirty="0" smtClean="0"/>
              <a:t>Milton 1629</a:t>
            </a:r>
          </a:p>
          <a:p>
            <a:pPr algn="ctr"/>
            <a:r>
              <a:rPr lang="en-GB" sz="2400" b="1" dirty="0" smtClean="0"/>
              <a:t>IV</a:t>
            </a:r>
          </a:p>
          <a:p>
            <a:endParaRPr lang="en-GB" dirty="0"/>
          </a:p>
        </p:txBody>
      </p:sp>
      <p:sp>
        <p:nvSpPr>
          <p:cNvPr id="4" name="Content Placeholder 3"/>
          <p:cNvSpPr>
            <a:spLocks noGrp="1"/>
          </p:cNvSpPr>
          <p:nvPr>
            <p:ph sz="quarter" idx="1"/>
          </p:nvPr>
        </p:nvSpPr>
        <p:spPr>
          <a:xfrm>
            <a:off x="1676400" y="1752600"/>
            <a:ext cx="7086600" cy="4419600"/>
          </a:xfrm>
        </p:spPr>
        <p:txBody>
          <a:bodyPr>
            <a:normAutofit/>
          </a:bodyPr>
          <a:lstStyle/>
          <a:p>
            <a:pPr>
              <a:buNone/>
            </a:pPr>
            <a:r>
              <a:rPr lang="en-GB" sz="2400" dirty="0" smtClean="0"/>
              <a:t>See how from far upon the eastern road</a:t>
            </a:r>
          </a:p>
          <a:p>
            <a:pPr>
              <a:buNone/>
            </a:pPr>
            <a:r>
              <a:rPr lang="en-GB" sz="2400" dirty="0" smtClean="0"/>
              <a:t>The star-led wizards haste with odours sweet!</a:t>
            </a:r>
          </a:p>
          <a:p>
            <a:pPr>
              <a:buNone/>
            </a:pPr>
            <a:r>
              <a:rPr lang="en-GB" sz="2400" dirty="0" smtClean="0"/>
              <a:t>O run, prevent them with thy humble ode,</a:t>
            </a:r>
          </a:p>
          <a:p>
            <a:pPr>
              <a:buNone/>
            </a:pPr>
            <a:r>
              <a:rPr lang="en-GB" sz="2400" dirty="0" smtClean="0"/>
              <a:t>And lay it lowly at his blessed feet;</a:t>
            </a:r>
          </a:p>
          <a:p>
            <a:pPr>
              <a:buNone/>
            </a:pPr>
            <a:r>
              <a:rPr lang="en-GB" sz="2400" dirty="0" smtClean="0"/>
              <a:t>Have thou the honour first, thy Lord to greet,</a:t>
            </a:r>
          </a:p>
          <a:p>
            <a:pPr>
              <a:buNone/>
            </a:pPr>
            <a:r>
              <a:rPr lang="en-GB" sz="2400" dirty="0" smtClean="0"/>
              <a:t>	And join thy voice unto the angel choir,</a:t>
            </a:r>
          </a:p>
          <a:p>
            <a:pPr>
              <a:buNone/>
            </a:pPr>
            <a:r>
              <a:rPr lang="en-GB" sz="2400" dirty="0" smtClean="0"/>
              <a:t>From out his secret altar touched with hallowed fire.</a:t>
            </a:r>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lstStyle/>
          <a:p>
            <a:r>
              <a:rPr lang="en-GB" sz="2000" b="1" dirty="0" smtClean="0"/>
              <a:t>Milton 1629</a:t>
            </a:r>
          </a:p>
          <a:p>
            <a:r>
              <a:rPr lang="en-GB" sz="2000" b="1" dirty="0" smtClean="0"/>
              <a:t>The Hymn</a:t>
            </a:r>
          </a:p>
          <a:p>
            <a:pPr algn="ctr"/>
            <a:r>
              <a:rPr lang="en-GB" sz="2400" b="1" dirty="0" smtClean="0"/>
              <a:t>I</a:t>
            </a:r>
          </a:p>
          <a:p>
            <a:endParaRPr lang="en-GB" dirty="0"/>
          </a:p>
        </p:txBody>
      </p:sp>
      <p:sp>
        <p:nvSpPr>
          <p:cNvPr id="4" name="Content Placeholder 3"/>
          <p:cNvSpPr>
            <a:spLocks noGrp="1"/>
          </p:cNvSpPr>
          <p:nvPr>
            <p:ph sz="quarter" idx="1"/>
          </p:nvPr>
        </p:nvSpPr>
        <p:spPr>
          <a:xfrm>
            <a:off x="2057400" y="1752600"/>
            <a:ext cx="6705600" cy="4419600"/>
          </a:xfrm>
        </p:spPr>
        <p:txBody>
          <a:bodyPr>
            <a:normAutofit/>
          </a:bodyPr>
          <a:lstStyle/>
          <a:p>
            <a:pPr>
              <a:buNone/>
            </a:pPr>
            <a:r>
              <a:rPr lang="en-GB" sz="2400" dirty="0" smtClean="0"/>
              <a:t>	It was the winter wile,</a:t>
            </a:r>
          </a:p>
          <a:p>
            <a:pPr>
              <a:buNone/>
            </a:pPr>
            <a:r>
              <a:rPr lang="en-GB" sz="2400" dirty="0" smtClean="0"/>
              <a:t>	While the heaven-born child</a:t>
            </a:r>
          </a:p>
          <a:p>
            <a:pPr>
              <a:buNone/>
            </a:pPr>
            <a:r>
              <a:rPr lang="en-GB" sz="2400" dirty="0" smtClean="0"/>
              <a:t>All meanly wrapped in the rude manger lies;</a:t>
            </a:r>
          </a:p>
          <a:p>
            <a:pPr>
              <a:buNone/>
            </a:pPr>
            <a:r>
              <a:rPr lang="en-GB" sz="2400" dirty="0" smtClean="0"/>
              <a:t>	Nature, in awe to him,</a:t>
            </a:r>
          </a:p>
          <a:p>
            <a:pPr>
              <a:buNone/>
            </a:pPr>
            <a:r>
              <a:rPr lang="en-GB" sz="2400" dirty="0" smtClean="0"/>
              <a:t>	Had doffer her gaudy trim,</a:t>
            </a:r>
          </a:p>
          <a:p>
            <a:pPr>
              <a:buNone/>
            </a:pPr>
            <a:r>
              <a:rPr lang="en-GB" sz="2400" dirty="0" smtClean="0"/>
              <a:t>   With her great master so to sympathise;</a:t>
            </a:r>
          </a:p>
          <a:p>
            <a:pPr>
              <a:buNone/>
            </a:pPr>
            <a:r>
              <a:rPr lang="en-GB" sz="2400" dirty="0" smtClean="0"/>
              <a:t>It was no season then for her</a:t>
            </a:r>
          </a:p>
          <a:p>
            <a:pPr>
              <a:buNone/>
            </a:pPr>
            <a:r>
              <a:rPr lang="en-GB" sz="2400" dirty="0" smtClean="0"/>
              <a:t>To wanton with the sun, her lusty paramour.</a:t>
            </a:r>
            <a:endParaRPr lang="en-GB"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lstStyle/>
          <a:p>
            <a:r>
              <a:rPr lang="en-GB" sz="2000" b="1" dirty="0" smtClean="0"/>
              <a:t>Milton 1629</a:t>
            </a:r>
          </a:p>
          <a:p>
            <a:r>
              <a:rPr lang="en-GB" sz="2000" b="1" dirty="0" smtClean="0"/>
              <a:t>The  Hymn</a:t>
            </a:r>
          </a:p>
          <a:p>
            <a:pPr algn="ctr"/>
            <a:r>
              <a:rPr lang="en-GB" sz="2000" b="1" dirty="0" smtClean="0"/>
              <a:t>II</a:t>
            </a:r>
            <a:endParaRPr lang="en-GB" sz="2400" b="1" dirty="0" smtClean="0"/>
          </a:p>
          <a:p>
            <a:endParaRPr lang="en-GB" dirty="0"/>
          </a:p>
        </p:txBody>
      </p:sp>
      <p:sp>
        <p:nvSpPr>
          <p:cNvPr id="4" name="Content Placeholder 3"/>
          <p:cNvSpPr>
            <a:spLocks noGrp="1"/>
          </p:cNvSpPr>
          <p:nvPr>
            <p:ph sz="quarter" idx="1"/>
          </p:nvPr>
        </p:nvSpPr>
        <p:spPr>
          <a:xfrm>
            <a:off x="2057400" y="1752600"/>
            <a:ext cx="6705600" cy="4419600"/>
          </a:xfrm>
        </p:spPr>
        <p:txBody>
          <a:bodyPr>
            <a:normAutofit/>
          </a:bodyPr>
          <a:lstStyle/>
          <a:p>
            <a:pPr>
              <a:buNone/>
            </a:pPr>
            <a:r>
              <a:rPr lang="en-GB" sz="2400" dirty="0" smtClean="0"/>
              <a:t>	Only with speeches fair</a:t>
            </a:r>
          </a:p>
          <a:p>
            <a:pPr>
              <a:buNone/>
            </a:pPr>
            <a:r>
              <a:rPr lang="en-GB" sz="2400" dirty="0" smtClean="0"/>
              <a:t>	She woos  the gentle air</a:t>
            </a:r>
          </a:p>
          <a:p>
            <a:pPr>
              <a:buNone/>
            </a:pPr>
            <a:r>
              <a:rPr lang="en-GB" sz="2400" dirty="0" smtClean="0"/>
              <a:t>To hide her guilty front with innocent snow,</a:t>
            </a:r>
          </a:p>
          <a:p>
            <a:pPr>
              <a:buNone/>
            </a:pPr>
            <a:r>
              <a:rPr lang="en-GB" sz="2400" dirty="0" smtClean="0"/>
              <a:t>	And on her naked shame,</a:t>
            </a:r>
          </a:p>
          <a:p>
            <a:pPr>
              <a:buNone/>
            </a:pPr>
            <a:r>
              <a:rPr lang="en-GB" sz="2400" dirty="0" smtClean="0"/>
              <a:t>	Pollute with sinful blame,</a:t>
            </a:r>
          </a:p>
          <a:p>
            <a:pPr>
              <a:buNone/>
            </a:pPr>
            <a:r>
              <a:rPr lang="en-GB" sz="2400" dirty="0" smtClean="0"/>
              <a:t>   The saintly veil of maiden white to throw,</a:t>
            </a:r>
          </a:p>
          <a:p>
            <a:pPr>
              <a:buNone/>
            </a:pPr>
            <a:r>
              <a:rPr lang="en-GB" sz="2400" dirty="0" smtClean="0"/>
              <a:t>Confounded,  that her maker’s eyes</a:t>
            </a:r>
          </a:p>
          <a:p>
            <a:pPr>
              <a:buNone/>
            </a:pPr>
            <a:r>
              <a:rPr lang="en-GB" sz="2400" dirty="0" smtClean="0"/>
              <a:t>Should look so near upon her foul deformities.</a:t>
            </a:r>
            <a:endParaRPr lang="en-GB"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lstStyle/>
          <a:p>
            <a:r>
              <a:rPr lang="en-GB" sz="2000" b="1" dirty="0" smtClean="0"/>
              <a:t>Milton 1629</a:t>
            </a:r>
          </a:p>
          <a:p>
            <a:r>
              <a:rPr lang="en-GB" sz="2000" b="1" dirty="0" smtClean="0"/>
              <a:t>The Hymn</a:t>
            </a:r>
          </a:p>
          <a:p>
            <a:pPr algn="ctr"/>
            <a:r>
              <a:rPr lang="en-GB" sz="2000" b="1" dirty="0" smtClean="0"/>
              <a:t>III</a:t>
            </a:r>
          </a:p>
          <a:p>
            <a:endParaRPr lang="en-GB" dirty="0"/>
          </a:p>
        </p:txBody>
      </p:sp>
      <p:sp>
        <p:nvSpPr>
          <p:cNvPr id="4" name="Content Placeholder 3"/>
          <p:cNvSpPr>
            <a:spLocks noGrp="1"/>
          </p:cNvSpPr>
          <p:nvPr>
            <p:ph sz="quarter" idx="1"/>
          </p:nvPr>
        </p:nvSpPr>
        <p:spPr>
          <a:xfrm>
            <a:off x="2133600" y="1752600"/>
            <a:ext cx="6781800" cy="4419600"/>
          </a:xfrm>
        </p:spPr>
        <p:txBody>
          <a:bodyPr>
            <a:normAutofit/>
          </a:bodyPr>
          <a:lstStyle/>
          <a:p>
            <a:pPr>
              <a:buNone/>
            </a:pPr>
            <a:r>
              <a:rPr lang="en-GB" sz="2400" dirty="0" smtClean="0"/>
              <a:t>	But he, her fears to cease, </a:t>
            </a:r>
          </a:p>
          <a:p>
            <a:pPr>
              <a:buNone/>
            </a:pPr>
            <a:r>
              <a:rPr lang="en-GB" sz="2400" dirty="0" smtClean="0"/>
              <a:t>	Sent down the meek-eyed Peace:</a:t>
            </a:r>
          </a:p>
          <a:p>
            <a:pPr>
              <a:buNone/>
            </a:pPr>
            <a:r>
              <a:rPr lang="en-GB" sz="2400" dirty="0" smtClean="0"/>
              <a:t>She, crowned with olive green, came softly sliding</a:t>
            </a:r>
          </a:p>
          <a:p>
            <a:pPr>
              <a:buNone/>
            </a:pPr>
            <a:r>
              <a:rPr lang="en-GB" sz="2400" dirty="0" smtClean="0"/>
              <a:t>	Down through the turning sphere,</a:t>
            </a:r>
          </a:p>
          <a:p>
            <a:pPr>
              <a:buNone/>
            </a:pPr>
            <a:r>
              <a:rPr lang="en-GB" sz="2400" dirty="0" smtClean="0"/>
              <a:t>   	His ready harbinger,</a:t>
            </a:r>
          </a:p>
          <a:p>
            <a:pPr>
              <a:buNone/>
            </a:pPr>
            <a:r>
              <a:rPr lang="en-GB" sz="2400" dirty="0" smtClean="0"/>
              <a:t>   With turtle wing the amorous clouds dividing,</a:t>
            </a:r>
          </a:p>
          <a:p>
            <a:pPr>
              <a:buNone/>
            </a:pPr>
            <a:r>
              <a:rPr lang="en-GB" sz="2400" dirty="0" smtClean="0"/>
              <a:t>And waving wide her myrtle wand,</a:t>
            </a:r>
          </a:p>
          <a:p>
            <a:pPr>
              <a:buNone/>
            </a:pPr>
            <a:r>
              <a:rPr lang="en-GB" sz="2400" dirty="0" smtClean="0"/>
              <a:t>She strikes a universal peace through sea and land.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IV</a:t>
            </a:r>
            <a:endParaRPr lang="en-GB" sz="2000" dirty="0"/>
          </a:p>
        </p:txBody>
      </p:sp>
      <p:sp>
        <p:nvSpPr>
          <p:cNvPr id="4" name="Content Placeholder 3"/>
          <p:cNvSpPr>
            <a:spLocks noGrp="1"/>
          </p:cNvSpPr>
          <p:nvPr>
            <p:ph sz="quarter" idx="1"/>
          </p:nvPr>
        </p:nvSpPr>
        <p:spPr>
          <a:xfrm>
            <a:off x="2133600" y="1752600"/>
            <a:ext cx="6629400" cy="4419600"/>
          </a:xfrm>
        </p:spPr>
        <p:txBody>
          <a:bodyPr/>
          <a:lstStyle/>
          <a:p>
            <a:pPr>
              <a:buNone/>
            </a:pPr>
            <a:r>
              <a:rPr lang="en-GB" sz="2400" dirty="0" smtClean="0"/>
              <a:t>	No war, or battle’s sound</a:t>
            </a:r>
          </a:p>
          <a:p>
            <a:pPr>
              <a:buNone/>
            </a:pPr>
            <a:r>
              <a:rPr lang="en-GB" sz="2400" dirty="0" smtClean="0"/>
              <a:t>	Was heard the world around,</a:t>
            </a:r>
          </a:p>
          <a:p>
            <a:pPr>
              <a:buNone/>
            </a:pPr>
            <a:r>
              <a:rPr lang="en-GB" sz="2400" dirty="0" smtClean="0"/>
              <a:t>The idle spear and shield were high </a:t>
            </a:r>
            <a:r>
              <a:rPr lang="en-GB" sz="2400" dirty="0" err="1" smtClean="0"/>
              <a:t>uphung</a:t>
            </a:r>
            <a:r>
              <a:rPr lang="en-GB" sz="2400" dirty="0" smtClean="0"/>
              <a:t>; </a:t>
            </a:r>
          </a:p>
          <a:p>
            <a:pPr>
              <a:buNone/>
            </a:pPr>
            <a:r>
              <a:rPr lang="en-GB" sz="2400" dirty="0" smtClean="0"/>
              <a:t>	The hooked chariot stood</a:t>
            </a:r>
          </a:p>
          <a:p>
            <a:pPr>
              <a:buNone/>
            </a:pPr>
            <a:r>
              <a:rPr lang="en-GB" sz="2400" dirty="0" smtClean="0"/>
              <a:t>  	Unstained with hostile blood; </a:t>
            </a:r>
          </a:p>
          <a:p>
            <a:pPr>
              <a:buNone/>
            </a:pPr>
            <a:r>
              <a:rPr lang="en-GB" sz="2400" dirty="0" smtClean="0"/>
              <a:t>   The trumpet </a:t>
            </a:r>
            <a:r>
              <a:rPr lang="en-GB" sz="2400" dirty="0" err="1" smtClean="0"/>
              <a:t>spake</a:t>
            </a:r>
            <a:r>
              <a:rPr lang="en-GB" sz="2400" dirty="0" smtClean="0"/>
              <a:t>  not to the armed throng;</a:t>
            </a:r>
          </a:p>
          <a:p>
            <a:pPr>
              <a:buNone/>
            </a:pPr>
            <a:r>
              <a:rPr lang="en-GB" sz="2400" dirty="0" smtClean="0"/>
              <a:t>And kings sat still with awful eye,</a:t>
            </a:r>
          </a:p>
          <a:p>
            <a:pPr>
              <a:buNone/>
            </a:pPr>
            <a:r>
              <a:rPr lang="en-GB" sz="2400" dirty="0" smtClean="0"/>
              <a:t>As if they surely knew their king was by.</a:t>
            </a:r>
          </a:p>
          <a:p>
            <a:pPr>
              <a:buNone/>
            </a:pPr>
            <a:endParaRPr lang="en-GB" sz="2400" dirty="0" smtClean="0"/>
          </a:p>
          <a:p>
            <a:pPr>
              <a:buNone/>
            </a:pPr>
            <a:endParaRPr lang="en-GB" sz="2400" dirty="0" smtClean="0"/>
          </a:p>
          <a:p>
            <a:pPr>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V</a:t>
            </a:r>
            <a:endParaRPr lang="en-GB" sz="2000" dirty="0"/>
          </a:p>
        </p:txBody>
      </p:sp>
      <p:sp>
        <p:nvSpPr>
          <p:cNvPr id="4" name="Content Placeholder 3"/>
          <p:cNvSpPr>
            <a:spLocks noGrp="1"/>
          </p:cNvSpPr>
          <p:nvPr>
            <p:ph sz="quarter" idx="1"/>
          </p:nvPr>
        </p:nvSpPr>
        <p:spPr>
          <a:xfrm>
            <a:off x="2133600" y="1752600"/>
            <a:ext cx="7010400" cy="4419600"/>
          </a:xfrm>
        </p:spPr>
        <p:txBody>
          <a:bodyPr>
            <a:noAutofit/>
          </a:bodyPr>
          <a:lstStyle/>
          <a:p>
            <a:pPr>
              <a:buNone/>
            </a:pPr>
            <a:r>
              <a:rPr lang="en-GB" sz="2400" dirty="0" smtClean="0"/>
              <a:t>	But peaceful was the night</a:t>
            </a:r>
          </a:p>
          <a:p>
            <a:pPr>
              <a:buNone/>
            </a:pPr>
            <a:r>
              <a:rPr lang="en-GB" sz="2400" dirty="0" smtClean="0"/>
              <a:t>	Wherein the Prince of Light</a:t>
            </a:r>
          </a:p>
          <a:p>
            <a:pPr>
              <a:buNone/>
            </a:pPr>
            <a:r>
              <a:rPr lang="en-GB" sz="2400" dirty="0" smtClean="0"/>
              <a:t>His reign of peace upon he earth began.</a:t>
            </a:r>
          </a:p>
          <a:p>
            <a:pPr>
              <a:buNone/>
            </a:pPr>
            <a:r>
              <a:rPr lang="en-GB" sz="2400" dirty="0" smtClean="0"/>
              <a:t>	The winds, with wonder whist,</a:t>
            </a:r>
          </a:p>
          <a:p>
            <a:pPr>
              <a:buNone/>
            </a:pPr>
            <a:r>
              <a:rPr lang="en-GB" sz="2400" dirty="0" smtClean="0"/>
              <a:t>	Smoothly the waters kissed,</a:t>
            </a:r>
          </a:p>
          <a:p>
            <a:pPr>
              <a:buNone/>
            </a:pPr>
            <a:r>
              <a:rPr lang="en-GB" sz="2400" dirty="0" smtClean="0"/>
              <a:t>   Whispering new joys to the mild ocean,</a:t>
            </a:r>
          </a:p>
          <a:p>
            <a:pPr>
              <a:buNone/>
            </a:pPr>
            <a:r>
              <a:rPr lang="en-GB" sz="2400" dirty="0" smtClean="0"/>
              <a:t>Who now hath quite forgot to rave,</a:t>
            </a:r>
          </a:p>
          <a:p>
            <a:pPr>
              <a:buNone/>
            </a:pPr>
            <a:r>
              <a:rPr lang="en-GB" sz="2400" dirty="0" smtClean="0"/>
              <a:t>While birds of calm sit brooding on the charmed wave.</a:t>
            </a:r>
            <a:endParaRPr lang="en-GB"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VI</a:t>
            </a:r>
            <a:endParaRPr lang="en-GB" sz="2000" dirty="0"/>
          </a:p>
        </p:txBody>
      </p:sp>
      <p:sp>
        <p:nvSpPr>
          <p:cNvPr id="4" name="Content Placeholder 3"/>
          <p:cNvSpPr>
            <a:spLocks noGrp="1"/>
          </p:cNvSpPr>
          <p:nvPr>
            <p:ph sz="quarter" idx="1"/>
          </p:nvPr>
        </p:nvSpPr>
        <p:spPr>
          <a:xfrm>
            <a:off x="2133600" y="1752600"/>
            <a:ext cx="6629400" cy="4419600"/>
          </a:xfrm>
        </p:spPr>
        <p:txBody>
          <a:bodyPr>
            <a:noAutofit/>
          </a:bodyPr>
          <a:lstStyle/>
          <a:p>
            <a:pPr>
              <a:buNone/>
            </a:pPr>
            <a:r>
              <a:rPr lang="en-GB" sz="2400" dirty="0" smtClean="0"/>
              <a:t>	The stars with deep amaze</a:t>
            </a:r>
          </a:p>
          <a:p>
            <a:pPr>
              <a:buNone/>
            </a:pPr>
            <a:r>
              <a:rPr lang="en-GB" sz="2400" dirty="0" smtClean="0"/>
              <a:t>	Stand fixed in steadfast gaze,</a:t>
            </a:r>
          </a:p>
          <a:p>
            <a:pPr>
              <a:buNone/>
            </a:pPr>
            <a:r>
              <a:rPr lang="en-GB" sz="2400" dirty="0" smtClean="0"/>
              <a:t>Bending one way their precious influence,</a:t>
            </a:r>
          </a:p>
          <a:p>
            <a:pPr>
              <a:buNone/>
            </a:pPr>
            <a:r>
              <a:rPr lang="en-GB" sz="2400" dirty="0" smtClean="0"/>
              <a:t>	And will not take their flight,</a:t>
            </a:r>
          </a:p>
          <a:p>
            <a:pPr>
              <a:buNone/>
            </a:pPr>
            <a:r>
              <a:rPr lang="en-GB" sz="2400" dirty="0" smtClean="0"/>
              <a:t>	For all the morning light,</a:t>
            </a:r>
          </a:p>
          <a:p>
            <a:pPr>
              <a:buNone/>
            </a:pPr>
            <a:r>
              <a:rPr lang="en-GB" sz="2400" dirty="0" smtClean="0"/>
              <a:t>   Or Lucifer that often warned them thence;</a:t>
            </a:r>
          </a:p>
          <a:p>
            <a:pPr>
              <a:buNone/>
            </a:pPr>
            <a:r>
              <a:rPr lang="en-GB" sz="2400" dirty="0" smtClean="0"/>
              <a:t>But in their glimmering orbs did glow,</a:t>
            </a:r>
          </a:p>
          <a:p>
            <a:pPr>
              <a:buNone/>
            </a:pPr>
            <a:r>
              <a:rPr lang="en-GB" sz="2400" dirty="0" smtClean="0"/>
              <a:t>Until their Lord himself bespake, and bid them go.</a:t>
            </a:r>
            <a:endParaRPr lang="en-GB"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VII</a:t>
            </a:r>
            <a:endParaRPr lang="en-GB" sz="2000" dirty="0"/>
          </a:p>
        </p:txBody>
      </p:sp>
      <p:sp>
        <p:nvSpPr>
          <p:cNvPr id="4" name="Content Placeholder 3"/>
          <p:cNvSpPr>
            <a:spLocks noGrp="1"/>
          </p:cNvSpPr>
          <p:nvPr>
            <p:ph sz="quarter" idx="1"/>
          </p:nvPr>
        </p:nvSpPr>
        <p:spPr>
          <a:xfrm>
            <a:off x="2133600" y="1752600"/>
            <a:ext cx="7010400" cy="4419600"/>
          </a:xfrm>
        </p:spPr>
        <p:txBody>
          <a:bodyPr>
            <a:normAutofit/>
          </a:bodyPr>
          <a:lstStyle/>
          <a:p>
            <a:pPr>
              <a:buNone/>
            </a:pPr>
            <a:r>
              <a:rPr lang="en-GB" sz="2400" dirty="0" smtClean="0"/>
              <a:t>	And though the shady gloom</a:t>
            </a:r>
          </a:p>
          <a:p>
            <a:pPr>
              <a:buNone/>
            </a:pPr>
            <a:r>
              <a:rPr lang="en-GB" sz="2400" dirty="0" smtClean="0"/>
              <a:t>	Had given day her room,</a:t>
            </a:r>
          </a:p>
          <a:p>
            <a:pPr>
              <a:buNone/>
            </a:pPr>
            <a:r>
              <a:rPr lang="en-GB" sz="2400" dirty="0" smtClean="0"/>
              <a:t>The sun himself withheld his wonted speed,</a:t>
            </a:r>
          </a:p>
          <a:p>
            <a:pPr>
              <a:buNone/>
            </a:pPr>
            <a:r>
              <a:rPr lang="en-GB" sz="2400" dirty="0" smtClean="0"/>
              <a:t>	And hid his head for shame,</a:t>
            </a:r>
          </a:p>
          <a:p>
            <a:pPr>
              <a:buNone/>
            </a:pPr>
            <a:r>
              <a:rPr lang="en-GB" sz="2400" dirty="0" smtClean="0"/>
              <a:t>	As his inferior flame</a:t>
            </a:r>
          </a:p>
          <a:p>
            <a:pPr>
              <a:buNone/>
            </a:pPr>
            <a:r>
              <a:rPr lang="en-GB" sz="2400" dirty="0" smtClean="0"/>
              <a:t>   The new enlightened world no more should need;</a:t>
            </a:r>
          </a:p>
          <a:p>
            <a:pPr>
              <a:buNone/>
            </a:pPr>
            <a:r>
              <a:rPr lang="en-GB" sz="2400" dirty="0" smtClean="0"/>
              <a:t>He saw a greater sun appear</a:t>
            </a:r>
          </a:p>
          <a:p>
            <a:pPr>
              <a:buNone/>
            </a:pPr>
            <a:r>
              <a:rPr lang="en-GB" sz="2400" dirty="0" smtClean="0"/>
              <a:t>Than his bright throne or burning axletree could bear</a:t>
            </a:r>
            <a:endParaRPr lang="en-GB" sz="2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VIII</a:t>
            </a:r>
            <a:endParaRPr lang="en-GB" sz="2000" dirty="0"/>
          </a:p>
        </p:txBody>
      </p:sp>
      <p:sp>
        <p:nvSpPr>
          <p:cNvPr id="4" name="Content Placeholder 3"/>
          <p:cNvSpPr>
            <a:spLocks noGrp="1"/>
          </p:cNvSpPr>
          <p:nvPr>
            <p:ph sz="quarter" idx="1"/>
          </p:nvPr>
        </p:nvSpPr>
        <p:spPr>
          <a:xfrm>
            <a:off x="2133600" y="1752600"/>
            <a:ext cx="6629400" cy="4419600"/>
          </a:xfrm>
        </p:spPr>
        <p:txBody>
          <a:bodyPr>
            <a:noAutofit/>
          </a:bodyPr>
          <a:lstStyle/>
          <a:p>
            <a:pPr>
              <a:buNone/>
            </a:pPr>
            <a:r>
              <a:rPr lang="en-GB" sz="2400" dirty="0" smtClean="0"/>
              <a:t>	The shepherds on the lawn,</a:t>
            </a:r>
          </a:p>
          <a:p>
            <a:pPr>
              <a:buNone/>
            </a:pPr>
            <a:r>
              <a:rPr lang="en-GB" sz="2400" dirty="0" smtClean="0"/>
              <a:t>	Or ere the point of dawn,</a:t>
            </a:r>
          </a:p>
          <a:p>
            <a:pPr>
              <a:buNone/>
            </a:pPr>
            <a:r>
              <a:rPr lang="en-GB" sz="2400" dirty="0" smtClean="0"/>
              <a:t>Sat simply chatting in a rustic row;</a:t>
            </a:r>
          </a:p>
          <a:p>
            <a:pPr>
              <a:buNone/>
            </a:pPr>
            <a:r>
              <a:rPr lang="en-GB" sz="2400" dirty="0" smtClean="0"/>
              <a:t>	Full little thought they then</a:t>
            </a:r>
          </a:p>
          <a:p>
            <a:pPr>
              <a:buNone/>
            </a:pPr>
            <a:r>
              <a:rPr lang="en-GB" sz="2400" dirty="0" smtClean="0"/>
              <a:t>	That the mighty Pan</a:t>
            </a:r>
          </a:p>
          <a:p>
            <a:pPr>
              <a:buNone/>
            </a:pPr>
            <a:r>
              <a:rPr lang="en-GB" sz="2400" dirty="0" smtClean="0"/>
              <a:t>   Was kindly come to live with them below;</a:t>
            </a:r>
          </a:p>
          <a:p>
            <a:pPr>
              <a:buNone/>
            </a:pPr>
            <a:r>
              <a:rPr lang="en-GB" sz="2400" dirty="0" smtClean="0"/>
              <a:t>Perhaps their loves, or else their sheep,</a:t>
            </a:r>
          </a:p>
          <a:p>
            <a:pPr>
              <a:buNone/>
            </a:pPr>
            <a:r>
              <a:rPr lang="en-GB" sz="2400" dirty="0" smtClean="0"/>
              <a:t>Was all that did their silly thoughts so busy keep.</a:t>
            </a:r>
            <a:endParaRPr lang="en-GB"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IX</a:t>
            </a:r>
            <a:endParaRPr lang="en-GB" sz="2000" dirty="0"/>
          </a:p>
        </p:txBody>
      </p:sp>
      <p:sp>
        <p:nvSpPr>
          <p:cNvPr id="4" name="Content Placeholder 3"/>
          <p:cNvSpPr>
            <a:spLocks noGrp="1"/>
          </p:cNvSpPr>
          <p:nvPr>
            <p:ph sz="quarter" idx="1"/>
          </p:nvPr>
        </p:nvSpPr>
        <p:spPr>
          <a:xfrm>
            <a:off x="2057400" y="1752600"/>
            <a:ext cx="7086600" cy="4419600"/>
          </a:xfrm>
        </p:spPr>
        <p:txBody>
          <a:bodyPr>
            <a:noAutofit/>
          </a:bodyPr>
          <a:lstStyle/>
          <a:p>
            <a:pPr>
              <a:buNone/>
            </a:pPr>
            <a:r>
              <a:rPr lang="en-GB" sz="2400" dirty="0" smtClean="0"/>
              <a:t>	When such music sweet</a:t>
            </a:r>
          </a:p>
          <a:p>
            <a:pPr>
              <a:buNone/>
            </a:pPr>
            <a:r>
              <a:rPr lang="en-GB" sz="2400" dirty="0" smtClean="0"/>
              <a:t>	Their hearts and ears did greet,</a:t>
            </a:r>
          </a:p>
          <a:p>
            <a:pPr>
              <a:buNone/>
            </a:pPr>
            <a:r>
              <a:rPr lang="en-GB" sz="2400" dirty="0" smtClean="0"/>
              <a:t>As never was by mortal finger </a:t>
            </a:r>
            <a:r>
              <a:rPr lang="en-GB" sz="2400" dirty="0" err="1" smtClean="0"/>
              <a:t>strook</a:t>
            </a:r>
            <a:r>
              <a:rPr lang="en-GB" sz="2400" dirty="0" smtClean="0"/>
              <a:t>,</a:t>
            </a:r>
          </a:p>
          <a:p>
            <a:pPr>
              <a:buNone/>
            </a:pPr>
            <a:r>
              <a:rPr lang="en-GB" sz="2400" dirty="0" smtClean="0"/>
              <a:t>	Divinely-warbled voice</a:t>
            </a:r>
          </a:p>
          <a:p>
            <a:pPr>
              <a:buNone/>
            </a:pPr>
            <a:r>
              <a:rPr lang="en-GB" sz="2400" dirty="0" smtClean="0"/>
              <a:t>	Answering the stringed noise,</a:t>
            </a:r>
          </a:p>
          <a:p>
            <a:pPr>
              <a:buNone/>
            </a:pPr>
            <a:r>
              <a:rPr lang="en-GB" sz="2400" dirty="0" smtClean="0"/>
              <a:t>   As all their souls in blissful rapture took:</a:t>
            </a:r>
          </a:p>
          <a:p>
            <a:pPr>
              <a:buNone/>
            </a:pPr>
            <a:r>
              <a:rPr lang="en-GB" sz="2400" dirty="0" smtClean="0"/>
              <a:t>The air, such pleasure loath to lose,</a:t>
            </a:r>
          </a:p>
          <a:p>
            <a:pPr>
              <a:buNone/>
            </a:pPr>
            <a:r>
              <a:rPr lang="en-GB" sz="2400" dirty="0" smtClean="0"/>
              <a:t>With thousand echoes still prolongs each heavenly close.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Nature, that heard such sound</a:t>
            </a:r>
          </a:p>
          <a:p>
            <a:pPr>
              <a:buNone/>
            </a:pPr>
            <a:r>
              <a:rPr lang="en-GB" sz="2400" dirty="0" smtClean="0"/>
              <a:t>	Beneath the hollow round</a:t>
            </a:r>
          </a:p>
          <a:p>
            <a:pPr>
              <a:buNone/>
            </a:pPr>
            <a:r>
              <a:rPr lang="en-GB" sz="2400" dirty="0" smtClean="0"/>
              <a:t>Of Cynthia’s seat the airy region thrilling,</a:t>
            </a:r>
          </a:p>
          <a:p>
            <a:pPr>
              <a:buNone/>
            </a:pPr>
            <a:r>
              <a:rPr lang="en-GB" sz="2400" dirty="0" smtClean="0"/>
              <a:t>	Now was almost won</a:t>
            </a:r>
          </a:p>
          <a:p>
            <a:pPr>
              <a:buNone/>
            </a:pPr>
            <a:r>
              <a:rPr lang="en-GB" sz="2400" dirty="0" smtClean="0"/>
              <a:t>	To think her part was done,</a:t>
            </a:r>
          </a:p>
          <a:p>
            <a:pPr>
              <a:buNone/>
            </a:pPr>
            <a:r>
              <a:rPr lang="en-GB" sz="2400" dirty="0" smtClean="0"/>
              <a:t>   And that her reign had here its last fulfilling;</a:t>
            </a:r>
          </a:p>
          <a:p>
            <a:pPr>
              <a:buNone/>
            </a:pPr>
            <a:r>
              <a:rPr lang="en-GB" sz="2400" dirty="0" smtClean="0"/>
              <a:t>She knew such harmony alone</a:t>
            </a:r>
          </a:p>
          <a:p>
            <a:pPr>
              <a:buNone/>
            </a:pPr>
            <a:r>
              <a:rPr lang="en-GB" sz="2400" dirty="0" smtClean="0"/>
              <a:t>Could hold all heaven and earth in happier union.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XI</a:t>
            </a:r>
            <a:endParaRPr lang="en-GB" sz="2000" dirty="0"/>
          </a:p>
        </p:txBody>
      </p:sp>
      <p:sp>
        <p:nvSpPr>
          <p:cNvPr id="4" name="Content Placeholder 3"/>
          <p:cNvSpPr>
            <a:spLocks noGrp="1"/>
          </p:cNvSpPr>
          <p:nvPr>
            <p:ph sz="quarter" idx="1"/>
          </p:nvPr>
        </p:nvSpPr>
        <p:spPr>
          <a:xfrm>
            <a:off x="2133600" y="1752600"/>
            <a:ext cx="7010400" cy="4419600"/>
          </a:xfrm>
        </p:spPr>
        <p:txBody>
          <a:bodyPr/>
          <a:lstStyle/>
          <a:p>
            <a:pPr>
              <a:buNone/>
            </a:pPr>
            <a:r>
              <a:rPr lang="en-GB" sz="2400" dirty="0" smtClean="0"/>
              <a:t>	At last surrounds their sight</a:t>
            </a:r>
          </a:p>
          <a:p>
            <a:pPr>
              <a:buNone/>
            </a:pPr>
            <a:r>
              <a:rPr lang="en-GB" sz="2400" dirty="0" smtClean="0"/>
              <a:t>	A globe of circular light,</a:t>
            </a:r>
          </a:p>
          <a:p>
            <a:pPr>
              <a:buNone/>
            </a:pPr>
            <a:r>
              <a:rPr lang="en-GB" sz="2400" dirty="0" smtClean="0"/>
              <a:t>That with long beams </a:t>
            </a:r>
            <a:r>
              <a:rPr lang="en-GB" sz="2000" dirty="0" smtClean="0"/>
              <a:t>the</a:t>
            </a:r>
            <a:r>
              <a:rPr lang="en-GB" sz="2400" dirty="0" smtClean="0"/>
              <a:t> shamefaced night arrayed</a:t>
            </a:r>
          </a:p>
          <a:p>
            <a:pPr>
              <a:buNone/>
            </a:pPr>
            <a:r>
              <a:rPr lang="en-GB" sz="2400" dirty="0" smtClean="0"/>
              <a:t>	The helmed cherubim</a:t>
            </a:r>
          </a:p>
          <a:p>
            <a:pPr>
              <a:buNone/>
            </a:pPr>
            <a:r>
              <a:rPr lang="en-GB" sz="2400" dirty="0" smtClean="0"/>
              <a:t>	And </a:t>
            </a:r>
            <a:r>
              <a:rPr lang="en-GB" sz="2400" dirty="0" err="1" smtClean="0"/>
              <a:t>sworded</a:t>
            </a:r>
            <a:r>
              <a:rPr lang="en-GB" sz="2400" dirty="0" smtClean="0"/>
              <a:t> </a:t>
            </a:r>
            <a:r>
              <a:rPr lang="en-GB" sz="2400" dirty="0" err="1" smtClean="0"/>
              <a:t>seraphin</a:t>
            </a:r>
            <a:endParaRPr lang="en-GB" sz="2400" dirty="0" smtClean="0"/>
          </a:p>
          <a:p>
            <a:pPr>
              <a:buNone/>
            </a:pPr>
            <a:r>
              <a:rPr lang="en-GB" sz="2400" dirty="0" smtClean="0"/>
              <a:t>   Are seen in glittered ranks with wings displayed</a:t>
            </a:r>
          </a:p>
          <a:p>
            <a:pPr>
              <a:buNone/>
            </a:pPr>
            <a:r>
              <a:rPr lang="en-GB" sz="2400" dirty="0" smtClean="0"/>
              <a:t> Harping in loud and solemn choir ,</a:t>
            </a:r>
          </a:p>
          <a:p>
            <a:pPr>
              <a:buNone/>
            </a:pPr>
            <a:r>
              <a:rPr lang="en-GB" sz="2400" dirty="0" smtClean="0"/>
              <a:t>With </a:t>
            </a:r>
            <a:r>
              <a:rPr lang="en-GB" sz="2400" dirty="0" err="1" smtClean="0"/>
              <a:t>unexpressive</a:t>
            </a:r>
            <a:r>
              <a:rPr lang="en-GB" sz="2400" dirty="0" smtClean="0"/>
              <a:t> notes to heaven’s new-born heir.</a:t>
            </a:r>
          </a:p>
          <a:p>
            <a:pPr>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XII</a:t>
            </a:r>
            <a:endParaRPr lang="en-GB" sz="2000" dirty="0"/>
          </a:p>
        </p:txBody>
      </p:sp>
      <p:sp>
        <p:nvSpPr>
          <p:cNvPr id="4" name="Content Placeholder 3"/>
          <p:cNvSpPr>
            <a:spLocks noGrp="1"/>
          </p:cNvSpPr>
          <p:nvPr>
            <p:ph sz="quarter" idx="1"/>
          </p:nvPr>
        </p:nvSpPr>
        <p:spPr>
          <a:xfrm>
            <a:off x="2133600" y="1752600"/>
            <a:ext cx="7010400" cy="4419600"/>
          </a:xfrm>
        </p:spPr>
        <p:txBody>
          <a:bodyPr>
            <a:normAutofit/>
          </a:bodyPr>
          <a:lstStyle/>
          <a:p>
            <a:pPr>
              <a:buNone/>
            </a:pPr>
            <a:r>
              <a:rPr lang="en-GB" sz="2400" dirty="0" smtClean="0"/>
              <a:t>	Such music (as ‘tis said)</a:t>
            </a:r>
          </a:p>
          <a:p>
            <a:pPr>
              <a:buNone/>
            </a:pPr>
            <a:r>
              <a:rPr lang="en-GB" sz="2400" dirty="0" smtClean="0"/>
              <a:t>	Before was never made,</a:t>
            </a:r>
          </a:p>
          <a:p>
            <a:pPr>
              <a:buNone/>
            </a:pPr>
            <a:r>
              <a:rPr lang="en-GB" sz="2400" dirty="0" smtClean="0"/>
              <a:t>But when of old the sons of morning sung,</a:t>
            </a:r>
          </a:p>
          <a:p>
            <a:pPr>
              <a:buNone/>
            </a:pPr>
            <a:r>
              <a:rPr lang="en-GB" sz="2400" dirty="0" smtClean="0"/>
              <a:t>	While the creator great</a:t>
            </a:r>
          </a:p>
          <a:p>
            <a:pPr>
              <a:buNone/>
            </a:pPr>
            <a:r>
              <a:rPr lang="en-GB" sz="2400" dirty="0" smtClean="0"/>
              <a:t>	His constellations set,</a:t>
            </a:r>
          </a:p>
          <a:p>
            <a:pPr>
              <a:buNone/>
            </a:pPr>
            <a:r>
              <a:rPr lang="en-GB" sz="2400" dirty="0" smtClean="0"/>
              <a:t>   And the well-balanced world on hinges hung,</a:t>
            </a:r>
          </a:p>
          <a:p>
            <a:pPr>
              <a:buNone/>
            </a:pPr>
            <a:r>
              <a:rPr lang="en-GB" sz="2400" dirty="0" smtClean="0"/>
              <a:t>And cast the dark foundations deep,</a:t>
            </a:r>
          </a:p>
          <a:p>
            <a:pPr>
              <a:buNone/>
            </a:pPr>
            <a:r>
              <a:rPr lang="en-GB" sz="2400" dirty="0" smtClean="0"/>
              <a:t>And bid the weltering waves their oozy channel keep.</a:t>
            </a:r>
            <a:endParaRPr lang="en-GB" sz="2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XIII</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Ring out, ye crystal spheres,</a:t>
            </a:r>
          </a:p>
          <a:p>
            <a:pPr>
              <a:buNone/>
            </a:pPr>
            <a:r>
              <a:rPr lang="en-GB" sz="2400" dirty="0" smtClean="0"/>
              <a:t>	Once bless our human ears,</a:t>
            </a:r>
          </a:p>
          <a:p>
            <a:pPr>
              <a:buNone/>
            </a:pPr>
            <a:r>
              <a:rPr lang="en-GB" sz="2400" dirty="0" smtClean="0"/>
              <a:t>(If ye have power to touch our senses so)</a:t>
            </a:r>
          </a:p>
          <a:p>
            <a:pPr>
              <a:buNone/>
            </a:pPr>
            <a:r>
              <a:rPr lang="en-GB" sz="2400" dirty="0" smtClean="0"/>
              <a:t>	And let your silver chime</a:t>
            </a:r>
          </a:p>
          <a:p>
            <a:pPr>
              <a:buNone/>
            </a:pPr>
            <a:r>
              <a:rPr lang="en-GB" sz="2400" dirty="0" smtClean="0"/>
              <a:t>	Move in melodious time;</a:t>
            </a:r>
          </a:p>
          <a:p>
            <a:pPr>
              <a:buNone/>
            </a:pPr>
            <a:r>
              <a:rPr lang="en-GB" sz="2400" dirty="0" smtClean="0"/>
              <a:t>   And let the bass of heaven’s deep organ blow;</a:t>
            </a:r>
          </a:p>
          <a:p>
            <a:pPr>
              <a:buNone/>
            </a:pPr>
            <a:r>
              <a:rPr lang="en-GB" sz="2400" dirty="0" smtClean="0"/>
              <a:t>And with your </a:t>
            </a:r>
            <a:r>
              <a:rPr lang="en-GB" sz="2400" dirty="0" err="1" smtClean="0"/>
              <a:t>ninefold</a:t>
            </a:r>
            <a:r>
              <a:rPr lang="en-GB" sz="2400" dirty="0" smtClean="0"/>
              <a:t> harmony</a:t>
            </a:r>
          </a:p>
          <a:p>
            <a:pPr>
              <a:buNone/>
            </a:pPr>
            <a:r>
              <a:rPr lang="en-GB" sz="2400" dirty="0" smtClean="0"/>
              <a:t>Make up full consort to the angelic symphony</a:t>
            </a:r>
            <a:endParaRPr lang="en-GB" sz="2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XIV</a:t>
            </a:r>
            <a:endParaRPr lang="en-GB" sz="2000" dirty="0"/>
          </a:p>
        </p:txBody>
      </p:sp>
      <p:sp>
        <p:nvSpPr>
          <p:cNvPr id="4" name="Content Placeholder 3"/>
          <p:cNvSpPr>
            <a:spLocks noGrp="1"/>
          </p:cNvSpPr>
          <p:nvPr>
            <p:ph sz="quarter" idx="1"/>
          </p:nvPr>
        </p:nvSpPr>
        <p:spPr>
          <a:xfrm>
            <a:off x="2133600" y="1752600"/>
            <a:ext cx="6781800" cy="4419600"/>
          </a:xfrm>
        </p:spPr>
        <p:txBody>
          <a:bodyPr>
            <a:normAutofit/>
          </a:bodyPr>
          <a:lstStyle/>
          <a:p>
            <a:pPr>
              <a:buNone/>
            </a:pPr>
            <a:r>
              <a:rPr lang="en-GB" sz="2400" dirty="0" smtClean="0"/>
              <a:t>	For, if such holy song</a:t>
            </a:r>
          </a:p>
          <a:p>
            <a:pPr>
              <a:buNone/>
            </a:pPr>
            <a:r>
              <a:rPr lang="en-GB" sz="2400" dirty="0" smtClean="0"/>
              <a:t>	Enwrap our fancy long,</a:t>
            </a:r>
          </a:p>
          <a:p>
            <a:pPr>
              <a:buNone/>
            </a:pPr>
            <a:r>
              <a:rPr lang="en-GB" sz="2400" dirty="0" smtClean="0"/>
              <a:t>Time will run back and fetch the age of gold;</a:t>
            </a:r>
          </a:p>
          <a:p>
            <a:pPr>
              <a:buNone/>
            </a:pPr>
            <a:r>
              <a:rPr lang="en-GB" sz="2400" dirty="0" smtClean="0"/>
              <a:t>	And speckled vanity</a:t>
            </a:r>
          </a:p>
          <a:p>
            <a:pPr>
              <a:buNone/>
            </a:pPr>
            <a:r>
              <a:rPr lang="en-GB" sz="2400" dirty="0" smtClean="0"/>
              <a:t>	Will sicken soon and die,</a:t>
            </a:r>
          </a:p>
          <a:p>
            <a:pPr>
              <a:buNone/>
            </a:pPr>
            <a:r>
              <a:rPr lang="en-GB" sz="2400" dirty="0" smtClean="0"/>
              <a:t>   And leprous sin will melt from earthly mould,</a:t>
            </a:r>
          </a:p>
          <a:p>
            <a:pPr>
              <a:buNone/>
            </a:pPr>
            <a:r>
              <a:rPr lang="en-GB" sz="2400" dirty="0" smtClean="0"/>
              <a:t>And hell itself will pass away,</a:t>
            </a:r>
          </a:p>
          <a:p>
            <a:pPr>
              <a:buNone/>
            </a:pPr>
            <a:r>
              <a:rPr lang="en-GB" sz="2400" dirty="0" smtClean="0"/>
              <a:t>And leave her dolorous mansions to the peering day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XV</a:t>
            </a:r>
            <a:endParaRPr lang="en-GB" sz="2000" dirty="0"/>
          </a:p>
        </p:txBody>
      </p:sp>
      <p:sp>
        <p:nvSpPr>
          <p:cNvPr id="4" name="Content Placeholder 3"/>
          <p:cNvSpPr>
            <a:spLocks noGrp="1"/>
          </p:cNvSpPr>
          <p:nvPr>
            <p:ph sz="quarter" idx="1"/>
          </p:nvPr>
        </p:nvSpPr>
        <p:spPr>
          <a:xfrm>
            <a:off x="2133600" y="1752600"/>
            <a:ext cx="6858000" cy="4419600"/>
          </a:xfrm>
        </p:spPr>
        <p:txBody>
          <a:bodyPr>
            <a:normAutofit/>
          </a:bodyPr>
          <a:lstStyle/>
          <a:p>
            <a:pPr>
              <a:buNone/>
            </a:pPr>
            <a:r>
              <a:rPr lang="en-GB" sz="2400" dirty="0" smtClean="0"/>
              <a:t>	Yea, Truth and Justice then</a:t>
            </a:r>
          </a:p>
          <a:p>
            <a:pPr>
              <a:buNone/>
            </a:pPr>
            <a:r>
              <a:rPr lang="en-GB" sz="2400" dirty="0" smtClean="0"/>
              <a:t>	Will down return to men,</a:t>
            </a:r>
          </a:p>
          <a:p>
            <a:pPr>
              <a:buNone/>
            </a:pPr>
            <a:r>
              <a:rPr lang="en-GB" sz="2400" dirty="0" smtClean="0"/>
              <a:t>Orbed in a rainbow; and, like glories wearing,</a:t>
            </a:r>
          </a:p>
          <a:p>
            <a:pPr>
              <a:buNone/>
            </a:pPr>
            <a:r>
              <a:rPr lang="en-GB" sz="2400" dirty="0" smtClean="0"/>
              <a:t>	Mercy will sit in between,</a:t>
            </a:r>
          </a:p>
          <a:p>
            <a:pPr>
              <a:buNone/>
            </a:pPr>
            <a:r>
              <a:rPr lang="en-GB" sz="2400" dirty="0" smtClean="0"/>
              <a:t>	</a:t>
            </a:r>
            <a:r>
              <a:rPr lang="en-GB" sz="2400" dirty="0" err="1" smtClean="0"/>
              <a:t>Throned</a:t>
            </a:r>
            <a:r>
              <a:rPr lang="en-GB" sz="2400" dirty="0" smtClean="0"/>
              <a:t> in celestial sheen,</a:t>
            </a:r>
          </a:p>
          <a:p>
            <a:pPr>
              <a:buNone/>
            </a:pPr>
            <a:r>
              <a:rPr lang="en-GB" sz="2400" dirty="0" smtClean="0"/>
              <a:t>   With radiant feet the </a:t>
            </a:r>
            <a:r>
              <a:rPr lang="en-GB" sz="2400" dirty="0" err="1" smtClean="0"/>
              <a:t>tissued</a:t>
            </a:r>
            <a:r>
              <a:rPr lang="en-GB" sz="2400" dirty="0" smtClean="0"/>
              <a:t> clouds down steering;</a:t>
            </a:r>
          </a:p>
          <a:p>
            <a:pPr>
              <a:buNone/>
            </a:pPr>
            <a:r>
              <a:rPr lang="en-GB" sz="2400" dirty="0" smtClean="0"/>
              <a:t>And heaven, as at some festival,</a:t>
            </a:r>
          </a:p>
          <a:p>
            <a:pPr>
              <a:buNone/>
            </a:pPr>
            <a:r>
              <a:rPr lang="en-GB" sz="2400" dirty="0" smtClean="0"/>
              <a:t>Will open wide the gates of her high palace-hall</a:t>
            </a:r>
            <a:endParaRPr lang="en-GB"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XVI</a:t>
            </a:r>
            <a:endParaRPr lang="en-GB" sz="2000" dirty="0"/>
          </a:p>
        </p:txBody>
      </p:sp>
      <p:sp>
        <p:nvSpPr>
          <p:cNvPr id="4" name="Content Placeholder 3"/>
          <p:cNvSpPr>
            <a:spLocks noGrp="1"/>
          </p:cNvSpPr>
          <p:nvPr>
            <p:ph sz="quarter" idx="1"/>
          </p:nvPr>
        </p:nvSpPr>
        <p:spPr>
          <a:xfrm>
            <a:off x="2133600" y="1752600"/>
            <a:ext cx="6858000" cy="4419600"/>
          </a:xfrm>
        </p:spPr>
        <p:txBody>
          <a:bodyPr>
            <a:noAutofit/>
          </a:bodyPr>
          <a:lstStyle/>
          <a:p>
            <a:pPr>
              <a:buNone/>
            </a:pPr>
            <a:r>
              <a:rPr lang="en-GB" sz="2400" dirty="0" smtClean="0"/>
              <a:t>	But wisest fate says no,</a:t>
            </a:r>
          </a:p>
          <a:p>
            <a:pPr>
              <a:buNone/>
            </a:pPr>
            <a:r>
              <a:rPr lang="en-GB" sz="2400" dirty="0" smtClean="0"/>
              <a:t>	This must not yet be so;</a:t>
            </a:r>
          </a:p>
          <a:p>
            <a:pPr>
              <a:buNone/>
            </a:pPr>
            <a:r>
              <a:rPr lang="en-GB" sz="2400" dirty="0" smtClean="0"/>
              <a:t>The Babe yet lies in smiling infancy</a:t>
            </a:r>
          </a:p>
          <a:p>
            <a:pPr>
              <a:buNone/>
            </a:pPr>
            <a:r>
              <a:rPr lang="en-GB" sz="2400" dirty="0" smtClean="0"/>
              <a:t>	That on the bitter cross</a:t>
            </a:r>
          </a:p>
          <a:p>
            <a:pPr>
              <a:buNone/>
            </a:pPr>
            <a:r>
              <a:rPr lang="en-GB" sz="2400" dirty="0" smtClean="0"/>
              <a:t>	Must redeem our loss,</a:t>
            </a:r>
          </a:p>
          <a:p>
            <a:pPr>
              <a:buNone/>
            </a:pPr>
            <a:r>
              <a:rPr lang="en-GB" sz="2400" dirty="0" smtClean="0"/>
              <a:t>   So both himself and us to glorify:</a:t>
            </a:r>
          </a:p>
          <a:p>
            <a:pPr>
              <a:buNone/>
            </a:pPr>
            <a:r>
              <a:rPr lang="en-GB" sz="2400" dirty="0" smtClean="0"/>
              <a:t>Yet first, to those </a:t>
            </a:r>
            <a:r>
              <a:rPr lang="en-GB" sz="2400" dirty="0" err="1" smtClean="0"/>
              <a:t>ychained</a:t>
            </a:r>
            <a:r>
              <a:rPr lang="en-GB" sz="2400" dirty="0" smtClean="0"/>
              <a:t> in sleep,</a:t>
            </a:r>
          </a:p>
          <a:p>
            <a:pPr>
              <a:buNone/>
            </a:pPr>
            <a:r>
              <a:rPr lang="en-GB" sz="2400" dirty="0" smtClean="0"/>
              <a:t>The wakeful trump of doom must thunder through the deep,</a:t>
            </a:r>
            <a:endParaRPr lang="en-GB" sz="2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XVII</a:t>
            </a:r>
            <a:endParaRPr lang="en-GB" sz="2000" dirty="0"/>
          </a:p>
        </p:txBody>
      </p:sp>
      <p:sp>
        <p:nvSpPr>
          <p:cNvPr id="4" name="Content Placeholder 3"/>
          <p:cNvSpPr>
            <a:spLocks noGrp="1"/>
          </p:cNvSpPr>
          <p:nvPr>
            <p:ph sz="quarter" idx="1"/>
          </p:nvPr>
        </p:nvSpPr>
        <p:spPr>
          <a:xfrm>
            <a:off x="2133600" y="1752600"/>
            <a:ext cx="6858000" cy="4419600"/>
          </a:xfrm>
        </p:spPr>
        <p:txBody>
          <a:bodyPr>
            <a:normAutofit/>
          </a:bodyPr>
          <a:lstStyle/>
          <a:p>
            <a:pPr>
              <a:buNone/>
            </a:pPr>
            <a:r>
              <a:rPr lang="en-GB" sz="2400" dirty="0" smtClean="0"/>
              <a:t>	With such a horrid clang</a:t>
            </a:r>
          </a:p>
          <a:p>
            <a:pPr>
              <a:buNone/>
            </a:pPr>
            <a:r>
              <a:rPr lang="en-GB" sz="2400" dirty="0" smtClean="0"/>
              <a:t>	As on Mount Sinai rang,</a:t>
            </a:r>
          </a:p>
          <a:p>
            <a:pPr>
              <a:buNone/>
            </a:pPr>
            <a:r>
              <a:rPr lang="en-GB" sz="2400" dirty="0" smtClean="0"/>
              <a:t>While the red fire and smouldering clouds out break:</a:t>
            </a:r>
          </a:p>
          <a:p>
            <a:pPr>
              <a:buNone/>
            </a:pPr>
            <a:r>
              <a:rPr lang="en-GB" sz="2400" dirty="0" smtClean="0"/>
              <a:t>	The aged earth, aghast,</a:t>
            </a:r>
          </a:p>
          <a:p>
            <a:pPr>
              <a:buNone/>
            </a:pPr>
            <a:r>
              <a:rPr lang="en-GB" sz="2400" dirty="0" smtClean="0"/>
              <a:t>	With terror of that blast,</a:t>
            </a:r>
          </a:p>
          <a:p>
            <a:pPr>
              <a:buNone/>
            </a:pPr>
            <a:r>
              <a:rPr lang="en-GB" sz="2400" dirty="0" smtClean="0"/>
              <a:t>   Shall from the surface to the centre shake,</a:t>
            </a:r>
          </a:p>
          <a:p>
            <a:pPr>
              <a:buNone/>
            </a:pPr>
            <a:r>
              <a:rPr lang="en-GB" sz="2400" dirty="0" smtClean="0"/>
              <a:t>When, at the world’s last session,</a:t>
            </a:r>
          </a:p>
          <a:p>
            <a:pPr>
              <a:buNone/>
            </a:pPr>
            <a:r>
              <a:rPr lang="en-GB" sz="2400" dirty="0" smtClean="0"/>
              <a:t>The dreadful judge in middle air shall spread his throne</a:t>
            </a:r>
            <a:endParaRPr lang="en-GB"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XVIII</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And then at last our bliss</a:t>
            </a:r>
          </a:p>
          <a:p>
            <a:pPr>
              <a:buNone/>
            </a:pPr>
            <a:r>
              <a:rPr lang="en-GB" sz="2400" dirty="0" smtClean="0"/>
              <a:t>	Full and perfect is,</a:t>
            </a:r>
          </a:p>
          <a:p>
            <a:pPr>
              <a:buNone/>
            </a:pPr>
            <a:r>
              <a:rPr lang="en-GB" sz="2400" dirty="0" smtClean="0"/>
              <a:t>But now begins; for from this happy day</a:t>
            </a:r>
          </a:p>
          <a:p>
            <a:pPr>
              <a:buNone/>
            </a:pPr>
            <a:r>
              <a:rPr lang="en-GB" sz="2400" dirty="0" smtClean="0"/>
              <a:t>	The old dragon under ground,</a:t>
            </a:r>
          </a:p>
          <a:p>
            <a:pPr>
              <a:buNone/>
            </a:pPr>
            <a:r>
              <a:rPr lang="en-GB" sz="2400" dirty="0" smtClean="0"/>
              <a:t>	In </a:t>
            </a:r>
            <a:r>
              <a:rPr lang="en-GB" sz="2400" dirty="0" err="1" smtClean="0"/>
              <a:t>straiter</a:t>
            </a:r>
            <a:r>
              <a:rPr lang="en-GB" sz="2400" dirty="0" smtClean="0"/>
              <a:t> limits bound,</a:t>
            </a:r>
          </a:p>
          <a:p>
            <a:pPr>
              <a:buNone/>
            </a:pPr>
            <a:r>
              <a:rPr lang="en-GB" sz="2400" dirty="0" smtClean="0"/>
              <a:t>   Not half so far casts his usurped sway,</a:t>
            </a:r>
          </a:p>
          <a:p>
            <a:pPr>
              <a:buNone/>
            </a:pPr>
            <a:r>
              <a:rPr lang="en-GB" sz="2400" dirty="0" smtClean="0"/>
              <a:t>And, wroth to see his kingdom fail,</a:t>
            </a:r>
          </a:p>
          <a:p>
            <a:pPr>
              <a:buNone/>
            </a:pPr>
            <a:r>
              <a:rPr lang="en-GB" sz="2400" dirty="0" err="1" smtClean="0"/>
              <a:t>Swinges</a:t>
            </a:r>
            <a:r>
              <a:rPr lang="en-GB" sz="2400" dirty="0" smtClean="0"/>
              <a:t> the scaly horror of his folded tail.</a:t>
            </a:r>
            <a:endParaRPr lang="en-GB"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XIX</a:t>
            </a:r>
            <a:endParaRPr lang="en-GB" sz="2000" dirty="0"/>
          </a:p>
        </p:txBody>
      </p:sp>
      <p:sp>
        <p:nvSpPr>
          <p:cNvPr id="4" name="Content Placeholder 3"/>
          <p:cNvSpPr>
            <a:spLocks noGrp="1"/>
          </p:cNvSpPr>
          <p:nvPr>
            <p:ph sz="quarter" idx="1"/>
          </p:nvPr>
        </p:nvSpPr>
        <p:spPr>
          <a:xfrm>
            <a:off x="2133600" y="1752600"/>
            <a:ext cx="6858000" cy="4419600"/>
          </a:xfrm>
        </p:spPr>
        <p:txBody>
          <a:bodyPr>
            <a:normAutofit/>
          </a:bodyPr>
          <a:lstStyle/>
          <a:p>
            <a:pPr>
              <a:buNone/>
            </a:pPr>
            <a:r>
              <a:rPr lang="en-GB" sz="2400" dirty="0" smtClean="0"/>
              <a:t>	The oracles are dumb;</a:t>
            </a:r>
          </a:p>
          <a:p>
            <a:pPr>
              <a:buNone/>
            </a:pPr>
            <a:r>
              <a:rPr lang="en-GB" sz="2400" dirty="0" smtClean="0"/>
              <a:t>	No voice of hideous hum</a:t>
            </a:r>
          </a:p>
          <a:p>
            <a:pPr>
              <a:buNone/>
            </a:pPr>
            <a:r>
              <a:rPr lang="en-GB" sz="2400" dirty="0" smtClean="0"/>
              <a:t>Runs through the arched roof in words deceiving,</a:t>
            </a:r>
          </a:p>
          <a:p>
            <a:pPr>
              <a:buNone/>
            </a:pPr>
            <a:r>
              <a:rPr lang="en-GB" sz="2400" dirty="0" smtClean="0"/>
              <a:t>	Apollo from his shrine</a:t>
            </a:r>
          </a:p>
          <a:p>
            <a:pPr>
              <a:buNone/>
            </a:pPr>
            <a:r>
              <a:rPr lang="en-GB" sz="2400" dirty="0" smtClean="0"/>
              <a:t>	Can no more divine,</a:t>
            </a:r>
          </a:p>
          <a:p>
            <a:pPr>
              <a:buNone/>
            </a:pPr>
            <a:r>
              <a:rPr lang="en-GB" sz="2400" dirty="0" smtClean="0"/>
              <a:t>   With hollow shriek the steep of Delphos leaving.</a:t>
            </a:r>
          </a:p>
          <a:p>
            <a:pPr>
              <a:buNone/>
            </a:pPr>
            <a:r>
              <a:rPr lang="en-GB" sz="2400" dirty="0" smtClean="0"/>
              <a:t>No nightly trance, or breathed spell,</a:t>
            </a:r>
          </a:p>
          <a:p>
            <a:pPr>
              <a:buNone/>
            </a:pPr>
            <a:r>
              <a:rPr lang="en-GB" sz="2400" dirty="0" smtClean="0"/>
              <a:t>Inspires the pale-eyed priest from the prophetic cell.</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a:t>
            </a:r>
            <a:endParaRPr lang="en-GB" sz="2000" dirty="0"/>
          </a:p>
        </p:txBody>
      </p:sp>
      <p:sp>
        <p:nvSpPr>
          <p:cNvPr id="4" name="Content Placeholder 3"/>
          <p:cNvSpPr>
            <a:spLocks noGrp="1"/>
          </p:cNvSpPr>
          <p:nvPr>
            <p:ph sz="quarter" idx="1"/>
          </p:nvPr>
        </p:nvSpPr>
        <p:spPr>
          <a:xfrm>
            <a:off x="2133600" y="1752600"/>
            <a:ext cx="6781800" cy="4419600"/>
          </a:xfrm>
        </p:spPr>
        <p:txBody>
          <a:bodyPr>
            <a:normAutofit/>
          </a:bodyPr>
          <a:lstStyle/>
          <a:p>
            <a:pPr>
              <a:buNone/>
            </a:pPr>
            <a:r>
              <a:rPr lang="en-GB" sz="2400" dirty="0" smtClean="0"/>
              <a:t>	The lonely mountains o’er,</a:t>
            </a:r>
          </a:p>
          <a:p>
            <a:pPr>
              <a:buNone/>
            </a:pPr>
            <a:r>
              <a:rPr lang="en-GB" sz="2400" dirty="0" smtClean="0"/>
              <a:t>	And the resounding shore,</a:t>
            </a:r>
          </a:p>
          <a:p>
            <a:pPr>
              <a:buNone/>
            </a:pPr>
            <a:r>
              <a:rPr lang="en-GB" sz="2400" dirty="0" smtClean="0"/>
              <a:t>A voice of weeping heard and loud lament;</a:t>
            </a:r>
          </a:p>
          <a:p>
            <a:pPr>
              <a:buNone/>
            </a:pPr>
            <a:r>
              <a:rPr lang="en-GB" sz="2400" dirty="0" smtClean="0"/>
              <a:t>	From haunted spring, and dale</a:t>
            </a:r>
          </a:p>
          <a:p>
            <a:pPr>
              <a:buNone/>
            </a:pPr>
            <a:r>
              <a:rPr lang="en-GB" sz="2400" dirty="0" smtClean="0"/>
              <a:t>	Edged with poplar pale,</a:t>
            </a:r>
          </a:p>
          <a:p>
            <a:pPr>
              <a:buNone/>
            </a:pPr>
            <a:r>
              <a:rPr lang="en-GB" sz="2400" dirty="0" smtClean="0"/>
              <a:t>   The parting genius is with sighing sent;</a:t>
            </a:r>
          </a:p>
          <a:p>
            <a:pPr>
              <a:buNone/>
            </a:pPr>
            <a:r>
              <a:rPr lang="en-GB" sz="2400" dirty="0" smtClean="0"/>
              <a:t>With flower-</a:t>
            </a:r>
            <a:r>
              <a:rPr lang="en-GB" sz="2400" dirty="0" err="1" smtClean="0"/>
              <a:t>inwoven</a:t>
            </a:r>
            <a:r>
              <a:rPr lang="en-GB" sz="2400" dirty="0" smtClean="0"/>
              <a:t> tresses torn</a:t>
            </a:r>
          </a:p>
          <a:p>
            <a:pPr>
              <a:buNone/>
            </a:pPr>
            <a:r>
              <a:rPr lang="en-GB" sz="2400" dirty="0" smtClean="0"/>
              <a:t>The nymphs in twilight shade of tangled thickets mourn.</a:t>
            </a:r>
            <a:endParaRPr lang="en-GB"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XXI</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In consecrated earth,</a:t>
            </a:r>
          </a:p>
          <a:p>
            <a:pPr>
              <a:buNone/>
            </a:pPr>
            <a:r>
              <a:rPr lang="en-GB" sz="2400" dirty="0" smtClean="0"/>
              <a:t>	And on the holy hearth,</a:t>
            </a:r>
          </a:p>
          <a:p>
            <a:pPr>
              <a:buNone/>
            </a:pPr>
            <a:r>
              <a:rPr lang="en-GB" sz="2400" dirty="0" smtClean="0"/>
              <a:t>The </a:t>
            </a:r>
            <a:r>
              <a:rPr lang="en-GB" sz="2400" dirty="0" err="1" smtClean="0"/>
              <a:t>lars</a:t>
            </a:r>
            <a:r>
              <a:rPr lang="en-GB" sz="2400" dirty="0" smtClean="0"/>
              <a:t> and </a:t>
            </a:r>
            <a:r>
              <a:rPr lang="en-GB" sz="2400" dirty="0" err="1" smtClean="0"/>
              <a:t>lemures</a:t>
            </a:r>
            <a:r>
              <a:rPr lang="en-GB" sz="2400" dirty="0" smtClean="0"/>
              <a:t> moan with midnight plaint;</a:t>
            </a:r>
          </a:p>
          <a:p>
            <a:pPr>
              <a:buNone/>
            </a:pPr>
            <a:r>
              <a:rPr lang="en-GB" sz="2400" dirty="0" smtClean="0"/>
              <a:t>	In urns, and altars round,</a:t>
            </a:r>
          </a:p>
          <a:p>
            <a:pPr>
              <a:buNone/>
            </a:pPr>
            <a:r>
              <a:rPr lang="en-GB" sz="2400" dirty="0" smtClean="0"/>
              <a:t>	A drear and dying sound</a:t>
            </a:r>
          </a:p>
          <a:p>
            <a:pPr>
              <a:buNone/>
            </a:pPr>
            <a:r>
              <a:rPr lang="en-GB" sz="2400" dirty="0" smtClean="0"/>
              <a:t>   Affrights the </a:t>
            </a:r>
            <a:r>
              <a:rPr lang="en-GB" sz="2400" dirty="0" err="1" smtClean="0"/>
              <a:t>flamens</a:t>
            </a:r>
            <a:r>
              <a:rPr lang="en-GB" sz="2400" dirty="0" smtClean="0"/>
              <a:t> at their service quaint;</a:t>
            </a:r>
          </a:p>
          <a:p>
            <a:pPr>
              <a:buNone/>
            </a:pPr>
            <a:r>
              <a:rPr lang="en-GB" sz="2400" dirty="0" smtClean="0"/>
              <a:t>And the chill marble seems to sweat,</a:t>
            </a:r>
          </a:p>
          <a:p>
            <a:pPr>
              <a:buNone/>
            </a:pPr>
            <a:r>
              <a:rPr lang="en-GB" sz="2400" dirty="0" smtClean="0"/>
              <a:t>While each peculiar power forgoes his wonted seat.</a:t>
            </a:r>
            <a:endParaRPr lang="en-GB" sz="2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XXII</a:t>
            </a:r>
            <a:endParaRPr lang="en-GB" sz="2000" dirty="0"/>
          </a:p>
        </p:txBody>
      </p:sp>
      <p:sp>
        <p:nvSpPr>
          <p:cNvPr id="4" name="Content Placeholder 3"/>
          <p:cNvSpPr>
            <a:spLocks noGrp="1"/>
          </p:cNvSpPr>
          <p:nvPr>
            <p:ph sz="quarter" idx="1"/>
          </p:nvPr>
        </p:nvSpPr>
        <p:spPr>
          <a:xfrm>
            <a:off x="2133600" y="1752600"/>
            <a:ext cx="6781800" cy="4419600"/>
          </a:xfrm>
        </p:spPr>
        <p:txBody>
          <a:bodyPr>
            <a:noAutofit/>
          </a:bodyPr>
          <a:lstStyle/>
          <a:p>
            <a:pPr>
              <a:buNone/>
            </a:pPr>
            <a:r>
              <a:rPr lang="en-GB" sz="2400" dirty="0" smtClean="0"/>
              <a:t>	</a:t>
            </a:r>
            <a:r>
              <a:rPr lang="en-GB" sz="2400" dirty="0" err="1" smtClean="0"/>
              <a:t>Peor</a:t>
            </a:r>
            <a:r>
              <a:rPr lang="en-GB" sz="2400" dirty="0" smtClean="0"/>
              <a:t> and </a:t>
            </a:r>
            <a:r>
              <a:rPr lang="en-GB" sz="2400" dirty="0" err="1" smtClean="0"/>
              <a:t>Baalim</a:t>
            </a:r>
            <a:endParaRPr lang="en-GB" sz="2400" dirty="0" smtClean="0"/>
          </a:p>
          <a:p>
            <a:pPr>
              <a:buNone/>
            </a:pPr>
            <a:r>
              <a:rPr lang="en-GB" sz="2400" dirty="0" smtClean="0"/>
              <a:t>	Forsake their temples dim,</a:t>
            </a:r>
          </a:p>
          <a:p>
            <a:pPr>
              <a:buNone/>
            </a:pPr>
            <a:r>
              <a:rPr lang="en-GB" sz="2400" dirty="0" smtClean="0"/>
              <a:t>With that twice-battered god of Palestine;</a:t>
            </a:r>
          </a:p>
          <a:p>
            <a:pPr>
              <a:buNone/>
            </a:pPr>
            <a:r>
              <a:rPr lang="en-GB" sz="2400" dirty="0" smtClean="0"/>
              <a:t>	And mooned </a:t>
            </a:r>
            <a:r>
              <a:rPr lang="en-GB" sz="2400" dirty="0" err="1" smtClean="0"/>
              <a:t>Ashtaroth</a:t>
            </a:r>
            <a:r>
              <a:rPr lang="en-GB" sz="2400" dirty="0" smtClean="0"/>
              <a:t>,</a:t>
            </a:r>
          </a:p>
          <a:p>
            <a:pPr>
              <a:buNone/>
            </a:pPr>
            <a:r>
              <a:rPr lang="en-GB" sz="2400" dirty="0" smtClean="0"/>
              <a:t>	Heaven’s queen and mother both,</a:t>
            </a:r>
          </a:p>
          <a:p>
            <a:pPr>
              <a:buNone/>
            </a:pPr>
            <a:r>
              <a:rPr lang="en-GB" sz="2400" dirty="0" smtClean="0"/>
              <a:t>   Now sits not girt with tapers’ holy shrine:</a:t>
            </a:r>
          </a:p>
          <a:p>
            <a:pPr>
              <a:buNone/>
            </a:pPr>
            <a:r>
              <a:rPr lang="en-GB" sz="2400" dirty="0" smtClean="0"/>
              <a:t>The </a:t>
            </a:r>
            <a:r>
              <a:rPr lang="en-GB" sz="2400" dirty="0" err="1" smtClean="0"/>
              <a:t>Libyc</a:t>
            </a:r>
            <a:r>
              <a:rPr lang="en-GB" sz="2400" dirty="0" smtClean="0"/>
              <a:t> </a:t>
            </a:r>
            <a:r>
              <a:rPr lang="en-GB" sz="2400" dirty="0" err="1" smtClean="0"/>
              <a:t>Hammon</a:t>
            </a:r>
            <a:r>
              <a:rPr lang="en-GB" sz="2400" dirty="0" smtClean="0"/>
              <a:t> shrinks his horn;</a:t>
            </a:r>
          </a:p>
          <a:p>
            <a:pPr>
              <a:buNone/>
            </a:pPr>
            <a:r>
              <a:rPr lang="en-GB" sz="2400" dirty="0" smtClean="0"/>
              <a:t>In vain the </a:t>
            </a:r>
            <a:r>
              <a:rPr lang="en-GB" sz="2400" dirty="0" err="1" smtClean="0"/>
              <a:t>Tyrian</a:t>
            </a:r>
            <a:r>
              <a:rPr lang="en-GB" sz="2400" dirty="0" smtClean="0"/>
              <a:t> maids their wounded </a:t>
            </a:r>
            <a:r>
              <a:rPr lang="en-GB" sz="2400" dirty="0" err="1" smtClean="0"/>
              <a:t>Thammuz</a:t>
            </a:r>
            <a:r>
              <a:rPr lang="en-GB" sz="2400" dirty="0" smtClean="0"/>
              <a:t> mourn.</a:t>
            </a:r>
            <a:endParaRPr lang="en-GB" sz="2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XXIII</a:t>
            </a:r>
            <a:endParaRPr lang="en-GB" sz="2000" dirty="0"/>
          </a:p>
        </p:txBody>
      </p:sp>
      <p:sp>
        <p:nvSpPr>
          <p:cNvPr id="4" name="Content Placeholder 3"/>
          <p:cNvSpPr>
            <a:spLocks noGrp="1"/>
          </p:cNvSpPr>
          <p:nvPr>
            <p:ph sz="quarter" idx="1"/>
          </p:nvPr>
        </p:nvSpPr>
        <p:spPr>
          <a:xfrm>
            <a:off x="2133600" y="1752600"/>
            <a:ext cx="6629400" cy="4419600"/>
          </a:xfrm>
        </p:spPr>
        <p:txBody>
          <a:bodyPr/>
          <a:lstStyle/>
          <a:p>
            <a:pPr>
              <a:buNone/>
            </a:pPr>
            <a:r>
              <a:rPr lang="en-GB" sz="2400" dirty="0" smtClean="0"/>
              <a:t>	And sullen </a:t>
            </a:r>
            <a:r>
              <a:rPr lang="en-GB" sz="2400" dirty="0" err="1" smtClean="0"/>
              <a:t>Moloch</a:t>
            </a:r>
            <a:r>
              <a:rPr lang="en-GB" sz="2400" dirty="0" smtClean="0"/>
              <a:t>, fled,</a:t>
            </a:r>
          </a:p>
          <a:p>
            <a:pPr>
              <a:buNone/>
            </a:pPr>
            <a:r>
              <a:rPr lang="en-GB" sz="2400" dirty="0" smtClean="0"/>
              <a:t>	Had left in shadows dread</a:t>
            </a:r>
          </a:p>
          <a:p>
            <a:pPr>
              <a:buNone/>
            </a:pPr>
            <a:r>
              <a:rPr lang="en-GB" sz="2400" dirty="0" smtClean="0"/>
              <a:t>His burning idol all of blackest hue;</a:t>
            </a:r>
          </a:p>
          <a:p>
            <a:pPr>
              <a:buNone/>
            </a:pPr>
            <a:r>
              <a:rPr lang="en-GB" sz="2400" dirty="0" smtClean="0"/>
              <a:t>	In vain with cymbals’ ring</a:t>
            </a:r>
          </a:p>
          <a:p>
            <a:pPr>
              <a:buNone/>
            </a:pPr>
            <a:r>
              <a:rPr lang="en-GB" sz="2400" dirty="0" smtClean="0"/>
              <a:t>	They call the grisly king,</a:t>
            </a:r>
          </a:p>
          <a:p>
            <a:pPr>
              <a:buNone/>
            </a:pPr>
            <a:r>
              <a:rPr lang="en-GB" sz="2400" dirty="0" smtClean="0"/>
              <a:t>   In dismal dance about the furnace blue;</a:t>
            </a:r>
          </a:p>
          <a:p>
            <a:pPr>
              <a:buNone/>
            </a:pPr>
            <a:r>
              <a:rPr lang="en-GB" sz="2400" dirty="0" smtClean="0"/>
              <a:t>The brutish gods of Nile as fast,</a:t>
            </a:r>
          </a:p>
          <a:p>
            <a:pPr>
              <a:buNone/>
            </a:pPr>
            <a:r>
              <a:rPr lang="en-GB" sz="2400" dirty="0" smtClean="0"/>
              <a:t>Isis, and </a:t>
            </a:r>
            <a:r>
              <a:rPr lang="en-GB" sz="2400" dirty="0" err="1" smtClean="0"/>
              <a:t>Orus</a:t>
            </a:r>
            <a:r>
              <a:rPr lang="en-GB" sz="2400" dirty="0" smtClean="0"/>
              <a:t>, and the dog Anubis, haste.</a:t>
            </a:r>
          </a:p>
          <a:p>
            <a:pPr>
              <a:buNone/>
            </a:pPr>
            <a:endParaRPr lang="en-GB" dirty="0" smtClean="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XXIV</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Nor is Osiris seen</a:t>
            </a:r>
          </a:p>
          <a:p>
            <a:pPr>
              <a:buNone/>
            </a:pPr>
            <a:r>
              <a:rPr lang="en-GB" sz="2400" dirty="0" smtClean="0"/>
              <a:t>	In Memphian grove or green,</a:t>
            </a:r>
          </a:p>
          <a:p>
            <a:pPr>
              <a:buNone/>
            </a:pPr>
            <a:r>
              <a:rPr lang="en-GB" sz="2400" dirty="0" smtClean="0"/>
              <a:t>Trampling the </a:t>
            </a:r>
            <a:r>
              <a:rPr lang="en-GB" sz="2400" dirty="0" err="1" smtClean="0"/>
              <a:t>unshowered</a:t>
            </a:r>
            <a:r>
              <a:rPr lang="en-GB" sz="2400" dirty="0" smtClean="0"/>
              <a:t> grass with </a:t>
            </a:r>
            <a:r>
              <a:rPr lang="en-GB" sz="2400" dirty="0" err="1" smtClean="0"/>
              <a:t>lowings</a:t>
            </a:r>
            <a:r>
              <a:rPr lang="en-GB" sz="2400" dirty="0" smtClean="0"/>
              <a:t> loud;</a:t>
            </a:r>
          </a:p>
          <a:p>
            <a:pPr>
              <a:buNone/>
            </a:pPr>
            <a:r>
              <a:rPr lang="en-GB" sz="2400" dirty="0" smtClean="0"/>
              <a:t>	Nor can he be at rest</a:t>
            </a:r>
          </a:p>
          <a:p>
            <a:pPr>
              <a:buNone/>
            </a:pPr>
            <a:r>
              <a:rPr lang="en-GB" sz="2400" dirty="0" smtClean="0"/>
              <a:t>	Within his sacred chest,</a:t>
            </a:r>
          </a:p>
          <a:p>
            <a:pPr>
              <a:buNone/>
            </a:pPr>
            <a:r>
              <a:rPr lang="en-GB" sz="2400" dirty="0" smtClean="0"/>
              <a:t>   Naught but profoundest hell can be his shroud;</a:t>
            </a:r>
          </a:p>
          <a:p>
            <a:pPr>
              <a:buNone/>
            </a:pPr>
            <a:r>
              <a:rPr lang="en-GB" sz="2400" dirty="0" smtClean="0"/>
              <a:t>In vain, with </a:t>
            </a:r>
            <a:r>
              <a:rPr lang="en-GB" sz="2400" dirty="0" err="1" smtClean="0"/>
              <a:t>timbrelled</a:t>
            </a:r>
            <a:r>
              <a:rPr lang="en-GB" sz="2400" dirty="0" smtClean="0"/>
              <a:t> anthems dark,</a:t>
            </a:r>
          </a:p>
          <a:p>
            <a:pPr>
              <a:buNone/>
            </a:pPr>
            <a:r>
              <a:rPr lang="en-GB" sz="2400" dirty="0" smtClean="0"/>
              <a:t>The sable-</a:t>
            </a:r>
            <a:r>
              <a:rPr lang="en-GB" sz="2400" dirty="0" err="1" smtClean="0"/>
              <a:t>stoled</a:t>
            </a:r>
            <a:r>
              <a:rPr lang="en-GB" sz="2400" dirty="0" smtClean="0"/>
              <a:t> sorcerers bear his worshipped ark.</a:t>
            </a:r>
            <a:endParaRPr lang="en-GB" sz="24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XXV</a:t>
            </a:r>
            <a:endParaRPr lang="en-GB" sz="2000" dirty="0"/>
          </a:p>
        </p:txBody>
      </p:sp>
      <p:sp>
        <p:nvSpPr>
          <p:cNvPr id="4" name="Content Placeholder 3"/>
          <p:cNvSpPr>
            <a:spLocks noGrp="1"/>
          </p:cNvSpPr>
          <p:nvPr>
            <p:ph sz="quarter" idx="1"/>
          </p:nvPr>
        </p:nvSpPr>
        <p:spPr>
          <a:xfrm>
            <a:off x="2133600" y="1752600"/>
            <a:ext cx="7010400" cy="4419600"/>
          </a:xfrm>
        </p:spPr>
        <p:txBody>
          <a:bodyPr>
            <a:noAutofit/>
          </a:bodyPr>
          <a:lstStyle/>
          <a:p>
            <a:pPr>
              <a:buNone/>
            </a:pPr>
            <a:r>
              <a:rPr lang="en-GB" sz="2400" dirty="0" smtClean="0"/>
              <a:t>	He feels from </a:t>
            </a:r>
            <a:r>
              <a:rPr lang="en-GB" sz="2400" dirty="0" err="1" smtClean="0"/>
              <a:t>Juda’s</a:t>
            </a:r>
            <a:r>
              <a:rPr lang="en-GB" sz="2400" dirty="0" smtClean="0"/>
              <a:t> ;and</a:t>
            </a:r>
          </a:p>
          <a:p>
            <a:pPr>
              <a:buNone/>
            </a:pPr>
            <a:r>
              <a:rPr lang="en-GB" sz="2400" dirty="0" smtClean="0"/>
              <a:t>	The dreaded infant’s hand;</a:t>
            </a:r>
          </a:p>
          <a:p>
            <a:pPr>
              <a:buNone/>
            </a:pPr>
            <a:r>
              <a:rPr lang="en-GB" sz="2400" dirty="0" smtClean="0"/>
              <a:t>The rays of Bethlehem blind his dusky </a:t>
            </a:r>
            <a:r>
              <a:rPr lang="en-GB" sz="2400" dirty="0" err="1" smtClean="0"/>
              <a:t>eyn</a:t>
            </a:r>
            <a:r>
              <a:rPr lang="en-GB" sz="2400" dirty="0" smtClean="0"/>
              <a:t>;</a:t>
            </a:r>
          </a:p>
          <a:p>
            <a:pPr>
              <a:buNone/>
            </a:pPr>
            <a:r>
              <a:rPr lang="en-GB" sz="2400" dirty="0" smtClean="0"/>
              <a:t>	Nor all the gods beside</a:t>
            </a:r>
          </a:p>
          <a:p>
            <a:pPr>
              <a:buNone/>
            </a:pPr>
            <a:r>
              <a:rPr lang="en-GB" sz="2400" dirty="0" smtClean="0"/>
              <a:t>	Longer dare abide,</a:t>
            </a:r>
          </a:p>
          <a:p>
            <a:pPr>
              <a:buNone/>
            </a:pPr>
            <a:r>
              <a:rPr lang="en-GB" sz="2400" dirty="0" smtClean="0"/>
              <a:t>   Not </a:t>
            </a:r>
            <a:r>
              <a:rPr lang="en-GB" sz="2400" dirty="0" err="1" smtClean="0"/>
              <a:t>Typhon</a:t>
            </a:r>
            <a:r>
              <a:rPr lang="en-GB" sz="2400" dirty="0" smtClean="0"/>
              <a:t> huge ending in snaky twine:</a:t>
            </a:r>
          </a:p>
          <a:p>
            <a:pPr>
              <a:buNone/>
            </a:pPr>
            <a:r>
              <a:rPr lang="en-GB" sz="2400" dirty="0" smtClean="0"/>
              <a:t>Our babe, to show his Godhead true,</a:t>
            </a:r>
          </a:p>
          <a:p>
            <a:pPr>
              <a:buNone/>
            </a:pPr>
            <a:r>
              <a:rPr lang="en-GB" sz="2400" dirty="0" smtClean="0"/>
              <a:t>Can in his swaddling bands control the damned crew.</a:t>
            </a:r>
            <a:endParaRPr lang="en-GB" sz="24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XXVI</a:t>
            </a:r>
            <a:endParaRPr lang="en-GB" sz="2000" dirty="0"/>
          </a:p>
        </p:txBody>
      </p:sp>
      <p:sp>
        <p:nvSpPr>
          <p:cNvPr id="4" name="Content Placeholder 3"/>
          <p:cNvSpPr>
            <a:spLocks noGrp="1"/>
          </p:cNvSpPr>
          <p:nvPr>
            <p:ph sz="quarter" idx="1"/>
          </p:nvPr>
        </p:nvSpPr>
        <p:spPr>
          <a:xfrm>
            <a:off x="2133600" y="1752600"/>
            <a:ext cx="6781800" cy="4419600"/>
          </a:xfrm>
        </p:spPr>
        <p:txBody>
          <a:bodyPr>
            <a:normAutofit/>
          </a:bodyPr>
          <a:lstStyle/>
          <a:p>
            <a:pPr>
              <a:buNone/>
            </a:pPr>
            <a:r>
              <a:rPr lang="en-GB" sz="2400" dirty="0" smtClean="0"/>
              <a:t>	So, when the sun in bed,</a:t>
            </a:r>
          </a:p>
          <a:p>
            <a:pPr>
              <a:buNone/>
            </a:pPr>
            <a:r>
              <a:rPr lang="en-GB" sz="2400" dirty="0" smtClean="0"/>
              <a:t>	Curtained with cloudy red,</a:t>
            </a:r>
          </a:p>
          <a:p>
            <a:pPr>
              <a:buNone/>
            </a:pPr>
            <a:r>
              <a:rPr lang="en-GB" sz="2400" dirty="0" smtClean="0"/>
              <a:t>Pillows his chin upon an orient wave,</a:t>
            </a:r>
          </a:p>
          <a:p>
            <a:pPr>
              <a:buNone/>
            </a:pPr>
            <a:r>
              <a:rPr lang="en-GB" sz="2400" dirty="0" smtClean="0"/>
              <a:t>	The flocking shadows pale</a:t>
            </a:r>
          </a:p>
          <a:p>
            <a:pPr>
              <a:buNone/>
            </a:pPr>
            <a:r>
              <a:rPr lang="en-GB" sz="2400" dirty="0" smtClean="0"/>
              <a:t>	Troop to the infernal jail,</a:t>
            </a:r>
          </a:p>
          <a:p>
            <a:pPr>
              <a:buNone/>
            </a:pPr>
            <a:r>
              <a:rPr lang="en-GB" sz="2400" dirty="0" smtClean="0"/>
              <a:t>   Each fettered ghost slips to  his several grave,</a:t>
            </a:r>
          </a:p>
          <a:p>
            <a:pPr>
              <a:buNone/>
            </a:pPr>
            <a:r>
              <a:rPr lang="en-GB" sz="2400" dirty="0" smtClean="0"/>
              <a:t>And the yellow-skirted fays</a:t>
            </a:r>
          </a:p>
          <a:p>
            <a:pPr>
              <a:buNone/>
            </a:pPr>
            <a:r>
              <a:rPr lang="en-GB" sz="2400" dirty="0" smtClean="0"/>
              <a:t>Fly after the night-steeds, leaving their moon-loved maze.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Nativity Ode</a:t>
            </a:r>
            <a:endParaRPr lang="en-GB" dirty="0"/>
          </a:p>
        </p:txBody>
      </p:sp>
      <p:sp>
        <p:nvSpPr>
          <p:cNvPr id="3" name="Text Placeholder 2"/>
          <p:cNvSpPr>
            <a:spLocks noGrp="1"/>
          </p:cNvSpPr>
          <p:nvPr>
            <p:ph type="body" idx="2"/>
          </p:nvPr>
        </p:nvSpPr>
        <p:spPr>
          <a:xfrm>
            <a:off x="609600" y="1752600"/>
            <a:ext cx="1371600" cy="4343400"/>
          </a:xfrm>
        </p:spPr>
        <p:txBody>
          <a:bodyPr>
            <a:normAutofit/>
          </a:bodyPr>
          <a:lstStyle/>
          <a:p>
            <a:r>
              <a:rPr lang="en-GB" sz="2000" b="1" dirty="0" smtClean="0"/>
              <a:t>Milton 1629</a:t>
            </a:r>
          </a:p>
          <a:p>
            <a:r>
              <a:rPr lang="en-GB" sz="2000" b="1" dirty="0" smtClean="0"/>
              <a:t>The Hymn</a:t>
            </a:r>
          </a:p>
          <a:p>
            <a:pPr algn="ctr"/>
            <a:r>
              <a:rPr lang="en-GB" sz="2000" b="1" dirty="0" smtClean="0"/>
              <a:t>XXVII</a:t>
            </a:r>
            <a:endParaRPr lang="en-GB" sz="2000" dirty="0"/>
          </a:p>
        </p:txBody>
      </p:sp>
      <p:sp>
        <p:nvSpPr>
          <p:cNvPr id="4" name="Content Placeholder 3"/>
          <p:cNvSpPr>
            <a:spLocks noGrp="1"/>
          </p:cNvSpPr>
          <p:nvPr>
            <p:ph sz="quarter" idx="1"/>
          </p:nvPr>
        </p:nvSpPr>
        <p:spPr>
          <a:xfrm>
            <a:off x="2133600" y="1752600"/>
            <a:ext cx="6629400" cy="4419600"/>
          </a:xfrm>
        </p:spPr>
        <p:txBody>
          <a:bodyPr>
            <a:normAutofit/>
          </a:bodyPr>
          <a:lstStyle/>
          <a:p>
            <a:pPr>
              <a:buNone/>
            </a:pPr>
            <a:r>
              <a:rPr lang="en-GB" sz="2400" dirty="0" smtClean="0"/>
              <a:t>	But see the virgin blest</a:t>
            </a:r>
          </a:p>
          <a:p>
            <a:pPr>
              <a:buNone/>
            </a:pPr>
            <a:r>
              <a:rPr lang="en-GB" sz="2400" dirty="0" smtClean="0"/>
              <a:t>	Hath laid her babe to rest.</a:t>
            </a:r>
          </a:p>
          <a:p>
            <a:pPr>
              <a:buNone/>
            </a:pPr>
            <a:r>
              <a:rPr lang="en-GB" sz="2400" dirty="0" smtClean="0"/>
              <a:t>Time is our tedious song should here have ending:</a:t>
            </a:r>
          </a:p>
          <a:p>
            <a:pPr>
              <a:buNone/>
            </a:pPr>
            <a:r>
              <a:rPr lang="en-GB" sz="2400" dirty="0" smtClean="0"/>
              <a:t>	Heaven’s youngest-teemed star</a:t>
            </a:r>
          </a:p>
          <a:p>
            <a:pPr>
              <a:buNone/>
            </a:pPr>
            <a:r>
              <a:rPr lang="en-GB" sz="2400" dirty="0" smtClean="0"/>
              <a:t>	Hath fixed her polished car,</a:t>
            </a:r>
          </a:p>
          <a:p>
            <a:pPr>
              <a:buNone/>
            </a:pPr>
            <a:r>
              <a:rPr lang="en-GB" sz="2400" dirty="0" smtClean="0"/>
              <a:t>   Her sleeping Lord with handmaid lamp attending;</a:t>
            </a:r>
          </a:p>
          <a:p>
            <a:pPr>
              <a:buNone/>
            </a:pPr>
            <a:r>
              <a:rPr lang="en-GB" sz="2400" dirty="0" smtClean="0"/>
              <a:t>And all about the courtly stable</a:t>
            </a:r>
          </a:p>
          <a:p>
            <a:pPr>
              <a:buNone/>
            </a:pPr>
            <a:r>
              <a:rPr lang="en-GB" sz="2400" dirty="0" smtClean="0"/>
              <a:t>Bright-harnessed angels sit in order serviceable.</a:t>
            </a:r>
            <a:endParaRPr lang="en-GB" sz="24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3600" dirty="0" err="1" smtClean="0"/>
              <a:t>L’Allegro</a:t>
            </a:r>
            <a:r>
              <a:rPr lang="en-GB" sz="3600" dirty="0" smtClean="0"/>
              <a:t>’ and ‘Il </a:t>
            </a:r>
            <a:r>
              <a:rPr lang="en-GB" sz="3600" dirty="0" err="1" smtClean="0"/>
              <a:t>Penseroso</a:t>
            </a:r>
            <a:r>
              <a:rPr lang="en-GB" sz="3600" dirty="0" smtClean="0"/>
              <a:t>’</a:t>
            </a:r>
            <a:br>
              <a:rPr lang="en-GB" sz="3600" dirty="0" smtClean="0"/>
            </a:br>
            <a:r>
              <a:rPr lang="en-GB" sz="3600" dirty="0" smtClean="0"/>
              <a:t>Genre</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70000" lnSpcReduction="20000"/>
          </a:bodyPr>
          <a:lstStyle/>
          <a:p>
            <a:pPr>
              <a:lnSpc>
                <a:spcPct val="120000"/>
              </a:lnSpc>
              <a:spcBef>
                <a:spcPts val="0"/>
              </a:spcBef>
            </a:pPr>
            <a:r>
              <a:rPr lang="en-GB" dirty="0" smtClean="0"/>
              <a:t>Celebrations of their respective deities, the Grace </a:t>
            </a:r>
            <a:r>
              <a:rPr lang="en-GB" dirty="0" err="1" smtClean="0"/>
              <a:t>Euphrosone</a:t>
            </a:r>
            <a:r>
              <a:rPr lang="en-GB" dirty="0" smtClean="0"/>
              <a:t> (Youthful Mirth) and the allegorical figure imagined as a deity, Melancholy. </a:t>
            </a:r>
          </a:p>
          <a:p>
            <a:pPr>
              <a:lnSpc>
                <a:spcPct val="120000"/>
              </a:lnSpc>
              <a:spcBef>
                <a:spcPts val="0"/>
              </a:spcBef>
            </a:pPr>
            <a:r>
              <a:rPr lang="en-GB" dirty="0" smtClean="0"/>
              <a:t>Both poems modelled on the classical hymn</a:t>
            </a:r>
          </a:p>
          <a:p>
            <a:pPr>
              <a:lnSpc>
                <a:spcPct val="120000"/>
              </a:lnSpc>
              <a:spcBef>
                <a:spcPts val="0"/>
              </a:spcBef>
            </a:pPr>
            <a:r>
              <a:rPr lang="en-GB" dirty="0" smtClean="0"/>
              <a:t>Also seen as ‘contrasting movements in a musical composition, and the titles, suggesting as they do, the terminology of musical directions, justify a parallel with the sister art which the poet knew so well’ (Hanford 1927, 118-19)</a:t>
            </a:r>
          </a:p>
          <a:p>
            <a:pPr>
              <a:lnSpc>
                <a:spcPct val="120000"/>
              </a:lnSpc>
              <a:spcBef>
                <a:spcPts val="0"/>
              </a:spcBef>
            </a:pPr>
            <a:r>
              <a:rPr lang="en-GB" dirty="0" smtClean="0"/>
              <a:t>‘</a:t>
            </a:r>
            <a:r>
              <a:rPr lang="en-GB" dirty="0" err="1" smtClean="0"/>
              <a:t>L’Allegro</a:t>
            </a:r>
            <a:r>
              <a:rPr lang="en-GB" dirty="0" smtClean="0"/>
              <a:t>’ : low culture: pastoral and literary genres harmonious with it: rural folk and fairy tales of Queen </a:t>
            </a:r>
            <a:r>
              <a:rPr lang="en-GB" dirty="0" err="1" smtClean="0"/>
              <a:t>Mab</a:t>
            </a:r>
            <a:r>
              <a:rPr lang="en-GB" dirty="0" smtClean="0"/>
              <a:t> and Goblin; court masques and pageants</a:t>
            </a:r>
          </a:p>
          <a:p>
            <a:pPr>
              <a:lnSpc>
                <a:spcPct val="120000"/>
              </a:lnSpc>
              <a:spcBef>
                <a:spcPts val="0"/>
              </a:spcBef>
            </a:pPr>
            <a:r>
              <a:rPr lang="en-GB" dirty="0" smtClean="0"/>
              <a:t>‘Il </a:t>
            </a:r>
            <a:r>
              <a:rPr lang="en-GB" dirty="0" err="1" smtClean="0"/>
              <a:t>Penseroso</a:t>
            </a:r>
            <a:r>
              <a:rPr lang="en-GB" dirty="0" smtClean="0"/>
              <a:t>’: high culture: romance and values of a solitary scholar errant who wonders through a mysterious gothic landscape, and enjoys the esoteric philosophy of Plato and Hermes </a:t>
            </a:r>
            <a:r>
              <a:rPr lang="en-GB" dirty="0" err="1" smtClean="0"/>
              <a:t>Trismegistus</a:t>
            </a:r>
            <a:r>
              <a:rPr lang="en-GB" dirty="0" smtClean="0"/>
              <a:t>, allegory, Greek tragedies, </a:t>
            </a:r>
            <a:r>
              <a:rPr lang="en-GB" dirty="0" err="1" smtClean="0"/>
              <a:t>bardic</a:t>
            </a:r>
            <a:r>
              <a:rPr lang="en-GB" dirty="0" smtClean="0"/>
              <a:t> </a:t>
            </a:r>
            <a:r>
              <a:rPr lang="en-GB" dirty="0" smtClean="0"/>
              <a:t>hymns like those of Orpheus, and Christian hymns</a:t>
            </a:r>
          </a:p>
          <a:p>
            <a:pPr>
              <a:buNone/>
            </a:pPr>
            <a:r>
              <a:rPr lang="en-GB" dirty="0" smtClean="0"/>
              <a:t>	</a:t>
            </a:r>
            <a:r>
              <a:rPr lang="en-GB" dirty="0" smtClean="0"/>
              <a:t>			</a:t>
            </a:r>
            <a:r>
              <a:rPr lang="en-GB" dirty="0" smtClean="0"/>
              <a:t>	</a:t>
            </a:r>
            <a:r>
              <a:rPr lang="en-GB" dirty="0" smtClean="0"/>
              <a:t>(Peter Mitchell, lecture notes)</a:t>
            </a:r>
          </a:p>
          <a:p>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381000" y="1600200"/>
            <a:ext cx="8229600" cy="4953000"/>
          </a:xfrm>
        </p:spPr>
        <p:txBody>
          <a:bodyPr>
            <a:normAutofit fontScale="77500" lnSpcReduction="20000"/>
          </a:bodyPr>
          <a:lstStyle/>
          <a:p>
            <a:pPr algn="just">
              <a:lnSpc>
                <a:spcPct val="120000"/>
              </a:lnSpc>
              <a:spcBef>
                <a:spcPts val="0"/>
              </a:spcBef>
              <a:buNone/>
            </a:pPr>
            <a:r>
              <a:rPr lang="en-GB" dirty="0" smtClean="0"/>
              <a:t>	</a:t>
            </a:r>
            <a:r>
              <a:rPr lang="en-GB" dirty="0" smtClean="0"/>
              <a:t>‘</a:t>
            </a:r>
            <a:r>
              <a:rPr lang="en-GB" i="1" dirty="0" err="1" smtClean="0"/>
              <a:t>L’Allegro</a:t>
            </a:r>
            <a:r>
              <a:rPr lang="en-GB" dirty="0" smtClean="0"/>
              <a:t> and </a:t>
            </a:r>
            <a:r>
              <a:rPr lang="en-GB" i="1" dirty="0" smtClean="0"/>
              <a:t>Il </a:t>
            </a:r>
            <a:r>
              <a:rPr lang="en-GB" i="1" dirty="0" err="1" smtClean="0"/>
              <a:t>Penseroso</a:t>
            </a:r>
            <a:r>
              <a:rPr lang="en-GB" i="1" dirty="0" smtClean="0"/>
              <a:t> </a:t>
            </a:r>
            <a:r>
              <a:rPr lang="en-GB" dirty="0" smtClean="0"/>
              <a:t>are the finest expressions of Milton’s joyous and sensitive poetic nature at a moment of his life when he could still indulge a dilettante enthusiasm for beauty in nature and all the manifold delights of music, books, society, and self-pleasing reverie without the intrusion of either his moral idealism or of his </a:t>
            </a:r>
            <a:r>
              <a:rPr lang="en-GB" dirty="0" err="1" smtClean="0"/>
              <a:t>intenser</a:t>
            </a:r>
            <a:r>
              <a:rPr lang="en-GB" dirty="0" smtClean="0"/>
              <a:t> personal passion.’ ‘Biographers have made [the poems] stand (too much so indeed) for the tone of Milton’s Horton period in contrast with the Puritan severity of his later life and work. They represent, after all, but a holiday moment in a life already deeply serious, and to this kind of holiday Milton could always in some degree return.’ Even so: ‘It is with deliberate consistency that he excludes from focus everything which could not consistently be brought within the limits of a fine amateurism.’ </a:t>
            </a:r>
          </a:p>
          <a:p>
            <a:pPr>
              <a:lnSpc>
                <a:spcPct val="120000"/>
              </a:lnSpc>
              <a:spcBef>
                <a:spcPts val="0"/>
              </a:spcBef>
              <a:buNone/>
            </a:pPr>
            <a:r>
              <a:rPr lang="en-GB" dirty="0" smtClean="0"/>
              <a:t>	</a:t>
            </a:r>
            <a:r>
              <a:rPr lang="en-GB" dirty="0" smtClean="0"/>
              <a:t>					(Hanford 1927, 118-20)</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600200"/>
            <a:ext cx="8308848" cy="4953000"/>
          </a:xfrm>
        </p:spPr>
        <p:txBody>
          <a:bodyPr>
            <a:normAutofit fontScale="70000" lnSpcReduction="20000"/>
          </a:bodyPr>
          <a:lstStyle/>
          <a:p>
            <a:r>
              <a:rPr lang="en-GB" dirty="0" smtClean="0"/>
              <a:t>T</a:t>
            </a:r>
            <a:r>
              <a:rPr lang="en-GB" dirty="0" smtClean="0"/>
              <a:t>wo separate poems?</a:t>
            </a:r>
          </a:p>
          <a:p>
            <a:pPr algn="just"/>
            <a:r>
              <a:rPr lang="en-GB" dirty="0" smtClean="0"/>
              <a:t>C</a:t>
            </a:r>
            <a:r>
              <a:rPr lang="en-GB" dirty="0" smtClean="0"/>
              <a:t>ompanion poems? </a:t>
            </a:r>
          </a:p>
          <a:p>
            <a:pPr algn="just"/>
            <a:r>
              <a:rPr lang="en-GB" dirty="0" smtClean="0"/>
              <a:t>C</a:t>
            </a:r>
            <a:r>
              <a:rPr lang="en-GB" dirty="0" smtClean="0"/>
              <a:t>onstituting parts of a larger structure which unifies them? </a:t>
            </a:r>
          </a:p>
          <a:p>
            <a:pPr algn="just">
              <a:lnSpc>
                <a:spcPct val="120000"/>
              </a:lnSpc>
              <a:spcBef>
                <a:spcPts val="0"/>
              </a:spcBef>
              <a:buNone/>
            </a:pPr>
            <a:r>
              <a:rPr lang="en-GB" dirty="0" smtClean="0"/>
              <a:t>	</a:t>
            </a:r>
            <a:r>
              <a:rPr lang="en-GB" dirty="0" smtClean="0"/>
              <a:t>‘The seeming separateness of the two poems is a part of Milton’s strategy: both play and study are given full and fair treatment before they are incorporated into a unified vision […] Milton takes a common argument – which is superior, the life of careless ease or of diligent study? – an argument his readers would expect to be solved in favour of study. He upsets that expectation by presenting both courses so favourably that initially there appears to be a standoff. Then, at the end of </a:t>
            </a:r>
            <a:r>
              <a:rPr lang="en-GB" i="1" dirty="0" smtClean="0"/>
              <a:t>Il </a:t>
            </a:r>
            <a:r>
              <a:rPr lang="en-GB" i="1" dirty="0" err="1" smtClean="0"/>
              <a:t>Penseroso</a:t>
            </a:r>
            <a:r>
              <a:rPr lang="en-GB" dirty="0" smtClean="0"/>
              <a:t>, he provides a key that upsets the balance in favour of melancholy, and the reader can then go back to discover the limitations of mirth […] The two poems are made up of parallels that are at the same time contrasts; the activities of Il </a:t>
            </a:r>
            <a:r>
              <a:rPr lang="en-GB" dirty="0" err="1" smtClean="0"/>
              <a:t>Penseroso</a:t>
            </a:r>
            <a:r>
              <a:rPr lang="en-GB" dirty="0" smtClean="0"/>
              <a:t> compliment those of </a:t>
            </a:r>
            <a:r>
              <a:rPr lang="en-GB" dirty="0" err="1" smtClean="0"/>
              <a:t>L’Allegro</a:t>
            </a:r>
            <a:r>
              <a:rPr lang="en-GB" dirty="0" smtClean="0"/>
              <a:t>, but at each point they are nearer to the contemplation of God.’  (Miller 1971, 126)</a:t>
            </a:r>
          </a:p>
        </p:txBody>
      </p:sp>
      <p:sp>
        <p:nvSpPr>
          <p:cNvPr id="4"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4000" dirty="0" err="1" smtClean="0"/>
              <a:t>L’Allegro</a:t>
            </a:r>
            <a:r>
              <a:rPr lang="en-GB" sz="4000" dirty="0" smtClean="0"/>
              <a:t>’ and ‘Il </a:t>
            </a:r>
            <a:r>
              <a:rPr lang="en-GB" sz="4000" dirty="0" err="1" smtClean="0"/>
              <a:t>Penseroso</a:t>
            </a:r>
            <a:r>
              <a:rPr lang="en-GB" sz="4000" dirty="0" smtClean="0"/>
              <a:t>’</a:t>
            </a:r>
            <a:br>
              <a:rPr lang="en-GB" sz="4000"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457200" y="1600200"/>
            <a:ext cx="8308848" cy="5029200"/>
          </a:xfrm>
        </p:spPr>
        <p:txBody>
          <a:bodyPr>
            <a:normAutofit fontScale="77500" lnSpcReduction="20000"/>
          </a:bodyPr>
          <a:lstStyle/>
          <a:p>
            <a:pPr algn="just"/>
            <a:r>
              <a:rPr lang="en-GB" dirty="0" smtClean="0"/>
              <a:t>Psychology – the value of education</a:t>
            </a:r>
          </a:p>
          <a:p>
            <a:pPr lvl="1" algn="just"/>
            <a:r>
              <a:rPr lang="en-GB" dirty="0" smtClean="0"/>
              <a:t>Progress of the soul through the complementary disorders of black melancholy and vein deluding joy</a:t>
            </a:r>
          </a:p>
          <a:p>
            <a:pPr lvl="1" algn="just"/>
            <a:r>
              <a:rPr lang="en-GB" dirty="0" smtClean="0"/>
              <a:t>Black melancholy – term from Galen</a:t>
            </a:r>
          </a:p>
          <a:p>
            <a:pPr lvl="1" algn="just"/>
            <a:r>
              <a:rPr lang="en-GB" dirty="0" smtClean="0"/>
              <a:t>Golden melancholy – concern of poets, thought to give rise not to depression, despondency and madness but to artistic achievements </a:t>
            </a:r>
          </a:p>
          <a:p>
            <a:pPr algn="just"/>
            <a:r>
              <a:rPr lang="en-GB" dirty="0" smtClean="0"/>
              <a:t>Christian belief and virtue – its relation to classical learning and pagan sensuality </a:t>
            </a:r>
          </a:p>
          <a:p>
            <a:pPr lvl="1" algn="just"/>
            <a:r>
              <a:rPr lang="en-GB" i="1" dirty="0" smtClean="0"/>
              <a:t>Nativity Ode: </a:t>
            </a:r>
            <a:r>
              <a:rPr lang="en-GB" dirty="0" smtClean="0"/>
              <a:t>banishment of pagan gods and nymphs by the incarnation, death and resurrection of the Son of God – does not happen without ‘a voice of weeping’ and ‘loud lament’</a:t>
            </a:r>
          </a:p>
          <a:p>
            <a:pPr lvl="1" algn="just"/>
            <a:r>
              <a:rPr lang="en-GB" dirty="0" smtClean="0"/>
              <a:t>The two poems suggest that there may be a place for the unselfconscious joys and mirth of sensuous pastoral if they lead one out of despair and towards Christian contemplation and divine melancholy</a:t>
            </a:r>
          </a:p>
          <a:p>
            <a:pPr lvl="1" algn="just">
              <a:buNone/>
            </a:pPr>
            <a:r>
              <a:rPr lang="en-GB" dirty="0" smtClean="0"/>
              <a:t>	</a:t>
            </a:r>
            <a:r>
              <a:rPr lang="en-GB" dirty="0" smtClean="0"/>
              <a:t>‘[T]he pleasures of this earth in innocence are exquisite, but if they become the goal, they are […] only ‘vain deluding joys’ </a:t>
            </a:r>
          </a:p>
          <a:p>
            <a:pPr lvl="1">
              <a:buNone/>
            </a:pPr>
            <a:r>
              <a:rPr lang="en-GB" dirty="0" smtClean="0"/>
              <a:t>	</a:t>
            </a:r>
            <a:r>
              <a:rPr lang="en-GB" dirty="0" smtClean="0"/>
              <a:t>					(Miller 1971 128, 129) </a:t>
            </a: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228600" y="1600200"/>
            <a:ext cx="8686800" cy="5105400"/>
          </a:xfrm>
        </p:spPr>
        <p:txBody>
          <a:bodyPr>
            <a:normAutofit fontScale="77500" lnSpcReduction="20000"/>
          </a:bodyPr>
          <a:lstStyle/>
          <a:p>
            <a:r>
              <a:rPr lang="en-GB" sz="2000" dirty="0" err="1" smtClean="0"/>
              <a:t>Belsey</a:t>
            </a:r>
            <a:r>
              <a:rPr lang="en-GB" sz="2000" dirty="0" smtClean="0"/>
              <a:t>, Catherine, </a:t>
            </a:r>
            <a:r>
              <a:rPr lang="en-GB" sz="2000" i="1" dirty="0" smtClean="0"/>
              <a:t>John Milton: Language, Gender, Power </a:t>
            </a:r>
            <a:r>
              <a:rPr lang="en-GB" sz="2000" dirty="0" smtClean="0"/>
              <a:t>(Oxford, 1988)</a:t>
            </a:r>
          </a:p>
          <a:p>
            <a:r>
              <a:rPr lang="en-GB" sz="2000" dirty="0" err="1" smtClean="0"/>
              <a:t>Cambell</a:t>
            </a:r>
            <a:r>
              <a:rPr lang="en-GB" sz="2000" dirty="0" smtClean="0"/>
              <a:t>, Gordon (ed.), </a:t>
            </a:r>
            <a:r>
              <a:rPr lang="en-GB" sz="2000" i="1" dirty="0" smtClean="0"/>
              <a:t>John Milton</a:t>
            </a:r>
            <a:r>
              <a:rPr lang="en-GB" sz="2000" dirty="0" smtClean="0"/>
              <a:t>, Everyman’s Poetry (London: Dent, 1996)</a:t>
            </a:r>
          </a:p>
          <a:p>
            <a:r>
              <a:rPr lang="en-GB" sz="2000" dirty="0" err="1" smtClean="0"/>
              <a:t>Cambell</a:t>
            </a:r>
            <a:r>
              <a:rPr lang="en-GB" sz="2000" dirty="0" smtClean="0"/>
              <a:t>, Gordon (ed.), </a:t>
            </a:r>
            <a:r>
              <a:rPr lang="en-GB" sz="2000" i="1" dirty="0" smtClean="0"/>
              <a:t>Complete English Poems, of Education, </a:t>
            </a:r>
            <a:r>
              <a:rPr lang="en-GB" sz="2000" i="1" dirty="0" err="1" smtClean="0"/>
              <a:t>Areopagitica</a:t>
            </a:r>
            <a:r>
              <a:rPr lang="en-GB" sz="2000" i="1" dirty="0" smtClean="0"/>
              <a:t>: John Milton</a:t>
            </a:r>
            <a:r>
              <a:rPr lang="en-GB" sz="2000" dirty="0" smtClean="0"/>
              <a:t>, Everyman’s Poetry (London: Dent, 1995)</a:t>
            </a:r>
          </a:p>
          <a:p>
            <a:r>
              <a:rPr lang="en-GB" sz="2000" dirty="0" smtClean="0"/>
              <a:t> Davies, Tony (ed.), </a:t>
            </a:r>
            <a:r>
              <a:rPr lang="en-GB" sz="2000" i="1" dirty="0" smtClean="0"/>
              <a:t>John Milton: Selected Shorter Poems and Prose </a:t>
            </a:r>
            <a:r>
              <a:rPr lang="en-GB" sz="2000" dirty="0" smtClean="0"/>
              <a:t>(London: Routledge, 1988)</a:t>
            </a:r>
          </a:p>
          <a:p>
            <a:r>
              <a:rPr lang="en-GB" sz="2000" dirty="0" err="1" smtClean="0"/>
              <a:t>Halpern</a:t>
            </a:r>
            <a:r>
              <a:rPr lang="en-GB" sz="2000" dirty="0" smtClean="0"/>
              <a:t>, Richard, ‘The Great Instauration: Imaginary Narratives in Milton’s “Nativity Ode” in </a:t>
            </a:r>
            <a:r>
              <a:rPr lang="en-GB" sz="2000" i="1" dirty="0" smtClean="0"/>
              <a:t>Remembering Milton: Essays on the Texts and Traditions</a:t>
            </a:r>
            <a:r>
              <a:rPr lang="en-GB" sz="2000" dirty="0" smtClean="0"/>
              <a:t>, ed. By Mary </a:t>
            </a:r>
            <a:r>
              <a:rPr lang="en-GB" sz="2000" dirty="0" err="1" smtClean="0"/>
              <a:t>Nyquist</a:t>
            </a:r>
            <a:r>
              <a:rPr lang="en-GB" sz="2000" dirty="0" smtClean="0"/>
              <a:t> and Margaret W. Ferguson (New York &amp; London: Methuen, 1987 c. 1988)</a:t>
            </a:r>
          </a:p>
          <a:p>
            <a:r>
              <a:rPr lang="en-GB" sz="2000" dirty="0" smtClean="0"/>
              <a:t>Hanford, </a:t>
            </a:r>
            <a:r>
              <a:rPr lang="en-GB" sz="2000" i="1" dirty="0" smtClean="0"/>
              <a:t>James Holly, A Milton Handbook </a:t>
            </a:r>
            <a:r>
              <a:rPr lang="en-GB" sz="2000" dirty="0" smtClean="0"/>
              <a:t>(London: G. Bell and Sons, 1927)</a:t>
            </a:r>
          </a:p>
          <a:p>
            <a:r>
              <a:rPr lang="en-GB" sz="2000" dirty="0" smtClean="0"/>
              <a:t>Jonas</a:t>
            </a:r>
            <a:r>
              <a:rPr lang="en-GB" sz="2000" dirty="0" smtClean="0"/>
              <a:t>, Leah, </a:t>
            </a:r>
            <a:r>
              <a:rPr lang="en-GB" sz="2000" i="1" dirty="0" smtClean="0"/>
              <a:t>The Divine Science: The Aesthetic of Some Representative Seventeenth Century English Poets </a:t>
            </a:r>
            <a:r>
              <a:rPr lang="en-GB" sz="2000" dirty="0" smtClean="0"/>
              <a:t>(New York: Columbia University Press, 1940)</a:t>
            </a:r>
          </a:p>
          <a:p>
            <a:r>
              <a:rPr lang="en-GB" sz="2000" dirty="0" smtClean="0"/>
              <a:t>Miller, David Lee, ‘From Delusion to Illumination: A </a:t>
            </a:r>
            <a:r>
              <a:rPr lang="en-GB" sz="2000" dirty="0" smtClean="0"/>
              <a:t>L</a:t>
            </a:r>
            <a:r>
              <a:rPr lang="en-GB" sz="2000" dirty="0" smtClean="0"/>
              <a:t>arger Structure for </a:t>
            </a:r>
            <a:r>
              <a:rPr lang="en-GB" sz="2000" i="1" dirty="0" err="1" smtClean="0"/>
              <a:t>L’Allegro</a:t>
            </a:r>
            <a:r>
              <a:rPr lang="en-GB" sz="2000" i="1" dirty="0" smtClean="0"/>
              <a:t>-Il </a:t>
            </a:r>
            <a:r>
              <a:rPr lang="en-GB" sz="2000" i="1" dirty="0" err="1" smtClean="0"/>
              <a:t>Penseroso</a:t>
            </a:r>
            <a:r>
              <a:rPr lang="en-GB" sz="2000" dirty="0" smtClean="0"/>
              <a:t>’, </a:t>
            </a:r>
            <a:r>
              <a:rPr lang="en-GB" sz="2000" i="1" dirty="0" smtClean="0"/>
              <a:t>PMLA</a:t>
            </a:r>
            <a:r>
              <a:rPr lang="en-GB" sz="2000" dirty="0" smtClean="0"/>
              <a:t>, 91 (1971), 32-39, </a:t>
            </a:r>
            <a:r>
              <a:rPr lang="en-GB" sz="2000" dirty="0" err="1" smtClean="0"/>
              <a:t>repr</a:t>
            </a:r>
            <a:r>
              <a:rPr lang="en-GB" sz="2000" dirty="0" smtClean="0"/>
              <a:t>. In </a:t>
            </a:r>
            <a:r>
              <a:rPr lang="en-GB" sz="2000" i="1" dirty="0" smtClean="0"/>
              <a:t>John Milton: Twentieth Century Perspectives</a:t>
            </a:r>
            <a:r>
              <a:rPr lang="en-GB" sz="2000" dirty="0" smtClean="0"/>
              <a:t>, II: The Early Poems, ed. With introductions by J. Martin Evans (London &amp; New York: </a:t>
            </a:r>
            <a:r>
              <a:rPr lang="en-GB" sz="2000" dirty="0" err="1" smtClean="0"/>
              <a:t>Routledge</a:t>
            </a:r>
            <a:r>
              <a:rPr lang="en-GB" sz="2000" dirty="0" smtClean="0"/>
              <a:t>, 2003), pp. 126-33</a:t>
            </a:r>
          </a:p>
          <a:p>
            <a:r>
              <a:rPr lang="en-GB" sz="2000" dirty="0" err="1" smtClean="0"/>
              <a:t>Norbrook</a:t>
            </a:r>
            <a:r>
              <a:rPr lang="en-GB" sz="2000" dirty="0" smtClean="0"/>
              <a:t>, David, </a:t>
            </a:r>
            <a:r>
              <a:rPr lang="en-GB" sz="2000" i="1" dirty="0" smtClean="0"/>
              <a:t>Poetry and Politics in the English Renaissance </a:t>
            </a:r>
            <a:r>
              <a:rPr lang="en-GB" sz="2000" dirty="0" smtClean="0"/>
              <a:t>(London: Routledge, 1984)</a:t>
            </a:r>
            <a:endParaRPr lang="en-GB" sz="1900" dirty="0" smtClean="0"/>
          </a:p>
          <a:p>
            <a:r>
              <a:rPr lang="en-GB" sz="1900" dirty="0" smtClean="0"/>
              <a:t>Hill, Christopher, </a:t>
            </a:r>
            <a:r>
              <a:rPr lang="en-GB" sz="1900" i="1" dirty="0" smtClean="0"/>
              <a:t>Milton and the English Revoluti</a:t>
            </a:r>
            <a:r>
              <a:rPr lang="en-GB" sz="1900" dirty="0" smtClean="0"/>
              <a:t>on (London, Faber &amp; Faber, 1977)</a:t>
            </a:r>
          </a:p>
          <a:p>
            <a:pPr algn="ctr">
              <a:buNone/>
            </a:pPr>
            <a:r>
              <a:rPr lang="en-GB" sz="1900" b="1" dirty="0" smtClean="0"/>
              <a:t>IMAGES</a:t>
            </a:r>
          </a:p>
          <a:p>
            <a:r>
              <a:rPr lang="en-GB" sz="1600" dirty="0" smtClean="0"/>
              <a:t>Fig 1: John Milton, available at ‘Christ College Cambridge’, Milton birthday celebrations: http://www.christs.cam.ac.uk/milton400/, accessed 14</a:t>
            </a:r>
            <a:r>
              <a:rPr lang="en-GB" sz="1600" baseline="30000" dirty="0" smtClean="0"/>
              <a:t>th</a:t>
            </a:r>
            <a:r>
              <a:rPr lang="en-GB" sz="1600" dirty="0" smtClean="0"/>
              <a:t> Sept. 2011</a:t>
            </a:r>
          </a:p>
          <a:p>
            <a:r>
              <a:rPr lang="en-GB" sz="1600" dirty="0" smtClean="0"/>
              <a:t>Fig 2: University Libraries: Rare Books and Special Collections ‘John Milton and Seventeenth Century Culture’ </a:t>
            </a:r>
            <a:r>
              <a:rPr lang="en-GB" sz="1600" u="sng" dirty="0" smtClean="0">
                <a:hlinkClick r:id="rId3"/>
              </a:rPr>
              <a:t>http://library.sc.edu/spcoll/britlit/milton/miltonearly.html</a:t>
            </a:r>
            <a:r>
              <a:rPr lang="en-GB" sz="1600" dirty="0" smtClean="0"/>
              <a:t>. Last accessed, 18th Sept.  2011-10-01</a:t>
            </a:r>
          </a:p>
          <a:p>
            <a:endParaRPr lang="en-GB" sz="16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2438</TotalTime>
  <Words>2136</Words>
  <Application>Microsoft Office PowerPoint</Application>
  <PresentationFormat>On-screen Show (4:3)</PresentationFormat>
  <Paragraphs>518</Paragraphs>
  <Slides>56</Slides>
  <Notes>6</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Median</vt:lpstr>
      <vt:lpstr>John Milton  Introduction The Renaissance </vt:lpstr>
      <vt:lpstr>John Milton 1608 - 1674 </vt:lpstr>
      <vt:lpstr>John Milton</vt:lpstr>
      <vt:lpstr>Slide 4</vt:lpstr>
      <vt:lpstr>The gifted poet ...</vt:lpstr>
      <vt:lpstr>Political background</vt:lpstr>
      <vt:lpstr>Civil War</vt:lpstr>
      <vt:lpstr>John Milton</vt:lpstr>
      <vt:lpstr>John Milton</vt:lpstr>
      <vt:lpstr>John Milton</vt:lpstr>
      <vt:lpstr>John Milton</vt:lpstr>
      <vt:lpstr>John Milton</vt:lpstr>
      <vt:lpstr>The early Milton </vt:lpstr>
      <vt:lpstr>On the Morning of Christ’s Nativity</vt:lpstr>
      <vt:lpstr>The Nativity Ode</vt:lpstr>
      <vt:lpstr>The Nativity Ode</vt:lpstr>
      <vt:lpstr>John Milton</vt:lpstr>
      <vt:lpstr>The Nativity Ode</vt:lpstr>
      <vt:lpstr>The Nativity Ode</vt:lpstr>
      <vt:lpstr>On the Morning of Christ’s Nativity </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The Nativity Ode</vt:lpstr>
      <vt:lpstr>‘L’Allegro’ and ‘Il Penseroso’ Genre</vt:lpstr>
      <vt:lpstr>‘L’Allegro’ and ‘Il Penseroso’ relationship between the two poems</vt:lpstr>
      <vt:lpstr>‘L’Allegro’ and ‘Il Penseroso’ relationship between the two poems</vt:lpstr>
      <vt:lpstr>‘L’Allegro’ and ‘Il Penseroso’ relationship between the two poems</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148</cp:revision>
  <dcterms:created xsi:type="dcterms:W3CDTF">2006-08-16T00:00:00Z</dcterms:created>
  <dcterms:modified xsi:type="dcterms:W3CDTF">2011-11-24T19:56:44Z</dcterms:modified>
</cp:coreProperties>
</file>