
<file path=[Content_Types].xml><?xml version="1.0" encoding="utf-8"?>
<Types xmlns="http://schemas.openxmlformats.org/package/2006/content-types">
  <Default Extension="gif" ContentType="image/gif"/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33"/>
  </p:notesMasterIdLst>
  <p:sldIdLst>
    <p:sldId id="263" r:id="rId2"/>
    <p:sldId id="260" r:id="rId3"/>
    <p:sldId id="262" r:id="rId4"/>
    <p:sldId id="256" r:id="rId5"/>
    <p:sldId id="261" r:id="rId6"/>
    <p:sldId id="257" r:id="rId7"/>
    <p:sldId id="265" r:id="rId8"/>
    <p:sldId id="259" r:id="rId9"/>
    <p:sldId id="264" r:id="rId10"/>
    <p:sldId id="258" r:id="rId11"/>
    <p:sldId id="266" r:id="rId12"/>
    <p:sldId id="267" r:id="rId13"/>
    <p:sldId id="268" r:id="rId14"/>
    <p:sldId id="269" r:id="rId15"/>
    <p:sldId id="270" r:id="rId16"/>
    <p:sldId id="271" r:id="rId17"/>
    <p:sldId id="282" r:id="rId18"/>
    <p:sldId id="280" r:id="rId19"/>
    <p:sldId id="278" r:id="rId20"/>
    <p:sldId id="279" r:id="rId21"/>
    <p:sldId id="283" r:id="rId22"/>
    <p:sldId id="284" r:id="rId23"/>
    <p:sldId id="285" r:id="rId24"/>
    <p:sldId id="281" r:id="rId25"/>
    <p:sldId id="286" r:id="rId26"/>
    <p:sldId id="287" r:id="rId27"/>
    <p:sldId id="272" r:id="rId28"/>
    <p:sldId id="273" r:id="rId29"/>
    <p:sldId id="275" r:id="rId30"/>
    <p:sldId id="276" r:id="rId31"/>
    <p:sldId id="288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12373"/>
    <a:srgbClr val="4A2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FA68F-3587-496C-90C7-D9FA747681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AA4F7A0-9E7F-4F15-9472-6CB08B718343}">
      <dgm:prSet/>
      <dgm:spPr/>
      <dgm:t>
        <a:bodyPr/>
        <a:lstStyle/>
        <a:p>
          <a:r>
            <a:rPr lang="en-GB" dirty="0"/>
            <a:t>Be A good Co-Ordinator </a:t>
          </a:r>
          <a:endParaRPr lang="en-US" dirty="0"/>
        </a:p>
      </dgm:t>
    </dgm:pt>
    <dgm:pt modelId="{217086EC-0666-48E3-9A7D-E619171BA67E}" type="parTrans" cxnId="{A13424DB-79AC-498D-A476-84359D3EF6F6}">
      <dgm:prSet/>
      <dgm:spPr/>
      <dgm:t>
        <a:bodyPr/>
        <a:lstStyle/>
        <a:p>
          <a:endParaRPr lang="en-US"/>
        </a:p>
      </dgm:t>
    </dgm:pt>
    <dgm:pt modelId="{BDECC362-5505-4046-83A8-75501A356A8E}" type="sibTrans" cxnId="{A13424DB-79AC-498D-A476-84359D3EF6F6}">
      <dgm:prSet/>
      <dgm:spPr/>
      <dgm:t>
        <a:bodyPr/>
        <a:lstStyle/>
        <a:p>
          <a:endParaRPr lang="en-US"/>
        </a:p>
      </dgm:t>
    </dgm:pt>
    <dgm:pt modelId="{2E7B9525-2235-49CC-8B23-EFD212E039CF}">
      <dgm:prSet/>
      <dgm:spPr/>
      <dgm:t>
        <a:bodyPr/>
        <a:lstStyle/>
        <a:p>
          <a:r>
            <a:rPr lang="en-GB" dirty="0"/>
            <a:t>Be A good team worker </a:t>
          </a:r>
          <a:endParaRPr lang="en-US" dirty="0"/>
        </a:p>
      </dgm:t>
    </dgm:pt>
    <dgm:pt modelId="{2A0EF41B-F7CC-448A-BCFA-A320B9F6CF52}" type="parTrans" cxnId="{0C70704D-6B9E-44B4-9AEA-C43DD4E9C164}">
      <dgm:prSet/>
      <dgm:spPr/>
      <dgm:t>
        <a:bodyPr/>
        <a:lstStyle/>
        <a:p>
          <a:endParaRPr lang="en-US"/>
        </a:p>
      </dgm:t>
    </dgm:pt>
    <dgm:pt modelId="{E9E4E6E1-6292-42F1-A3B3-CB29ED2B4A36}" type="sibTrans" cxnId="{0C70704D-6B9E-44B4-9AEA-C43DD4E9C164}">
      <dgm:prSet/>
      <dgm:spPr/>
      <dgm:t>
        <a:bodyPr/>
        <a:lstStyle/>
        <a:p>
          <a:endParaRPr lang="en-US"/>
        </a:p>
      </dgm:t>
    </dgm:pt>
    <dgm:pt modelId="{9490A706-F9B1-4F74-B46D-E466F18C406B}">
      <dgm:prSet/>
      <dgm:spPr/>
      <dgm:t>
        <a:bodyPr/>
        <a:lstStyle/>
        <a:p>
          <a:r>
            <a:rPr lang="en-GB" dirty="0"/>
            <a:t>Have A good relationship </a:t>
          </a:r>
          <a:endParaRPr lang="en-US" dirty="0"/>
        </a:p>
      </dgm:t>
    </dgm:pt>
    <dgm:pt modelId="{2BABBFFC-D9F1-4597-8BCF-87004A748323}" type="parTrans" cxnId="{D4B5D261-026E-4B8A-91FE-3C690B2C4A0E}">
      <dgm:prSet/>
      <dgm:spPr/>
      <dgm:t>
        <a:bodyPr/>
        <a:lstStyle/>
        <a:p>
          <a:endParaRPr lang="en-US"/>
        </a:p>
      </dgm:t>
    </dgm:pt>
    <dgm:pt modelId="{467CE6AF-FEB2-4D4F-8063-BBE8ADAB5311}" type="sibTrans" cxnId="{D4B5D261-026E-4B8A-91FE-3C690B2C4A0E}">
      <dgm:prSet/>
      <dgm:spPr/>
      <dgm:t>
        <a:bodyPr/>
        <a:lstStyle/>
        <a:p>
          <a:endParaRPr lang="en-US"/>
        </a:p>
      </dgm:t>
    </dgm:pt>
    <dgm:pt modelId="{12C187C9-A631-416E-BF25-61797738F1D0}">
      <dgm:prSet/>
      <dgm:spPr/>
      <dgm:t>
        <a:bodyPr/>
        <a:lstStyle/>
        <a:p>
          <a:r>
            <a:rPr lang="en-GB"/>
            <a:t>In 1965 Dr. Bruce Tuckman published an article titled “</a:t>
          </a:r>
          <a:r>
            <a:rPr lang="en-GB" i="1"/>
            <a:t>Developmental Sequence in Small Groups</a:t>
          </a:r>
          <a:r>
            <a:rPr lang="en-GB"/>
            <a:t>” where he focused on the interpersonal relationships of the group members and the impact on task activities (Bonebright, 2009).</a:t>
          </a:r>
          <a:endParaRPr lang="en-US"/>
        </a:p>
      </dgm:t>
    </dgm:pt>
    <dgm:pt modelId="{A0712DC7-51BE-4C8D-A27E-233727120E34}" type="parTrans" cxnId="{8CE2DE43-05F4-4C4A-BF75-2F6CA28D9602}">
      <dgm:prSet/>
      <dgm:spPr/>
      <dgm:t>
        <a:bodyPr/>
        <a:lstStyle/>
        <a:p>
          <a:endParaRPr lang="en-US"/>
        </a:p>
      </dgm:t>
    </dgm:pt>
    <dgm:pt modelId="{E0A9CB30-A199-4CDF-9F21-B7E7DA30036D}" type="sibTrans" cxnId="{8CE2DE43-05F4-4C4A-BF75-2F6CA28D9602}">
      <dgm:prSet/>
      <dgm:spPr/>
      <dgm:t>
        <a:bodyPr/>
        <a:lstStyle/>
        <a:p>
          <a:endParaRPr lang="en-US"/>
        </a:p>
      </dgm:t>
    </dgm:pt>
    <dgm:pt modelId="{60A2EDB8-03E2-428A-93A5-42D4A31336CF}" type="pres">
      <dgm:prSet presAssocID="{5E2FA68F-3587-496C-90C7-D9FA747681B3}" presName="root" presStyleCnt="0">
        <dgm:presLayoutVars>
          <dgm:dir/>
          <dgm:resizeHandles val="exact"/>
        </dgm:presLayoutVars>
      </dgm:prSet>
      <dgm:spPr/>
    </dgm:pt>
    <dgm:pt modelId="{1386B704-D98A-43AE-9ED6-2815163F576A}" type="pres">
      <dgm:prSet presAssocID="{6AA4F7A0-9E7F-4F15-9472-6CB08B718343}" presName="compNode" presStyleCnt="0"/>
      <dgm:spPr/>
    </dgm:pt>
    <dgm:pt modelId="{50CD640A-E180-45D7-8D70-4D4ED948305D}" type="pres">
      <dgm:prSet presAssocID="{6AA4F7A0-9E7F-4F15-9472-6CB08B718343}" presName="bgRect" presStyleLbl="bgShp" presStyleIdx="0" presStyleCnt="4"/>
      <dgm:spPr/>
    </dgm:pt>
    <dgm:pt modelId="{3250DE95-9EF3-475F-AB5D-D5950CD15DA2}" type="pres">
      <dgm:prSet presAssocID="{6AA4F7A0-9E7F-4F15-9472-6CB08B7183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CC77CC5-EF0A-4B9E-A700-D8F737558E75}" type="pres">
      <dgm:prSet presAssocID="{6AA4F7A0-9E7F-4F15-9472-6CB08B718343}" presName="spaceRect" presStyleCnt="0"/>
      <dgm:spPr/>
    </dgm:pt>
    <dgm:pt modelId="{CC20843C-0A4F-4948-904A-04F9DCE7E04D}" type="pres">
      <dgm:prSet presAssocID="{6AA4F7A0-9E7F-4F15-9472-6CB08B718343}" presName="parTx" presStyleLbl="revTx" presStyleIdx="0" presStyleCnt="4">
        <dgm:presLayoutVars>
          <dgm:chMax val="0"/>
          <dgm:chPref val="0"/>
        </dgm:presLayoutVars>
      </dgm:prSet>
      <dgm:spPr/>
    </dgm:pt>
    <dgm:pt modelId="{D3616DE6-0703-49B2-B178-C23CC612F096}" type="pres">
      <dgm:prSet presAssocID="{BDECC362-5505-4046-83A8-75501A356A8E}" presName="sibTrans" presStyleCnt="0"/>
      <dgm:spPr/>
    </dgm:pt>
    <dgm:pt modelId="{4BD0070C-05E2-4396-8623-0A38ECCC2448}" type="pres">
      <dgm:prSet presAssocID="{2E7B9525-2235-49CC-8B23-EFD212E039CF}" presName="compNode" presStyleCnt="0"/>
      <dgm:spPr/>
    </dgm:pt>
    <dgm:pt modelId="{BE55251D-55BA-4089-8F06-5B22646030E4}" type="pres">
      <dgm:prSet presAssocID="{2E7B9525-2235-49CC-8B23-EFD212E039CF}" presName="bgRect" presStyleLbl="bgShp" presStyleIdx="1" presStyleCnt="4"/>
      <dgm:spPr/>
    </dgm:pt>
    <dgm:pt modelId="{F1B42697-B13D-405C-A055-F7315ED359E3}" type="pres">
      <dgm:prSet presAssocID="{2E7B9525-2235-49CC-8B23-EFD212E039C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D3ADCBC-8367-4410-9952-6382EFAAACEB}" type="pres">
      <dgm:prSet presAssocID="{2E7B9525-2235-49CC-8B23-EFD212E039CF}" presName="spaceRect" presStyleCnt="0"/>
      <dgm:spPr/>
    </dgm:pt>
    <dgm:pt modelId="{03E3A173-FBCE-4380-B616-874214BEC9A8}" type="pres">
      <dgm:prSet presAssocID="{2E7B9525-2235-49CC-8B23-EFD212E039CF}" presName="parTx" presStyleLbl="revTx" presStyleIdx="1" presStyleCnt="4">
        <dgm:presLayoutVars>
          <dgm:chMax val="0"/>
          <dgm:chPref val="0"/>
        </dgm:presLayoutVars>
      </dgm:prSet>
      <dgm:spPr/>
    </dgm:pt>
    <dgm:pt modelId="{44F6B284-3441-4394-ADC0-0D15C67DEE2F}" type="pres">
      <dgm:prSet presAssocID="{E9E4E6E1-6292-42F1-A3B3-CB29ED2B4A36}" presName="sibTrans" presStyleCnt="0"/>
      <dgm:spPr/>
    </dgm:pt>
    <dgm:pt modelId="{FD7EF208-92C1-4424-AAA4-7CCC1F7BAD8A}" type="pres">
      <dgm:prSet presAssocID="{9490A706-F9B1-4F74-B46D-E466F18C406B}" presName="compNode" presStyleCnt="0"/>
      <dgm:spPr/>
    </dgm:pt>
    <dgm:pt modelId="{D31C521C-55A6-475C-9E31-25B3F69F9EEC}" type="pres">
      <dgm:prSet presAssocID="{9490A706-F9B1-4F74-B46D-E466F18C406B}" presName="bgRect" presStyleLbl="bgShp" presStyleIdx="2" presStyleCnt="4"/>
      <dgm:spPr/>
    </dgm:pt>
    <dgm:pt modelId="{BBFCEDFD-57F0-4614-A876-EE6203BA0684}" type="pres">
      <dgm:prSet presAssocID="{9490A706-F9B1-4F74-B46D-E466F18C40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FCE1E00-27D4-49BB-856E-FA969416A4AF}" type="pres">
      <dgm:prSet presAssocID="{9490A706-F9B1-4F74-B46D-E466F18C406B}" presName="spaceRect" presStyleCnt="0"/>
      <dgm:spPr/>
    </dgm:pt>
    <dgm:pt modelId="{639D1DBF-3D74-4352-91EC-E580E1664EE7}" type="pres">
      <dgm:prSet presAssocID="{9490A706-F9B1-4F74-B46D-E466F18C406B}" presName="parTx" presStyleLbl="revTx" presStyleIdx="2" presStyleCnt="4">
        <dgm:presLayoutVars>
          <dgm:chMax val="0"/>
          <dgm:chPref val="0"/>
        </dgm:presLayoutVars>
      </dgm:prSet>
      <dgm:spPr/>
    </dgm:pt>
    <dgm:pt modelId="{79E010AC-DC6F-4015-A8F4-38E7B3014EB0}" type="pres">
      <dgm:prSet presAssocID="{467CE6AF-FEB2-4D4F-8063-BBE8ADAB5311}" presName="sibTrans" presStyleCnt="0"/>
      <dgm:spPr/>
    </dgm:pt>
    <dgm:pt modelId="{207DC399-8521-479B-940C-C25EEA8C2E3D}" type="pres">
      <dgm:prSet presAssocID="{12C187C9-A631-416E-BF25-61797738F1D0}" presName="compNode" presStyleCnt="0"/>
      <dgm:spPr/>
    </dgm:pt>
    <dgm:pt modelId="{01A49390-DA23-485B-9225-171D43715510}" type="pres">
      <dgm:prSet presAssocID="{12C187C9-A631-416E-BF25-61797738F1D0}" presName="bgRect" presStyleLbl="bgShp" presStyleIdx="3" presStyleCnt="4"/>
      <dgm:spPr/>
    </dgm:pt>
    <dgm:pt modelId="{87B95F56-29AF-4268-92E3-57733D1382A6}" type="pres">
      <dgm:prSet presAssocID="{12C187C9-A631-416E-BF25-61797738F1D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0DF21E-4DF6-497F-905A-D0207FC25CD8}" type="pres">
      <dgm:prSet presAssocID="{12C187C9-A631-416E-BF25-61797738F1D0}" presName="spaceRect" presStyleCnt="0"/>
      <dgm:spPr/>
    </dgm:pt>
    <dgm:pt modelId="{321D8776-DDEA-452F-A81C-FA0D2DC01630}" type="pres">
      <dgm:prSet presAssocID="{12C187C9-A631-416E-BF25-61797738F1D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4B5D261-026E-4B8A-91FE-3C690B2C4A0E}" srcId="{5E2FA68F-3587-496C-90C7-D9FA747681B3}" destId="{9490A706-F9B1-4F74-B46D-E466F18C406B}" srcOrd="2" destOrd="0" parTransId="{2BABBFFC-D9F1-4597-8BCF-87004A748323}" sibTransId="{467CE6AF-FEB2-4D4F-8063-BBE8ADAB5311}"/>
    <dgm:cxn modelId="{8CE2DE43-05F4-4C4A-BF75-2F6CA28D9602}" srcId="{5E2FA68F-3587-496C-90C7-D9FA747681B3}" destId="{12C187C9-A631-416E-BF25-61797738F1D0}" srcOrd="3" destOrd="0" parTransId="{A0712DC7-51BE-4C8D-A27E-233727120E34}" sibTransId="{E0A9CB30-A199-4CDF-9F21-B7E7DA30036D}"/>
    <dgm:cxn modelId="{0C70704D-6B9E-44B4-9AEA-C43DD4E9C164}" srcId="{5E2FA68F-3587-496C-90C7-D9FA747681B3}" destId="{2E7B9525-2235-49CC-8B23-EFD212E039CF}" srcOrd="1" destOrd="0" parTransId="{2A0EF41B-F7CC-448A-BCFA-A320B9F6CF52}" sibTransId="{E9E4E6E1-6292-42F1-A3B3-CB29ED2B4A36}"/>
    <dgm:cxn modelId="{CDE2AF77-63C3-4158-8E62-FF2397C9E3F3}" type="presOf" srcId="{9490A706-F9B1-4F74-B46D-E466F18C406B}" destId="{639D1DBF-3D74-4352-91EC-E580E1664EE7}" srcOrd="0" destOrd="0" presId="urn:microsoft.com/office/officeart/2018/2/layout/IconVerticalSolidList"/>
    <dgm:cxn modelId="{64C6B77E-5FBF-4145-8611-3FE85BF4134F}" type="presOf" srcId="{2E7B9525-2235-49CC-8B23-EFD212E039CF}" destId="{03E3A173-FBCE-4380-B616-874214BEC9A8}" srcOrd="0" destOrd="0" presId="urn:microsoft.com/office/officeart/2018/2/layout/IconVerticalSolidList"/>
    <dgm:cxn modelId="{E2CD4589-20ED-451F-988B-C8934D164822}" type="presOf" srcId="{5E2FA68F-3587-496C-90C7-D9FA747681B3}" destId="{60A2EDB8-03E2-428A-93A5-42D4A31336CF}" srcOrd="0" destOrd="0" presId="urn:microsoft.com/office/officeart/2018/2/layout/IconVerticalSolidList"/>
    <dgm:cxn modelId="{3ABFBA8A-3EBB-41FD-AC96-78AA53A09022}" type="presOf" srcId="{12C187C9-A631-416E-BF25-61797738F1D0}" destId="{321D8776-DDEA-452F-A81C-FA0D2DC01630}" srcOrd="0" destOrd="0" presId="urn:microsoft.com/office/officeart/2018/2/layout/IconVerticalSolidList"/>
    <dgm:cxn modelId="{4FD7BEB3-B2F2-4E79-B47A-3612A92C693C}" type="presOf" srcId="{6AA4F7A0-9E7F-4F15-9472-6CB08B718343}" destId="{CC20843C-0A4F-4948-904A-04F9DCE7E04D}" srcOrd="0" destOrd="0" presId="urn:microsoft.com/office/officeart/2018/2/layout/IconVerticalSolidList"/>
    <dgm:cxn modelId="{A13424DB-79AC-498D-A476-84359D3EF6F6}" srcId="{5E2FA68F-3587-496C-90C7-D9FA747681B3}" destId="{6AA4F7A0-9E7F-4F15-9472-6CB08B718343}" srcOrd="0" destOrd="0" parTransId="{217086EC-0666-48E3-9A7D-E619171BA67E}" sibTransId="{BDECC362-5505-4046-83A8-75501A356A8E}"/>
    <dgm:cxn modelId="{BAE8E858-7FF6-4893-8E37-92F825D2EDBE}" type="presParOf" srcId="{60A2EDB8-03E2-428A-93A5-42D4A31336CF}" destId="{1386B704-D98A-43AE-9ED6-2815163F576A}" srcOrd="0" destOrd="0" presId="urn:microsoft.com/office/officeart/2018/2/layout/IconVerticalSolidList"/>
    <dgm:cxn modelId="{D39B131C-D3B1-4A90-9C69-BFE322E7E41D}" type="presParOf" srcId="{1386B704-D98A-43AE-9ED6-2815163F576A}" destId="{50CD640A-E180-45D7-8D70-4D4ED948305D}" srcOrd="0" destOrd="0" presId="urn:microsoft.com/office/officeart/2018/2/layout/IconVerticalSolidList"/>
    <dgm:cxn modelId="{E08524CC-B1F5-4B64-8BFF-07121DA6579A}" type="presParOf" srcId="{1386B704-D98A-43AE-9ED6-2815163F576A}" destId="{3250DE95-9EF3-475F-AB5D-D5950CD15DA2}" srcOrd="1" destOrd="0" presId="urn:microsoft.com/office/officeart/2018/2/layout/IconVerticalSolidList"/>
    <dgm:cxn modelId="{1A3DFB96-9A99-476F-9D76-3C0F03E200B3}" type="presParOf" srcId="{1386B704-D98A-43AE-9ED6-2815163F576A}" destId="{9CC77CC5-EF0A-4B9E-A700-D8F737558E75}" srcOrd="2" destOrd="0" presId="urn:microsoft.com/office/officeart/2018/2/layout/IconVerticalSolidList"/>
    <dgm:cxn modelId="{CDB10B44-6657-4E79-94C5-D44DA1946CCF}" type="presParOf" srcId="{1386B704-D98A-43AE-9ED6-2815163F576A}" destId="{CC20843C-0A4F-4948-904A-04F9DCE7E04D}" srcOrd="3" destOrd="0" presId="urn:microsoft.com/office/officeart/2018/2/layout/IconVerticalSolidList"/>
    <dgm:cxn modelId="{7CC4401C-622B-4E67-BF48-E48E3A256429}" type="presParOf" srcId="{60A2EDB8-03E2-428A-93A5-42D4A31336CF}" destId="{D3616DE6-0703-49B2-B178-C23CC612F096}" srcOrd="1" destOrd="0" presId="urn:microsoft.com/office/officeart/2018/2/layout/IconVerticalSolidList"/>
    <dgm:cxn modelId="{98DA82FF-E331-4F06-8987-145FC018E6C3}" type="presParOf" srcId="{60A2EDB8-03E2-428A-93A5-42D4A31336CF}" destId="{4BD0070C-05E2-4396-8623-0A38ECCC2448}" srcOrd="2" destOrd="0" presId="urn:microsoft.com/office/officeart/2018/2/layout/IconVerticalSolidList"/>
    <dgm:cxn modelId="{3FE72302-B542-4657-BCA0-C9B8C71811E4}" type="presParOf" srcId="{4BD0070C-05E2-4396-8623-0A38ECCC2448}" destId="{BE55251D-55BA-4089-8F06-5B22646030E4}" srcOrd="0" destOrd="0" presId="urn:microsoft.com/office/officeart/2018/2/layout/IconVerticalSolidList"/>
    <dgm:cxn modelId="{1858BD78-07A7-4DE1-B190-0CB0C093411E}" type="presParOf" srcId="{4BD0070C-05E2-4396-8623-0A38ECCC2448}" destId="{F1B42697-B13D-405C-A055-F7315ED359E3}" srcOrd="1" destOrd="0" presId="urn:microsoft.com/office/officeart/2018/2/layout/IconVerticalSolidList"/>
    <dgm:cxn modelId="{595C7B7C-025C-4719-BB73-277E52F7A2ED}" type="presParOf" srcId="{4BD0070C-05E2-4396-8623-0A38ECCC2448}" destId="{2D3ADCBC-8367-4410-9952-6382EFAAACEB}" srcOrd="2" destOrd="0" presId="urn:microsoft.com/office/officeart/2018/2/layout/IconVerticalSolidList"/>
    <dgm:cxn modelId="{00E77D45-B7F5-4502-B5A4-72EAE1EE6D3B}" type="presParOf" srcId="{4BD0070C-05E2-4396-8623-0A38ECCC2448}" destId="{03E3A173-FBCE-4380-B616-874214BEC9A8}" srcOrd="3" destOrd="0" presId="urn:microsoft.com/office/officeart/2018/2/layout/IconVerticalSolidList"/>
    <dgm:cxn modelId="{0E9BABDD-EC44-48D2-8ABE-A981EA7C3D4B}" type="presParOf" srcId="{60A2EDB8-03E2-428A-93A5-42D4A31336CF}" destId="{44F6B284-3441-4394-ADC0-0D15C67DEE2F}" srcOrd="3" destOrd="0" presId="urn:microsoft.com/office/officeart/2018/2/layout/IconVerticalSolidList"/>
    <dgm:cxn modelId="{FCF6F5F0-F123-46D5-8E83-676D82899CB1}" type="presParOf" srcId="{60A2EDB8-03E2-428A-93A5-42D4A31336CF}" destId="{FD7EF208-92C1-4424-AAA4-7CCC1F7BAD8A}" srcOrd="4" destOrd="0" presId="urn:microsoft.com/office/officeart/2018/2/layout/IconVerticalSolidList"/>
    <dgm:cxn modelId="{71C55C15-4923-4F32-A7C1-19E5E4AB2E5C}" type="presParOf" srcId="{FD7EF208-92C1-4424-AAA4-7CCC1F7BAD8A}" destId="{D31C521C-55A6-475C-9E31-25B3F69F9EEC}" srcOrd="0" destOrd="0" presId="urn:microsoft.com/office/officeart/2018/2/layout/IconVerticalSolidList"/>
    <dgm:cxn modelId="{E9C99192-0021-4C30-ACE0-A36A78B36586}" type="presParOf" srcId="{FD7EF208-92C1-4424-AAA4-7CCC1F7BAD8A}" destId="{BBFCEDFD-57F0-4614-A876-EE6203BA0684}" srcOrd="1" destOrd="0" presId="urn:microsoft.com/office/officeart/2018/2/layout/IconVerticalSolidList"/>
    <dgm:cxn modelId="{23ECFB2B-CF4A-4117-9E1F-EDB1BA394096}" type="presParOf" srcId="{FD7EF208-92C1-4424-AAA4-7CCC1F7BAD8A}" destId="{2FCE1E00-27D4-49BB-856E-FA969416A4AF}" srcOrd="2" destOrd="0" presId="urn:microsoft.com/office/officeart/2018/2/layout/IconVerticalSolidList"/>
    <dgm:cxn modelId="{ED4FB99F-055E-48D4-8958-C8D8CD68587D}" type="presParOf" srcId="{FD7EF208-92C1-4424-AAA4-7CCC1F7BAD8A}" destId="{639D1DBF-3D74-4352-91EC-E580E1664EE7}" srcOrd="3" destOrd="0" presId="urn:microsoft.com/office/officeart/2018/2/layout/IconVerticalSolidList"/>
    <dgm:cxn modelId="{529A162F-4130-48F6-AE9C-64CFC1039171}" type="presParOf" srcId="{60A2EDB8-03E2-428A-93A5-42D4A31336CF}" destId="{79E010AC-DC6F-4015-A8F4-38E7B3014EB0}" srcOrd="5" destOrd="0" presId="urn:microsoft.com/office/officeart/2018/2/layout/IconVerticalSolidList"/>
    <dgm:cxn modelId="{4F5268C8-C2BF-4B38-967C-DE0E17E0DE1C}" type="presParOf" srcId="{60A2EDB8-03E2-428A-93A5-42D4A31336CF}" destId="{207DC399-8521-479B-940C-C25EEA8C2E3D}" srcOrd="6" destOrd="0" presId="urn:microsoft.com/office/officeart/2018/2/layout/IconVerticalSolidList"/>
    <dgm:cxn modelId="{54CE8171-5493-4F6D-89EC-4F83C39174D2}" type="presParOf" srcId="{207DC399-8521-479B-940C-C25EEA8C2E3D}" destId="{01A49390-DA23-485B-9225-171D43715510}" srcOrd="0" destOrd="0" presId="urn:microsoft.com/office/officeart/2018/2/layout/IconVerticalSolidList"/>
    <dgm:cxn modelId="{3E2ED52D-6AAB-4A0A-ABC5-AF88462A0FF2}" type="presParOf" srcId="{207DC399-8521-479B-940C-C25EEA8C2E3D}" destId="{87B95F56-29AF-4268-92E3-57733D1382A6}" srcOrd="1" destOrd="0" presId="urn:microsoft.com/office/officeart/2018/2/layout/IconVerticalSolidList"/>
    <dgm:cxn modelId="{ED9FCCD5-E023-4A81-8AAD-90D2B69DBF16}" type="presParOf" srcId="{207DC399-8521-479B-940C-C25EEA8C2E3D}" destId="{380DF21E-4DF6-497F-905A-D0207FC25CD8}" srcOrd="2" destOrd="0" presId="urn:microsoft.com/office/officeart/2018/2/layout/IconVerticalSolidList"/>
    <dgm:cxn modelId="{E28294A3-AFB7-4891-95D1-35960943F417}" type="presParOf" srcId="{207DC399-8521-479B-940C-C25EEA8C2E3D}" destId="{321D8776-DDEA-452F-A81C-FA0D2DC016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6191EA-5F9A-433B-8FBD-C2806FFC1E0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38F3BED-31A5-479C-B061-9C36B368F8B2}">
      <dgm:prSet/>
      <dgm:spPr/>
      <dgm:t>
        <a:bodyPr/>
        <a:lstStyle/>
        <a:p>
          <a:r>
            <a:rPr lang="en-GB"/>
            <a:t>poor communication </a:t>
          </a:r>
          <a:endParaRPr lang="en-US"/>
        </a:p>
      </dgm:t>
    </dgm:pt>
    <dgm:pt modelId="{E6CCE25F-43FB-4C9B-8365-2A6A2CB7B961}" type="parTrans" cxnId="{0D9BDF5D-0906-489E-AB34-BBBAB49BA2BD}">
      <dgm:prSet/>
      <dgm:spPr/>
      <dgm:t>
        <a:bodyPr/>
        <a:lstStyle/>
        <a:p>
          <a:endParaRPr lang="en-US"/>
        </a:p>
      </dgm:t>
    </dgm:pt>
    <dgm:pt modelId="{73ADFD67-093A-4172-8898-035FE1A73D36}" type="sibTrans" cxnId="{0D9BDF5D-0906-489E-AB34-BBBAB49BA2BD}">
      <dgm:prSet/>
      <dgm:spPr/>
      <dgm:t>
        <a:bodyPr/>
        <a:lstStyle/>
        <a:p>
          <a:endParaRPr lang="en-US"/>
        </a:p>
      </dgm:t>
    </dgm:pt>
    <dgm:pt modelId="{3BCA71A5-454A-4257-9C7E-CC1DCC61862C}">
      <dgm:prSet/>
      <dgm:spPr/>
      <dgm:t>
        <a:bodyPr/>
        <a:lstStyle/>
        <a:p>
          <a:r>
            <a:rPr lang="en-GB" dirty="0"/>
            <a:t>Some lack of understanding </a:t>
          </a:r>
          <a:endParaRPr lang="en-US" dirty="0"/>
        </a:p>
      </dgm:t>
    </dgm:pt>
    <dgm:pt modelId="{2C32E237-8CB1-4622-A2B1-4C47CB285E32}" type="parTrans" cxnId="{462D83C0-401C-43C9-A09A-E55945868E9B}">
      <dgm:prSet/>
      <dgm:spPr/>
      <dgm:t>
        <a:bodyPr/>
        <a:lstStyle/>
        <a:p>
          <a:endParaRPr lang="en-US"/>
        </a:p>
      </dgm:t>
    </dgm:pt>
    <dgm:pt modelId="{CE49C379-45D3-4815-A834-375A3ABA4E12}" type="sibTrans" cxnId="{462D83C0-401C-43C9-A09A-E55945868E9B}">
      <dgm:prSet/>
      <dgm:spPr/>
      <dgm:t>
        <a:bodyPr/>
        <a:lstStyle/>
        <a:p>
          <a:endParaRPr lang="en-US"/>
        </a:p>
      </dgm:t>
    </dgm:pt>
    <dgm:pt modelId="{640F988F-97AC-44AB-A9CF-84BC07BF82AB}">
      <dgm:prSet/>
      <dgm:spPr/>
      <dgm:t>
        <a:bodyPr/>
        <a:lstStyle/>
        <a:p>
          <a:r>
            <a:rPr lang="en-GB" dirty="0"/>
            <a:t>Poor subject knowledge at times</a:t>
          </a:r>
          <a:endParaRPr lang="en-US" dirty="0"/>
        </a:p>
      </dgm:t>
    </dgm:pt>
    <dgm:pt modelId="{5A282A02-8FD3-4BA7-87F1-33EED91A2CB9}" type="parTrans" cxnId="{2AEFE07B-7660-41FD-A8EE-53D5989637F2}">
      <dgm:prSet/>
      <dgm:spPr/>
      <dgm:t>
        <a:bodyPr/>
        <a:lstStyle/>
        <a:p>
          <a:endParaRPr lang="en-US"/>
        </a:p>
      </dgm:t>
    </dgm:pt>
    <dgm:pt modelId="{D362DB9C-E237-4D65-ABF4-D6ABDCF869BC}" type="sibTrans" cxnId="{2AEFE07B-7660-41FD-A8EE-53D5989637F2}">
      <dgm:prSet/>
      <dgm:spPr/>
      <dgm:t>
        <a:bodyPr/>
        <a:lstStyle/>
        <a:p>
          <a:endParaRPr lang="en-US"/>
        </a:p>
      </dgm:t>
    </dgm:pt>
    <dgm:pt modelId="{64E8D280-CEBD-451A-8E5D-F1C03DF0766F}">
      <dgm:prSet/>
      <dgm:spPr/>
      <dgm:t>
        <a:bodyPr/>
        <a:lstStyle/>
        <a:p>
          <a:r>
            <a:rPr lang="en-GB"/>
            <a:t>Time management </a:t>
          </a:r>
          <a:endParaRPr lang="en-US"/>
        </a:p>
      </dgm:t>
    </dgm:pt>
    <dgm:pt modelId="{01AA6A5E-3ADE-455E-B490-E28D720B9168}" type="parTrans" cxnId="{7ACAFF26-804E-4BC6-B011-DFB1895E17F0}">
      <dgm:prSet/>
      <dgm:spPr/>
      <dgm:t>
        <a:bodyPr/>
        <a:lstStyle/>
        <a:p>
          <a:endParaRPr lang="en-US"/>
        </a:p>
      </dgm:t>
    </dgm:pt>
    <dgm:pt modelId="{6826DDE3-1EF7-4BB3-B911-C63CB592DE14}" type="sibTrans" cxnId="{7ACAFF26-804E-4BC6-B011-DFB1895E17F0}">
      <dgm:prSet/>
      <dgm:spPr/>
      <dgm:t>
        <a:bodyPr/>
        <a:lstStyle/>
        <a:p>
          <a:endParaRPr lang="en-US"/>
        </a:p>
      </dgm:t>
    </dgm:pt>
    <dgm:pt modelId="{AE853566-FCA3-4A6B-91C3-2D2C2D38D0C2}">
      <dgm:prSet/>
      <dgm:spPr/>
      <dgm:t>
        <a:bodyPr/>
        <a:lstStyle/>
        <a:p>
          <a:r>
            <a:rPr lang="en-GB"/>
            <a:t>How we over come the challenges:</a:t>
          </a:r>
          <a:endParaRPr lang="en-US"/>
        </a:p>
      </dgm:t>
    </dgm:pt>
    <dgm:pt modelId="{4C9C8DFE-E38B-40A3-942E-2AECC05CA5BB}" type="parTrans" cxnId="{1AFF0305-76A6-4204-92FC-A708BF56B7C2}">
      <dgm:prSet/>
      <dgm:spPr/>
      <dgm:t>
        <a:bodyPr/>
        <a:lstStyle/>
        <a:p>
          <a:endParaRPr lang="en-US"/>
        </a:p>
      </dgm:t>
    </dgm:pt>
    <dgm:pt modelId="{72D87E20-FFF2-4FB2-A780-57A454E1BE20}" type="sibTrans" cxnId="{1AFF0305-76A6-4204-92FC-A708BF56B7C2}">
      <dgm:prSet/>
      <dgm:spPr/>
      <dgm:t>
        <a:bodyPr/>
        <a:lstStyle/>
        <a:p>
          <a:endParaRPr lang="en-US"/>
        </a:p>
      </dgm:t>
    </dgm:pt>
    <dgm:pt modelId="{8FA70D1B-68C2-47A4-B205-BF4F9BCB8F96}">
      <dgm:prSet/>
      <dgm:spPr/>
      <dgm:t>
        <a:bodyPr/>
        <a:lstStyle/>
        <a:p>
          <a:r>
            <a:rPr lang="en-GB"/>
            <a:t>scheduled agreed time to discuss </a:t>
          </a:r>
          <a:endParaRPr lang="en-US"/>
        </a:p>
      </dgm:t>
    </dgm:pt>
    <dgm:pt modelId="{C5B96AB1-B76D-4121-8E16-1C1E97151B31}" type="parTrans" cxnId="{03DA0C63-058D-44BA-8B32-831896344EF9}">
      <dgm:prSet/>
      <dgm:spPr/>
      <dgm:t>
        <a:bodyPr/>
        <a:lstStyle/>
        <a:p>
          <a:endParaRPr lang="en-US"/>
        </a:p>
      </dgm:t>
    </dgm:pt>
    <dgm:pt modelId="{D03B7A1F-7ACB-42B7-B5EB-CC7DCA757F78}" type="sibTrans" cxnId="{03DA0C63-058D-44BA-8B32-831896344EF9}">
      <dgm:prSet/>
      <dgm:spPr/>
      <dgm:t>
        <a:bodyPr/>
        <a:lstStyle/>
        <a:p>
          <a:endParaRPr lang="en-US"/>
        </a:p>
      </dgm:t>
    </dgm:pt>
    <dgm:pt modelId="{44D4C123-1BC5-4DB1-A852-17E7C8DCD8F5}">
      <dgm:prSet/>
      <dgm:spPr/>
      <dgm:t>
        <a:bodyPr/>
        <a:lstStyle/>
        <a:p>
          <a:r>
            <a:rPr lang="en-GB"/>
            <a:t>Collaborated together to see what best suits us. </a:t>
          </a:r>
          <a:endParaRPr lang="en-US"/>
        </a:p>
      </dgm:t>
    </dgm:pt>
    <dgm:pt modelId="{B35624A9-4A14-4C62-AD9D-EC2D76CA7E6E}" type="parTrans" cxnId="{15E44AFE-1135-47C2-BF90-CA83E274FF38}">
      <dgm:prSet/>
      <dgm:spPr/>
      <dgm:t>
        <a:bodyPr/>
        <a:lstStyle/>
        <a:p>
          <a:endParaRPr lang="en-US"/>
        </a:p>
      </dgm:t>
    </dgm:pt>
    <dgm:pt modelId="{CB964FA2-D002-4F53-A233-BB97E31B1EA5}" type="sibTrans" cxnId="{15E44AFE-1135-47C2-BF90-CA83E274FF38}">
      <dgm:prSet/>
      <dgm:spPr/>
      <dgm:t>
        <a:bodyPr/>
        <a:lstStyle/>
        <a:p>
          <a:endParaRPr lang="en-US"/>
        </a:p>
      </dgm:t>
    </dgm:pt>
    <dgm:pt modelId="{32A95329-7BFA-4940-B9DD-2C749AD1EA46}">
      <dgm:prSet/>
      <dgm:spPr/>
      <dgm:t>
        <a:bodyPr/>
        <a:lstStyle/>
        <a:p>
          <a:r>
            <a:rPr lang="en-GB"/>
            <a:t>Motivated each other. </a:t>
          </a:r>
          <a:endParaRPr lang="en-US"/>
        </a:p>
      </dgm:t>
    </dgm:pt>
    <dgm:pt modelId="{BB65EB3B-CC52-4534-A4C8-980296979F49}" type="parTrans" cxnId="{494EEBA5-C36D-4001-BB51-092522C52499}">
      <dgm:prSet/>
      <dgm:spPr/>
      <dgm:t>
        <a:bodyPr/>
        <a:lstStyle/>
        <a:p>
          <a:endParaRPr lang="en-US"/>
        </a:p>
      </dgm:t>
    </dgm:pt>
    <dgm:pt modelId="{E8042016-3593-40EC-A6EF-BBDCA1CFE07A}" type="sibTrans" cxnId="{494EEBA5-C36D-4001-BB51-092522C52499}">
      <dgm:prSet/>
      <dgm:spPr/>
      <dgm:t>
        <a:bodyPr/>
        <a:lstStyle/>
        <a:p>
          <a:endParaRPr lang="en-US"/>
        </a:p>
      </dgm:t>
    </dgm:pt>
    <dgm:pt modelId="{F9998578-BF0C-47C3-92BE-B51E14A6A03E}" type="pres">
      <dgm:prSet presAssocID="{366191EA-5F9A-433B-8FBD-C2806FFC1E0C}" presName="Name0" presStyleCnt="0">
        <dgm:presLayoutVars>
          <dgm:dir/>
          <dgm:resizeHandles val="exact"/>
        </dgm:presLayoutVars>
      </dgm:prSet>
      <dgm:spPr/>
    </dgm:pt>
    <dgm:pt modelId="{38F2C95D-5E96-4CFF-BC1E-7ACC97971E35}" type="pres">
      <dgm:prSet presAssocID="{D38F3BED-31A5-479C-B061-9C36B368F8B2}" presName="node" presStyleLbl="node1" presStyleIdx="0" presStyleCnt="8">
        <dgm:presLayoutVars>
          <dgm:bulletEnabled val="1"/>
        </dgm:presLayoutVars>
      </dgm:prSet>
      <dgm:spPr/>
    </dgm:pt>
    <dgm:pt modelId="{13AB54B3-6E62-464E-A4D7-B4DBC8F7F5CE}" type="pres">
      <dgm:prSet presAssocID="{73ADFD67-093A-4172-8898-035FE1A73D36}" presName="sibTrans" presStyleLbl="sibTrans1D1" presStyleIdx="0" presStyleCnt="7"/>
      <dgm:spPr/>
    </dgm:pt>
    <dgm:pt modelId="{450C4579-55F6-4DEE-9E44-9552B9EEA5F9}" type="pres">
      <dgm:prSet presAssocID="{73ADFD67-093A-4172-8898-035FE1A73D36}" presName="connectorText" presStyleLbl="sibTrans1D1" presStyleIdx="0" presStyleCnt="7"/>
      <dgm:spPr/>
    </dgm:pt>
    <dgm:pt modelId="{16AE6E55-B82C-41D4-88E7-68734EB11664}" type="pres">
      <dgm:prSet presAssocID="{3BCA71A5-454A-4257-9C7E-CC1DCC61862C}" presName="node" presStyleLbl="node1" presStyleIdx="1" presStyleCnt="8">
        <dgm:presLayoutVars>
          <dgm:bulletEnabled val="1"/>
        </dgm:presLayoutVars>
      </dgm:prSet>
      <dgm:spPr/>
    </dgm:pt>
    <dgm:pt modelId="{39D4E462-C8B7-4B5E-970A-50AA9FAC1FF2}" type="pres">
      <dgm:prSet presAssocID="{CE49C379-45D3-4815-A834-375A3ABA4E12}" presName="sibTrans" presStyleLbl="sibTrans1D1" presStyleIdx="1" presStyleCnt="7"/>
      <dgm:spPr/>
    </dgm:pt>
    <dgm:pt modelId="{514366D3-4F9D-4BB1-B190-43D36C531B34}" type="pres">
      <dgm:prSet presAssocID="{CE49C379-45D3-4815-A834-375A3ABA4E12}" presName="connectorText" presStyleLbl="sibTrans1D1" presStyleIdx="1" presStyleCnt="7"/>
      <dgm:spPr/>
    </dgm:pt>
    <dgm:pt modelId="{3E871CD3-B12B-4A35-8599-69D880CDD956}" type="pres">
      <dgm:prSet presAssocID="{640F988F-97AC-44AB-A9CF-84BC07BF82AB}" presName="node" presStyleLbl="node1" presStyleIdx="2" presStyleCnt="8">
        <dgm:presLayoutVars>
          <dgm:bulletEnabled val="1"/>
        </dgm:presLayoutVars>
      </dgm:prSet>
      <dgm:spPr/>
    </dgm:pt>
    <dgm:pt modelId="{69C90B92-55FC-4B54-8165-7E88FF017A1F}" type="pres">
      <dgm:prSet presAssocID="{D362DB9C-E237-4D65-ABF4-D6ABDCF869BC}" presName="sibTrans" presStyleLbl="sibTrans1D1" presStyleIdx="2" presStyleCnt="7"/>
      <dgm:spPr/>
    </dgm:pt>
    <dgm:pt modelId="{694D53CD-5435-4265-B103-3ECA94BA792F}" type="pres">
      <dgm:prSet presAssocID="{D362DB9C-E237-4D65-ABF4-D6ABDCF869BC}" presName="connectorText" presStyleLbl="sibTrans1D1" presStyleIdx="2" presStyleCnt="7"/>
      <dgm:spPr/>
    </dgm:pt>
    <dgm:pt modelId="{3241FF58-0F58-4A49-9C17-C941521CF9C9}" type="pres">
      <dgm:prSet presAssocID="{64E8D280-CEBD-451A-8E5D-F1C03DF0766F}" presName="node" presStyleLbl="node1" presStyleIdx="3" presStyleCnt="8">
        <dgm:presLayoutVars>
          <dgm:bulletEnabled val="1"/>
        </dgm:presLayoutVars>
      </dgm:prSet>
      <dgm:spPr/>
    </dgm:pt>
    <dgm:pt modelId="{E9F8126B-4DDD-42B6-ADB4-C08E184BF897}" type="pres">
      <dgm:prSet presAssocID="{6826DDE3-1EF7-4BB3-B911-C63CB592DE14}" presName="sibTrans" presStyleLbl="sibTrans1D1" presStyleIdx="3" presStyleCnt="7"/>
      <dgm:spPr/>
    </dgm:pt>
    <dgm:pt modelId="{53721866-B2E4-4F8E-9E18-865D5E004BAA}" type="pres">
      <dgm:prSet presAssocID="{6826DDE3-1EF7-4BB3-B911-C63CB592DE14}" presName="connectorText" presStyleLbl="sibTrans1D1" presStyleIdx="3" presStyleCnt="7"/>
      <dgm:spPr/>
    </dgm:pt>
    <dgm:pt modelId="{7769E573-40EF-46AA-9372-8E4CD496CF12}" type="pres">
      <dgm:prSet presAssocID="{AE853566-FCA3-4A6B-91C3-2D2C2D38D0C2}" presName="node" presStyleLbl="node1" presStyleIdx="4" presStyleCnt="8">
        <dgm:presLayoutVars>
          <dgm:bulletEnabled val="1"/>
        </dgm:presLayoutVars>
      </dgm:prSet>
      <dgm:spPr/>
    </dgm:pt>
    <dgm:pt modelId="{40FD265F-24F8-4A80-854D-87AFCDE3467A}" type="pres">
      <dgm:prSet presAssocID="{72D87E20-FFF2-4FB2-A780-57A454E1BE20}" presName="sibTrans" presStyleLbl="sibTrans1D1" presStyleIdx="4" presStyleCnt="7"/>
      <dgm:spPr/>
    </dgm:pt>
    <dgm:pt modelId="{7311DAA1-31EC-445C-8014-3FA805E00FBF}" type="pres">
      <dgm:prSet presAssocID="{72D87E20-FFF2-4FB2-A780-57A454E1BE20}" presName="connectorText" presStyleLbl="sibTrans1D1" presStyleIdx="4" presStyleCnt="7"/>
      <dgm:spPr/>
    </dgm:pt>
    <dgm:pt modelId="{333CCB9B-3342-4A7E-9EF2-ABC51A8CFA58}" type="pres">
      <dgm:prSet presAssocID="{8FA70D1B-68C2-47A4-B205-BF4F9BCB8F96}" presName="node" presStyleLbl="node1" presStyleIdx="5" presStyleCnt="8">
        <dgm:presLayoutVars>
          <dgm:bulletEnabled val="1"/>
        </dgm:presLayoutVars>
      </dgm:prSet>
      <dgm:spPr/>
    </dgm:pt>
    <dgm:pt modelId="{7AD92AC5-DD56-4A19-811D-945A5BD0652A}" type="pres">
      <dgm:prSet presAssocID="{D03B7A1F-7ACB-42B7-B5EB-CC7DCA757F78}" presName="sibTrans" presStyleLbl="sibTrans1D1" presStyleIdx="5" presStyleCnt="7"/>
      <dgm:spPr/>
    </dgm:pt>
    <dgm:pt modelId="{05DE7E22-1167-42E2-8AC5-C98EF192D326}" type="pres">
      <dgm:prSet presAssocID="{D03B7A1F-7ACB-42B7-B5EB-CC7DCA757F78}" presName="connectorText" presStyleLbl="sibTrans1D1" presStyleIdx="5" presStyleCnt="7"/>
      <dgm:spPr/>
    </dgm:pt>
    <dgm:pt modelId="{A1088677-1C66-4DF4-BCCC-381F77249DB8}" type="pres">
      <dgm:prSet presAssocID="{44D4C123-1BC5-4DB1-A852-17E7C8DCD8F5}" presName="node" presStyleLbl="node1" presStyleIdx="6" presStyleCnt="8">
        <dgm:presLayoutVars>
          <dgm:bulletEnabled val="1"/>
        </dgm:presLayoutVars>
      </dgm:prSet>
      <dgm:spPr/>
    </dgm:pt>
    <dgm:pt modelId="{72457FAC-D503-494A-B124-E7CF51973DAE}" type="pres">
      <dgm:prSet presAssocID="{CB964FA2-D002-4F53-A233-BB97E31B1EA5}" presName="sibTrans" presStyleLbl="sibTrans1D1" presStyleIdx="6" presStyleCnt="7"/>
      <dgm:spPr/>
    </dgm:pt>
    <dgm:pt modelId="{740AEC28-C24E-448C-8565-8F2107521713}" type="pres">
      <dgm:prSet presAssocID="{CB964FA2-D002-4F53-A233-BB97E31B1EA5}" presName="connectorText" presStyleLbl="sibTrans1D1" presStyleIdx="6" presStyleCnt="7"/>
      <dgm:spPr/>
    </dgm:pt>
    <dgm:pt modelId="{2FE0299B-5467-416E-9DDE-C84BB36FC8FA}" type="pres">
      <dgm:prSet presAssocID="{32A95329-7BFA-4940-B9DD-2C749AD1EA46}" presName="node" presStyleLbl="node1" presStyleIdx="7" presStyleCnt="8">
        <dgm:presLayoutVars>
          <dgm:bulletEnabled val="1"/>
        </dgm:presLayoutVars>
      </dgm:prSet>
      <dgm:spPr/>
    </dgm:pt>
  </dgm:ptLst>
  <dgm:cxnLst>
    <dgm:cxn modelId="{1AFF0305-76A6-4204-92FC-A708BF56B7C2}" srcId="{366191EA-5F9A-433B-8FBD-C2806FFC1E0C}" destId="{AE853566-FCA3-4A6B-91C3-2D2C2D38D0C2}" srcOrd="4" destOrd="0" parTransId="{4C9C8DFE-E38B-40A3-942E-2AECC05CA5BB}" sibTransId="{72D87E20-FFF2-4FB2-A780-57A454E1BE20}"/>
    <dgm:cxn modelId="{4722C907-D28B-4F67-B065-C68CC73FFA9C}" type="presOf" srcId="{72D87E20-FFF2-4FB2-A780-57A454E1BE20}" destId="{40FD265F-24F8-4A80-854D-87AFCDE3467A}" srcOrd="0" destOrd="0" presId="urn:microsoft.com/office/officeart/2016/7/layout/RepeatingBendingProcessNew"/>
    <dgm:cxn modelId="{8615E708-F3CB-4DBB-98E5-7E2B3F7A4C16}" type="presOf" srcId="{CB964FA2-D002-4F53-A233-BB97E31B1EA5}" destId="{740AEC28-C24E-448C-8565-8F2107521713}" srcOrd="1" destOrd="0" presId="urn:microsoft.com/office/officeart/2016/7/layout/RepeatingBendingProcessNew"/>
    <dgm:cxn modelId="{01991125-DF9C-4CFC-97F0-24E4D90F0E50}" type="presOf" srcId="{D362DB9C-E237-4D65-ABF4-D6ABDCF869BC}" destId="{694D53CD-5435-4265-B103-3ECA94BA792F}" srcOrd="1" destOrd="0" presId="urn:microsoft.com/office/officeart/2016/7/layout/RepeatingBendingProcessNew"/>
    <dgm:cxn modelId="{7ACAFF26-804E-4BC6-B011-DFB1895E17F0}" srcId="{366191EA-5F9A-433B-8FBD-C2806FFC1E0C}" destId="{64E8D280-CEBD-451A-8E5D-F1C03DF0766F}" srcOrd="3" destOrd="0" parTransId="{01AA6A5E-3ADE-455E-B490-E28D720B9168}" sibTransId="{6826DDE3-1EF7-4BB3-B911-C63CB592DE14}"/>
    <dgm:cxn modelId="{956B7928-08E2-4DE3-9EBC-F314F94896D3}" type="presOf" srcId="{640F988F-97AC-44AB-A9CF-84BC07BF82AB}" destId="{3E871CD3-B12B-4A35-8599-69D880CDD956}" srcOrd="0" destOrd="0" presId="urn:microsoft.com/office/officeart/2016/7/layout/RepeatingBendingProcessNew"/>
    <dgm:cxn modelId="{D2F1772D-CA63-444C-85B0-198FCE0C0D91}" type="presOf" srcId="{72D87E20-FFF2-4FB2-A780-57A454E1BE20}" destId="{7311DAA1-31EC-445C-8014-3FA805E00FBF}" srcOrd="1" destOrd="0" presId="urn:microsoft.com/office/officeart/2016/7/layout/RepeatingBendingProcessNew"/>
    <dgm:cxn modelId="{B593B32D-1A7A-4CB4-9243-3DB132ACFFCF}" type="presOf" srcId="{D362DB9C-E237-4D65-ABF4-D6ABDCF869BC}" destId="{69C90B92-55FC-4B54-8165-7E88FF017A1F}" srcOrd="0" destOrd="0" presId="urn:microsoft.com/office/officeart/2016/7/layout/RepeatingBendingProcessNew"/>
    <dgm:cxn modelId="{C6007F2E-8014-4578-ADFC-5CB1B67E4C8E}" type="presOf" srcId="{73ADFD67-093A-4172-8898-035FE1A73D36}" destId="{450C4579-55F6-4DEE-9E44-9552B9EEA5F9}" srcOrd="1" destOrd="0" presId="urn:microsoft.com/office/officeart/2016/7/layout/RepeatingBendingProcessNew"/>
    <dgm:cxn modelId="{8CB86539-6206-438A-85EE-30427AB2EE70}" type="presOf" srcId="{8FA70D1B-68C2-47A4-B205-BF4F9BCB8F96}" destId="{333CCB9B-3342-4A7E-9EF2-ABC51A8CFA58}" srcOrd="0" destOrd="0" presId="urn:microsoft.com/office/officeart/2016/7/layout/RepeatingBendingProcessNew"/>
    <dgm:cxn modelId="{32977E3F-BB61-4009-AD38-62F13F019454}" type="presOf" srcId="{6826DDE3-1EF7-4BB3-B911-C63CB592DE14}" destId="{E9F8126B-4DDD-42B6-ADB4-C08E184BF897}" srcOrd="0" destOrd="0" presId="urn:microsoft.com/office/officeart/2016/7/layout/RepeatingBendingProcessNew"/>
    <dgm:cxn modelId="{0D9BDF5D-0906-489E-AB34-BBBAB49BA2BD}" srcId="{366191EA-5F9A-433B-8FBD-C2806FFC1E0C}" destId="{D38F3BED-31A5-479C-B061-9C36B368F8B2}" srcOrd="0" destOrd="0" parTransId="{E6CCE25F-43FB-4C9B-8365-2A6A2CB7B961}" sibTransId="{73ADFD67-093A-4172-8898-035FE1A73D36}"/>
    <dgm:cxn modelId="{F6384961-0C5F-443B-8197-3860C038BCC2}" type="presOf" srcId="{AE853566-FCA3-4A6B-91C3-2D2C2D38D0C2}" destId="{7769E573-40EF-46AA-9372-8E4CD496CF12}" srcOrd="0" destOrd="0" presId="urn:microsoft.com/office/officeart/2016/7/layout/RepeatingBendingProcessNew"/>
    <dgm:cxn modelId="{03DA0C63-058D-44BA-8B32-831896344EF9}" srcId="{366191EA-5F9A-433B-8FBD-C2806FFC1E0C}" destId="{8FA70D1B-68C2-47A4-B205-BF4F9BCB8F96}" srcOrd="5" destOrd="0" parTransId="{C5B96AB1-B76D-4121-8E16-1C1E97151B31}" sibTransId="{D03B7A1F-7ACB-42B7-B5EB-CC7DCA757F78}"/>
    <dgm:cxn modelId="{CBF6AB6F-867C-4247-81CC-E6F966C0BEA8}" type="presOf" srcId="{CE49C379-45D3-4815-A834-375A3ABA4E12}" destId="{39D4E462-C8B7-4B5E-970A-50AA9FAC1FF2}" srcOrd="0" destOrd="0" presId="urn:microsoft.com/office/officeart/2016/7/layout/RepeatingBendingProcessNew"/>
    <dgm:cxn modelId="{8C364252-BA32-4416-9425-4181B3540655}" type="presOf" srcId="{CE49C379-45D3-4815-A834-375A3ABA4E12}" destId="{514366D3-4F9D-4BB1-B190-43D36C531B34}" srcOrd="1" destOrd="0" presId="urn:microsoft.com/office/officeart/2016/7/layout/RepeatingBendingProcessNew"/>
    <dgm:cxn modelId="{6AE8BE56-F917-4029-B96B-2A9B056F6B46}" type="presOf" srcId="{64E8D280-CEBD-451A-8E5D-F1C03DF0766F}" destId="{3241FF58-0F58-4A49-9C17-C941521CF9C9}" srcOrd="0" destOrd="0" presId="urn:microsoft.com/office/officeart/2016/7/layout/RepeatingBendingProcessNew"/>
    <dgm:cxn modelId="{321DA677-0AA2-4B69-8E01-CB8E3753D293}" type="presOf" srcId="{366191EA-5F9A-433B-8FBD-C2806FFC1E0C}" destId="{F9998578-BF0C-47C3-92BE-B51E14A6A03E}" srcOrd="0" destOrd="0" presId="urn:microsoft.com/office/officeart/2016/7/layout/RepeatingBendingProcessNew"/>
    <dgm:cxn modelId="{2AEFE07B-7660-41FD-A8EE-53D5989637F2}" srcId="{366191EA-5F9A-433B-8FBD-C2806FFC1E0C}" destId="{640F988F-97AC-44AB-A9CF-84BC07BF82AB}" srcOrd="2" destOrd="0" parTransId="{5A282A02-8FD3-4BA7-87F1-33EED91A2CB9}" sibTransId="{D362DB9C-E237-4D65-ABF4-D6ABDCF869BC}"/>
    <dgm:cxn modelId="{6BEEC87E-9CBC-45BF-AAA0-45ECC76D0039}" type="presOf" srcId="{73ADFD67-093A-4172-8898-035FE1A73D36}" destId="{13AB54B3-6E62-464E-A4D7-B4DBC8F7F5CE}" srcOrd="0" destOrd="0" presId="urn:microsoft.com/office/officeart/2016/7/layout/RepeatingBendingProcessNew"/>
    <dgm:cxn modelId="{129C59A5-E194-4E9F-A119-CDFD4018BC71}" type="presOf" srcId="{CB964FA2-D002-4F53-A233-BB97E31B1EA5}" destId="{72457FAC-D503-494A-B124-E7CF51973DAE}" srcOrd="0" destOrd="0" presId="urn:microsoft.com/office/officeart/2016/7/layout/RepeatingBendingProcessNew"/>
    <dgm:cxn modelId="{494EEBA5-C36D-4001-BB51-092522C52499}" srcId="{366191EA-5F9A-433B-8FBD-C2806FFC1E0C}" destId="{32A95329-7BFA-4940-B9DD-2C749AD1EA46}" srcOrd="7" destOrd="0" parTransId="{BB65EB3B-CC52-4534-A4C8-980296979F49}" sibTransId="{E8042016-3593-40EC-A6EF-BBDCA1CFE07A}"/>
    <dgm:cxn modelId="{48D2B3AC-DBB6-461F-BD37-6F0DAE726018}" type="presOf" srcId="{D03B7A1F-7ACB-42B7-B5EB-CC7DCA757F78}" destId="{05DE7E22-1167-42E2-8AC5-C98EF192D326}" srcOrd="1" destOrd="0" presId="urn:microsoft.com/office/officeart/2016/7/layout/RepeatingBendingProcessNew"/>
    <dgm:cxn modelId="{462D83C0-401C-43C9-A09A-E55945868E9B}" srcId="{366191EA-5F9A-433B-8FBD-C2806FFC1E0C}" destId="{3BCA71A5-454A-4257-9C7E-CC1DCC61862C}" srcOrd="1" destOrd="0" parTransId="{2C32E237-8CB1-4622-A2B1-4C47CB285E32}" sibTransId="{CE49C379-45D3-4815-A834-375A3ABA4E12}"/>
    <dgm:cxn modelId="{FD57ABC7-94FD-42E9-89B0-CCD73EB99BFA}" type="presOf" srcId="{D38F3BED-31A5-479C-B061-9C36B368F8B2}" destId="{38F2C95D-5E96-4CFF-BC1E-7ACC97971E35}" srcOrd="0" destOrd="0" presId="urn:microsoft.com/office/officeart/2016/7/layout/RepeatingBendingProcessNew"/>
    <dgm:cxn modelId="{D4DB3FD2-00E8-4FFB-A919-FAB28C0B3749}" type="presOf" srcId="{3BCA71A5-454A-4257-9C7E-CC1DCC61862C}" destId="{16AE6E55-B82C-41D4-88E7-68734EB11664}" srcOrd="0" destOrd="0" presId="urn:microsoft.com/office/officeart/2016/7/layout/RepeatingBendingProcessNew"/>
    <dgm:cxn modelId="{6CB33DE3-7EA3-4686-86D0-322C42A1B9B6}" type="presOf" srcId="{44D4C123-1BC5-4DB1-A852-17E7C8DCD8F5}" destId="{A1088677-1C66-4DF4-BCCC-381F77249DB8}" srcOrd="0" destOrd="0" presId="urn:microsoft.com/office/officeart/2016/7/layout/RepeatingBendingProcessNew"/>
    <dgm:cxn modelId="{B93EDCE5-756F-4BA4-9032-E555014E0B18}" type="presOf" srcId="{6826DDE3-1EF7-4BB3-B911-C63CB592DE14}" destId="{53721866-B2E4-4F8E-9E18-865D5E004BAA}" srcOrd="1" destOrd="0" presId="urn:microsoft.com/office/officeart/2016/7/layout/RepeatingBendingProcessNew"/>
    <dgm:cxn modelId="{15099BE6-A04C-4B7C-AE92-ED970932DD39}" type="presOf" srcId="{D03B7A1F-7ACB-42B7-B5EB-CC7DCA757F78}" destId="{7AD92AC5-DD56-4A19-811D-945A5BD0652A}" srcOrd="0" destOrd="0" presId="urn:microsoft.com/office/officeart/2016/7/layout/RepeatingBendingProcessNew"/>
    <dgm:cxn modelId="{B98697E7-48D1-4116-AEB8-0016DAEB3AF7}" type="presOf" srcId="{32A95329-7BFA-4940-B9DD-2C749AD1EA46}" destId="{2FE0299B-5467-416E-9DDE-C84BB36FC8FA}" srcOrd="0" destOrd="0" presId="urn:microsoft.com/office/officeart/2016/7/layout/RepeatingBendingProcessNew"/>
    <dgm:cxn modelId="{15E44AFE-1135-47C2-BF90-CA83E274FF38}" srcId="{366191EA-5F9A-433B-8FBD-C2806FFC1E0C}" destId="{44D4C123-1BC5-4DB1-A852-17E7C8DCD8F5}" srcOrd="6" destOrd="0" parTransId="{B35624A9-4A14-4C62-AD9D-EC2D76CA7E6E}" sibTransId="{CB964FA2-D002-4F53-A233-BB97E31B1EA5}"/>
    <dgm:cxn modelId="{927E72C8-7A1B-4DEA-A761-3067E561AC4B}" type="presParOf" srcId="{F9998578-BF0C-47C3-92BE-B51E14A6A03E}" destId="{38F2C95D-5E96-4CFF-BC1E-7ACC97971E35}" srcOrd="0" destOrd="0" presId="urn:microsoft.com/office/officeart/2016/7/layout/RepeatingBendingProcessNew"/>
    <dgm:cxn modelId="{0946D70C-B2BF-4E3E-966C-2289D73921EF}" type="presParOf" srcId="{F9998578-BF0C-47C3-92BE-B51E14A6A03E}" destId="{13AB54B3-6E62-464E-A4D7-B4DBC8F7F5CE}" srcOrd="1" destOrd="0" presId="urn:microsoft.com/office/officeart/2016/7/layout/RepeatingBendingProcessNew"/>
    <dgm:cxn modelId="{D61594F8-9E9B-435B-99D3-3C359E662306}" type="presParOf" srcId="{13AB54B3-6E62-464E-A4D7-B4DBC8F7F5CE}" destId="{450C4579-55F6-4DEE-9E44-9552B9EEA5F9}" srcOrd="0" destOrd="0" presId="urn:microsoft.com/office/officeart/2016/7/layout/RepeatingBendingProcessNew"/>
    <dgm:cxn modelId="{3B5087E6-7986-4641-9C5E-F120FFC2980F}" type="presParOf" srcId="{F9998578-BF0C-47C3-92BE-B51E14A6A03E}" destId="{16AE6E55-B82C-41D4-88E7-68734EB11664}" srcOrd="2" destOrd="0" presId="urn:microsoft.com/office/officeart/2016/7/layout/RepeatingBendingProcessNew"/>
    <dgm:cxn modelId="{E3C93B41-D84D-4CBF-B98B-F697E5E92DB1}" type="presParOf" srcId="{F9998578-BF0C-47C3-92BE-B51E14A6A03E}" destId="{39D4E462-C8B7-4B5E-970A-50AA9FAC1FF2}" srcOrd="3" destOrd="0" presId="urn:microsoft.com/office/officeart/2016/7/layout/RepeatingBendingProcessNew"/>
    <dgm:cxn modelId="{F41F7A3A-07A9-4B14-AF6C-53C6C07D0458}" type="presParOf" srcId="{39D4E462-C8B7-4B5E-970A-50AA9FAC1FF2}" destId="{514366D3-4F9D-4BB1-B190-43D36C531B34}" srcOrd="0" destOrd="0" presId="urn:microsoft.com/office/officeart/2016/7/layout/RepeatingBendingProcessNew"/>
    <dgm:cxn modelId="{9216C3FB-3EF7-4253-AB98-635C21CD42C1}" type="presParOf" srcId="{F9998578-BF0C-47C3-92BE-B51E14A6A03E}" destId="{3E871CD3-B12B-4A35-8599-69D880CDD956}" srcOrd="4" destOrd="0" presId="urn:microsoft.com/office/officeart/2016/7/layout/RepeatingBendingProcessNew"/>
    <dgm:cxn modelId="{7C3F9A1F-3006-47E1-BDBF-B82973A7BBCE}" type="presParOf" srcId="{F9998578-BF0C-47C3-92BE-B51E14A6A03E}" destId="{69C90B92-55FC-4B54-8165-7E88FF017A1F}" srcOrd="5" destOrd="0" presId="urn:microsoft.com/office/officeart/2016/7/layout/RepeatingBendingProcessNew"/>
    <dgm:cxn modelId="{AEC0B516-4E4B-40A0-BD55-3765FF227C11}" type="presParOf" srcId="{69C90B92-55FC-4B54-8165-7E88FF017A1F}" destId="{694D53CD-5435-4265-B103-3ECA94BA792F}" srcOrd="0" destOrd="0" presId="urn:microsoft.com/office/officeart/2016/7/layout/RepeatingBendingProcessNew"/>
    <dgm:cxn modelId="{86718993-2AE4-4E7B-BEAE-1DB17F59026A}" type="presParOf" srcId="{F9998578-BF0C-47C3-92BE-B51E14A6A03E}" destId="{3241FF58-0F58-4A49-9C17-C941521CF9C9}" srcOrd="6" destOrd="0" presId="urn:microsoft.com/office/officeart/2016/7/layout/RepeatingBendingProcessNew"/>
    <dgm:cxn modelId="{E67158B3-46FB-4396-A499-D244E9F28E0A}" type="presParOf" srcId="{F9998578-BF0C-47C3-92BE-B51E14A6A03E}" destId="{E9F8126B-4DDD-42B6-ADB4-C08E184BF897}" srcOrd="7" destOrd="0" presId="urn:microsoft.com/office/officeart/2016/7/layout/RepeatingBendingProcessNew"/>
    <dgm:cxn modelId="{B0BE2F3F-C4FD-47E8-90ED-F8D50D022B8F}" type="presParOf" srcId="{E9F8126B-4DDD-42B6-ADB4-C08E184BF897}" destId="{53721866-B2E4-4F8E-9E18-865D5E004BAA}" srcOrd="0" destOrd="0" presId="urn:microsoft.com/office/officeart/2016/7/layout/RepeatingBendingProcessNew"/>
    <dgm:cxn modelId="{B14FFC1B-F163-42D9-8793-703C544CD0E1}" type="presParOf" srcId="{F9998578-BF0C-47C3-92BE-B51E14A6A03E}" destId="{7769E573-40EF-46AA-9372-8E4CD496CF12}" srcOrd="8" destOrd="0" presId="urn:microsoft.com/office/officeart/2016/7/layout/RepeatingBendingProcessNew"/>
    <dgm:cxn modelId="{05B296FB-5675-4DD3-84DD-30D819BA60B0}" type="presParOf" srcId="{F9998578-BF0C-47C3-92BE-B51E14A6A03E}" destId="{40FD265F-24F8-4A80-854D-87AFCDE3467A}" srcOrd="9" destOrd="0" presId="urn:microsoft.com/office/officeart/2016/7/layout/RepeatingBendingProcessNew"/>
    <dgm:cxn modelId="{1D65AE7D-39C8-4E2D-BDFB-0CC61931F305}" type="presParOf" srcId="{40FD265F-24F8-4A80-854D-87AFCDE3467A}" destId="{7311DAA1-31EC-445C-8014-3FA805E00FBF}" srcOrd="0" destOrd="0" presId="urn:microsoft.com/office/officeart/2016/7/layout/RepeatingBendingProcessNew"/>
    <dgm:cxn modelId="{E469416A-52D0-4BDC-BDAB-9A74C690C64E}" type="presParOf" srcId="{F9998578-BF0C-47C3-92BE-B51E14A6A03E}" destId="{333CCB9B-3342-4A7E-9EF2-ABC51A8CFA58}" srcOrd="10" destOrd="0" presId="urn:microsoft.com/office/officeart/2016/7/layout/RepeatingBendingProcessNew"/>
    <dgm:cxn modelId="{AFEC4CE3-6AF6-476E-AAEF-7720A8B11FED}" type="presParOf" srcId="{F9998578-BF0C-47C3-92BE-B51E14A6A03E}" destId="{7AD92AC5-DD56-4A19-811D-945A5BD0652A}" srcOrd="11" destOrd="0" presId="urn:microsoft.com/office/officeart/2016/7/layout/RepeatingBendingProcessNew"/>
    <dgm:cxn modelId="{E85DFC74-1CCC-46FC-8AE8-C9AE7F11CBEC}" type="presParOf" srcId="{7AD92AC5-DD56-4A19-811D-945A5BD0652A}" destId="{05DE7E22-1167-42E2-8AC5-C98EF192D326}" srcOrd="0" destOrd="0" presId="urn:microsoft.com/office/officeart/2016/7/layout/RepeatingBendingProcessNew"/>
    <dgm:cxn modelId="{19A1051F-24F9-45CC-919F-D4ED78B32FC7}" type="presParOf" srcId="{F9998578-BF0C-47C3-92BE-B51E14A6A03E}" destId="{A1088677-1C66-4DF4-BCCC-381F77249DB8}" srcOrd="12" destOrd="0" presId="urn:microsoft.com/office/officeart/2016/7/layout/RepeatingBendingProcessNew"/>
    <dgm:cxn modelId="{0E6DC2A3-FEBD-4F10-8755-5C196F75823B}" type="presParOf" srcId="{F9998578-BF0C-47C3-92BE-B51E14A6A03E}" destId="{72457FAC-D503-494A-B124-E7CF51973DAE}" srcOrd="13" destOrd="0" presId="urn:microsoft.com/office/officeart/2016/7/layout/RepeatingBendingProcessNew"/>
    <dgm:cxn modelId="{773F1610-5B40-41F2-9ABE-C47F090822F3}" type="presParOf" srcId="{72457FAC-D503-494A-B124-E7CF51973DAE}" destId="{740AEC28-C24E-448C-8565-8F2107521713}" srcOrd="0" destOrd="0" presId="urn:microsoft.com/office/officeart/2016/7/layout/RepeatingBendingProcessNew"/>
    <dgm:cxn modelId="{F29B7183-F8F5-47B1-8F72-C9D3AE053D87}" type="presParOf" srcId="{F9998578-BF0C-47C3-92BE-B51E14A6A03E}" destId="{2FE0299B-5467-416E-9DDE-C84BB36FC8FA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CD640A-E180-45D7-8D70-4D4ED948305D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0DE95-9EF3-475F-AB5D-D5950CD15DA2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0843C-0A4F-4948-904A-04F9DCE7E04D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 A good Co-Ordinator </a:t>
          </a:r>
          <a:endParaRPr lang="en-US" sz="1400" kern="1200" dirty="0"/>
        </a:p>
      </dsp:txBody>
      <dsp:txXfrm>
        <a:off x="1171823" y="2001"/>
        <a:ext cx="5520990" cy="1014565"/>
      </dsp:txXfrm>
    </dsp:sp>
    <dsp:sp modelId="{BE55251D-55BA-4089-8F06-5B22646030E4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B42697-B13D-405C-A055-F7315ED359E3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3A173-FBCE-4380-B616-874214BEC9A8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 A good team worker </a:t>
          </a:r>
          <a:endParaRPr lang="en-US" sz="1400" kern="1200" dirty="0"/>
        </a:p>
      </dsp:txBody>
      <dsp:txXfrm>
        <a:off x="1171823" y="1270208"/>
        <a:ext cx="5520990" cy="1014565"/>
      </dsp:txXfrm>
    </dsp:sp>
    <dsp:sp modelId="{D31C521C-55A6-475C-9E31-25B3F69F9EEC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FCEDFD-57F0-4614-A876-EE6203BA0684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D1DBF-3D74-4352-91EC-E580E1664EE7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Have A good relationship </a:t>
          </a:r>
          <a:endParaRPr lang="en-US" sz="1400" kern="1200" dirty="0"/>
        </a:p>
      </dsp:txBody>
      <dsp:txXfrm>
        <a:off x="1171823" y="2538415"/>
        <a:ext cx="5520990" cy="1014565"/>
      </dsp:txXfrm>
    </dsp:sp>
    <dsp:sp modelId="{01A49390-DA23-485B-9225-171D43715510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95F56-29AF-4268-92E3-57733D1382A6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D8776-DDEA-452F-A81C-FA0D2DC01630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1965 Dr. Bruce Tuckman published an article titled “</a:t>
          </a:r>
          <a:r>
            <a:rPr lang="en-GB" sz="1400" i="1" kern="1200"/>
            <a:t>Developmental Sequence in Small Groups</a:t>
          </a:r>
          <a:r>
            <a:rPr lang="en-GB" sz="1400" kern="1200"/>
            <a:t>” where he focused on the interpersonal relationships of the group members and the impact on task activities (Bonebright, 2009).</a:t>
          </a:r>
          <a:endParaRPr lang="en-US" sz="1400" kern="1200"/>
        </a:p>
      </dsp:txBody>
      <dsp:txXfrm>
        <a:off x="1171823" y="3806622"/>
        <a:ext cx="5520990" cy="10145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AB54B3-6E62-464E-A4D7-B4DBC8F7F5CE}">
      <dsp:nvSpPr>
        <dsp:cNvPr id="0" name=""/>
        <dsp:cNvSpPr/>
      </dsp:nvSpPr>
      <dsp:spPr>
        <a:xfrm>
          <a:off x="1832083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948" y="1178259"/>
        <a:ext cx="21069" cy="4213"/>
      </dsp:txXfrm>
    </dsp:sp>
    <dsp:sp modelId="{38F2C95D-5E96-4CFF-BC1E-7ACC97971E35}">
      <dsp:nvSpPr>
        <dsp:cNvPr id="0" name=""/>
        <dsp:cNvSpPr/>
      </dsp:nvSpPr>
      <dsp:spPr>
        <a:xfrm>
          <a:off x="1710" y="630714"/>
          <a:ext cx="1832172" cy="10993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poor communication </a:t>
          </a:r>
          <a:endParaRPr lang="en-US" sz="1700" kern="1200"/>
        </a:p>
      </dsp:txBody>
      <dsp:txXfrm>
        <a:off x="1710" y="630714"/>
        <a:ext cx="1832172" cy="1099303"/>
      </dsp:txXfrm>
    </dsp:sp>
    <dsp:sp modelId="{39D4E462-C8B7-4B5E-970A-50AA9FAC1FF2}">
      <dsp:nvSpPr>
        <dsp:cNvPr id="0" name=""/>
        <dsp:cNvSpPr/>
      </dsp:nvSpPr>
      <dsp:spPr>
        <a:xfrm>
          <a:off x="4085656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70521" y="1178259"/>
        <a:ext cx="21069" cy="4213"/>
      </dsp:txXfrm>
    </dsp:sp>
    <dsp:sp modelId="{16AE6E55-B82C-41D4-88E7-68734EB11664}">
      <dsp:nvSpPr>
        <dsp:cNvPr id="0" name=""/>
        <dsp:cNvSpPr/>
      </dsp:nvSpPr>
      <dsp:spPr>
        <a:xfrm>
          <a:off x="2255283" y="630714"/>
          <a:ext cx="1832172" cy="10993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Some lack of understanding </a:t>
          </a:r>
          <a:endParaRPr lang="en-US" sz="1700" kern="1200" dirty="0"/>
        </a:p>
      </dsp:txBody>
      <dsp:txXfrm>
        <a:off x="2255283" y="630714"/>
        <a:ext cx="1832172" cy="1099303"/>
      </dsp:txXfrm>
    </dsp:sp>
    <dsp:sp modelId="{69C90B92-55FC-4B54-8165-7E88FF017A1F}">
      <dsp:nvSpPr>
        <dsp:cNvPr id="0" name=""/>
        <dsp:cNvSpPr/>
      </dsp:nvSpPr>
      <dsp:spPr>
        <a:xfrm>
          <a:off x="6339228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24093" y="1178259"/>
        <a:ext cx="21069" cy="4213"/>
      </dsp:txXfrm>
    </dsp:sp>
    <dsp:sp modelId="{3E871CD3-B12B-4A35-8599-69D880CDD956}">
      <dsp:nvSpPr>
        <dsp:cNvPr id="0" name=""/>
        <dsp:cNvSpPr/>
      </dsp:nvSpPr>
      <dsp:spPr>
        <a:xfrm>
          <a:off x="4508855" y="630714"/>
          <a:ext cx="1832172" cy="10993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Poor subject knowledge at times</a:t>
          </a:r>
          <a:endParaRPr lang="en-US" sz="1700" kern="1200" dirty="0"/>
        </a:p>
      </dsp:txBody>
      <dsp:txXfrm>
        <a:off x="4508855" y="630714"/>
        <a:ext cx="1832172" cy="1099303"/>
      </dsp:txXfrm>
    </dsp:sp>
    <dsp:sp modelId="{E9F8126B-4DDD-42B6-ADB4-C08E184BF897}">
      <dsp:nvSpPr>
        <dsp:cNvPr id="0" name=""/>
        <dsp:cNvSpPr/>
      </dsp:nvSpPr>
      <dsp:spPr>
        <a:xfrm>
          <a:off x="917796" y="1728218"/>
          <a:ext cx="6760718" cy="390799"/>
        </a:xfrm>
        <a:custGeom>
          <a:avLst/>
          <a:gdLst/>
          <a:ahLst/>
          <a:cxnLst/>
          <a:rect l="0" t="0" r="0" b="0"/>
          <a:pathLst>
            <a:path>
              <a:moveTo>
                <a:pt x="6760718" y="0"/>
              </a:moveTo>
              <a:lnTo>
                <a:pt x="6760718" y="212499"/>
              </a:lnTo>
              <a:lnTo>
                <a:pt x="0" y="212499"/>
              </a:lnTo>
              <a:lnTo>
                <a:pt x="0" y="390799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28810" y="1921511"/>
        <a:ext cx="338691" cy="4213"/>
      </dsp:txXfrm>
    </dsp:sp>
    <dsp:sp modelId="{3241FF58-0F58-4A49-9C17-C941521CF9C9}">
      <dsp:nvSpPr>
        <dsp:cNvPr id="0" name=""/>
        <dsp:cNvSpPr/>
      </dsp:nvSpPr>
      <dsp:spPr>
        <a:xfrm>
          <a:off x="6762428" y="630714"/>
          <a:ext cx="1832172" cy="10993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Time management </a:t>
          </a:r>
          <a:endParaRPr lang="en-US" sz="1700" kern="1200"/>
        </a:p>
      </dsp:txBody>
      <dsp:txXfrm>
        <a:off x="6762428" y="630714"/>
        <a:ext cx="1832172" cy="1099303"/>
      </dsp:txXfrm>
    </dsp:sp>
    <dsp:sp modelId="{40FD265F-24F8-4A80-854D-87AFCDE3467A}">
      <dsp:nvSpPr>
        <dsp:cNvPr id="0" name=""/>
        <dsp:cNvSpPr/>
      </dsp:nvSpPr>
      <dsp:spPr>
        <a:xfrm>
          <a:off x="1832083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948" y="2698963"/>
        <a:ext cx="21069" cy="4213"/>
      </dsp:txXfrm>
    </dsp:sp>
    <dsp:sp modelId="{7769E573-40EF-46AA-9372-8E4CD496CF12}">
      <dsp:nvSpPr>
        <dsp:cNvPr id="0" name=""/>
        <dsp:cNvSpPr/>
      </dsp:nvSpPr>
      <dsp:spPr>
        <a:xfrm>
          <a:off x="1710" y="2151418"/>
          <a:ext cx="1832172" cy="10993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we over come the challenges:</a:t>
          </a:r>
          <a:endParaRPr lang="en-US" sz="1700" kern="1200"/>
        </a:p>
      </dsp:txBody>
      <dsp:txXfrm>
        <a:off x="1710" y="2151418"/>
        <a:ext cx="1832172" cy="1099303"/>
      </dsp:txXfrm>
    </dsp:sp>
    <dsp:sp modelId="{7AD92AC5-DD56-4A19-811D-945A5BD0652A}">
      <dsp:nvSpPr>
        <dsp:cNvPr id="0" name=""/>
        <dsp:cNvSpPr/>
      </dsp:nvSpPr>
      <dsp:spPr>
        <a:xfrm>
          <a:off x="4085656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70521" y="2698963"/>
        <a:ext cx="21069" cy="4213"/>
      </dsp:txXfrm>
    </dsp:sp>
    <dsp:sp modelId="{333CCB9B-3342-4A7E-9EF2-ABC51A8CFA58}">
      <dsp:nvSpPr>
        <dsp:cNvPr id="0" name=""/>
        <dsp:cNvSpPr/>
      </dsp:nvSpPr>
      <dsp:spPr>
        <a:xfrm>
          <a:off x="2255283" y="2151418"/>
          <a:ext cx="1832172" cy="10993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scheduled agreed time to discuss </a:t>
          </a:r>
          <a:endParaRPr lang="en-US" sz="1700" kern="1200"/>
        </a:p>
      </dsp:txBody>
      <dsp:txXfrm>
        <a:off x="2255283" y="2151418"/>
        <a:ext cx="1832172" cy="1099303"/>
      </dsp:txXfrm>
    </dsp:sp>
    <dsp:sp modelId="{72457FAC-D503-494A-B124-E7CF51973DAE}">
      <dsp:nvSpPr>
        <dsp:cNvPr id="0" name=""/>
        <dsp:cNvSpPr/>
      </dsp:nvSpPr>
      <dsp:spPr>
        <a:xfrm>
          <a:off x="6339228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24093" y="2698963"/>
        <a:ext cx="21069" cy="4213"/>
      </dsp:txXfrm>
    </dsp:sp>
    <dsp:sp modelId="{A1088677-1C66-4DF4-BCCC-381F77249DB8}">
      <dsp:nvSpPr>
        <dsp:cNvPr id="0" name=""/>
        <dsp:cNvSpPr/>
      </dsp:nvSpPr>
      <dsp:spPr>
        <a:xfrm>
          <a:off x="4508855" y="2151418"/>
          <a:ext cx="1832172" cy="10993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Collaborated together to see what best suits us. </a:t>
          </a:r>
          <a:endParaRPr lang="en-US" sz="1700" kern="1200"/>
        </a:p>
      </dsp:txBody>
      <dsp:txXfrm>
        <a:off x="4508855" y="2151418"/>
        <a:ext cx="1832172" cy="1099303"/>
      </dsp:txXfrm>
    </dsp:sp>
    <dsp:sp modelId="{2FE0299B-5467-416E-9DDE-C84BB36FC8FA}">
      <dsp:nvSpPr>
        <dsp:cNvPr id="0" name=""/>
        <dsp:cNvSpPr/>
      </dsp:nvSpPr>
      <dsp:spPr>
        <a:xfrm>
          <a:off x="6762428" y="2151418"/>
          <a:ext cx="1832172" cy="10993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Motivated each other. </a:t>
          </a:r>
          <a:endParaRPr lang="en-US" sz="1700" kern="1200"/>
        </a:p>
      </dsp:txBody>
      <dsp:txXfrm>
        <a:off x="6762428" y="2151418"/>
        <a:ext cx="1832172" cy="1099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9F637-7711-4C0A-93D7-D74B46E9582F}" type="datetimeFigureOut">
              <a:rPr lang="en-GB" smtClean="0"/>
              <a:t>09/06/2021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5D193F-2E5E-4D09-A87A-DDC6B7900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67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87925B-C4E9-4B43-B6C4-E074657711E9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574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40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3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951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02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58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35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168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39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59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475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4809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122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6423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83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884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382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74AA98-4B82-4BA0-A5F8-D1D3BCCC4DFE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B22DE2D-BA3E-48EF-8BED-EAA243AB0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334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  <p:sldLayoutId id="2147483888" r:id="rId12"/>
    <p:sldLayoutId id="2147483889" r:id="rId13"/>
    <p:sldLayoutId id="2147483890" r:id="rId14"/>
    <p:sldLayoutId id="2147483891" r:id="rId15"/>
    <p:sldLayoutId id="214748389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826-good-morning-transparent-pictur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en/view-image.php?image=284477&amp;picture=hello-text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://www.pngall.com/world-png/download/25201" TargetMode="External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hyperlink" Target="http://creative-commons-images.com/handwriting/g/goals.html" TargetMode="External"/><Relationship Id="rId7" Type="http://schemas.openxmlformats.org/officeDocument/2006/relationships/hyperlink" Target="http://edm310.blogspot.com/2014/03/bonus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hyperlink" Target="https://www.thebluediamondgallery.com/handwriting/c/changes-ahead.html" TargetMode="External"/><Relationship Id="rId4" Type="http://schemas.openxmlformats.org/officeDocument/2006/relationships/image" Target="../media/image14.jpg"/><Relationship Id="rId9" Type="http://schemas.openxmlformats.org/officeDocument/2006/relationships/hyperlink" Target="http://www.stock-free.org/make-money-dollar-usd-page-4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zjournals.com/bizjournals/how-to/growth-strategies/2013/06/the-difference-between-a-group-and-a.html" TargetMode="External"/><Relationship Id="rId2" Type="http://schemas.openxmlformats.org/officeDocument/2006/relationships/hyperlink" Target="https://www.countrywide.co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hank-you-pn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good-morning-png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blog/talent-acquisition/developing-talent-acquisition-teams-whose-job-is-it-anyway-15871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blog/talent-acquisition/developing-talent-acquisition-teams-whose-job-is-it-anyway-15871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omptlings.wordpress.com/2015/06/06/love-hate-challenge/" TargetMode="External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lideshare.net/KritikaKeswani2/10-characteristics-of-successful-team" TargetMode="External"/><Relationship Id="rId3" Type="http://schemas.openxmlformats.org/officeDocument/2006/relationships/hyperlink" Target="https://www.eln.co.uk/blog/tuckmans-theory-of-group-development" TargetMode="External"/><Relationship Id="rId7" Type="http://schemas.openxmlformats.org/officeDocument/2006/relationships/hyperlink" Target="https://www.google.co.uk/search?hl=en&amp;sxsrf=ALeKk02DwRhzKID3pcgXVOgZeA2Qzu5cqQ:1623218195004&amp;q=inauthor:%22Douglas+K.+Smith%22&amp;tbm=bks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search?hl=en&amp;sxsrf=ALeKk02DwRhzKID3pcgXVOgZeA2Qzu5cqQ:1623218195004&amp;q=inauthor:%22Jon+R.+Katzenbach%22&amp;tbm=bks" TargetMode="External"/><Relationship Id="rId5" Type="http://schemas.openxmlformats.org/officeDocument/2006/relationships/hyperlink" Target="https://medium.com/@dbosmarketing/8-key-characteristics-of-a-high-performing-team-6c9f99649dc" TargetMode="External"/><Relationship Id="rId10" Type="http://schemas.openxmlformats.org/officeDocument/2006/relationships/hyperlink" Target="https://www.smartsheet.com/how-to-use-team-roles-to-boost-performance" TargetMode="External"/><Relationship Id="rId4" Type="http://schemas.openxmlformats.org/officeDocument/2006/relationships/hyperlink" Target="https://www.businessballs.com/team-management/tuckman-forming-storming-norming-performing-model/" TargetMode="External"/><Relationship Id="rId9" Type="http://schemas.openxmlformats.org/officeDocument/2006/relationships/hyperlink" Target="https://smallbusiness.chron.com/effective-team-organization-22984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65565339_Thomas-Kilmann_conflict_MODE_instrument" TargetMode="External"/><Relationship Id="rId2" Type="http://schemas.openxmlformats.org/officeDocument/2006/relationships/hyperlink" Target="https://www.tandfonline.com/doi/abs/10.1080/1367886100358909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sycnet.apa.org/doi/10.1037/0021-9010.80.1.1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98FB0-1ECB-4949-8B12-8139C39A3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512373"/>
                </a:solidFill>
              </a:rPr>
              <a:t>BMSW4002 – Component 1 – Group Presentation Assessment Guidance</a:t>
            </a:r>
          </a:p>
        </p:txBody>
      </p:sp>
      <p:pic>
        <p:nvPicPr>
          <p:cNvPr id="5" name="Content Placeholder 4" descr="A picture containing text, pool ball, vector graphics&#10;&#10;Description automatically generated">
            <a:extLst>
              <a:ext uri="{FF2B5EF4-FFF2-40B4-BE49-F238E27FC236}">
                <a16:creationId xmlns:a16="http://schemas.microsoft.com/office/drawing/2014/main" id="{09D6ACD3-890F-49B3-8F47-5E6333998C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78111" y="2152493"/>
            <a:ext cx="4669150" cy="316965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B53335-0779-463A-A837-243EC939AD38}"/>
              </a:ext>
            </a:extLst>
          </p:cNvPr>
          <p:cNvSpPr txBox="1"/>
          <p:nvPr/>
        </p:nvSpPr>
        <p:spPr>
          <a:xfrm>
            <a:off x="535291" y="3086500"/>
            <a:ext cx="383252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512373"/>
                </a:solidFill>
              </a:rPr>
              <a:t>Ashleigh Johnson</a:t>
            </a:r>
            <a:r>
              <a:rPr lang="en-GB" sz="3200" dirty="0">
                <a:solidFill>
                  <a:srgbClr val="512373"/>
                </a:solidFill>
              </a:rPr>
              <a:t> (2018649)</a:t>
            </a:r>
            <a:endParaRPr lang="en-US" sz="3200" dirty="0">
              <a:solidFill>
                <a:srgbClr val="51237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696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3F76D-3757-449F-91A2-25FC8156C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124" y="289782"/>
            <a:ext cx="8596668" cy="13208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512373"/>
                </a:solidFill>
              </a:rPr>
              <a:t>Team introduction.</a:t>
            </a:r>
            <a:endParaRPr lang="en-GB" dirty="0">
              <a:solidFill>
                <a:srgbClr val="51237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66AF6-A9C2-4162-B69E-5DEB8A870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434" y="1478218"/>
            <a:ext cx="3717113" cy="17633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512373"/>
                </a:solidFill>
              </a:rPr>
              <a:t>Group 2</a:t>
            </a:r>
          </a:p>
          <a:p>
            <a:pPr marL="0" indent="0">
              <a:buNone/>
            </a:pPr>
            <a:r>
              <a:rPr lang="en-US" dirty="0">
                <a:solidFill>
                  <a:srgbClr val="512373"/>
                </a:solidFill>
              </a:rPr>
              <a:t>Ashleigh Johnson (2018649)</a:t>
            </a:r>
          </a:p>
          <a:p>
            <a:pPr marL="0" indent="0">
              <a:buNone/>
            </a:pPr>
            <a:r>
              <a:rPr lang="en-US" dirty="0">
                <a:solidFill>
                  <a:srgbClr val="512373"/>
                </a:solidFill>
              </a:rPr>
              <a:t>Samina Ibrahim (2021656)</a:t>
            </a:r>
          </a:p>
          <a:p>
            <a:pPr marL="0" indent="0">
              <a:buNone/>
            </a:pPr>
            <a:r>
              <a:rPr lang="en-US" dirty="0">
                <a:solidFill>
                  <a:srgbClr val="512373"/>
                </a:solidFill>
              </a:rPr>
              <a:t>Shah Uddin (2019661)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DCEA65-5101-4A79-9CFD-262EBD0DD65F}"/>
              </a:ext>
            </a:extLst>
          </p:cNvPr>
          <p:cNvSpPr txBox="1"/>
          <p:nvPr/>
        </p:nvSpPr>
        <p:spPr>
          <a:xfrm>
            <a:off x="4974045" y="3317870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512373"/>
                </a:solidFill>
              </a:rPr>
              <a:t>We have chosen to study the company Countrywide Conveyancing.</a:t>
            </a:r>
            <a:endParaRPr lang="en-GB" dirty="0">
              <a:solidFill>
                <a:srgbClr val="512373"/>
              </a:solidFill>
            </a:endParaRPr>
          </a:p>
        </p:txBody>
      </p:sp>
      <p:pic>
        <p:nvPicPr>
          <p:cNvPr id="5" name="Picture 2" descr="Countrywide - Estate Agents, Letting Agents, Property Services">
            <a:extLst>
              <a:ext uri="{FF2B5EF4-FFF2-40B4-BE49-F238E27FC236}">
                <a16:creationId xmlns:a16="http://schemas.microsoft.com/office/drawing/2014/main" id="{8147B11C-41FC-48A4-8B8A-7B94DBB81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9991" y="4872535"/>
            <a:ext cx="5591034" cy="148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7A0730CB-6222-4FFB-91C5-BB1DA3D30C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60045" y="684334"/>
            <a:ext cx="2157747" cy="215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4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7CDED35A-FFBC-407A-8850-DB55F6DBEE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841503"/>
              </p:ext>
            </p:extLst>
          </p:nvPr>
        </p:nvGraphicFramePr>
        <p:xfrm>
          <a:off x="461638" y="1252326"/>
          <a:ext cx="9055224" cy="4850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27612">
                  <a:extLst>
                    <a:ext uri="{9D8B030D-6E8A-4147-A177-3AD203B41FA5}">
                      <a16:colId xmlns:a16="http://schemas.microsoft.com/office/drawing/2014/main" val="417769707"/>
                    </a:ext>
                  </a:extLst>
                </a:gridCol>
                <a:gridCol w="4527612">
                  <a:extLst>
                    <a:ext uri="{9D8B030D-6E8A-4147-A177-3AD203B41FA5}">
                      <a16:colId xmlns:a16="http://schemas.microsoft.com/office/drawing/2014/main" val="4235774096"/>
                    </a:ext>
                  </a:extLst>
                </a:gridCol>
              </a:tblGrid>
              <a:tr h="57475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296174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600" dirty="0"/>
                        <a:t>1. Organisational Context/Background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Ashleigh Johnson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885716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1600" dirty="0"/>
                        <a:t>2. Teamwork strengths within the 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Ashleigh Johnson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997406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3. Differences between  groups and teams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Ashleigh Johnson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7986914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4. Characteristics of an  effective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Samina Ibrahim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2725490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r>
                        <a:rPr lang="en-GB" sz="1600" dirty="0"/>
                        <a:t>5. Contemporary</a:t>
                      </a:r>
                      <a:r>
                        <a:rPr lang="en-GB" sz="1600" baseline="0" dirty="0"/>
                        <a:t> challenges faced within the organisation and how you would overcome them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Samina Ibrahim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4195538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6.Conflict handling and delegation strategies.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Shah Uddin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386361"/>
                  </a:ext>
                </a:extLst>
              </a:tr>
              <a:tr h="57475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7. Our Group Dynamics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Shah Uddin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425357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FD600EE-7307-4410-8D24-6254CA7CA400}"/>
              </a:ext>
            </a:extLst>
          </p:cNvPr>
          <p:cNvSpPr txBox="1"/>
          <p:nvPr/>
        </p:nvSpPr>
        <p:spPr>
          <a:xfrm>
            <a:off x="2185386" y="319596"/>
            <a:ext cx="74838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512373"/>
                </a:solidFill>
              </a:rPr>
              <a:t>Presentation overview</a:t>
            </a:r>
            <a:endParaRPr lang="en-GB" sz="4400" dirty="0">
              <a:solidFill>
                <a:srgbClr val="51237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955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untrywide - Estate Agents, Letting Agents, Property Services">
            <a:extLst>
              <a:ext uri="{FF2B5EF4-FFF2-40B4-BE49-F238E27FC236}">
                <a16:creationId xmlns:a16="http://schemas.microsoft.com/office/drawing/2014/main" id="{072B0403-2BBE-4182-B34A-6F274025F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99431" y="114144"/>
            <a:ext cx="5171353" cy="137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3098563-C950-457E-9AD5-DE4AC33E6B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180" y="5403063"/>
            <a:ext cx="10315854" cy="1340793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512373"/>
                </a:solidFill>
              </a:rPr>
              <a:t>One of the UK largest Property services</a:t>
            </a:r>
          </a:p>
          <a:p>
            <a:pPr algn="ctr"/>
            <a:r>
              <a:rPr lang="en-US" sz="3200" dirty="0">
                <a:solidFill>
                  <a:srgbClr val="512373"/>
                </a:solidFill>
              </a:rPr>
              <a:t>(Countrywide, 2021)</a:t>
            </a:r>
            <a:endParaRPr lang="en-GB" sz="3200" dirty="0">
              <a:solidFill>
                <a:srgbClr val="512373"/>
              </a:solidFill>
            </a:endParaRPr>
          </a:p>
          <a:p>
            <a:pPr algn="ctr"/>
            <a:r>
              <a:rPr lang="en-US" sz="3200" dirty="0">
                <a:solidFill>
                  <a:srgbClr val="512373"/>
                </a:solidFill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454662-9A19-4503-8C33-E7EDF399FD5D}"/>
              </a:ext>
            </a:extLst>
          </p:cNvPr>
          <p:cNvSpPr txBox="1"/>
          <p:nvPr/>
        </p:nvSpPr>
        <p:spPr>
          <a:xfrm>
            <a:off x="499115" y="2410450"/>
            <a:ext cx="45684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512373"/>
                </a:solidFill>
              </a:rPr>
              <a:t>We </a:t>
            </a:r>
            <a:r>
              <a:rPr lang="en-US" sz="2000" dirty="0" err="1">
                <a:solidFill>
                  <a:srgbClr val="512373"/>
                </a:solidFill>
              </a:rPr>
              <a:t>specialise</a:t>
            </a:r>
            <a:r>
              <a:rPr lang="en-US" sz="2000" dirty="0">
                <a:solidFill>
                  <a:srgbClr val="512373"/>
                </a:solidFill>
              </a:rPr>
              <a:t> in residential property services </a:t>
            </a:r>
            <a:endParaRPr lang="en-GB" sz="2000" dirty="0">
              <a:solidFill>
                <a:srgbClr val="512373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0412CB-6F2D-4947-B951-380C25B51F74}"/>
              </a:ext>
            </a:extLst>
          </p:cNvPr>
          <p:cNvSpPr txBox="1"/>
          <p:nvPr/>
        </p:nvSpPr>
        <p:spPr>
          <a:xfrm>
            <a:off x="5279468" y="2854747"/>
            <a:ext cx="6008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512373"/>
                </a:solidFill>
              </a:rPr>
              <a:t>We offer many different types of home buyers surveys</a:t>
            </a:r>
            <a:endParaRPr lang="en-GB" sz="2000" dirty="0">
              <a:solidFill>
                <a:srgbClr val="512373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0A216F-416A-47DE-90F0-A9A631620872}"/>
              </a:ext>
            </a:extLst>
          </p:cNvPr>
          <p:cNvSpPr txBox="1"/>
          <p:nvPr/>
        </p:nvSpPr>
        <p:spPr>
          <a:xfrm>
            <a:off x="499115" y="3860589"/>
            <a:ext cx="4640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512373"/>
                </a:solidFill>
              </a:rPr>
              <a:t>We have a partnership of estate agents </a:t>
            </a:r>
            <a:endParaRPr lang="en-GB" sz="2000" dirty="0">
              <a:solidFill>
                <a:srgbClr val="512373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78C726-16D2-4093-AD6A-441901E7C270}"/>
              </a:ext>
            </a:extLst>
          </p:cNvPr>
          <p:cNvSpPr txBox="1"/>
          <p:nvPr/>
        </p:nvSpPr>
        <p:spPr>
          <a:xfrm>
            <a:off x="5514223" y="4487758"/>
            <a:ext cx="45586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512373"/>
                </a:solidFill>
              </a:rPr>
              <a:t>We offer many corporate services </a:t>
            </a:r>
            <a:endParaRPr lang="en-GB" sz="2000" dirty="0">
              <a:solidFill>
                <a:srgbClr val="512373"/>
              </a:solidFill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1">
                <a:extLst>
                  <a:ext uri="{FF2B5EF4-FFF2-40B4-BE49-F238E27FC236}">
                    <a16:creationId xmlns:a16="http://schemas.microsoft.com/office/drawing/2014/main" id="{97BB892A-62CD-450D-891C-7A1AE1D57DC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67426797"/>
                  </p:ext>
                </p:extLst>
              </p:nvPr>
            </p:nvGraphicFramePr>
            <p:xfrm>
              <a:off x="10431257" y="5178526"/>
              <a:ext cx="856648" cy="14759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856648" cy="1475912"/>
                    </a:xfrm>
                    <a:prstGeom prst="rect">
                      <a:avLst/>
                    </a:prstGeom>
                  </am3d:spPr>
                  <am3d:camera>
                    <am3d:pos x="0" y="0" z="5743788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2410527" d="1000000"/>
                    <am3d:preTrans dx="0" dy="-17999797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71065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1">
                <a:extLst>
                  <a:ext uri="{FF2B5EF4-FFF2-40B4-BE49-F238E27FC236}">
                    <a16:creationId xmlns:a16="http://schemas.microsoft.com/office/drawing/2014/main" id="{97BB892A-62CD-450D-891C-7A1AE1D57DC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31257" y="5178526"/>
                <a:ext cx="856648" cy="1475912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5C49DA33-7DD6-43B7-8575-4BC6948A299C}"/>
              </a:ext>
            </a:extLst>
          </p:cNvPr>
          <p:cNvSpPr txBox="1"/>
          <p:nvPr/>
        </p:nvSpPr>
        <p:spPr>
          <a:xfrm>
            <a:off x="3415556" y="1426226"/>
            <a:ext cx="4377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u="sng" dirty="0">
                <a:solidFill>
                  <a:srgbClr val="512373"/>
                </a:solidFill>
              </a:rPr>
              <a:t>Founded in 1986 </a:t>
            </a:r>
            <a:endParaRPr lang="en-GB" sz="3600" u="sng" dirty="0">
              <a:solidFill>
                <a:srgbClr val="51237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710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  <p:bldP spid="10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ACB64B5-8EBC-48D0-80F7-618F86013AFD}"/>
              </a:ext>
            </a:extLst>
          </p:cNvPr>
          <p:cNvSpPr txBox="1"/>
          <p:nvPr/>
        </p:nvSpPr>
        <p:spPr>
          <a:xfrm>
            <a:off x="615191" y="645396"/>
            <a:ext cx="60989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512373"/>
                </a:solidFill>
              </a:rPr>
              <a:t>8500 Employee’s across country</a:t>
            </a:r>
            <a:endParaRPr lang="en-GB" sz="2400" dirty="0">
              <a:solidFill>
                <a:srgbClr val="512373"/>
              </a:solidFill>
            </a:endParaRPr>
          </a:p>
        </p:txBody>
      </p:sp>
      <p:pic>
        <p:nvPicPr>
          <p:cNvPr id="6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FB42A44A-A651-4DAA-8BFD-FA1D6CA7CF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23046" y="372999"/>
            <a:ext cx="1061301" cy="10613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B9CDF-E740-40F7-B5E9-5997F79A4A77}"/>
              </a:ext>
            </a:extLst>
          </p:cNvPr>
          <p:cNvSpPr txBox="1"/>
          <p:nvPr/>
        </p:nvSpPr>
        <p:spPr>
          <a:xfrm>
            <a:off x="2801291" y="3652005"/>
            <a:ext cx="48538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512373"/>
                </a:solidFill>
              </a:rPr>
              <a:t>50 plus brands</a:t>
            </a:r>
            <a:r>
              <a:rPr lang="en-GB" sz="2400" dirty="0">
                <a:solidFill>
                  <a:srgbClr val="512373"/>
                </a:solidFill>
              </a:rPr>
              <a:t> of estate agents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CFBD66-3BFE-4471-B9F5-8288C3045F48}"/>
              </a:ext>
            </a:extLst>
          </p:cNvPr>
          <p:cNvSpPr txBox="1"/>
          <p:nvPr/>
        </p:nvSpPr>
        <p:spPr>
          <a:xfrm>
            <a:off x="3607993" y="1944210"/>
            <a:ext cx="65339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512373"/>
                </a:solidFill>
              </a:rPr>
              <a:t>650 Estate agent office’s (letting and sales)</a:t>
            </a:r>
            <a:endParaRPr lang="en-GB" sz="2400" dirty="0">
              <a:solidFill>
                <a:srgbClr val="512373"/>
              </a:solidFill>
            </a:endParaRPr>
          </a:p>
          <a:p>
            <a:endParaRPr lang="en-GB" dirty="0"/>
          </a:p>
        </p:txBody>
      </p:sp>
      <p:pic>
        <p:nvPicPr>
          <p:cNvPr id="9" name="Graphic 8" descr="Renovation (House With Sparkles) with solid fill">
            <a:extLst>
              <a:ext uri="{FF2B5EF4-FFF2-40B4-BE49-F238E27FC236}">
                <a16:creationId xmlns:a16="http://schemas.microsoft.com/office/drawing/2014/main" id="{A79B4A1A-E192-45B3-AA0A-5C863FFAED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5191" y="1581418"/>
            <a:ext cx="1397504" cy="1397504"/>
          </a:xfrm>
          <a:prstGeom prst="rect">
            <a:avLst/>
          </a:prstGeom>
        </p:spPr>
      </p:pic>
      <p:pic>
        <p:nvPicPr>
          <p:cNvPr id="10" name="Picture 4" descr="Our brands | Countrywide">
            <a:extLst>
              <a:ext uri="{FF2B5EF4-FFF2-40B4-BE49-F238E27FC236}">
                <a16:creationId xmlns:a16="http://schemas.microsoft.com/office/drawing/2014/main" id="{5C2CC407-FBAF-4957-86D7-205D683FF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55" y="4345992"/>
            <a:ext cx="1740015" cy="115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Our brands | Countrywide">
            <a:extLst>
              <a:ext uri="{FF2B5EF4-FFF2-40B4-BE49-F238E27FC236}">
                <a16:creationId xmlns:a16="http://schemas.microsoft.com/office/drawing/2014/main" id="{DA43C187-5894-4D03-9100-3FA679311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704" y="4388177"/>
            <a:ext cx="1713390" cy="114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Our brands | Countrywide">
            <a:extLst>
              <a:ext uri="{FF2B5EF4-FFF2-40B4-BE49-F238E27FC236}">
                <a16:creationId xmlns:a16="http://schemas.microsoft.com/office/drawing/2014/main" id="{594E4E41-A432-4208-8F9F-B21F4109FF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098" y="4345992"/>
            <a:ext cx="1740015" cy="115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Our brands | Countrywide">
            <a:extLst>
              <a:ext uri="{FF2B5EF4-FFF2-40B4-BE49-F238E27FC236}">
                <a16:creationId xmlns:a16="http://schemas.microsoft.com/office/drawing/2014/main" id="{00E0E279-A65E-4C57-B737-84A44F5B01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798" y="4359360"/>
            <a:ext cx="1740016" cy="1157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Our brands | Countrywide">
            <a:extLst>
              <a:ext uri="{FF2B5EF4-FFF2-40B4-BE49-F238E27FC236}">
                <a16:creationId xmlns:a16="http://schemas.microsoft.com/office/drawing/2014/main" id="{F2954831-8E44-4917-8723-2063072C5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779" y="4343826"/>
            <a:ext cx="1740015" cy="115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9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5898D-88DB-43B2-B68F-1341C8C9A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945" y="252096"/>
            <a:ext cx="8202235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512373"/>
                </a:solidFill>
              </a:rPr>
              <a:t>Teamwork Strengths within the organization.</a:t>
            </a:r>
            <a:endParaRPr lang="en-GB" dirty="0">
              <a:solidFill>
                <a:srgbClr val="512373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A9D2CA-60E4-45A4-B4B0-EFDCC26E4EA4}"/>
              </a:ext>
            </a:extLst>
          </p:cNvPr>
          <p:cNvSpPr txBox="1"/>
          <p:nvPr/>
        </p:nvSpPr>
        <p:spPr>
          <a:xfrm>
            <a:off x="488271" y="2201886"/>
            <a:ext cx="24857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512373"/>
                </a:solidFill>
              </a:rPr>
              <a:t>Cardiff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512373"/>
                </a:solidFill>
              </a:rPr>
              <a:t>Manchester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512373"/>
                </a:solidFill>
              </a:rPr>
              <a:t>Beaconsfield</a:t>
            </a:r>
            <a:endParaRPr lang="en-GB" dirty="0">
              <a:solidFill>
                <a:srgbClr val="512373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135109-70FB-4D3F-90B1-DBEFD3B62F14}"/>
              </a:ext>
            </a:extLst>
          </p:cNvPr>
          <p:cNvSpPr txBox="1"/>
          <p:nvPr/>
        </p:nvSpPr>
        <p:spPr>
          <a:xfrm>
            <a:off x="5557421" y="1785598"/>
            <a:ext cx="4545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512373"/>
                </a:solidFill>
              </a:rPr>
              <a:t>3 sets of teams in each office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89554C-BE7E-472D-A6EC-76A0513AE43B}"/>
              </a:ext>
            </a:extLst>
          </p:cNvPr>
          <p:cNvSpPr txBox="1"/>
          <p:nvPr/>
        </p:nvSpPr>
        <p:spPr>
          <a:xfrm>
            <a:off x="5557421" y="2292606"/>
            <a:ext cx="4332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512373"/>
                </a:solidFill>
              </a:rPr>
              <a:t>Legal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512373"/>
                </a:solidFill>
              </a:rPr>
              <a:t>Post exchange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512373"/>
                </a:solidFill>
              </a:rPr>
              <a:t>Post completion teams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1065EC-855B-43CE-96B3-B2DABB6D0794}"/>
              </a:ext>
            </a:extLst>
          </p:cNvPr>
          <p:cNvSpPr txBox="1"/>
          <p:nvPr/>
        </p:nvSpPr>
        <p:spPr>
          <a:xfrm>
            <a:off x="488271" y="1785598"/>
            <a:ext cx="3231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512373"/>
                </a:solidFill>
              </a:rPr>
              <a:t>Multiple offices over the UK</a:t>
            </a:r>
            <a:endParaRPr lang="en-GB" dirty="0">
              <a:solidFill>
                <a:srgbClr val="512373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36F5D26-108D-4AEE-96AF-1C3DCDBDC607}"/>
              </a:ext>
            </a:extLst>
          </p:cNvPr>
          <p:cNvSpPr txBox="1"/>
          <p:nvPr/>
        </p:nvSpPr>
        <p:spPr>
          <a:xfrm>
            <a:off x="1313895" y="3732785"/>
            <a:ext cx="71376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512373"/>
                </a:solidFill>
              </a:rPr>
              <a:t>Each team will </a:t>
            </a:r>
            <a:r>
              <a:rPr lang="en-US" dirty="0" err="1">
                <a:solidFill>
                  <a:srgbClr val="512373"/>
                </a:solidFill>
              </a:rPr>
              <a:t>specialise</a:t>
            </a:r>
            <a:r>
              <a:rPr lang="en-US" dirty="0">
                <a:solidFill>
                  <a:srgbClr val="512373"/>
                </a:solidFill>
              </a:rPr>
              <a:t> in their line of work which will enable them to focus on the common goal.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4FBC88-EABB-4AF2-926D-DBE0824DBF91}"/>
              </a:ext>
            </a:extLst>
          </p:cNvPr>
          <p:cNvSpPr txBox="1"/>
          <p:nvPr/>
        </p:nvSpPr>
        <p:spPr>
          <a:xfrm>
            <a:off x="2512381" y="5028212"/>
            <a:ext cx="6773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512373"/>
                </a:solidFill>
              </a:rPr>
              <a:t>Each team has their own team manager.</a:t>
            </a:r>
            <a:endParaRPr lang="en-GB" dirty="0">
              <a:solidFill>
                <a:srgbClr val="51237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48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1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F4D5E-1534-48D8-BCAF-6EF61082B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512373"/>
                </a:solidFill>
              </a:rPr>
              <a:t>Appraisals and communication</a:t>
            </a:r>
            <a:endParaRPr lang="en-GB" dirty="0">
              <a:solidFill>
                <a:srgbClr val="51237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75063-565C-45E8-A675-D1B73B963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14" y="1645684"/>
            <a:ext cx="4276406" cy="1320801"/>
          </a:xfrm>
        </p:spPr>
        <p:txBody>
          <a:bodyPr/>
          <a:lstStyle/>
          <a:p>
            <a:r>
              <a:rPr lang="en-US" dirty="0">
                <a:solidFill>
                  <a:srgbClr val="512373"/>
                </a:solidFill>
              </a:rPr>
              <a:t>Team Meetings</a:t>
            </a:r>
          </a:p>
          <a:p>
            <a:r>
              <a:rPr lang="en-US" dirty="0">
                <a:solidFill>
                  <a:srgbClr val="512373"/>
                </a:solidFill>
              </a:rPr>
              <a:t>Center manager reports</a:t>
            </a:r>
          </a:p>
          <a:p>
            <a:r>
              <a:rPr lang="en-US" dirty="0">
                <a:solidFill>
                  <a:srgbClr val="512373"/>
                </a:solidFill>
              </a:rPr>
              <a:t>Weekly email updates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A076C8DF-B49F-491F-A224-1C10366C9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90964" y="1259369"/>
            <a:ext cx="2757488" cy="1838325"/>
          </a:xfrm>
          <a:prstGeom prst="rect">
            <a:avLst/>
          </a:prstGeom>
        </p:spPr>
      </p:pic>
      <p:pic>
        <p:nvPicPr>
          <p:cNvPr id="8" name="Picture 7" descr="Text, whiteboard&#10;&#10;Description automatically generated">
            <a:extLst>
              <a:ext uri="{FF2B5EF4-FFF2-40B4-BE49-F238E27FC236}">
                <a16:creationId xmlns:a16="http://schemas.microsoft.com/office/drawing/2014/main" id="{86906C71-EA1E-4B57-88BE-E58464A956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81799" y="2647727"/>
            <a:ext cx="3310647" cy="1831092"/>
          </a:xfrm>
          <a:prstGeom prst="rect">
            <a:avLst/>
          </a:prstGeom>
        </p:spPr>
      </p:pic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9827231B-2281-4736-962F-5BE9996A64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600204" y="3891516"/>
            <a:ext cx="3771900" cy="183832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A21BEBD-2D3D-422B-9320-C2E23BEC14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310833" y="4286250"/>
            <a:ext cx="2781489" cy="196008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9FB135-423B-405D-99B5-1DA65FE52486}"/>
              </a:ext>
            </a:extLst>
          </p:cNvPr>
          <p:cNvSpPr txBox="1"/>
          <p:nvPr/>
        </p:nvSpPr>
        <p:spPr>
          <a:xfrm>
            <a:off x="1083076" y="3533313"/>
            <a:ext cx="37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512373"/>
                </a:solidFill>
              </a:rPr>
              <a:t>Yearly reviews</a:t>
            </a:r>
            <a:endParaRPr lang="en-GB" sz="3200" dirty="0">
              <a:solidFill>
                <a:srgbClr val="51237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27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17355-3DF5-4825-899E-9F61B355F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512373"/>
                </a:solidFill>
              </a:rPr>
              <a:t>Differences between groups and teams…</a:t>
            </a:r>
            <a:endParaRPr lang="en-GB" dirty="0">
              <a:solidFill>
                <a:srgbClr val="51237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C8737-B6C9-4704-BCAC-01918B5A4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44" y="2693211"/>
            <a:ext cx="5100961" cy="253062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512373"/>
                </a:solidFill>
              </a:rPr>
              <a:t>Teams must be real</a:t>
            </a:r>
          </a:p>
          <a:p>
            <a:r>
              <a:rPr lang="en-GB" dirty="0">
                <a:solidFill>
                  <a:srgbClr val="512373"/>
                </a:solidFill>
              </a:rPr>
              <a:t>Teams need a compelling direction </a:t>
            </a:r>
          </a:p>
          <a:p>
            <a:r>
              <a:rPr lang="en-GB" dirty="0">
                <a:solidFill>
                  <a:srgbClr val="512373"/>
                </a:solidFill>
              </a:rPr>
              <a:t> Teams need enabling structures </a:t>
            </a:r>
          </a:p>
          <a:p>
            <a:r>
              <a:rPr lang="en-GB" dirty="0">
                <a:solidFill>
                  <a:srgbClr val="512373"/>
                </a:solidFill>
              </a:rPr>
              <a:t>Teams need supportive organisations </a:t>
            </a:r>
          </a:p>
          <a:p>
            <a:r>
              <a:rPr lang="en-GB" dirty="0">
                <a:solidFill>
                  <a:srgbClr val="512373"/>
                </a:solidFill>
              </a:rPr>
              <a:t>Teams need expert coaching</a:t>
            </a:r>
          </a:p>
          <a:p>
            <a:pPr marL="0" indent="0">
              <a:buNone/>
            </a:pPr>
            <a:r>
              <a:rPr lang="en-GB" dirty="0">
                <a:solidFill>
                  <a:srgbClr val="512373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512373"/>
                </a:solidFill>
              </a:rPr>
              <a:t>Griffin &amp; Durham (2015)</a:t>
            </a:r>
            <a:endParaRPr lang="en-GB" dirty="0">
              <a:solidFill>
                <a:srgbClr val="512373"/>
              </a:solidFill>
            </a:endParaRP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032343-D8CD-4BC3-8607-116D809C9B86}"/>
              </a:ext>
            </a:extLst>
          </p:cNvPr>
          <p:cNvSpPr txBox="1"/>
          <p:nvPr/>
        </p:nvSpPr>
        <p:spPr>
          <a:xfrm>
            <a:off x="560397" y="1252572"/>
            <a:ext cx="10289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51237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group is a collection of people who work together to achieve a common goal, where as a team, is a group of people who share a shared goal and a set of hard objectives</a:t>
            </a:r>
            <a:r>
              <a:rPr lang="en-GB" dirty="0">
                <a:solidFill>
                  <a:srgbClr val="512373"/>
                </a:solidFill>
              </a:rPr>
              <a:t>. (Sisson, 2013)</a:t>
            </a:r>
            <a:endParaRPr lang="en-GB" sz="2000" dirty="0">
              <a:solidFill>
                <a:srgbClr val="512373"/>
              </a:solidFill>
            </a:endParaRPr>
          </a:p>
        </p:txBody>
      </p:sp>
      <p:pic>
        <p:nvPicPr>
          <p:cNvPr id="1026" name="Picture 2" descr="Why do You Need a Hunt Team? The Answer May Surprise You! - Cybersecurity  Insiders">
            <a:extLst>
              <a:ext uri="{FF2B5EF4-FFF2-40B4-BE49-F238E27FC236}">
                <a16:creationId xmlns:a16="http://schemas.microsoft.com/office/drawing/2014/main" id="{C278E7AA-41FD-4D81-ABEE-444CCDA7B5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479" y="2560921"/>
            <a:ext cx="4169823" cy="241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2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haracteristics of a Team">
            <a:extLst>
              <a:ext uri="{FF2B5EF4-FFF2-40B4-BE49-F238E27FC236}">
                <a16:creationId xmlns:a16="http://schemas.microsoft.com/office/drawing/2014/main" id="{7A40318E-E210-4987-8CA2-4538CB76D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876" y="716238"/>
            <a:ext cx="5076390" cy="501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haracteristics of a Group">
            <a:extLst>
              <a:ext uri="{FF2B5EF4-FFF2-40B4-BE49-F238E27FC236}">
                <a16:creationId xmlns:a16="http://schemas.microsoft.com/office/drawing/2014/main" id="{D36C49AC-CC25-4445-8433-95DAA785B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1278" y="1581150"/>
            <a:ext cx="5153294" cy="3501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58C08B-2B5E-4815-AF92-2F36AA1F9F1A}"/>
              </a:ext>
            </a:extLst>
          </p:cNvPr>
          <p:cNvSpPr txBox="1"/>
          <p:nvPr/>
        </p:nvSpPr>
        <p:spPr>
          <a:xfrm>
            <a:off x="6413444" y="5749396"/>
            <a:ext cx="2414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512373"/>
                </a:solidFill>
              </a:rPr>
              <a:t>(Prachi, 2019)</a:t>
            </a:r>
            <a:endParaRPr lang="en-GB" dirty="0">
              <a:solidFill>
                <a:srgbClr val="51237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162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F075B-2EC2-4FE8-8F41-954A69E1C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0998-E011-4EB0-804A-0BDE916DE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59" y="1523967"/>
            <a:ext cx="10515600" cy="4351338"/>
          </a:xfrm>
        </p:spPr>
        <p:txBody>
          <a:bodyPr>
            <a:normAutofit/>
          </a:bodyPr>
          <a:lstStyle/>
          <a:p>
            <a:r>
              <a:rPr lang="en-US" sz="1400" dirty="0"/>
              <a:t>Countrywide (2021) available at </a:t>
            </a:r>
            <a:r>
              <a:rPr lang="en-US" sz="1400" dirty="0">
                <a:hlinkClick r:id="rId2"/>
              </a:rPr>
              <a:t>https://www.countrywide.co.uk/</a:t>
            </a:r>
            <a:r>
              <a:rPr lang="en-US" sz="1400" dirty="0"/>
              <a:t> (accessed on 07/06/2021)</a:t>
            </a:r>
          </a:p>
          <a:p>
            <a:r>
              <a:rPr lang="en-US" sz="1400" dirty="0"/>
              <a:t>Griffith, B.A. &amp; Dunham, E.B., 2017. Working in teams : moving from high potential to high performance.</a:t>
            </a:r>
          </a:p>
          <a:p>
            <a:r>
              <a:rPr lang="en-US" sz="1400" dirty="0"/>
              <a:t>Sisson (2013) the difference between groups and teams available at </a:t>
            </a:r>
            <a:r>
              <a:rPr lang="en-US" sz="1400" dirty="0">
                <a:hlinkClick r:id="rId3"/>
              </a:rPr>
              <a:t>https://www.bizjournals.com/bizjournals/how-to/growth-strategies/2013/06/the-difference-between-a-group-and-a.html</a:t>
            </a:r>
            <a:r>
              <a:rPr lang="en-US" sz="1400" dirty="0"/>
              <a:t> (accessed on 08/06/2021)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27604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E7ED3-3509-4351-94C8-CF97A9F8C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Thank you for watching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781468F7-8531-4B75-ACD5-757663B135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460"/>
          <a:stretch/>
        </p:blipFill>
        <p:spPr>
          <a:xfrm>
            <a:off x="985968" y="609600"/>
            <a:ext cx="8288033" cy="363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60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089" y="1273329"/>
            <a:ext cx="6257436" cy="29343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/>
              <a:t>SAMINA iBRAHIM</a:t>
            </a:r>
            <a:br>
              <a:rPr lang="en-US" sz="4400" kern="1200"/>
            </a:br>
            <a:br>
              <a:rPr lang="en-US" sz="4400"/>
            </a:br>
            <a:br>
              <a:rPr lang="en-US" sz="4400"/>
            </a:br>
            <a:r>
              <a:rPr lang="en-US" sz="4400"/>
              <a:t>sTUDENT NUMBER 2021656</a:t>
            </a:r>
            <a:br>
              <a:rPr lang="en-US" sz="3400"/>
            </a:br>
            <a:endParaRPr lang="en-US" sz="34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46617" y="3175552"/>
            <a:ext cx="5366041" cy="28091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br>
              <a:rPr lang="en-US" sz="1800"/>
            </a:b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5273348-6227-4518-9DF3-15D65C84C7A9}"/>
              </a:ext>
            </a:extLst>
          </p:cNvPr>
          <p:cNvSpPr txBox="1"/>
          <p:nvPr/>
        </p:nvSpPr>
        <p:spPr>
          <a:xfrm>
            <a:off x="4076521" y="899124"/>
            <a:ext cx="3289539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b="1" u="sng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24170F-76D3-41FA-9AB4-9E830F7CB5AA}"/>
              </a:ext>
            </a:extLst>
          </p:cNvPr>
          <p:cNvSpPr txBox="1"/>
          <p:nvPr/>
        </p:nvSpPr>
        <p:spPr>
          <a:xfrm>
            <a:off x="209910" y="22658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>
              <a:solidFill>
                <a:srgbClr val="7030A0"/>
              </a:solidFill>
            </a:endParaRPr>
          </a:p>
        </p:txBody>
      </p:sp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1EE5E469-ECCC-4FC9-A2DB-50768621C3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66627" y="2083999"/>
            <a:ext cx="5331123" cy="44871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3D6FB5-5091-40EF-9C94-30218D166724}"/>
              </a:ext>
            </a:extLst>
          </p:cNvPr>
          <p:cNvSpPr txBox="1"/>
          <p:nvPr/>
        </p:nvSpPr>
        <p:spPr>
          <a:xfrm>
            <a:off x="4724400" y="4270795"/>
            <a:ext cx="2743200" cy="50440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2D645E-DD43-4744-87FB-0E954DAF55FB}"/>
              </a:ext>
            </a:extLst>
          </p:cNvPr>
          <p:cNvSpPr txBox="1"/>
          <p:nvPr/>
        </p:nvSpPr>
        <p:spPr>
          <a:xfrm>
            <a:off x="4724400" y="4271513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C60C36E-B6C6-4CE5-9A2C-2769602328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-2"/>
          <a:stretch/>
        </p:blipFill>
        <p:spPr>
          <a:xfrm>
            <a:off x="115039" y="-887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46617" y="94387"/>
            <a:ext cx="6257436" cy="15684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Characteristics of effective teams</a:t>
            </a:r>
            <a:br>
              <a:rPr lang="en-US" sz="3400" kern="1200">
                <a:solidFill>
                  <a:srgbClr val="FFFFFF"/>
                </a:solidFill>
                <a:latin typeface="+mj-lt"/>
              </a:rPr>
            </a:br>
            <a:endParaRPr 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46617" y="3175552"/>
            <a:ext cx="5366041" cy="28091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br>
              <a:rPr lang="en-US" sz="1800">
                <a:solidFill>
                  <a:srgbClr val="FFFFFF"/>
                </a:solidFill>
              </a:rPr>
            </a:b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DDD8AEB-9226-474F-8EE5-9E459DA6460F}"/>
              </a:ext>
            </a:extLst>
          </p:cNvPr>
          <p:cNvSpPr txBox="1"/>
          <p:nvPr/>
        </p:nvSpPr>
        <p:spPr>
          <a:xfrm>
            <a:off x="9311083" y="6649068"/>
            <a:ext cx="28809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5273348-6227-4518-9DF3-15D65C84C7A9}"/>
              </a:ext>
            </a:extLst>
          </p:cNvPr>
          <p:cNvSpPr txBox="1"/>
          <p:nvPr/>
        </p:nvSpPr>
        <p:spPr>
          <a:xfrm>
            <a:off x="6650068" y="1546105"/>
            <a:ext cx="3289539" cy="58477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Effective Teams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Commitment 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Communication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Contribution</a:t>
            </a:r>
          </a:p>
          <a:p>
            <a:endParaRPr lang="en-GB" sz="2000" b="1"/>
          </a:p>
          <a:p>
            <a:r>
              <a:rPr lang="en-GB" sz="2000" b="1" u="sng"/>
              <a:t>High performing teams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Goal orientated 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Team worker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Respect and Understanding</a:t>
            </a:r>
          </a:p>
          <a:p>
            <a:pPr marL="285750" indent="-285750">
              <a:buFont typeface="Arial"/>
              <a:buChar char="•"/>
            </a:pPr>
            <a:endParaRPr lang="en-GB" sz="2000" b="1"/>
          </a:p>
          <a:p>
            <a:r>
              <a:rPr lang="en-GB" sz="2000" b="1" u="sng"/>
              <a:t>Successful teams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Clear goals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Defined goals</a:t>
            </a:r>
          </a:p>
          <a:p>
            <a:pPr marL="285750" indent="-285750">
              <a:buFont typeface="Arial"/>
              <a:buChar char="•"/>
            </a:pPr>
            <a:r>
              <a:rPr lang="en-GB" sz="2000" b="1"/>
              <a:t>Open and clear communication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4FF73C-921E-4503-A4E3-581C0E80C215}"/>
              </a:ext>
            </a:extLst>
          </p:cNvPr>
          <p:cNvSpPr txBox="1"/>
          <p:nvPr/>
        </p:nvSpPr>
        <p:spPr>
          <a:xfrm>
            <a:off x="267419" y="296173"/>
            <a:ext cx="479916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rgbClr val="7030A0"/>
                </a:solidFill>
              </a:rPr>
              <a:t>'Teams are a question of balance' Dr Meredith Belbin</a:t>
            </a:r>
            <a:r>
              <a:rPr lang="en-GB" sz="2400" b="1">
                <a:solidFill>
                  <a:srgbClr val="7030A0"/>
                </a:solidFill>
              </a:rPr>
              <a:t> (BELBIN, 1981)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24170F-76D3-41FA-9AB4-9E830F7CB5AA}"/>
              </a:ext>
            </a:extLst>
          </p:cNvPr>
          <p:cNvSpPr txBox="1"/>
          <p:nvPr/>
        </p:nvSpPr>
        <p:spPr>
          <a:xfrm>
            <a:off x="238664" y="2265871"/>
            <a:ext cx="412342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7030A0"/>
                </a:solidFill>
                <a:ea typeface="+mn-lt"/>
                <a:cs typeface="+mn-lt"/>
              </a:rPr>
              <a:t>Bruce Tuckman outlines how teams progress through the stages of forming, storming, norming, performing, and mourning. Tuckman's model can be used to help your team perform better. </a:t>
            </a:r>
            <a:r>
              <a:rPr lang="en-GB" b="1">
                <a:solidFill>
                  <a:srgbClr val="7030A0"/>
                </a:solidFill>
                <a:ea typeface="+mn-lt"/>
                <a:cs typeface="+mn-lt"/>
              </a:rPr>
              <a:t>(Tuckman,1965)</a:t>
            </a:r>
            <a:endParaRPr lang="en-US" b="1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258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6" grpId="0"/>
      <p:bldP spid="7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C67-CE6A-46AD-9A82-15593B528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-375368"/>
            <a:ext cx="443472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3800" b="1"/>
              <a:t>CONTEMPORARY CHALLENGES</a:t>
            </a:r>
            <a:r>
              <a:rPr lang="en-GB" sz="38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93E51-030A-4A1B-90D4-D3C9D814B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960" y="1438224"/>
            <a:ext cx="4420344" cy="2646502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/>
              <a:t>What are the contemporary challenges  organisations are facing?</a:t>
            </a:r>
          </a:p>
          <a:p>
            <a:r>
              <a:rPr lang="en-GB" sz="1800"/>
              <a:t>Problems with Colleagues </a:t>
            </a:r>
          </a:p>
          <a:p>
            <a:r>
              <a:rPr lang="en-GB" sz="1800"/>
              <a:t>Lack of Integrity </a:t>
            </a:r>
          </a:p>
          <a:p>
            <a:r>
              <a:rPr lang="en-GB" sz="1800"/>
              <a:t>Ineffective training and Development programmes</a:t>
            </a:r>
          </a:p>
          <a:p>
            <a:r>
              <a:rPr lang="en-GB" sz="1800"/>
              <a:t>Technological advancements </a:t>
            </a:r>
          </a:p>
          <a:p>
            <a:r>
              <a:rPr lang="en-GB" sz="1800"/>
              <a:t>Managing Expectations. </a:t>
            </a:r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5" name="Picture 4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1775791-05B3-4640-93D9-147164EE34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33" r="4" b="4"/>
          <a:stretch/>
        </p:blipFill>
        <p:spPr>
          <a:xfrm>
            <a:off x="1351919" y="539762"/>
            <a:ext cx="4281796" cy="2468573"/>
          </a:xfrm>
          <a:prstGeom prst="rect">
            <a:avLst/>
          </a:prstGeom>
        </p:spPr>
      </p:pic>
      <p:pic>
        <p:nvPicPr>
          <p:cNvPr id="8" name="Picture 8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75159566-A401-4FE4-AA24-8D507A7EEF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351" y="3998947"/>
            <a:ext cx="4281815" cy="214090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151E67B-762B-4119-878A-C512D99E7747}"/>
              </a:ext>
            </a:extLst>
          </p:cNvPr>
          <p:cNvSpPr txBox="1"/>
          <p:nvPr/>
        </p:nvSpPr>
        <p:spPr>
          <a:xfrm>
            <a:off x="6392174" y="4077419"/>
            <a:ext cx="420968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Countrywide Solicitors</a:t>
            </a:r>
            <a:r>
              <a:rPr lang="en-GB" dirty="0"/>
              <a:t> </a:t>
            </a:r>
            <a:r>
              <a:rPr lang="en-GB"/>
              <a:t>are also facing some challenges such as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Managing customer expectations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Inefficient Training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Taking on too much business with not enough staff.  </a:t>
            </a:r>
          </a:p>
          <a:p>
            <a:r>
              <a:rPr lang="en-GB"/>
              <a:t>(Countrywide Conveyancing, </a:t>
            </a:r>
            <a:r>
              <a:rPr lang="en-GB" dirty="0"/>
              <a:t>2021)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013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Free photo Isolated Bookshelf Books Transparent Background ...">
            <a:extLst>
              <a:ext uri="{FF2B5EF4-FFF2-40B4-BE49-F238E27FC236}">
                <a16:creationId xmlns:a16="http://schemas.microsoft.com/office/drawing/2014/main" id="{ADCE866E-8B85-4637-99D7-063E64D2D3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7740" b="799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E59C67-CE6A-46AD-9A82-15593B528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51897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72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93E51-030A-4A1B-90D4-D3C9D814B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endParaRPr lang="en-GB" sz="18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A0C90A-8D46-4FF7-ABB6-7BB39344601F}"/>
              </a:ext>
            </a:extLst>
          </p:cNvPr>
          <p:cNvSpPr txBox="1"/>
          <p:nvPr/>
        </p:nvSpPr>
        <p:spPr>
          <a:xfrm>
            <a:off x="1302589" y="1230703"/>
            <a:ext cx="8537274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b="1" u="sng" dirty="0"/>
          </a:p>
          <a:p>
            <a:r>
              <a:rPr lang="en-GB" sz="1200" b="1" u="sng" dirty="0">
                <a:ea typeface="+mn-lt"/>
                <a:cs typeface="+mn-lt"/>
              </a:rPr>
              <a:t> </a:t>
            </a:r>
            <a:r>
              <a:rPr lang="en-GB" sz="1200" dirty="0">
                <a:ea typeface="+mn-lt"/>
                <a:cs typeface="+mn-lt"/>
              </a:rPr>
              <a:t> </a:t>
            </a:r>
            <a:endParaRPr lang="en-GB" sz="1200" dirty="0">
              <a:solidFill>
                <a:schemeClr val="bg1"/>
              </a:solidFill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Adair, J E (2009) Effective Teambuilding: How to make a winning team.</a:t>
            </a:r>
            <a:endParaRPr lang="en-GB" sz="1200" b="1" dirty="0">
              <a:solidFill>
                <a:schemeClr val="bg1"/>
              </a:solidFill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Belbin.com (Accessed on 29</a:t>
            </a:r>
            <a:r>
              <a:rPr lang="en-GB" sz="1200" b="1" baseline="30000" dirty="0">
                <a:latin typeface="Trade Gothic Next Cond Hv"/>
                <a:ea typeface="+mn-lt"/>
                <a:cs typeface="+mn-lt"/>
              </a:rPr>
              <a:t>th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May 2021)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u="sng" dirty="0">
                <a:latin typeface="Trade Gothic Next Cond Hv"/>
                <a:ea typeface="+mn-lt"/>
                <a:cs typeface="+mn-lt"/>
              </a:rPr>
              <a:t> 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Campbell-Bannerman, V (2020) The E Learning network, Tuckman’s Theory of Group Development. Available at 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3"/>
              </a:rPr>
              <a:t>https://www.eln.co.uk/blog/tuckmans-theory-of-group-development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(Assessed on 30th May 2021)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u="sng" dirty="0">
                <a:latin typeface="Trade Gothic Next Cond Hv"/>
                <a:ea typeface="+mn-lt"/>
                <a:cs typeface="+mn-lt"/>
              </a:rPr>
              <a:t> 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Chapman, A (2017) Bruce Tuckman’s 1965 Team Development Model Available at 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4"/>
              </a:rPr>
              <a:t>https://www.businessballs.com/team-management/tuckman-forming-storming-norming-performing-model/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(Assessed on 01</a:t>
            </a:r>
            <a:r>
              <a:rPr lang="en-GB" sz="1200" b="1" baseline="30000" dirty="0">
                <a:latin typeface="Trade Gothic Next Cond Hv"/>
                <a:ea typeface="+mn-lt"/>
                <a:cs typeface="+mn-lt"/>
              </a:rPr>
              <a:t>st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June 2021)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 err="1">
                <a:latin typeface="Trade Gothic Next Cond Hv"/>
                <a:ea typeface="+mn-lt"/>
                <a:cs typeface="+mn-lt"/>
              </a:rPr>
              <a:t>Dbos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  Au (2019) 8 Key characteristics of a high performing team.  Available at 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5"/>
              </a:rPr>
              <a:t>https://medium.com/@dbosmarketing/8-key-characteristics-of-a-high-performing-team-6c9f99649dc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(Assessed on 02nd June 2021)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  <a:hlinkClick r:id="rId6"/>
              </a:rPr>
              <a:t>Jon R. Katzenbach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, 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7"/>
              </a:rPr>
              <a:t>Douglas K. Smith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 (2015) The wisdom of teams, Creating the High-Performing Organisations  pp17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 err="1">
                <a:latin typeface="Trade Gothic Next Cond Hv"/>
                <a:ea typeface="+mn-lt"/>
                <a:cs typeface="+mn-lt"/>
              </a:rPr>
              <a:t>Keswani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, K (2016)  10 Characteristics of successful teams. Available at 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8"/>
              </a:rPr>
              <a:t>https://www.slideshare.net/KritikaKeswani2/10-characteristics-of-successful-team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(Assessed on 30</a:t>
            </a:r>
            <a:r>
              <a:rPr lang="en-GB" sz="1200" b="1" baseline="30000" dirty="0">
                <a:latin typeface="Trade Gothic Next Cond Hv"/>
                <a:ea typeface="+mn-lt"/>
                <a:cs typeface="+mn-lt"/>
              </a:rPr>
              <a:t>th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May 2021)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Mullins, C  and Constable, G, Leadership  and Team building In Primary Care(2007) </a:t>
            </a:r>
            <a:r>
              <a:rPr lang="en-GB" sz="1200" b="1" dirty="0" err="1">
                <a:latin typeface="Trade Gothic Next Cond Hv"/>
                <a:ea typeface="+mn-lt"/>
                <a:cs typeface="+mn-lt"/>
              </a:rPr>
              <a:t>Pg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109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 err="1">
                <a:latin typeface="Trade Gothic Next Cond Hv"/>
                <a:ea typeface="+mn-lt"/>
                <a:cs typeface="+mn-lt"/>
              </a:rPr>
              <a:t>Quain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, S (2019) What is an effective team in an organisation? Available at 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9"/>
              </a:rPr>
              <a:t>https://smallbusiness.chron.com/effective-team-organization-22984.html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(Accessed on 28th May 2021)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  </a:t>
            </a:r>
            <a:endParaRPr lang="en-GB" sz="1200" b="1" dirty="0">
              <a:latin typeface="Trade Gothic Next Cond Hv"/>
            </a:endParaRPr>
          </a:p>
          <a:p>
            <a:pPr>
              <a:buFont typeface="Arial"/>
              <a:buChar char="•"/>
            </a:pPr>
            <a:r>
              <a:rPr lang="en-GB" sz="1200" b="1" dirty="0">
                <a:latin typeface="Trade Gothic Next Cond Hv"/>
                <a:ea typeface="+mn-lt"/>
                <a:cs typeface="+mn-lt"/>
              </a:rPr>
              <a:t>Simon, B (2017) How to use teamwork roles to build winning teams. Available at </a:t>
            </a:r>
            <a:r>
              <a:rPr lang="en-GB" sz="1200" b="1" dirty="0">
                <a:latin typeface="Trade Gothic Next Cond Hv"/>
                <a:ea typeface="+mn-lt"/>
                <a:cs typeface="+mn-lt"/>
                <a:hlinkClick r:id="rId10"/>
              </a:rPr>
              <a:t>https://www.smartsheet.com/how-to-use-team-roles-to-boost-performance</a:t>
            </a:r>
            <a:r>
              <a:rPr lang="en-GB" sz="1200" b="1" dirty="0">
                <a:latin typeface="Trade Gothic Next Cond Hv"/>
                <a:ea typeface="+mn-lt"/>
                <a:cs typeface="+mn-lt"/>
              </a:rPr>
              <a:t> (Assessed on 28th May)</a:t>
            </a:r>
            <a:endParaRPr lang="en-GB" sz="1200" b="1" dirty="0">
              <a:latin typeface="Trade Gothic Next Cond Hv"/>
            </a:endParaRP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1200" dirty="0">
                <a:ea typeface="+mn-lt"/>
                <a:cs typeface="+mn-lt"/>
              </a:rPr>
              <a:t>  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639468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DCB0A-7DE5-4997-9C5A-12ED9F867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6200" b="1" i="0" kern="1200" cap="all" baseline="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Thank you for your time </a:t>
            </a:r>
          </a:p>
        </p:txBody>
      </p:sp>
      <p:pic>
        <p:nvPicPr>
          <p:cNvPr id="28" name="Graphic 27" descr="Smiling Face with No Fill">
            <a:extLst>
              <a:ext uri="{FF2B5EF4-FFF2-40B4-BE49-F238E27FC236}">
                <a16:creationId xmlns:a16="http://schemas.microsoft.com/office/drawing/2014/main" id="{F795A3CA-7646-479E-923D-35D1E1C706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0106" y="1598246"/>
            <a:ext cx="4783504" cy="478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00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3499-2B6D-451F-9214-09FB1ED434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Shah Uddin </a:t>
            </a:r>
            <a:br>
              <a:rPr lang="en-GB" dirty="0"/>
            </a:br>
            <a:r>
              <a:rPr lang="en-GB" dirty="0"/>
              <a:t>Student number 2019661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61FCC1-C29E-4D0C-B591-F5D2FC4E1D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1507067" y="4625787"/>
            <a:ext cx="7636933" cy="645459"/>
          </a:xfrm>
        </p:spPr>
        <p:txBody>
          <a:bodyPr>
            <a:normAutofit/>
          </a:bodyPr>
          <a:lstStyle/>
          <a:p>
            <a:r>
              <a:rPr lang="en-GB" dirty="0"/>
              <a:t>2019661@student.uwtsd.ac.uk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19599301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275FD-12CF-4D84-8BED-47589608D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002" y="1294802"/>
            <a:ext cx="8596668" cy="1320800"/>
          </a:xfrm>
        </p:spPr>
        <p:txBody>
          <a:bodyPr/>
          <a:lstStyle/>
          <a:p>
            <a:r>
              <a:rPr lang="en-GB" dirty="0"/>
              <a:t>Conflict handling and Delegation strategies</a:t>
            </a:r>
          </a:p>
        </p:txBody>
      </p:sp>
      <p:pic>
        <p:nvPicPr>
          <p:cNvPr id="2050" name="Picture 2" descr="Image result for conflict handling and delegation strategies">
            <a:extLst>
              <a:ext uri="{FF2B5EF4-FFF2-40B4-BE49-F238E27FC236}">
                <a16:creationId xmlns:a16="http://schemas.microsoft.com/office/drawing/2014/main" id="{3CD69341-B72D-487C-A1CE-CA5ADA382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923" y="2809240"/>
            <a:ext cx="3552825" cy="3107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3399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D8E0-A2E7-4360-9A9F-BF6206A47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5CE58-9284-4FFE-B0F0-A4D4F8C6F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Conflict is described as a struggle between two parties over disagreement or preventing each other from achieving.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Conflict is a battle between two individuals who share their same idea, and then dealing with the situation an constructive manner.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03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BC7A7-0502-40DD-B8C9-0E7CA987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delegation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1599C-2BA7-4FF2-B0CD-45F55CDC3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assign tasks</a:t>
            </a:r>
          </a:p>
          <a:p>
            <a:r>
              <a:rPr lang="en-GB" dirty="0"/>
              <a:t>Work effectively with power </a:t>
            </a:r>
          </a:p>
          <a:p>
            <a:r>
              <a:rPr lang="en-GB" dirty="0"/>
              <a:t>Give authority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9758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59AC134B-92DF-4B93-BEB6-C90A0D1DC7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A3AA9637-7E3F-4FCA-8043-34C6E3FAB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45" y="3635640"/>
            <a:ext cx="2387857" cy="227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ee the source image">
            <a:extLst>
              <a:ext uri="{FF2B5EF4-FFF2-40B4-BE49-F238E27FC236}">
                <a16:creationId xmlns:a16="http://schemas.microsoft.com/office/drawing/2014/main" id="{5FBE740B-BC07-4AB9-A792-3924C931E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36" y="728444"/>
            <a:ext cx="2747636" cy="227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4513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FD952-B570-4CBA-8838-4AA676F32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handling and delegation strategies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23869-1D49-4C21-AC76-C9A590E1A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Kilmann suggested conflict management can be addressed in five styles,</a:t>
            </a:r>
          </a:p>
          <a:p>
            <a:pPr marL="0" indent="0">
              <a:buNone/>
            </a:pPr>
            <a:r>
              <a:rPr lang="en-GB" dirty="0"/>
              <a:t>Which are: </a:t>
            </a:r>
          </a:p>
        </p:txBody>
      </p:sp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11DA996C-DE22-4D15-A0B6-14BBE815F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343" y="3028950"/>
            <a:ext cx="8248650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1857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58D08EC-008F-49A8-B324-885D0B5CE2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130118" cy="665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4548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7B02F-2986-4EF5-97B6-4391EDFCF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30604" y="-166160"/>
            <a:ext cx="7766936" cy="1646302"/>
          </a:xfrm>
        </p:spPr>
        <p:txBody>
          <a:bodyPr/>
          <a:lstStyle/>
          <a:p>
            <a:r>
              <a:rPr lang="en-GB" dirty="0"/>
              <a:t>Team Dynamics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29599-AAAD-423E-9E51-44D045CC13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756290"/>
            <a:ext cx="7766936" cy="39144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705303F7-A542-4A4B-9C49-1A5FFA4A0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05" y="2162442"/>
            <a:ext cx="9004150" cy="3547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7346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416" y="238966"/>
            <a:ext cx="8278407" cy="635221"/>
          </a:xfrm>
        </p:spPr>
        <p:txBody>
          <a:bodyPr>
            <a:normAutofit fontScale="90000"/>
          </a:bodyPr>
          <a:lstStyle/>
          <a:p>
            <a:r>
              <a:rPr lang="en-GB" dirty="0"/>
              <a:t>Tuckman's theory (1965)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DD7CEE9-2711-44AE-86DC-A07316DC6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905" y="1340022"/>
            <a:ext cx="7646917" cy="489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43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Belbin’s Team Roles (2010)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33434" y="1410511"/>
          <a:ext cx="9484468" cy="36367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1117">
                  <a:extLst>
                    <a:ext uri="{9D8B030D-6E8A-4147-A177-3AD203B41FA5}">
                      <a16:colId xmlns:a16="http://schemas.microsoft.com/office/drawing/2014/main" val="3981037045"/>
                    </a:ext>
                  </a:extLst>
                </a:gridCol>
                <a:gridCol w="2371117">
                  <a:extLst>
                    <a:ext uri="{9D8B030D-6E8A-4147-A177-3AD203B41FA5}">
                      <a16:colId xmlns:a16="http://schemas.microsoft.com/office/drawing/2014/main" val="280207372"/>
                    </a:ext>
                  </a:extLst>
                </a:gridCol>
                <a:gridCol w="2371117">
                  <a:extLst>
                    <a:ext uri="{9D8B030D-6E8A-4147-A177-3AD203B41FA5}">
                      <a16:colId xmlns:a16="http://schemas.microsoft.com/office/drawing/2014/main" val="2967810379"/>
                    </a:ext>
                  </a:extLst>
                </a:gridCol>
                <a:gridCol w="2371117">
                  <a:extLst>
                    <a:ext uri="{9D8B030D-6E8A-4147-A177-3AD203B41FA5}">
                      <a16:colId xmlns:a16="http://schemas.microsoft.com/office/drawing/2014/main" val="1532818227"/>
                    </a:ext>
                  </a:extLst>
                </a:gridCol>
              </a:tblGrid>
              <a:tr h="754466">
                <a:tc>
                  <a:txBody>
                    <a:bodyPr/>
                    <a:lstStyle/>
                    <a:p>
                      <a:r>
                        <a:rPr lang="en-GB"/>
                        <a:t>Student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Highest team role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Second highest team role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Lowest team role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378405"/>
                  </a:ext>
                </a:extLst>
              </a:tr>
              <a:tr h="1077808">
                <a:tc>
                  <a:txBody>
                    <a:bodyPr/>
                    <a:lstStyle/>
                    <a:p>
                      <a:r>
                        <a:rPr lang="en-GB"/>
                        <a:t>Shah Uddin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Resource Investigator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Specialist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r>
                        <a:rPr lang="en-GB"/>
                        <a:t>Co Ordinator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84582"/>
                  </a:ext>
                </a:extLst>
              </a:tr>
              <a:tr h="1077808">
                <a:tc>
                  <a:txBody>
                    <a:bodyPr/>
                    <a:lstStyle/>
                    <a:p>
                      <a:r>
                        <a:rPr lang="en-GB"/>
                        <a:t>Ashleigh Johnson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Resource Investigator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Plant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Monitor evaluator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884235"/>
                  </a:ext>
                </a:extLst>
              </a:tr>
              <a:tr h="726706">
                <a:tc>
                  <a:txBody>
                    <a:bodyPr/>
                    <a:lstStyle/>
                    <a:p>
                      <a:r>
                        <a:rPr lang="en-GB"/>
                        <a:t>Samina Ibrahim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Teamworker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Complete Finisher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Monitor Evaluator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749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56001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7B0A-4C2E-455E-89EF-EED33279E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03D57-9A25-4FC8-9145-0B2EDF611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638634" cy="258209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>
                <a:solidFill>
                  <a:schemeClr val="accent6">
                    <a:lumMod val="75000"/>
                  </a:schemeClr>
                </a:solidFill>
              </a:rPr>
              <a:t>Resource investigator:  </a:t>
            </a:r>
          </a:p>
          <a:p>
            <a:pPr marL="0" indent="0">
              <a:buNone/>
            </a:pPr>
            <a:r>
              <a:rPr lang="en-GB" sz="9600" dirty="0"/>
              <a:t>Explored wider opportunities.</a:t>
            </a:r>
          </a:p>
          <a:p>
            <a:pPr marL="0" indent="0">
              <a:buNone/>
            </a:pPr>
            <a:r>
              <a:rPr lang="en-GB" sz="9600" dirty="0"/>
              <a:t>Wider connections.</a:t>
            </a:r>
          </a:p>
          <a:p>
            <a:pPr marL="0" indent="0">
              <a:buNone/>
            </a:pPr>
            <a:r>
              <a:rPr lang="en-GB" sz="9600" dirty="0"/>
              <a:t>Optimistic </a:t>
            </a:r>
          </a:p>
          <a:p>
            <a:pPr marL="0" indent="0">
              <a:buNone/>
            </a:pPr>
            <a:r>
              <a:rPr lang="en-GB" sz="9600" dirty="0"/>
              <a:t>Sociable </a:t>
            </a:r>
          </a:p>
          <a:p>
            <a:pPr marL="0" indent="0">
              <a:buNone/>
            </a:pPr>
            <a:r>
              <a:rPr lang="en-GB" sz="9600" dirty="0"/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7C0744-46D3-422F-9174-010366E30B6C}"/>
              </a:ext>
            </a:extLst>
          </p:cNvPr>
          <p:cNvSpPr txBox="1"/>
          <p:nvPr/>
        </p:nvSpPr>
        <p:spPr>
          <a:xfrm>
            <a:off x="5888738" y="3748178"/>
            <a:ext cx="39745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7030A0"/>
                </a:solidFill>
              </a:rPr>
              <a:t>Team worker:</a:t>
            </a:r>
          </a:p>
          <a:p>
            <a:r>
              <a:rPr lang="en-GB" sz="2400" dirty="0"/>
              <a:t>Co-operative </a:t>
            </a:r>
          </a:p>
          <a:p>
            <a:r>
              <a:rPr lang="en-GB" sz="2400" dirty="0"/>
              <a:t>Good listener </a:t>
            </a:r>
          </a:p>
          <a:p>
            <a:r>
              <a:rPr lang="en-GB" sz="2400" dirty="0"/>
              <a:t>Diplomatic</a:t>
            </a:r>
          </a:p>
        </p:txBody>
      </p:sp>
    </p:spTree>
    <p:extLst>
      <p:ext uri="{BB962C8B-B14F-4D97-AF65-F5344CB8AC3E}">
        <p14:creationId xmlns:p14="http://schemas.microsoft.com/office/powerpoint/2010/main" val="1483681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BB3B6-0911-40CB-A520-47C466CBD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E4865-5CF7-455F-BCBA-0D7E0100DE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Co-Ordinator</a:t>
            </a:r>
          </a:p>
          <a:p>
            <a:pPr marL="0" indent="0">
              <a:buNone/>
            </a:pPr>
            <a:r>
              <a:rPr lang="en-GB" dirty="0"/>
              <a:t>Can be self </a:t>
            </a:r>
            <a:r>
              <a:rPr lang="en-GB" dirty="0" err="1"/>
              <a:t>centered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Think about themselves </a:t>
            </a:r>
          </a:p>
          <a:p>
            <a:pPr marL="0" indent="0">
              <a:buNone/>
            </a:pPr>
            <a:r>
              <a:rPr lang="en-GB" dirty="0"/>
              <a:t>And delegate work to others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Monitor evaluator</a:t>
            </a:r>
          </a:p>
          <a:p>
            <a:pPr marL="0" indent="0">
              <a:buNone/>
            </a:pPr>
            <a:r>
              <a:rPr lang="en-GB" dirty="0"/>
              <a:t>Critical thinker  </a:t>
            </a:r>
          </a:p>
          <a:p>
            <a:pPr marL="0" indent="0">
              <a:buNone/>
            </a:pPr>
            <a:r>
              <a:rPr lang="en-GB" dirty="0"/>
              <a:t>Some time lacks drive </a:t>
            </a:r>
          </a:p>
          <a:p>
            <a:pPr marL="0" indent="0">
              <a:buNone/>
            </a:pPr>
            <a:r>
              <a:rPr lang="en-GB" dirty="0"/>
              <a:t>Able to inspire others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5363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A3AEB-D33A-49F7-B421-ACF79A733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Challenges </a:t>
            </a:r>
            <a:br>
              <a:rPr lang="en-GB"/>
            </a:br>
            <a:endParaRPr lang="en-GB" dirty="0"/>
          </a:p>
        </p:txBody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AAB94838-91D2-4159-B262-CFC87AA7A3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65300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919661-34E1-40BF-812A-716E1E296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34" y="854529"/>
            <a:ext cx="5799665" cy="5148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/>
              <a:t>Thank you for listening. </a:t>
            </a:r>
          </a:p>
        </p:txBody>
      </p:sp>
    </p:spTree>
    <p:extLst>
      <p:ext uri="{BB962C8B-B14F-4D97-AF65-F5344CB8AC3E}">
        <p14:creationId xmlns:p14="http://schemas.microsoft.com/office/powerpoint/2010/main" val="14525245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E3DB8-22AF-42B5-AA11-83B912DEB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54DF-1BC5-40F4-8645-96EB4B775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ts val="18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Altmäe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Türk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Toomet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 (2013). Thomas‐Kilmann’s Conflict Management Modes and their relationship to Fiedler’s Leadership Styles (basing on Estonian organizations).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Baltic Journal of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8(1), pp.45–65.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Belbin (2019).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Belbin Team Roles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Belbin.com. Available at: https://www.belbin.com/about/belbin-team-roles.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Bannerman, B. (1992). International aspects of investigating complex commercial frauds.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Commonwealth Law Bulletin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18(1), pp.326–333</a:t>
            </a: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Bonebright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D.A. (2010). 40 years of storming: a historical review of Tuckman’s model of small group development.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 Development International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[online] 13(1), pp.111–120. Available at: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2"/>
              </a:rPr>
              <a:t>https://www.tandfonline.com/doi/abs/10.1080/13678861003589099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fi-FI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JOKISAARI, M. and VUORI, J., 2018.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Leaders’ resources and newcomer socialization: the importance of delegation.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Managerial Psychology, 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 161-175.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Kohlhoffer-Mizser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(2020). Leader is the person who deals with conflict. Global answers in conflict management.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SHS Web of Conferences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74, p.06011.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ResearchGate. (n.d.).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(PDF) Thomas-Kilmann conflict MODE instrument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[online]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https://www.researchgate.net/publication/265565339_Thomas-Kilmann_conflict_MODE_instrument</a:t>
            </a:r>
            <a:endParaRPr lang="en-GB" sz="1800" u="sng" dirty="0">
              <a:solidFill>
                <a:srgbClr val="0563C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de-DE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Rahim, M. A., &amp; </a:t>
            </a:r>
            <a:r>
              <a:rPr lang="de-DE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Magner</a:t>
            </a:r>
            <a:r>
              <a:rPr lang="de-DE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N. R. (1995).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Confirmatory factor analysis of the styles of handling interpersonal conflict: First-order factor model and its invariance across groups.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Applied Psychology, 80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(1), 122–132. 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https://doi.org/10.1037/0021-9010.80.1.122</a:t>
            </a:r>
            <a:endParaRPr lang="en-GB" sz="1800" u="sng" dirty="0">
              <a:solidFill>
                <a:srgbClr val="0563C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Render, J. (2019).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Tuckman’s Model – 5 Stages of Team Development and Practical Limitations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fr-FR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Agile-Mercurial. </a:t>
            </a:r>
            <a:r>
              <a:rPr lang="fr-FR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fr-FR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at: https://agile-mercurial.com/2019/04/16/tuckmans-model-5-stages-of-team-development-and-practical-limitations/.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TARNOWSKI, J., QUINN, K., ALVERO, A. and SADRI, G., 2019. Delegation of tasks: Importance, obstacles, implementation.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Industrial Management, 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61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 22.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90038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1778</TotalTime>
  <Words>1560</Words>
  <Application>Microsoft Office PowerPoint</Application>
  <PresentationFormat>Widescreen</PresentationFormat>
  <Paragraphs>221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Times New Roman</vt:lpstr>
      <vt:lpstr>Trade Gothic Next Cond Hv</vt:lpstr>
      <vt:lpstr>Trebuchet MS</vt:lpstr>
      <vt:lpstr>Wingdings 3</vt:lpstr>
      <vt:lpstr>Facet</vt:lpstr>
      <vt:lpstr>BMSW4002 – Component 1 – Group Presentation Assessment Guidance</vt:lpstr>
      <vt:lpstr>Team introduction.</vt:lpstr>
      <vt:lpstr>PowerPoint Presentation</vt:lpstr>
      <vt:lpstr>PowerPoint Presentation</vt:lpstr>
      <vt:lpstr>PowerPoint Presentation</vt:lpstr>
      <vt:lpstr>Teamwork Strengths within the organization.</vt:lpstr>
      <vt:lpstr>Appraisals and communication</vt:lpstr>
      <vt:lpstr>Differences between groups and teams…</vt:lpstr>
      <vt:lpstr>PowerPoint Presentation</vt:lpstr>
      <vt:lpstr>Reference list </vt:lpstr>
      <vt:lpstr>Thank you for watching</vt:lpstr>
      <vt:lpstr>SAMINA iBRAHIM   sTUDENT NUMBER 2021656 </vt:lpstr>
      <vt:lpstr>Characteristics of effective teams </vt:lpstr>
      <vt:lpstr>CONTEMPORARY CHALLENGES </vt:lpstr>
      <vt:lpstr>References</vt:lpstr>
      <vt:lpstr>Thank you for your time </vt:lpstr>
      <vt:lpstr>Shah Uddin  Student number 2019661</vt:lpstr>
      <vt:lpstr>Conflict handling and Delegation strategies</vt:lpstr>
      <vt:lpstr>What is conflict </vt:lpstr>
      <vt:lpstr>What is delegation </vt:lpstr>
      <vt:lpstr>PowerPoint Presentation</vt:lpstr>
      <vt:lpstr>Conflict handling and delegation strategies</vt:lpstr>
      <vt:lpstr>PowerPoint Presentation</vt:lpstr>
      <vt:lpstr>Team Dynamics </vt:lpstr>
      <vt:lpstr>Tuckman's theory (1965)</vt:lpstr>
      <vt:lpstr>Belbin’s Team Roles (2010)</vt:lpstr>
      <vt:lpstr>Strengths </vt:lpstr>
      <vt:lpstr>Weakness </vt:lpstr>
      <vt:lpstr>Challenges  </vt:lpstr>
      <vt:lpstr>Thank you for listening.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Ashleigh Johnson (2018649)</dc:creator>
  <cp:lastModifiedBy>Ashleigh Johnson (2018649)</cp:lastModifiedBy>
  <cp:revision>25</cp:revision>
  <dcterms:created xsi:type="dcterms:W3CDTF">2021-05-26T21:00:56Z</dcterms:created>
  <dcterms:modified xsi:type="dcterms:W3CDTF">2021-06-09T10:00:40Z</dcterms:modified>
</cp:coreProperties>
</file>