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notesSlides/notesSlide1.xml" ContentType="application/vnd.openxmlformats-officedocument.presentationml.notesSlide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notesSlides/notesSlide2.xml" ContentType="application/vnd.openxmlformats-officedocument.presentationml.notesSlide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notesSlides/notesSlide3.xml" ContentType="application/vnd.openxmlformats-officedocument.presentationml.notesSlide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notesSlides/notesSlide4.xml" ContentType="application/vnd.openxmlformats-officedocument.presentationml.notesSlide+xml"/>
  <Override PartName="/ppt/tags/tag72.xml" ContentType="application/vnd.openxmlformats-officedocument.presentationml.tags+xml"/>
  <Override PartName="/ppt/notesSlides/notesSlide5.xml" ContentType="application/vnd.openxmlformats-officedocument.presentationml.notesSlide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notesSlides/notesSlide6.xml" ContentType="application/vnd.openxmlformats-officedocument.presentationml.notesSlide+xml"/>
  <Override PartName="/ppt/tags/tag75.xml" ContentType="application/vnd.openxmlformats-officedocument.presentationml.tags+xml"/>
  <Override PartName="/ppt/notesSlides/notesSlide7.xml" ContentType="application/vnd.openxmlformats-officedocument.presentationml.notesSlide+xml"/>
  <Override PartName="/ppt/tags/tag76.xml" ContentType="application/vnd.openxmlformats-officedocument.presentationml.tags+xml"/>
  <Override PartName="/ppt/notesSlides/notesSlide8.xml" ContentType="application/vnd.openxmlformats-officedocument.presentationml.notesSlide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notesSlides/notesSlide9.xml" ContentType="application/vnd.openxmlformats-officedocument.presentationml.notesSlide+xml"/>
  <Override PartName="/ppt/tags/tag79.xml" ContentType="application/vnd.openxmlformats-officedocument.presentationml.tags+xml"/>
  <Override PartName="/ppt/notesSlides/notesSlide10.xml" ContentType="application/vnd.openxmlformats-officedocument.presentationml.notesSlide+xml"/>
  <Override PartName="/ppt/tags/tag80.xml" ContentType="application/vnd.openxmlformats-officedocument.presentationml.tags+xml"/>
  <Override PartName="/ppt/notesSlides/notesSlide11.xml" ContentType="application/vnd.openxmlformats-officedocument.presentationml.notesSlide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notesSlides/notesSlide12.xml" ContentType="application/vnd.openxmlformats-officedocument.presentationml.notesSlide+xml"/>
  <Override PartName="/ppt/tags/tag83.xml" ContentType="application/vnd.openxmlformats-officedocument.presentationml.tags+xml"/>
  <Override PartName="/ppt/notesSlides/notesSlide13.xml" ContentType="application/vnd.openxmlformats-officedocument.presentationml.notesSlide+xml"/>
  <Override PartName="/ppt/tags/tag84.xml" ContentType="application/vnd.openxmlformats-officedocument.presentationml.tags+xml"/>
  <Override PartName="/ppt/notesSlides/notesSlide14.xml" ContentType="application/vnd.openxmlformats-officedocument.presentationml.notesSlide+xml"/>
  <Override PartName="/ppt/tags/tag85.xml" ContentType="application/vnd.openxmlformats-officedocument.presentationml.tags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409" r:id="rId2"/>
    <p:sldId id="410" r:id="rId3"/>
    <p:sldId id="411" r:id="rId4"/>
    <p:sldId id="455" r:id="rId5"/>
    <p:sldId id="416" r:id="rId6"/>
    <p:sldId id="456" r:id="rId7"/>
    <p:sldId id="421" r:id="rId8"/>
    <p:sldId id="423" r:id="rId9"/>
    <p:sldId id="457" r:id="rId10"/>
    <p:sldId id="458" r:id="rId11"/>
    <p:sldId id="459" r:id="rId12"/>
    <p:sldId id="460" r:id="rId13"/>
    <p:sldId id="422" r:id="rId14"/>
    <p:sldId id="437" r:id="rId15"/>
    <p:sldId id="415" r:id="rId16"/>
  </p:sldIdLst>
  <p:sldSz cx="12192000" cy="6858000"/>
  <p:notesSz cx="6858000" cy="9144000"/>
  <p:custDataLst>
    <p:tags r:id="rId1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61">
          <p15:clr>
            <a:srgbClr val="A4A3A4"/>
          </p15:clr>
        </p15:guide>
        <p15:guide id="2" pos="3846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95959"/>
    <a:srgbClr val="DFF1F8"/>
    <a:srgbClr val="B4DEEE"/>
    <a:srgbClr val="9CCEE5"/>
    <a:srgbClr val="9AC9E3"/>
    <a:srgbClr val="58A5D3"/>
    <a:srgbClr val="FFFFFF"/>
    <a:srgbClr val="D3ECF3"/>
    <a:srgbClr val="99CDE5"/>
    <a:srgbClr val="5AA8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5587" autoAdjust="0"/>
    <p:restoredTop sz="94660"/>
  </p:normalViewPr>
  <p:slideViewPr>
    <p:cSldViewPr snapToGrid="0">
      <p:cViewPr varScale="1">
        <p:scale>
          <a:sx n="142" d="100"/>
          <a:sy n="142" d="100"/>
        </p:scale>
        <p:origin x="512" y="168"/>
      </p:cViewPr>
      <p:guideLst>
        <p:guide orient="horz" pos="2261"/>
        <p:guide pos="3846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2021/4/7</a:t>
            </a:fld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‹#›</a:t>
            </a:fld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1AC49D05-6128-4D0D-A32A-06A5E73B386C}" type="datetimeFigureOut">
              <a:rPr lang="zh-CN" altLang="en-US" smtClean="0"/>
              <a:t>2021/4/7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5849F42C-2DAE-424C-A4B8-3140182C3E9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764574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715582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772449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834361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195712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49F42C-2DAE-424C-A4B8-3140182C3E9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75937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715805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49F42C-2DAE-424C-A4B8-3140182C3E9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34927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49F42C-2DAE-424C-A4B8-3140182C3E9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07241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49F42C-2DAE-424C-A4B8-3140182C3E9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70307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49F42C-2DAE-424C-A4B8-3140182C3E9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74174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32756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2862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tags" Target="../tags/tag10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2.xml"/><Relationship Id="rId4" Type="http://schemas.openxmlformats.org/officeDocument/2006/relationships/tags" Target="../tags/tag1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tags" Target="../tags/tag15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7.xml"/><Relationship Id="rId4" Type="http://schemas.openxmlformats.org/officeDocument/2006/relationships/tags" Target="../tags/tag16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tags" Target="../tags/tag20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22.xml"/><Relationship Id="rId4" Type="http://schemas.openxmlformats.org/officeDocument/2006/relationships/tags" Target="../tags/tag2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tags" Target="../tags/tag25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4.xml"/><Relationship Id="rId1" Type="http://schemas.openxmlformats.org/officeDocument/2006/relationships/tags" Target="../tags/tag23.xml"/><Relationship Id="rId6" Type="http://schemas.openxmlformats.org/officeDocument/2006/relationships/tags" Target="../tags/tag28.xml"/><Relationship Id="rId5" Type="http://schemas.openxmlformats.org/officeDocument/2006/relationships/tags" Target="../tags/tag27.xml"/><Relationship Id="rId4" Type="http://schemas.openxmlformats.org/officeDocument/2006/relationships/tags" Target="../tags/tag26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tags" Target="../tags/tag36.xml"/><Relationship Id="rId3" Type="http://schemas.openxmlformats.org/officeDocument/2006/relationships/tags" Target="../tags/tag31.xml"/><Relationship Id="rId7" Type="http://schemas.openxmlformats.org/officeDocument/2006/relationships/tags" Target="../tags/tag35.xml"/><Relationship Id="rId2" Type="http://schemas.openxmlformats.org/officeDocument/2006/relationships/tags" Target="../tags/tag30.xml"/><Relationship Id="rId1" Type="http://schemas.openxmlformats.org/officeDocument/2006/relationships/tags" Target="../tags/tag29.xml"/><Relationship Id="rId6" Type="http://schemas.openxmlformats.org/officeDocument/2006/relationships/tags" Target="../tags/tag34.xml"/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9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tags" Target="../tags/tag37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0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43.xml"/><Relationship Id="rId2" Type="http://schemas.openxmlformats.org/officeDocument/2006/relationships/tags" Target="../tags/tag42.xml"/><Relationship Id="rId1" Type="http://schemas.openxmlformats.org/officeDocument/2006/relationships/tags" Target="../tags/tag41.xml"/><Relationship Id="rId4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tags" Target="../tags/tag46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45.xml"/><Relationship Id="rId1" Type="http://schemas.openxmlformats.org/officeDocument/2006/relationships/tags" Target="../tags/tag44.xml"/><Relationship Id="rId6" Type="http://schemas.openxmlformats.org/officeDocument/2006/relationships/tags" Target="../tags/tag49.xml"/><Relationship Id="rId5" Type="http://schemas.openxmlformats.org/officeDocument/2006/relationships/tags" Target="../tags/tag48.xml"/><Relationship Id="rId4" Type="http://schemas.openxmlformats.org/officeDocument/2006/relationships/tags" Target="../tags/tag47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tags" Target="../tags/tag52.xml"/><Relationship Id="rId2" Type="http://schemas.openxmlformats.org/officeDocument/2006/relationships/tags" Target="../tags/tag51.xml"/><Relationship Id="rId1" Type="http://schemas.openxmlformats.org/officeDocument/2006/relationships/tags" Target="../tags/tag50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54.xml"/><Relationship Id="rId4" Type="http://schemas.openxmlformats.org/officeDocument/2006/relationships/tags" Target="../tags/tag53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57.xml"/><Relationship Id="rId2" Type="http://schemas.openxmlformats.org/officeDocument/2006/relationships/tags" Target="../tags/tag56.xml"/><Relationship Id="rId1" Type="http://schemas.openxmlformats.org/officeDocument/2006/relationships/tags" Target="../tags/tag55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58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61.xml"/><Relationship Id="rId2" Type="http://schemas.openxmlformats.org/officeDocument/2006/relationships/tags" Target="../tags/tag60.xml"/><Relationship Id="rId1" Type="http://schemas.openxmlformats.org/officeDocument/2006/relationships/tags" Target="../tags/tag5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63.xml"/><Relationship Id="rId4" Type="http://schemas.openxmlformats.org/officeDocument/2006/relationships/tags" Target="../tags/tag6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86F68EEE-91EA-7F4E-8EA9-D853C140BE20}" type="datetime1">
              <a:rPr lang="zh-TW" altLang="en-US" smtClean="0"/>
              <a:t>2021/4/7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6F055360-02C0-6B47-AFBC-4D8A5A1B3955}" type="datetime1">
              <a:rPr lang="zh-TW" altLang="en-US" smtClean="0"/>
              <a:t>2021/4/7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D61BE28-E199-0947-9D1C-8EB4B3CB6E34}" type="datetime1">
              <a:rPr lang="zh-TW" altLang="en-US" smtClean="0"/>
              <a:t>2021/4/7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>
              <a:lnSpc>
                <a:spcPct val="13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B658AA9-79A1-7946-8085-5DA495E7FEC2}" type="datetime1">
              <a:rPr lang="zh-TW" altLang="en-US" smtClean="0"/>
              <a:t>2021/4/7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A3AFF1C0-6897-5345-89E8-95DFCF1DC445}" type="datetime1">
              <a:rPr lang="zh-TW" altLang="en-US" smtClean="0"/>
              <a:t>2021/4/7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E3DB0EAE-4BE0-9248-93E0-A41E791D718C}" type="datetime1">
              <a:rPr lang="zh-TW" altLang="en-US" smtClean="0"/>
              <a:t>2021/4/7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AD74524-642E-574E-B132-C9A431DBD497}" type="datetime1">
              <a:rPr lang="zh-TW" altLang="en-US" smtClean="0"/>
              <a:t>2021/4/7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1264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4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单击此处编辑文本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0600350-1CA9-8E43-BCFA-AEBD0CC486D3}" type="datetime1">
              <a:rPr lang="zh-TW" altLang="en-US" smtClean="0"/>
              <a:t>2021/4/7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8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单击此处编辑文本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3A55AF8-0628-B240-A839-EBFD16F934E0}" type="datetime1">
              <a:rPr lang="zh-TW" altLang="en-US" smtClean="0"/>
              <a:t>2021/4/7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0DCCF3D-1325-7342-A7F8-184591BAEC62}" type="datetime1">
              <a:rPr lang="zh-TW" altLang="en-US" smtClean="0"/>
              <a:t>2021/4/7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20574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EA14481-85C3-E04A-9592-B4E787EAEE54}" type="datetime1">
              <a:rPr lang="zh-TW" altLang="en-US" smtClean="0"/>
              <a:t>2021/4/7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2.xml"/><Relationship Id="rId18" Type="http://schemas.openxmlformats.org/officeDocument/2006/relationships/tags" Target="../tags/tag7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tags" Target="../tags/tag6.xml"/><Relationship Id="rId2" Type="http://schemas.openxmlformats.org/officeDocument/2006/relationships/slideLayout" Target="../slideLayouts/slideLayout2.xml"/><Relationship Id="rId16" Type="http://schemas.openxmlformats.org/officeDocument/2006/relationships/tags" Target="../tags/tag5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ags" Target="../tags/tag4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/>
            </a:gs>
            <a:gs pos="100000">
              <a:schemeClr val="bg2">
                <a:lumMod val="8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515600"/>
            <a:ext cx="10969200" cy="473688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fld id="{6E5396C5-6D2E-AD46-8401-7AB7078F2E68}" type="datetime1">
              <a:rPr lang="zh-TW" altLang="en-US" smtClean="0"/>
              <a:t>2021/4/7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8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audio" Target="../media/media1.mp3"/><Relationship Id="rId7" Type="http://schemas.openxmlformats.org/officeDocument/2006/relationships/image" Target="../media/image1.png"/><Relationship Id="rId2" Type="http://schemas.microsoft.com/office/2007/relationships/media" Target="../media/media1.mp3"/><Relationship Id="rId1" Type="http://schemas.openxmlformats.org/officeDocument/2006/relationships/tags" Target="../tags/tag64.xml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tags" Target="../tags/tag65.xml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7.xml"/><Relationship Id="rId1" Type="http://schemas.openxmlformats.org/officeDocument/2006/relationships/tags" Target="../tags/tag66.xml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jpeg"/><Relationship Id="rId2" Type="http://schemas.openxmlformats.org/officeDocument/2006/relationships/tags" Target="../tags/tag69.xml"/><Relationship Id="rId1" Type="http://schemas.openxmlformats.org/officeDocument/2006/relationships/tags" Target="../tags/tag68.xml"/><Relationship Id="rId6" Type="http://schemas.openxmlformats.org/officeDocument/2006/relationships/image" Target="../media/image4.jp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1.xml"/><Relationship Id="rId1" Type="http://schemas.openxmlformats.org/officeDocument/2006/relationships/tags" Target="../tags/tag70.xml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2.xml"/><Relationship Id="rId6" Type="http://schemas.openxmlformats.org/officeDocument/2006/relationships/image" Target="../media/image7.jp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4.xml"/><Relationship Id="rId1" Type="http://schemas.openxmlformats.org/officeDocument/2006/relationships/tags" Target="../tags/tag73.xml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7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76.xml"/><Relationship Id="rId6" Type="http://schemas.openxmlformats.org/officeDocument/2006/relationships/image" Target="../media/image8.png"/><Relationship Id="rId5" Type="http://schemas.openxmlformats.org/officeDocument/2006/relationships/image" Target="../media/image2.jpe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8.xml"/><Relationship Id="rId1" Type="http://schemas.openxmlformats.org/officeDocument/2006/relationships/tags" Target="../tags/tag77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79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80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2.xml"/><Relationship Id="rId1" Type="http://schemas.openxmlformats.org/officeDocument/2006/relationships/tags" Target="../tags/tag8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8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4.xml"/><Relationship Id="rId5" Type="http://schemas.openxmlformats.org/officeDocument/2006/relationships/image" Target="../media/image17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5.xml"/><Relationship Id="rId5" Type="http://schemas.openxmlformats.org/officeDocument/2006/relationships/image" Target="../media/image16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春风里">
            <a:hlinkClick r:id="" action="ppaction://media"/>
            <a:extLst>
              <a:ext uri="{FF2B5EF4-FFF2-40B4-BE49-F238E27FC236}">
                <a16:creationId xmlns:a16="http://schemas.microsoft.com/office/drawing/2014/main" id="{7FBEB267-65FB-4EBB-9220-6041DC647A6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>
                  <p14:fade in="5000" out="5000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4406" y="5275738"/>
            <a:ext cx="487363" cy="487363"/>
          </a:xfrm>
          <a:prstGeom prst="rect">
            <a:avLst/>
          </a:prstGeom>
        </p:spPr>
      </p:pic>
      <p:pic>
        <p:nvPicPr>
          <p:cNvPr id="4" name="图片 3" descr="天空蓝色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6200000">
            <a:off x="2672080" y="-2663190"/>
            <a:ext cx="6866890" cy="12192635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423545" y="410210"/>
            <a:ext cx="11363960" cy="6062980"/>
          </a:xfrm>
          <a:prstGeom prst="rect">
            <a:avLst/>
          </a:prstGeom>
          <a:noFill/>
          <a:ln w="28575">
            <a:solidFill>
              <a:schemeClr val="bg2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" name="图片 9" descr="天空蓝色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6200000">
            <a:off x="3862705" y="-743585"/>
            <a:ext cx="4485640" cy="8345170"/>
          </a:xfrm>
          <a:prstGeom prst="rect">
            <a:avLst/>
          </a:prstGeom>
        </p:spPr>
      </p:pic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1196340" y="3011624"/>
            <a:ext cx="9799320" cy="1056640"/>
          </a:xfrm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r>
              <a:rPr lang="en-GB" altLang="zh-CN" sz="44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  <a:cs typeface="字魂35号-经典雅黑" panose="00000500000000000000" charset="-122"/>
              </a:rPr>
              <a:t>A Brief Introduction on the Law of Cause and Effect in Taoism Classic </a:t>
            </a:r>
            <a:r>
              <a:rPr lang="en-GB" altLang="zh-CN" sz="4400" i="1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  <a:cs typeface="字魂35号-经典雅黑" panose="00000500000000000000" charset="-122"/>
              </a:rPr>
              <a:t>Taishang</a:t>
            </a:r>
            <a:r>
              <a:rPr lang="en-GB" altLang="zh-CN" sz="4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  <a:cs typeface="字魂35号-经典雅黑" panose="00000500000000000000" charset="-122"/>
              </a:rPr>
              <a:t> </a:t>
            </a:r>
            <a:r>
              <a:rPr lang="en-GB" altLang="zh-CN" sz="4400" i="1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  <a:cs typeface="字魂35号-经典雅黑" panose="00000500000000000000" charset="-122"/>
              </a:rPr>
              <a:t>Ganyingpian</a:t>
            </a:r>
            <a:r>
              <a:rPr lang="en-GB" altLang="zh-CN" sz="44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  <a:cs typeface="字魂35号-经典雅黑" panose="00000500000000000000" charset="-122"/>
              </a:rPr>
              <a:t> </a:t>
            </a:r>
            <a:endParaRPr lang="en-US" altLang="zh-CN" sz="4400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Georgia" panose="02040502050405020303" pitchFamily="18" charset="0"/>
              <a:ea typeface="字魂35号-经典雅黑" panose="00000500000000000000" charset="-122"/>
              <a:cs typeface="字魂35号-经典雅黑" panose="00000500000000000000" charset="-122"/>
            </a:endParaRPr>
          </a:p>
        </p:txBody>
      </p:sp>
      <p:sp>
        <p:nvSpPr>
          <p:cNvPr id="18" name="标题 17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4393565" y="3589655"/>
            <a:ext cx="3653155" cy="568325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endParaRPr lang="zh-CN" altLang="en-US" sz="2800" b="0" dirty="0">
              <a:solidFill>
                <a:schemeClr val="tx1">
                  <a:lumMod val="65000"/>
                  <a:lumOff val="3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31C543B0-95BB-6B4D-B513-37F2FA1BF0CF}"/>
              </a:ext>
            </a:extLst>
          </p:cNvPr>
          <p:cNvSpPr txBox="1"/>
          <p:nvPr/>
        </p:nvSpPr>
        <p:spPr>
          <a:xfrm>
            <a:off x="4746020" y="4247415"/>
            <a:ext cx="294824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GB" altLang="zh-TW" sz="1400" dirty="0">
                <a:latin typeface="Georgia" panose="02040502050405020303" pitchFamily="18" charset="0"/>
              </a:rPr>
              <a:t>Module code</a:t>
            </a:r>
            <a:r>
              <a:rPr kumimoji="1" lang="zh-TW" altLang="en-GB" sz="1400" dirty="0">
                <a:latin typeface="Georgia" panose="02040502050405020303" pitchFamily="18" charset="0"/>
              </a:rPr>
              <a:t>：</a:t>
            </a:r>
            <a:r>
              <a:rPr kumimoji="1" lang="en-GB" altLang="zh-TW" sz="1400" dirty="0">
                <a:latin typeface="Georgia" panose="02040502050405020303" pitchFamily="18" charset="0"/>
              </a:rPr>
              <a:t>SICH500</a:t>
            </a:r>
            <a:r>
              <a:rPr kumimoji="1" lang="en-US" altLang="zh-CN" sz="1400" dirty="0">
                <a:latin typeface="Georgia" panose="02040502050405020303" pitchFamily="18" charset="0"/>
              </a:rPr>
              <a:t>1</a:t>
            </a:r>
            <a:endParaRPr kumimoji="1" lang="en-GB" altLang="zh-TW" sz="1400" dirty="0">
              <a:latin typeface="Georgia" panose="02040502050405020303" pitchFamily="18" charset="0"/>
            </a:endParaRPr>
          </a:p>
          <a:p>
            <a:r>
              <a:rPr kumimoji="1" lang="en-GB" altLang="zh-TW" sz="1400" dirty="0">
                <a:latin typeface="Georgia" panose="02040502050405020303" pitchFamily="18" charset="0"/>
              </a:rPr>
              <a:t>Module tutor</a:t>
            </a:r>
            <a:r>
              <a:rPr kumimoji="1" lang="zh-TW" altLang="en-GB" sz="1400" dirty="0">
                <a:latin typeface="Georgia" panose="02040502050405020303" pitchFamily="18" charset="0"/>
              </a:rPr>
              <a:t>：</a:t>
            </a:r>
            <a:r>
              <a:rPr kumimoji="1" lang="en-GB" altLang="zh-TW" sz="1400" dirty="0">
                <a:latin typeface="Georgia" panose="02040502050405020303" pitchFamily="18" charset="0"/>
              </a:rPr>
              <a:t>Venerable Chengde</a:t>
            </a:r>
          </a:p>
          <a:p>
            <a:r>
              <a:rPr kumimoji="1" lang="en-GB" altLang="zh-TW" sz="1400" dirty="0">
                <a:latin typeface="Georgia" panose="02040502050405020303" pitchFamily="18" charset="0"/>
              </a:rPr>
              <a:t>Student name</a:t>
            </a:r>
            <a:r>
              <a:rPr kumimoji="1" lang="zh-TW" altLang="en-GB" sz="1400" dirty="0">
                <a:latin typeface="Georgia" panose="02040502050405020303" pitchFamily="18" charset="0"/>
              </a:rPr>
              <a:t>：</a:t>
            </a:r>
            <a:r>
              <a:rPr kumimoji="1" lang="en-GB" altLang="zh-TW" sz="1400" dirty="0" err="1">
                <a:latin typeface="Georgia" panose="02040502050405020303" pitchFamily="18" charset="0"/>
              </a:rPr>
              <a:t>Manyu</a:t>
            </a:r>
            <a:r>
              <a:rPr kumimoji="1" lang="en-GB" altLang="zh-TW" sz="1400" dirty="0">
                <a:latin typeface="Georgia" panose="02040502050405020303" pitchFamily="18" charset="0"/>
              </a:rPr>
              <a:t> Yang </a:t>
            </a:r>
          </a:p>
          <a:p>
            <a:r>
              <a:rPr kumimoji="1" lang="en-GB" altLang="zh-TW" sz="1400" dirty="0">
                <a:latin typeface="Georgia" panose="02040502050405020303" pitchFamily="18" charset="0"/>
              </a:rPr>
              <a:t>SID</a:t>
            </a:r>
            <a:r>
              <a:rPr kumimoji="1" lang="zh-TW" altLang="en-GB" sz="1400" dirty="0">
                <a:latin typeface="Georgia" panose="02040502050405020303" pitchFamily="18" charset="0"/>
              </a:rPr>
              <a:t>：</a:t>
            </a:r>
            <a:r>
              <a:rPr kumimoji="1" lang="en-GB" altLang="zh-TW" sz="1400" dirty="0">
                <a:latin typeface="Georgia" panose="02040502050405020303" pitchFamily="18" charset="0"/>
              </a:rPr>
              <a:t>1903292        </a:t>
            </a:r>
          </a:p>
          <a:p>
            <a:r>
              <a:rPr kumimoji="1" lang="en-GB" altLang="zh-TW" sz="1400" dirty="0">
                <a:latin typeface="Georgia" panose="02040502050405020303" pitchFamily="18" charset="0"/>
              </a:rPr>
              <a:t>Date</a:t>
            </a:r>
            <a:r>
              <a:rPr kumimoji="1" lang="zh-TW" altLang="en-GB" sz="1400" dirty="0">
                <a:latin typeface="Georgia" panose="02040502050405020303" pitchFamily="18" charset="0"/>
              </a:rPr>
              <a:t>： </a:t>
            </a:r>
            <a:r>
              <a:rPr kumimoji="1" lang="en-US" altLang="zh-CN" sz="1400" dirty="0">
                <a:latin typeface="Georgia" panose="02040502050405020303" pitchFamily="18" charset="0"/>
              </a:rPr>
              <a:t>07</a:t>
            </a:r>
            <a:r>
              <a:rPr kumimoji="1" lang="en-GB" altLang="zh-TW" sz="1400" dirty="0">
                <a:latin typeface="Georgia" panose="02040502050405020303" pitchFamily="18" charset="0"/>
              </a:rPr>
              <a:t> </a:t>
            </a:r>
            <a:r>
              <a:rPr kumimoji="1" lang="en-US" altLang="zh-CN" sz="1400" dirty="0">
                <a:latin typeface="Georgia" panose="02040502050405020303" pitchFamily="18" charset="0"/>
              </a:rPr>
              <a:t>April</a:t>
            </a:r>
            <a:r>
              <a:rPr kumimoji="1" lang="en-GB" altLang="zh-TW" sz="1400" dirty="0">
                <a:latin typeface="Georgia" panose="02040502050405020303" pitchFamily="18" charset="0"/>
              </a:rPr>
              <a:t> 2021</a:t>
            </a:r>
          </a:p>
          <a:p>
            <a:endParaRPr kumimoji="1" lang="zh-TW" altLang="en-US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C69B4BFC-ECAF-9B4F-BF8B-B89728DF4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</a:t>
            </a:fld>
            <a:endParaRPr lang="zh-CN" altLang="en-US" dirty="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audio>
              <p:cMediaNode vol="80000" numSld="999" showWhenStopped="0">
                <p:cTn id="2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天空蓝色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2662237" y="-2654618"/>
            <a:ext cx="6866890" cy="12192635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423545" y="410210"/>
            <a:ext cx="11363960" cy="6062980"/>
          </a:xfrm>
          <a:prstGeom prst="rect">
            <a:avLst/>
          </a:prstGeom>
          <a:noFill/>
          <a:ln w="28575">
            <a:solidFill>
              <a:schemeClr val="bg2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PA_MH_Others_3"/>
          <p:cNvSpPr txBox="1"/>
          <p:nvPr>
            <p:custDataLst>
              <p:tags r:id="rId2"/>
            </p:custDataLst>
          </p:nvPr>
        </p:nvSpPr>
        <p:spPr>
          <a:xfrm rot="5400000">
            <a:off x="1908974" y="-414144"/>
            <a:ext cx="503861" cy="2377231"/>
          </a:xfrm>
          <a:prstGeom prst="rect">
            <a:avLst/>
          </a:prstGeom>
          <a:noFill/>
        </p:spPr>
        <p:txBody>
          <a:bodyPr vert="vert270" wrap="none" anchor="ctr" anchorCtr="0">
            <a:noAutofit/>
          </a:bodyPr>
          <a:lstStyle/>
          <a:p>
            <a:pPr>
              <a:defRPr/>
            </a:pPr>
            <a:r>
              <a:rPr lang="en-US" altLang="zh-CN" sz="2400" b="1" kern="0" spc="500" dirty="0">
                <a:solidFill>
                  <a:schemeClr val="bg2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字魂35号-经典雅黑" panose="00000500000000000000" charset="-122"/>
                <a:ea typeface="字魂35号-经典雅黑" panose="00000500000000000000" charset="-122"/>
                <a:cs typeface="+mn-ea"/>
                <a:sym typeface="+mn-lt"/>
              </a:rPr>
              <a:t>CONTENTS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972289" y="1257146"/>
            <a:ext cx="1042518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Introduction</a:t>
            </a:r>
          </a:p>
          <a:p>
            <a:endParaRPr lang="zh-CN" altLang="en-US" sz="3600" b="1" dirty="0">
              <a:latin typeface="Georgia" panose="02040502050405020303" pitchFamily="18" charset="0"/>
              <a:ea typeface="字魂35号-经典雅黑" panose="00000500000000000000" charset="-12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Reincarnation and the evidence </a:t>
            </a:r>
          </a:p>
          <a:p>
            <a:endParaRPr lang="zh-CN" altLang="en-US" sz="3600" b="1" dirty="0">
              <a:latin typeface="Georgia" panose="02040502050405020303" pitchFamily="18" charset="0"/>
              <a:ea typeface="字魂35号-经典雅黑" panose="00000500000000000000" charset="-12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It takes time to form effects from causes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zh-CN" altLang="en-US" sz="3600" b="1" dirty="0">
              <a:latin typeface="Georgia" panose="02040502050405020303" pitchFamily="18" charset="0"/>
              <a:ea typeface="字魂35号-经典雅黑" panose="00000500000000000000" charset="-12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zh-CN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A small cause lead</a:t>
            </a:r>
            <a:r>
              <a:rPr lang="en-US" altLang="zh-CN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s</a:t>
            </a:r>
            <a:r>
              <a:rPr lang="en-GB" altLang="zh-CN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 to a huge effect</a:t>
            </a:r>
          </a:p>
          <a:p>
            <a:endParaRPr lang="en-GB" altLang="zh-CN" sz="3600" b="1" dirty="0">
              <a:solidFill>
                <a:schemeClr val="tx1">
                  <a:lumMod val="65000"/>
                  <a:lumOff val="35000"/>
                </a:schemeClr>
              </a:solidFill>
              <a:latin typeface="Georgia" panose="02040502050405020303" pitchFamily="18" charset="0"/>
              <a:ea typeface="字魂35号-经典雅黑" panose="00000500000000000000" charset="-12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Conclusion</a:t>
            </a:r>
            <a:endParaRPr lang="zh-CN" altLang="en-US" sz="3600" b="1" dirty="0">
              <a:latin typeface="Georgia" panose="02040502050405020303" pitchFamily="18" charset="0"/>
              <a:ea typeface="字魂35号-经典雅黑" panose="00000500000000000000" charset="-122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4B6F4FD9-299A-B743-95B1-4B3A676E7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2</a:t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标题 17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169535" y="1426733"/>
            <a:ext cx="7266950" cy="680720"/>
          </a:xfrm>
        </p:spPr>
        <p:txBody>
          <a:bodyPr>
            <a:noAutofit/>
          </a:bodyPr>
          <a:lstStyle/>
          <a:p>
            <a:r>
              <a:rPr lang="en-US" altLang="zh-CN" sz="54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1.</a:t>
            </a:r>
            <a:r>
              <a:rPr lang="en-GB" altLang="zh-CN" sz="54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Introduction</a:t>
            </a:r>
            <a:br>
              <a:rPr lang="en-GB" altLang="zh-CN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</a:br>
            <a:endParaRPr lang="zh-CN" altLang="en-US" sz="4000" b="0" dirty="0">
              <a:solidFill>
                <a:schemeClr val="tx1">
                  <a:lumMod val="75000"/>
                  <a:lumOff val="2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pic>
        <p:nvPicPr>
          <p:cNvPr id="15" name="图片 14" descr="天空蓝色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1043305" y="-1043305"/>
            <a:ext cx="3082925" cy="5169535"/>
          </a:xfrm>
          <a:prstGeom prst="flowChartManualInput">
            <a:avLst/>
          </a:prstGeom>
        </p:spPr>
      </p:pic>
      <p:pic>
        <p:nvPicPr>
          <p:cNvPr id="3" name="圖片 2" descr="一張含有 個人, 室內, 牆, 膝上型電腦 的圖片&#10;&#10;自動產生的描述">
            <a:extLst>
              <a:ext uri="{FF2B5EF4-FFF2-40B4-BE49-F238E27FC236}">
                <a16:creationId xmlns:a16="http://schemas.microsoft.com/office/drawing/2014/main" id="{215791B0-3092-A14B-84A6-96EDA61AFC5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032" y="3347364"/>
            <a:ext cx="4760522" cy="317368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7" name="圖片 6" descr="一張含有 個人, 室內 的圖片&#10;&#10;自動產生的描述">
            <a:extLst>
              <a:ext uri="{FF2B5EF4-FFF2-40B4-BE49-F238E27FC236}">
                <a16:creationId xmlns:a16="http://schemas.microsoft.com/office/drawing/2014/main" id="{C3A99F46-2F0D-DD47-BAF1-32027F0543D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446" y="3343846"/>
            <a:ext cx="4760521" cy="3177199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8CBC49C1-26DA-EB46-9CC5-8E23DBE11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3</a:t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标题 17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169535" y="1426733"/>
            <a:ext cx="7266950" cy="680720"/>
          </a:xfrm>
        </p:spPr>
        <p:txBody>
          <a:bodyPr>
            <a:noAutofit/>
          </a:bodyPr>
          <a:lstStyle/>
          <a:p>
            <a:br>
              <a:rPr lang="en-GB" altLang="zh-CN" sz="400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</a:br>
            <a:endParaRPr lang="zh-CN" altLang="en-US" sz="4000" b="0" dirty="0">
              <a:solidFill>
                <a:schemeClr val="tx1">
                  <a:lumMod val="75000"/>
                  <a:lumOff val="2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pic>
        <p:nvPicPr>
          <p:cNvPr id="4" name="圖片 3" descr="一張含有 室外, 男人, 路 的圖片&#10;&#10;自動產生的描述">
            <a:extLst>
              <a:ext uri="{FF2B5EF4-FFF2-40B4-BE49-F238E27FC236}">
                <a16:creationId xmlns:a16="http://schemas.microsoft.com/office/drawing/2014/main" id="{496EC8F8-3390-C24E-9AA9-87AC6DD08D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584" y="0"/>
            <a:ext cx="8284832" cy="6858000"/>
          </a:xfrm>
          <a:prstGeom prst="rect">
            <a:avLst/>
          </a:prstGeom>
          <a:effectLst>
            <a:glow>
              <a:schemeClr val="accent1">
                <a:alpha val="58000"/>
              </a:schemeClr>
            </a:glow>
            <a:outerShdw blurRad="50800" dist="50800" dir="5400000" sx="102000" sy="102000" algn="ctr" rotWithShape="0">
              <a:srgbClr val="000000">
                <a:alpha val="6000"/>
              </a:srgbClr>
            </a:outerShdw>
            <a:reflection endPos="0" dist="50800" dir="5400000" sy="-100000" algn="bl" rotWithShape="0"/>
            <a:softEdge rad="635000"/>
          </a:effectLst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C5431500-05EF-2D43-8DE4-577851DFF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4</a:t>
            </a:fld>
            <a:endParaRPr lang="zh-CN" alt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90849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 descr="天空蓝色"/>
          <p:cNvPicPr>
            <a:picLocks noChangeAspect="1"/>
          </p:cNvPicPr>
          <p:nvPr/>
        </p:nvPicPr>
        <p:blipFill>
          <a:blip r:embed="rId4"/>
          <a:srcRect l="11884" r="23047" b="63955"/>
          <a:stretch>
            <a:fillRect/>
          </a:stretch>
        </p:blipFill>
        <p:spPr>
          <a:xfrm>
            <a:off x="700307" y="2685854"/>
            <a:ext cx="898525" cy="883920"/>
          </a:xfrm>
          <a:prstGeom prst="ellipse">
            <a:avLst/>
          </a:prstGeom>
          <a:effectLst/>
        </p:spPr>
      </p:pic>
      <p:pic>
        <p:nvPicPr>
          <p:cNvPr id="10" name="图片 9" descr="天空蓝色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2589793" y="-778214"/>
            <a:ext cx="4719955" cy="8780780"/>
          </a:xfrm>
          <a:prstGeom prst="rect">
            <a:avLst/>
          </a:prstGeom>
        </p:spPr>
      </p:pic>
      <p:pic>
        <p:nvPicPr>
          <p:cNvPr id="6" name="图片 5" descr="天空蓝色"/>
          <p:cNvPicPr>
            <a:picLocks noChangeAspect="1"/>
          </p:cNvPicPr>
          <p:nvPr/>
        </p:nvPicPr>
        <p:blipFill>
          <a:blip r:embed="rId4"/>
          <a:srcRect l="12928" t="59466" r="17746"/>
          <a:stretch>
            <a:fillRect/>
          </a:stretch>
        </p:blipFill>
        <p:spPr>
          <a:xfrm rot="12540000">
            <a:off x="21711" y="167605"/>
            <a:ext cx="2434590" cy="2528570"/>
          </a:xfrm>
          <a:prstGeom prst="ellipse">
            <a:avLst/>
          </a:prstGeom>
        </p:spPr>
      </p:pic>
      <p:sp>
        <p:nvSpPr>
          <p:cNvPr id="8" name="标题 1">
            <a:extLst>
              <a:ext uri="{FF2B5EF4-FFF2-40B4-BE49-F238E27FC236}">
                <a16:creationId xmlns:a16="http://schemas.microsoft.com/office/drawing/2014/main" id="{9925EF97-8D5C-4552-91C7-A2B0CA206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287" y="413573"/>
            <a:ext cx="7400419" cy="1467652"/>
          </a:xfrm>
        </p:spPr>
        <p:txBody>
          <a:bodyPr>
            <a:noAutofit/>
          </a:bodyPr>
          <a:lstStyle/>
          <a:p>
            <a:br>
              <a:rPr lang="en-US" altLang="zh-CN" sz="4400" dirty="0">
                <a:solidFill>
                  <a:schemeClr val="tx1">
                    <a:lumMod val="65000"/>
                    <a:lumOff val="35000"/>
                  </a:schemeClr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</a:br>
            <a:r>
              <a:rPr lang="en-US" altLang="zh-CN" sz="4400" i="1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Kaiti TC" panose="02010600040101010101" pitchFamily="2" charset="-120"/>
              </a:rPr>
              <a:t>Taishang</a:t>
            </a:r>
            <a:r>
              <a:rPr lang="zh-CN" altLang="en-US" sz="4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Kaiti TC" panose="02010600040101010101" pitchFamily="2" charset="-120"/>
              </a:rPr>
              <a:t> </a:t>
            </a:r>
            <a:br>
              <a:rPr lang="en-US" altLang="zh-CN" sz="4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Kaiti TC" panose="02010600040101010101" pitchFamily="2" charset="-120"/>
              </a:rPr>
            </a:br>
            <a:r>
              <a:rPr lang="en-US" altLang="zh-CN" sz="4400" i="1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Kaiti TC" panose="02010600040101010101" pitchFamily="2" charset="-120"/>
              </a:rPr>
              <a:t>Ganyingpian</a:t>
            </a:r>
            <a:r>
              <a:rPr lang="zh-CN" altLang="en-US" sz="4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Kaiti TC" panose="02010600040101010101" pitchFamily="2" charset="-120"/>
              </a:rPr>
              <a:t> </a:t>
            </a:r>
            <a:r>
              <a:rPr lang="en-US" altLang="zh-CN" sz="4400" i="1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Kaiti TC" panose="02010600040101010101" pitchFamily="2" charset="-120"/>
              </a:rPr>
              <a:t>Huibian</a:t>
            </a:r>
            <a:endParaRPr lang="zh-CN" altLang="en-US" sz="4400" i="1" dirty="0">
              <a:solidFill>
                <a:schemeClr val="tx1">
                  <a:lumMod val="65000"/>
                  <a:lumOff val="35000"/>
                </a:schemeClr>
              </a:solidFill>
              <a:latin typeface="Georgia" panose="02040502050405020303" pitchFamily="18" charset="0"/>
              <a:ea typeface="Kaiti TC" panose="02010600040101010101" pitchFamily="2" charset="-120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9252667-73A2-774E-BECC-693F9EAB09E9}"/>
              </a:ext>
            </a:extLst>
          </p:cNvPr>
          <p:cNvSpPr txBox="1"/>
          <p:nvPr/>
        </p:nvSpPr>
        <p:spPr>
          <a:xfrm>
            <a:off x="1149569" y="2925524"/>
            <a:ext cx="77646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‘</a:t>
            </a:r>
            <a:r>
              <a:rPr kumimoji="1" lang="en-GB" altLang="zh-TW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For every action, there is an equal but opposite reaction</a:t>
            </a:r>
            <a:r>
              <a:rPr kumimoji="1" lang="en-US" altLang="zh-CN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’.</a:t>
            </a:r>
          </a:p>
          <a:p>
            <a:endParaRPr kumimoji="1" lang="en-US" altLang="zh-TW" sz="3600" dirty="0">
              <a:solidFill>
                <a:schemeClr val="tx1">
                  <a:lumMod val="65000"/>
                  <a:lumOff val="35000"/>
                </a:schemeClr>
              </a:solidFill>
              <a:latin typeface="Georgia" panose="02040502050405020303" pitchFamily="18" charset="0"/>
            </a:endParaRPr>
          </a:p>
          <a:p>
            <a:r>
              <a:rPr kumimoji="1" lang="zh-CN" alt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                  </a:t>
            </a:r>
            <a:r>
              <a:rPr kumimoji="1" lang="en-US" altLang="zh-CN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——</a:t>
            </a:r>
            <a:r>
              <a:rPr kumimoji="1"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Newton’s Law of Motion </a:t>
            </a:r>
            <a:endParaRPr kumimoji="1" lang="zh-TW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0D70461E-C72A-5047-A101-8FCECEB14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5</a:t>
            </a:fld>
            <a:endParaRPr lang="zh-CN" altLang="en-US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3D58052A-167F-6940-808F-48F4B75E2A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0706" y="1110592"/>
            <a:ext cx="3891294" cy="4918364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标题 17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587780" y="2911584"/>
            <a:ext cx="6259663" cy="680720"/>
          </a:xfrm>
        </p:spPr>
        <p:txBody>
          <a:bodyPr>
            <a:noAutofit/>
          </a:bodyPr>
          <a:lstStyle/>
          <a:p>
            <a:r>
              <a:rPr lang="en-GB" altLang="zh-CN" sz="54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2</a:t>
            </a:r>
            <a:r>
              <a:rPr lang="en-GB" altLang="zh-CN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. Reincarnation and the evidence </a:t>
            </a:r>
            <a:br>
              <a:rPr lang="en-GB" altLang="zh-CN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</a:br>
            <a:endParaRPr lang="zh-CN" altLang="en-US" sz="4000" b="0" dirty="0">
              <a:solidFill>
                <a:schemeClr val="tx1">
                  <a:lumMod val="75000"/>
                  <a:lumOff val="2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pic>
        <p:nvPicPr>
          <p:cNvPr id="15" name="图片 14" descr="天空蓝色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1043940" y="427990"/>
            <a:ext cx="3082925" cy="5169535"/>
          </a:xfrm>
          <a:prstGeom prst="flowChartManualInput">
            <a:avLst/>
          </a:prstGeom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B05359FE-4D32-3F44-AF6E-BD0E1904F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6</a:t>
            </a:fld>
            <a:endParaRPr lang="zh-CN" alt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83824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环形箭头 4"/>
          <p:cNvSpPr/>
          <p:nvPr/>
        </p:nvSpPr>
        <p:spPr>
          <a:xfrm rot="17725125">
            <a:off x="2622159" y="1942713"/>
            <a:ext cx="1655278" cy="1110430"/>
          </a:xfrm>
          <a:prstGeom prst="circularArrow">
            <a:avLst/>
          </a:prstGeom>
          <a:solidFill>
            <a:srgbClr val="9CCE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8" name="环形箭头 7"/>
          <p:cNvSpPr/>
          <p:nvPr/>
        </p:nvSpPr>
        <p:spPr>
          <a:xfrm rot="14400000">
            <a:off x="2731028" y="4534310"/>
            <a:ext cx="1587577" cy="1068044"/>
          </a:xfrm>
          <a:prstGeom prst="circularArrow">
            <a:avLst/>
          </a:prstGeom>
          <a:solidFill>
            <a:srgbClr val="9CCE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2" name="直接连接符 1"/>
          <p:cNvCxnSpPr/>
          <p:nvPr/>
        </p:nvCxnSpPr>
        <p:spPr>
          <a:xfrm>
            <a:off x="532788" y="360397"/>
            <a:ext cx="0" cy="592914"/>
          </a:xfrm>
          <a:prstGeom prst="line">
            <a:avLst/>
          </a:prstGeom>
          <a:ln w="57150">
            <a:solidFill>
              <a:srgbClr val="58A5D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标题 1"/>
          <p:cNvSpPr>
            <a:spLocks noGrp="1"/>
          </p:cNvSpPr>
          <p:nvPr>
            <p:ph type="title"/>
          </p:nvPr>
        </p:nvSpPr>
        <p:spPr>
          <a:xfrm>
            <a:off x="611400" y="315595"/>
            <a:ext cx="10969200" cy="705600"/>
          </a:xfrm>
        </p:spPr>
        <p:txBody>
          <a:bodyPr>
            <a:normAutofit/>
          </a:bodyPr>
          <a:lstStyle/>
          <a:p>
            <a:r>
              <a:rPr lang="en-GB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Reincarnation</a:t>
            </a:r>
            <a:endParaRPr lang="zh-CN" altLang="en-US" sz="2400" b="0" dirty="0">
              <a:solidFill>
                <a:schemeClr val="tx1">
                  <a:lumMod val="65000"/>
                  <a:lumOff val="3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sp>
        <p:nvSpPr>
          <p:cNvPr id="16" name="椭圆 8">
            <a:extLst>
              <a:ext uri="{FF2B5EF4-FFF2-40B4-BE49-F238E27FC236}">
                <a16:creationId xmlns:a16="http://schemas.microsoft.com/office/drawing/2014/main" id="{1267CC72-479D-EC4F-BB15-206AC373BC3A}"/>
              </a:ext>
            </a:extLst>
          </p:cNvPr>
          <p:cNvSpPr/>
          <p:nvPr/>
        </p:nvSpPr>
        <p:spPr>
          <a:xfrm>
            <a:off x="3828508" y="1042579"/>
            <a:ext cx="1111360" cy="1117567"/>
          </a:xfrm>
          <a:prstGeom prst="ellipse">
            <a:avLst/>
          </a:prstGeom>
          <a:solidFill>
            <a:srgbClr val="D3EC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7" name="椭圆 8">
            <a:extLst>
              <a:ext uri="{FF2B5EF4-FFF2-40B4-BE49-F238E27FC236}">
                <a16:creationId xmlns:a16="http://schemas.microsoft.com/office/drawing/2014/main" id="{254D73C3-FD44-754C-B5F2-9EE51A4C88B4}"/>
              </a:ext>
            </a:extLst>
          </p:cNvPr>
          <p:cNvSpPr/>
          <p:nvPr/>
        </p:nvSpPr>
        <p:spPr>
          <a:xfrm>
            <a:off x="6300837" y="1059676"/>
            <a:ext cx="1111360" cy="1117567"/>
          </a:xfrm>
          <a:prstGeom prst="ellipse">
            <a:avLst/>
          </a:prstGeom>
          <a:solidFill>
            <a:srgbClr val="D3EC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8" name="椭圆 8">
            <a:extLst>
              <a:ext uri="{FF2B5EF4-FFF2-40B4-BE49-F238E27FC236}">
                <a16:creationId xmlns:a16="http://schemas.microsoft.com/office/drawing/2014/main" id="{AB896458-F359-B042-B9C5-6DB6FDAEEC26}"/>
              </a:ext>
            </a:extLst>
          </p:cNvPr>
          <p:cNvSpPr/>
          <p:nvPr/>
        </p:nvSpPr>
        <p:spPr>
          <a:xfrm>
            <a:off x="7646806" y="3085729"/>
            <a:ext cx="1111360" cy="1117567"/>
          </a:xfrm>
          <a:prstGeom prst="ellipse">
            <a:avLst/>
          </a:prstGeom>
          <a:solidFill>
            <a:srgbClr val="D3EC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6" name="椭圆 8">
            <a:extLst>
              <a:ext uri="{FF2B5EF4-FFF2-40B4-BE49-F238E27FC236}">
                <a16:creationId xmlns:a16="http://schemas.microsoft.com/office/drawing/2014/main" id="{58B3F4AE-5193-D341-BC9C-A2EC0EB8361F}"/>
              </a:ext>
            </a:extLst>
          </p:cNvPr>
          <p:cNvSpPr/>
          <p:nvPr/>
        </p:nvSpPr>
        <p:spPr>
          <a:xfrm>
            <a:off x="6535446" y="5345905"/>
            <a:ext cx="1111360" cy="1117567"/>
          </a:xfrm>
          <a:prstGeom prst="ellipse">
            <a:avLst/>
          </a:prstGeom>
          <a:solidFill>
            <a:schemeClr val="bg2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7" name="椭圆 8">
            <a:extLst>
              <a:ext uri="{FF2B5EF4-FFF2-40B4-BE49-F238E27FC236}">
                <a16:creationId xmlns:a16="http://schemas.microsoft.com/office/drawing/2014/main" id="{F1C60422-243F-1647-9475-8EB5E3B939B2}"/>
              </a:ext>
            </a:extLst>
          </p:cNvPr>
          <p:cNvSpPr/>
          <p:nvPr/>
        </p:nvSpPr>
        <p:spPr>
          <a:xfrm>
            <a:off x="3924277" y="5175807"/>
            <a:ext cx="1111360" cy="1117567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28" name="椭圆 8">
            <a:extLst>
              <a:ext uri="{FF2B5EF4-FFF2-40B4-BE49-F238E27FC236}">
                <a16:creationId xmlns:a16="http://schemas.microsoft.com/office/drawing/2014/main" id="{92086225-4D4F-9F43-85C9-E008CDFFDB5E}"/>
              </a:ext>
            </a:extLst>
          </p:cNvPr>
          <p:cNvSpPr/>
          <p:nvPr/>
        </p:nvSpPr>
        <p:spPr>
          <a:xfrm>
            <a:off x="2746951" y="3259952"/>
            <a:ext cx="1111360" cy="1117567"/>
          </a:xfrm>
          <a:prstGeom prst="ellipse">
            <a:avLst/>
          </a:prstGeom>
          <a:solidFill>
            <a:schemeClr val="bg2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环形箭头 4">
            <a:extLst>
              <a:ext uri="{FF2B5EF4-FFF2-40B4-BE49-F238E27FC236}">
                <a16:creationId xmlns:a16="http://schemas.microsoft.com/office/drawing/2014/main" id="{1855267B-B8A1-D248-869A-94798558F372}"/>
              </a:ext>
            </a:extLst>
          </p:cNvPr>
          <p:cNvSpPr/>
          <p:nvPr/>
        </p:nvSpPr>
        <p:spPr>
          <a:xfrm>
            <a:off x="4825316" y="611011"/>
            <a:ext cx="1655278" cy="1110430"/>
          </a:xfrm>
          <a:prstGeom prst="circularArrow">
            <a:avLst/>
          </a:prstGeom>
          <a:solidFill>
            <a:srgbClr val="9CCE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0" name="环形箭头 4">
            <a:extLst>
              <a:ext uri="{FF2B5EF4-FFF2-40B4-BE49-F238E27FC236}">
                <a16:creationId xmlns:a16="http://schemas.microsoft.com/office/drawing/2014/main" id="{50D7F455-9945-5345-BF1C-4CB641ED9229}"/>
              </a:ext>
            </a:extLst>
          </p:cNvPr>
          <p:cNvSpPr/>
          <p:nvPr/>
        </p:nvSpPr>
        <p:spPr>
          <a:xfrm rot="4002960">
            <a:off x="7124635" y="1781815"/>
            <a:ext cx="1655278" cy="1110430"/>
          </a:xfrm>
          <a:prstGeom prst="circularArrow">
            <a:avLst/>
          </a:prstGeom>
          <a:solidFill>
            <a:srgbClr val="9CCE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环形箭头 4">
            <a:extLst>
              <a:ext uri="{FF2B5EF4-FFF2-40B4-BE49-F238E27FC236}">
                <a16:creationId xmlns:a16="http://schemas.microsoft.com/office/drawing/2014/main" id="{1E6840A3-02A2-F640-9603-0DA748DA2295}"/>
              </a:ext>
            </a:extLst>
          </p:cNvPr>
          <p:cNvSpPr/>
          <p:nvPr/>
        </p:nvSpPr>
        <p:spPr>
          <a:xfrm rot="7142084">
            <a:off x="7174608" y="4371313"/>
            <a:ext cx="1655278" cy="1110430"/>
          </a:xfrm>
          <a:prstGeom prst="circularArrow">
            <a:avLst/>
          </a:prstGeom>
          <a:solidFill>
            <a:srgbClr val="9CCE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2" name="环形箭头 4">
            <a:extLst>
              <a:ext uri="{FF2B5EF4-FFF2-40B4-BE49-F238E27FC236}">
                <a16:creationId xmlns:a16="http://schemas.microsoft.com/office/drawing/2014/main" id="{4FA2FC8A-1759-EA4A-9ACD-DF6350B21466}"/>
              </a:ext>
            </a:extLst>
          </p:cNvPr>
          <p:cNvSpPr/>
          <p:nvPr/>
        </p:nvSpPr>
        <p:spPr>
          <a:xfrm rot="10800000">
            <a:off x="4843313" y="5485313"/>
            <a:ext cx="1655278" cy="1110430"/>
          </a:xfrm>
          <a:prstGeom prst="circularArrow">
            <a:avLst/>
          </a:prstGeom>
          <a:solidFill>
            <a:srgbClr val="9CCE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53E08B0C-5E9C-0F4D-8373-7CA41B32456C}"/>
              </a:ext>
            </a:extLst>
          </p:cNvPr>
          <p:cNvSpPr txBox="1"/>
          <p:nvPr/>
        </p:nvSpPr>
        <p:spPr>
          <a:xfrm>
            <a:off x="3687349" y="1274911"/>
            <a:ext cx="1521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sz="3200" dirty="0">
                <a:latin typeface="Georgia" panose="02040502050405020303" pitchFamily="18" charset="0"/>
              </a:rPr>
              <a:t>Asuras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B63DF60E-0AE3-3F49-B101-73977979CCBC}"/>
              </a:ext>
            </a:extLst>
          </p:cNvPr>
          <p:cNvSpPr txBox="1"/>
          <p:nvPr/>
        </p:nvSpPr>
        <p:spPr>
          <a:xfrm>
            <a:off x="6317873" y="1321077"/>
            <a:ext cx="15944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sz="3200" dirty="0">
                <a:latin typeface="Georgia" panose="02040502050405020303" pitchFamily="18" charset="0"/>
              </a:rPr>
              <a:t>Gods</a:t>
            </a:r>
            <a:endParaRPr kumimoji="1" lang="zh-TW" altLang="en-US" sz="3200" dirty="0">
              <a:latin typeface="Georgia" panose="02040502050405020303" pitchFamily="18" charset="0"/>
            </a:endParaRPr>
          </a:p>
          <a:p>
            <a:endParaRPr kumimoji="1" lang="zh-TW" altLang="en-US" sz="3200" dirty="0">
              <a:latin typeface="Georgia" panose="02040502050405020303" pitchFamily="18" charset="0"/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BC36D69-EA8D-BC49-AB42-1635FA0BE04A}"/>
              </a:ext>
            </a:extLst>
          </p:cNvPr>
          <p:cNvSpPr txBox="1"/>
          <p:nvPr/>
        </p:nvSpPr>
        <p:spPr>
          <a:xfrm>
            <a:off x="7613821" y="3148031"/>
            <a:ext cx="31214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sz="2800" dirty="0">
                <a:latin typeface="Georgia" panose="02040502050405020303" pitchFamily="18" charset="0"/>
              </a:rPr>
              <a:t>Human</a:t>
            </a:r>
            <a:r>
              <a:rPr kumimoji="1" lang="zh-CN" altLang="en-US" sz="2800" dirty="0">
                <a:latin typeface="Georgia" panose="02040502050405020303" pitchFamily="18" charset="0"/>
              </a:rPr>
              <a:t> </a:t>
            </a:r>
            <a:endParaRPr kumimoji="1" lang="en-US" altLang="zh-CN" sz="2800" dirty="0">
              <a:latin typeface="Georgia" panose="02040502050405020303" pitchFamily="18" charset="0"/>
            </a:endParaRPr>
          </a:p>
          <a:p>
            <a:r>
              <a:rPr kumimoji="1" lang="en-US" altLang="zh-CN" sz="2800" dirty="0">
                <a:latin typeface="Georgia" panose="02040502050405020303" pitchFamily="18" charset="0"/>
              </a:rPr>
              <a:t>beings</a:t>
            </a:r>
            <a:endParaRPr kumimoji="1" lang="zh-TW" altLang="en-US" sz="2800" dirty="0">
              <a:latin typeface="Georgia" panose="02040502050405020303" pitchFamily="18" charset="0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FDDA22DE-F504-6B4F-8F28-0AD57D019C07}"/>
              </a:ext>
            </a:extLst>
          </p:cNvPr>
          <p:cNvSpPr txBox="1"/>
          <p:nvPr/>
        </p:nvSpPr>
        <p:spPr>
          <a:xfrm>
            <a:off x="6390468" y="5606369"/>
            <a:ext cx="18700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sz="2800" dirty="0">
                <a:latin typeface="Georgia" panose="02040502050405020303" pitchFamily="18" charset="0"/>
              </a:rPr>
              <a:t>Animals</a:t>
            </a:r>
            <a:endParaRPr kumimoji="1" lang="zh-TW" altLang="en-US" sz="2800" dirty="0">
              <a:latin typeface="Georgia" panose="02040502050405020303" pitchFamily="18" charset="0"/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E8DD44F9-28E5-2142-BE3A-61B22679EDDC}"/>
              </a:ext>
            </a:extLst>
          </p:cNvPr>
          <p:cNvSpPr txBox="1"/>
          <p:nvPr/>
        </p:nvSpPr>
        <p:spPr>
          <a:xfrm>
            <a:off x="3903486" y="5293666"/>
            <a:ext cx="199748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800" dirty="0">
                <a:latin typeface="Georgia" panose="02040502050405020303" pitchFamily="18" charset="0"/>
              </a:rPr>
              <a:t>Hell</a:t>
            </a:r>
            <a:r>
              <a:rPr kumimoji="1" lang="zh-CN" altLang="en-US" sz="2800" dirty="0">
                <a:latin typeface="Georgia" panose="02040502050405020303" pitchFamily="18" charset="0"/>
              </a:rPr>
              <a:t> </a:t>
            </a:r>
            <a:endParaRPr kumimoji="1" lang="en-US" altLang="zh-CN" sz="2800" dirty="0">
              <a:latin typeface="Georgia" panose="02040502050405020303" pitchFamily="18" charset="0"/>
            </a:endParaRPr>
          </a:p>
          <a:p>
            <a:r>
              <a:rPr kumimoji="1" lang="en-US" altLang="zh-CN" sz="2800" dirty="0">
                <a:latin typeface="Georgia" panose="02040502050405020303" pitchFamily="18" charset="0"/>
              </a:rPr>
              <a:t>beings</a:t>
            </a:r>
            <a:endParaRPr kumimoji="1" lang="zh-TW" altLang="en-US" sz="2800" dirty="0">
              <a:latin typeface="Georgia" panose="02040502050405020303" pitchFamily="18" charset="0"/>
            </a:endParaRPr>
          </a:p>
          <a:p>
            <a:endParaRPr kumimoji="1" lang="en-US" altLang="zh-CN" sz="2800" dirty="0">
              <a:latin typeface="Georgia" panose="02040502050405020303" pitchFamily="18" charset="0"/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F515F135-D027-6B48-BA7D-7BD2C2ACD964}"/>
              </a:ext>
            </a:extLst>
          </p:cNvPr>
          <p:cNvSpPr txBox="1"/>
          <p:nvPr/>
        </p:nvSpPr>
        <p:spPr>
          <a:xfrm>
            <a:off x="2665445" y="3364361"/>
            <a:ext cx="23467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sz="2800" dirty="0">
                <a:latin typeface="Georgia" panose="02040502050405020303" pitchFamily="18" charset="0"/>
              </a:rPr>
              <a:t>Hungry</a:t>
            </a:r>
            <a:r>
              <a:rPr kumimoji="1" lang="zh-CN" altLang="en-US" sz="2800" dirty="0">
                <a:latin typeface="Georgia" panose="02040502050405020303" pitchFamily="18" charset="0"/>
              </a:rPr>
              <a:t> </a:t>
            </a:r>
            <a:r>
              <a:rPr kumimoji="1" lang="en-US" altLang="zh-CN" sz="2800" dirty="0">
                <a:latin typeface="Georgia" panose="02040502050405020303" pitchFamily="18" charset="0"/>
              </a:rPr>
              <a:t>Ghosts</a:t>
            </a: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AB2D7E97-C990-2D4F-8815-F16C952F61BD}"/>
              </a:ext>
            </a:extLst>
          </p:cNvPr>
          <p:cNvSpPr txBox="1"/>
          <p:nvPr/>
        </p:nvSpPr>
        <p:spPr>
          <a:xfrm>
            <a:off x="4248922" y="3353308"/>
            <a:ext cx="28461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2400" dirty="0">
                <a:latin typeface="Georgia" panose="02040502050405020303" pitchFamily="18" charset="0"/>
              </a:rPr>
              <a:t>The</a:t>
            </a:r>
            <a:r>
              <a:rPr kumimoji="1" lang="zh-CN" altLang="en-US" sz="2400" dirty="0">
                <a:latin typeface="Georgia" panose="02040502050405020303" pitchFamily="18" charset="0"/>
              </a:rPr>
              <a:t> </a:t>
            </a:r>
            <a:r>
              <a:rPr kumimoji="1" lang="en-US" altLang="zh-CN" sz="2400" dirty="0">
                <a:latin typeface="Georgia" panose="02040502050405020303" pitchFamily="18" charset="0"/>
              </a:rPr>
              <a:t>six</a:t>
            </a:r>
            <a:r>
              <a:rPr kumimoji="1" lang="zh-CN" altLang="en-US" sz="2400" dirty="0">
                <a:latin typeface="Georgia" panose="02040502050405020303" pitchFamily="18" charset="0"/>
              </a:rPr>
              <a:t> </a:t>
            </a:r>
            <a:r>
              <a:rPr kumimoji="1" lang="en-US" altLang="zh-CN" sz="2400" dirty="0">
                <a:latin typeface="Georgia" panose="02040502050405020303" pitchFamily="18" charset="0"/>
              </a:rPr>
              <a:t>classes</a:t>
            </a:r>
            <a:r>
              <a:rPr kumimoji="1" lang="zh-CN" altLang="en-US" sz="2400" dirty="0">
                <a:latin typeface="Georgia" panose="02040502050405020303" pitchFamily="18" charset="0"/>
              </a:rPr>
              <a:t> </a:t>
            </a:r>
            <a:endParaRPr kumimoji="1" lang="en-US" altLang="zh-CN" sz="2400" dirty="0">
              <a:latin typeface="Georgia" panose="02040502050405020303" pitchFamily="18" charset="0"/>
            </a:endParaRPr>
          </a:p>
          <a:p>
            <a:pPr algn="ctr"/>
            <a:r>
              <a:rPr kumimoji="1" lang="en-US" altLang="zh-CN" sz="2400" dirty="0">
                <a:latin typeface="Georgia" panose="02040502050405020303" pitchFamily="18" charset="0"/>
              </a:rPr>
              <a:t>of</a:t>
            </a:r>
            <a:r>
              <a:rPr kumimoji="1" lang="zh-CN" altLang="en-US" sz="2400" dirty="0">
                <a:latin typeface="Georgia" panose="02040502050405020303" pitchFamily="18" charset="0"/>
              </a:rPr>
              <a:t> </a:t>
            </a:r>
            <a:r>
              <a:rPr kumimoji="1" lang="en-US" altLang="zh-CN" sz="2400" dirty="0">
                <a:latin typeface="Georgia" panose="02040502050405020303" pitchFamily="18" charset="0"/>
              </a:rPr>
              <a:t>beings</a:t>
            </a:r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2BD890D0-B77A-434F-8DE6-68F28D9F5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7</a:t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天空蓝色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5184775" y="287655"/>
            <a:ext cx="5002530" cy="6425565"/>
          </a:xfrm>
          <a:prstGeom prst="rect">
            <a:avLst/>
          </a:prstGeom>
        </p:spPr>
      </p:pic>
      <p:pic>
        <p:nvPicPr>
          <p:cNvPr id="6" name="图片 5" descr="天空蓝色"/>
          <p:cNvPicPr>
            <a:picLocks noChangeAspect="1"/>
          </p:cNvPicPr>
          <p:nvPr/>
        </p:nvPicPr>
        <p:blipFill>
          <a:blip r:embed="rId5"/>
          <a:srcRect r="-139" b="57070"/>
          <a:stretch>
            <a:fillRect/>
          </a:stretch>
        </p:blipFill>
        <p:spPr>
          <a:xfrm rot="16200000">
            <a:off x="81915" y="2022475"/>
            <a:ext cx="4973320" cy="2985770"/>
          </a:xfrm>
          <a:prstGeom prst="rect">
            <a:avLst/>
          </a:prstGeom>
        </p:spPr>
      </p:pic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611400" y="315595"/>
            <a:ext cx="10969200" cy="705600"/>
          </a:xfrm>
        </p:spPr>
        <p:txBody>
          <a:bodyPr>
            <a:normAutofit/>
          </a:bodyPr>
          <a:lstStyle/>
          <a:p>
            <a:r>
              <a:rPr lang="en-GB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Reincarnation</a:t>
            </a:r>
            <a:r>
              <a:rPr lang="en-US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-Reena</a:t>
            </a:r>
            <a:r>
              <a:rPr lang="zh-CN" altLang="en-US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and</a:t>
            </a:r>
            <a:r>
              <a:rPr lang="zh-CN" altLang="en-US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prof.</a:t>
            </a:r>
            <a:r>
              <a:rPr lang="zh-CN" altLang="en-US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Mills</a:t>
            </a:r>
            <a:endParaRPr lang="zh-CN" altLang="en-US" sz="2400" b="0" dirty="0">
              <a:solidFill>
                <a:schemeClr val="tx1">
                  <a:lumMod val="65000"/>
                  <a:lumOff val="3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532788" y="360397"/>
            <a:ext cx="0" cy="592914"/>
          </a:xfrm>
          <a:prstGeom prst="line">
            <a:avLst/>
          </a:prstGeom>
          <a:ln w="57150">
            <a:solidFill>
              <a:srgbClr val="58A5D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圖片 3" descr="一張含有 個人, 牆 的圖片&#10;&#10;自動產生的描述">
            <a:extLst>
              <a:ext uri="{FF2B5EF4-FFF2-40B4-BE49-F238E27FC236}">
                <a16:creationId xmlns:a16="http://schemas.microsoft.com/office/drawing/2014/main" id="{F9F2C7AF-4050-A44D-BAC1-58A7A81B27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0948" y="897382"/>
            <a:ext cx="5890183" cy="5063236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5C5F5B8D-EE3F-5042-B15E-771EB31963C4}"/>
              </a:ext>
            </a:extLst>
          </p:cNvPr>
          <p:cNvSpPr txBox="1"/>
          <p:nvPr/>
        </p:nvSpPr>
        <p:spPr>
          <a:xfrm>
            <a:off x="9039280" y="5923908"/>
            <a:ext cx="25413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200" dirty="0"/>
              <a:t>Photo</a:t>
            </a:r>
            <a:r>
              <a:rPr kumimoji="1" lang="zh-CN" altLang="en-US" sz="1200" dirty="0"/>
              <a:t> </a:t>
            </a:r>
            <a:r>
              <a:rPr kumimoji="1" lang="en-US" altLang="zh-CN" sz="1200" dirty="0"/>
              <a:t>by</a:t>
            </a:r>
            <a:r>
              <a:rPr kumimoji="1" lang="zh-CN" altLang="en-US" sz="1200" dirty="0"/>
              <a:t> </a:t>
            </a:r>
            <a:r>
              <a:rPr kumimoji="1" lang="en-US" altLang="zh-CN" sz="1200" dirty="0"/>
              <a:t>Antonia</a:t>
            </a:r>
            <a:r>
              <a:rPr kumimoji="1" lang="zh-CN" altLang="en-US" sz="1200" dirty="0"/>
              <a:t> </a:t>
            </a:r>
            <a:r>
              <a:rPr kumimoji="1" lang="en-US" altLang="zh-CN" sz="1200" dirty="0"/>
              <a:t>Mills</a:t>
            </a:r>
            <a:endParaRPr kumimoji="1" lang="zh-TW" altLang="en-US" sz="1200" dirty="0"/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FAB4679F-9A0E-FC4A-AC8D-4A9531115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8</a:t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标题 17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504652" y="2451397"/>
            <a:ext cx="6259663" cy="680720"/>
          </a:xfrm>
        </p:spPr>
        <p:txBody>
          <a:bodyPr>
            <a:noAutofit/>
          </a:bodyPr>
          <a:lstStyle/>
          <a:p>
            <a:r>
              <a:rPr lang="en-US" altLang="zh-CN" sz="54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3</a:t>
            </a:r>
            <a:r>
              <a:rPr lang="en-GB" altLang="zh-CN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. It takes time to form effects from causes </a:t>
            </a:r>
            <a:br>
              <a:rPr lang="en-GB" altLang="zh-CN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</a:br>
            <a:endParaRPr lang="zh-CN" altLang="en-US" sz="4000" b="0" dirty="0">
              <a:solidFill>
                <a:schemeClr val="tx1">
                  <a:lumMod val="75000"/>
                  <a:lumOff val="2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pic>
        <p:nvPicPr>
          <p:cNvPr id="3" name="圖片 2" descr="一張含有 室外物品 的圖片&#10;&#10;自動產生的描述">
            <a:extLst>
              <a:ext uri="{FF2B5EF4-FFF2-40B4-BE49-F238E27FC236}">
                <a16:creationId xmlns:a16="http://schemas.microsoft.com/office/drawing/2014/main" id="{11229FEF-5EE6-E947-9E45-EC9603551F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2054"/>
            <a:ext cx="4168038" cy="2974769"/>
          </a:xfrm>
          <a:prstGeom prst="ellipse">
            <a:avLst/>
          </a:prstGeom>
          <a:ln>
            <a:noFill/>
          </a:ln>
          <a:effectLst>
            <a:softEdge rad="330200"/>
          </a:effectLst>
        </p:spPr>
      </p:pic>
      <p:pic>
        <p:nvPicPr>
          <p:cNvPr id="5" name="圖片 4" descr="一張含有 花, 植物, 黑暗 的圖片&#10;&#10;自動產生的描述">
            <a:extLst>
              <a:ext uri="{FF2B5EF4-FFF2-40B4-BE49-F238E27FC236}">
                <a16:creationId xmlns:a16="http://schemas.microsoft.com/office/drawing/2014/main" id="{6CA4DFFD-35D9-EE48-BEB0-164C8BA44A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278" y="2651198"/>
            <a:ext cx="5111396" cy="5111396"/>
          </a:xfrm>
          <a:prstGeom prst="rect">
            <a:avLst/>
          </a:prstGeom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3D5D72B1-B2D7-1147-A622-1A338DEDC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9</a:t>
            </a:fld>
            <a:endParaRPr lang="zh-CN" alt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37556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611400" y="315595"/>
            <a:ext cx="10969200" cy="705600"/>
          </a:xfrm>
        </p:spPr>
        <p:txBody>
          <a:bodyPr>
            <a:normAutofit/>
          </a:bodyPr>
          <a:lstStyle/>
          <a:p>
            <a:r>
              <a:rPr lang="en-GB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It takes time to form effects from causes</a:t>
            </a:r>
            <a:endParaRPr lang="zh-CN" altLang="en-US" sz="2400" b="0" dirty="0">
              <a:solidFill>
                <a:schemeClr val="tx1">
                  <a:lumMod val="65000"/>
                  <a:lumOff val="3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532788" y="360397"/>
            <a:ext cx="0" cy="592914"/>
          </a:xfrm>
          <a:prstGeom prst="line">
            <a:avLst/>
          </a:prstGeom>
          <a:ln w="57150">
            <a:solidFill>
              <a:srgbClr val="58A5D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圖片 8">
            <a:extLst>
              <a:ext uri="{FF2B5EF4-FFF2-40B4-BE49-F238E27FC236}">
                <a16:creationId xmlns:a16="http://schemas.microsoft.com/office/drawing/2014/main" id="{88DB0507-FD33-934C-A727-F3C2BCCB27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2270" y="1175260"/>
            <a:ext cx="4523149" cy="4523149"/>
          </a:xfrm>
          <a:prstGeom prst="rect">
            <a:avLst/>
          </a:prstGeom>
          <a:effectLst>
            <a:glow rad="355600">
              <a:srgbClr val="FFFF00">
                <a:alpha val="38000"/>
              </a:srgbClr>
            </a:glow>
            <a:softEdge rad="0"/>
          </a:effectLst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38A224CA-80E2-474E-8DE6-C1F0B76E60AE}"/>
              </a:ext>
            </a:extLst>
          </p:cNvPr>
          <p:cNvSpPr/>
          <p:nvPr/>
        </p:nvSpPr>
        <p:spPr>
          <a:xfrm>
            <a:off x="3364705" y="2005533"/>
            <a:ext cx="5846618" cy="28469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en-US" altLang="zh-CN" sz="6000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kumimoji="1" lang="zh-TW" altLang="en-US" sz="6000" dirty="0">
                <a:latin typeface="KaiTi" panose="02010609060101010101" pitchFamily="49" charset="-122"/>
                <a:ea typeface="KaiTi" panose="02010609060101010101" pitchFamily="49" charset="-122"/>
              </a:rPr>
              <a:t>保富法</a:t>
            </a:r>
            <a:r>
              <a:rPr kumimoji="1" lang="en-US" altLang="zh-CN" sz="6000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</a:p>
          <a:p>
            <a:pPr algn="ctr"/>
            <a:r>
              <a:rPr kumimoji="1" lang="en-US" altLang="zh-TW" sz="4000" i="1" dirty="0" err="1">
                <a:latin typeface="Georgia" panose="02040502050405020303" pitchFamily="18" charset="0"/>
                <a:ea typeface="KaiTi" panose="02010609060101010101" pitchFamily="49" charset="-122"/>
              </a:rPr>
              <a:t>Baofu</a:t>
            </a:r>
            <a:r>
              <a:rPr kumimoji="1" lang="zh-CN" altLang="en-US" sz="4000" i="1" dirty="0">
                <a:latin typeface="Georgia" panose="02040502050405020303" pitchFamily="18" charset="0"/>
                <a:ea typeface="KaiTi" panose="02010609060101010101" pitchFamily="49" charset="-122"/>
              </a:rPr>
              <a:t> </a:t>
            </a:r>
            <a:r>
              <a:rPr kumimoji="1" lang="en-US" altLang="zh-CN" sz="4000" i="1" dirty="0">
                <a:latin typeface="Georgia" panose="02040502050405020303" pitchFamily="18" charset="0"/>
                <a:ea typeface="KaiTi" panose="02010609060101010101" pitchFamily="49" charset="-122"/>
              </a:rPr>
              <a:t>Fa</a:t>
            </a:r>
          </a:p>
          <a:p>
            <a:pPr algn="ctr"/>
            <a:endParaRPr kumimoji="1" lang="en-US" altLang="zh-CN" sz="1100" i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kumimoji="1" lang="zh-TW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聶雲臺</a:t>
            </a:r>
            <a:r>
              <a:rPr kumimoji="1"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endParaRPr kumimoji="1"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kumimoji="1" lang="en-US" altLang="zh-CN" sz="2800" dirty="0" err="1">
                <a:latin typeface="Georgia" panose="02040502050405020303" pitchFamily="18" charset="0"/>
                <a:ea typeface="KaiTi" panose="02010609060101010101" pitchFamily="49" charset="-122"/>
              </a:rPr>
              <a:t>Nie</a:t>
            </a:r>
            <a:r>
              <a:rPr kumimoji="1" lang="zh-CN" altLang="en-US" sz="2800" dirty="0">
                <a:latin typeface="Georgia" panose="02040502050405020303" pitchFamily="18" charset="0"/>
                <a:ea typeface="KaiTi" panose="02010609060101010101" pitchFamily="49" charset="-122"/>
              </a:rPr>
              <a:t> </a:t>
            </a:r>
            <a:r>
              <a:rPr kumimoji="1" lang="en-US" altLang="zh-CN" sz="2800" dirty="0" err="1">
                <a:latin typeface="Georgia" panose="02040502050405020303" pitchFamily="18" charset="0"/>
                <a:ea typeface="KaiTi" panose="02010609060101010101" pitchFamily="49" charset="-122"/>
              </a:rPr>
              <a:t>Yuntai</a:t>
            </a:r>
            <a:endParaRPr kumimoji="1" lang="zh-TW" altLang="en-US" sz="2800" dirty="0">
              <a:latin typeface="Georgia" panose="02040502050405020303" pitchFamily="18" charset="0"/>
              <a:ea typeface="KaiTi" panose="02010609060101010101" pitchFamily="49" charset="-122"/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9EECFBE5-CBA6-C949-B892-AC24C28DAB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097" y="1175260"/>
            <a:ext cx="3388463" cy="4680197"/>
          </a:xfrm>
          <a:prstGeom prst="rect">
            <a:avLst/>
          </a:prstGeom>
        </p:spPr>
      </p:pic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id="{55658FDA-837B-7F46-8800-19B6B05D4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10</a:t>
            </a:fld>
            <a:endParaRPr lang="zh-CN" alt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88369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611400" y="315595"/>
            <a:ext cx="10969200" cy="705600"/>
          </a:xfrm>
        </p:spPr>
        <p:txBody>
          <a:bodyPr>
            <a:normAutofit/>
          </a:bodyPr>
          <a:lstStyle/>
          <a:p>
            <a:r>
              <a:rPr lang="en-GB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It takes time to form effects from causes</a:t>
            </a:r>
            <a:endParaRPr lang="zh-CN" altLang="en-US" sz="2400" b="0" dirty="0">
              <a:solidFill>
                <a:schemeClr val="tx1">
                  <a:lumMod val="65000"/>
                  <a:lumOff val="3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532788" y="360397"/>
            <a:ext cx="0" cy="592914"/>
          </a:xfrm>
          <a:prstGeom prst="line">
            <a:avLst/>
          </a:prstGeom>
          <a:ln w="57150">
            <a:solidFill>
              <a:srgbClr val="58A5D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圖片 11">
            <a:extLst>
              <a:ext uri="{FF2B5EF4-FFF2-40B4-BE49-F238E27FC236}">
                <a16:creationId xmlns:a16="http://schemas.microsoft.com/office/drawing/2014/main" id="{E804D8A1-97ED-C84D-9983-9FE625A909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5329" y="1378978"/>
            <a:ext cx="5274765" cy="5454902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outerShdw blurRad="50800" dist="50800" dir="5400000" sx="103000" sy="103000" algn="ctr" rotWithShape="0">
              <a:schemeClr val="bg1">
                <a:lumMod val="50000"/>
                <a:alpha val="82000"/>
              </a:schemeClr>
            </a:outerShdw>
            <a:softEdge rad="0"/>
          </a:effectLst>
        </p:spPr>
      </p:pic>
      <p:pic>
        <p:nvPicPr>
          <p:cNvPr id="13" name="圖片 12" descr="一張含有 時鐘 的圖片&#10;&#10;自動產生的描述">
            <a:extLst>
              <a:ext uri="{FF2B5EF4-FFF2-40B4-BE49-F238E27FC236}">
                <a16:creationId xmlns:a16="http://schemas.microsoft.com/office/drawing/2014/main" id="{18C26C49-4ECB-3F4F-BA7D-16996EC4CB3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8253" y="2787081"/>
            <a:ext cx="1738349" cy="1738349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7BD0AC52-43D0-4449-86BC-19B827CC0EE8}"/>
              </a:ext>
            </a:extLst>
          </p:cNvPr>
          <p:cNvSpPr/>
          <p:nvPr/>
        </p:nvSpPr>
        <p:spPr>
          <a:xfrm>
            <a:off x="4949436" y="2030145"/>
            <a:ext cx="64091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200" dirty="0">
                <a:latin typeface="Georgia" panose="02040502050405020303" pitchFamily="18" charset="0"/>
                <a:ea typeface="新細明體" panose="02020500000000000000" pitchFamily="18" charset="-120"/>
              </a:rPr>
              <a:t>500</a:t>
            </a:r>
            <a:r>
              <a:rPr lang="zh-CN" altLang="en-US" sz="3200" dirty="0">
                <a:latin typeface="Georgia" panose="02040502050405020303" pitchFamily="18" charset="0"/>
                <a:ea typeface="新細明體" panose="02020500000000000000" pitchFamily="18" charset="-120"/>
              </a:rPr>
              <a:t> </a:t>
            </a:r>
            <a:r>
              <a:rPr lang="en-US" altLang="zh-TW" sz="3200" dirty="0" err="1">
                <a:latin typeface="Georgia" panose="02040502050405020303" pitchFamily="18" charset="0"/>
              </a:rPr>
              <a:t>liang</a:t>
            </a:r>
            <a:r>
              <a:rPr lang="en-US" altLang="zh-TW" sz="3200" dirty="0">
                <a:latin typeface="Georgia" panose="02040502050405020303" pitchFamily="18" charset="0"/>
              </a:rPr>
              <a:t> silver</a:t>
            </a:r>
            <a:r>
              <a:rPr lang="zh-CN" altLang="en-US" sz="3200" dirty="0">
                <a:latin typeface="Georgia" panose="02040502050405020303" pitchFamily="18" charset="0"/>
              </a:rPr>
              <a:t> </a:t>
            </a:r>
            <a:r>
              <a:rPr lang="en-US" altLang="zh-CN" sz="3200" dirty="0">
                <a:latin typeface="Georgia" panose="02040502050405020303" pitchFamily="18" charset="0"/>
              </a:rPr>
              <a:t>=</a:t>
            </a:r>
            <a:r>
              <a:rPr lang="zh-CN" altLang="en-US" sz="3200" dirty="0">
                <a:latin typeface="Georgia" panose="02040502050405020303" pitchFamily="18" charset="0"/>
              </a:rPr>
              <a:t> </a:t>
            </a:r>
            <a:r>
              <a:rPr lang="en-US" altLang="zh-TW" sz="3200" dirty="0">
                <a:latin typeface="Georgia" panose="02040502050405020303" pitchFamily="18" charset="0"/>
              </a:rPr>
              <a:t>11,000 pounds</a:t>
            </a:r>
            <a:r>
              <a:rPr lang="zh-TW" altLang="zh-TW" sz="3200" dirty="0">
                <a:latin typeface="Georgia" panose="02040502050405020303" pitchFamily="18" charset="0"/>
              </a:rPr>
              <a:t>   </a:t>
            </a:r>
            <a:endParaRPr lang="zh-TW" altLang="en-US" sz="3200" dirty="0">
              <a:latin typeface="Georgia" panose="02040502050405020303" pitchFamily="18" charset="0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3BA6938E-C4FE-1A44-90F0-C852EC81D966}"/>
              </a:ext>
            </a:extLst>
          </p:cNvPr>
          <p:cNvSpPr/>
          <p:nvPr/>
        </p:nvSpPr>
        <p:spPr>
          <a:xfrm>
            <a:off x="4743128" y="4955802"/>
            <a:ext cx="7108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2800" dirty="0">
                <a:latin typeface="Times New Roman" panose="02020603050405020304" pitchFamily="18" charset="0"/>
                <a:ea typeface="新細明體" panose="02020500000000000000" pitchFamily="18" charset="-120"/>
              </a:rPr>
              <a:t>30 million </a:t>
            </a:r>
            <a:r>
              <a:rPr lang="en-US" altLang="zh-TW" sz="2800" dirty="0" err="1">
                <a:latin typeface="Georgia" panose="02040502050405020303" pitchFamily="18" charset="0"/>
                <a:ea typeface="新細明體" panose="02020500000000000000" pitchFamily="18" charset="-120"/>
              </a:rPr>
              <a:t>liang</a:t>
            </a:r>
            <a:r>
              <a:rPr lang="en-US" altLang="zh-TW" sz="2800" dirty="0">
                <a:latin typeface="Georgia" panose="02040502050405020303" pitchFamily="18" charset="0"/>
                <a:ea typeface="新細明體" panose="02020500000000000000" pitchFamily="18" charset="-120"/>
              </a:rPr>
              <a:t> silver</a:t>
            </a:r>
            <a:r>
              <a:rPr lang="zh-TW" altLang="zh-TW" sz="2800" dirty="0">
                <a:latin typeface="Georgia" panose="02040502050405020303" pitchFamily="18" charset="0"/>
              </a:rPr>
              <a:t> </a:t>
            </a:r>
            <a:r>
              <a:rPr lang="en-US" altLang="zh-CN" sz="2800" dirty="0">
                <a:latin typeface="Georgia" panose="02040502050405020303" pitchFamily="18" charset="0"/>
              </a:rPr>
              <a:t>=</a:t>
            </a:r>
            <a:r>
              <a:rPr lang="zh-CN" altLang="en-US" sz="2800" dirty="0">
                <a:latin typeface="Georgia" panose="02040502050405020303" pitchFamily="18" charset="0"/>
              </a:rPr>
              <a:t> </a:t>
            </a:r>
            <a:r>
              <a:rPr lang="en-US" altLang="zh-CN" sz="2800" dirty="0">
                <a:latin typeface="Georgia" panose="02040502050405020303" pitchFamily="18" charset="0"/>
              </a:rPr>
              <a:t>660 billion pounds </a:t>
            </a:r>
            <a:endParaRPr lang="zh-TW" altLang="en-US" sz="2800" dirty="0">
              <a:latin typeface="Georgia" panose="02040502050405020303" pitchFamily="18" charset="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4B769229-487E-5648-B7CE-B0C6044D6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11</a:t>
            </a:fld>
            <a:endParaRPr lang="zh-CN" alt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12804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标题 17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932337" y="2981739"/>
            <a:ext cx="6259663" cy="680720"/>
          </a:xfrm>
        </p:spPr>
        <p:txBody>
          <a:bodyPr>
            <a:noAutofit/>
          </a:bodyPr>
          <a:lstStyle/>
          <a:p>
            <a:r>
              <a:rPr lang="en-US" altLang="zh-CN" sz="54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4</a:t>
            </a:r>
            <a:r>
              <a:rPr lang="en-GB" altLang="zh-CN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  <a:t>. A small cause leads to a huge effect </a:t>
            </a:r>
            <a:br>
              <a:rPr lang="en-GB" altLang="zh-CN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</a:rPr>
            </a:br>
            <a:endParaRPr lang="zh-CN" altLang="en-US" sz="4000" b="0" dirty="0">
              <a:solidFill>
                <a:schemeClr val="tx1">
                  <a:lumMod val="75000"/>
                  <a:lumOff val="2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pic>
        <p:nvPicPr>
          <p:cNvPr id="3" name="圖片 2" descr="一張含有 文字, 玩具, 布偶 的圖片&#10;&#10;自動產生的描述">
            <a:extLst>
              <a:ext uri="{FF2B5EF4-FFF2-40B4-BE49-F238E27FC236}">
                <a16:creationId xmlns:a16="http://schemas.microsoft.com/office/drawing/2014/main" id="{A18D160C-B850-CB4C-82E1-B026177668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648" y="2179527"/>
            <a:ext cx="5002696" cy="5002696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04A504FC-2505-6B42-AE9C-E64806161D9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3425" y="432430"/>
            <a:ext cx="936528" cy="1386888"/>
          </a:xfrm>
          <a:prstGeom prst="rect">
            <a:avLst/>
          </a:prstGeom>
          <a:effectLst>
            <a:glow rad="457200">
              <a:schemeClr val="accent4">
                <a:alpha val="62000"/>
              </a:schemeClr>
            </a:glow>
          </a:effectLst>
        </p:spPr>
      </p:pic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6E3025C8-486F-4845-B4FD-C50D0EF64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12</a:t>
            </a:fld>
            <a:endParaRPr lang="zh-CN" alt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67155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六边形 7"/>
          <p:cNvSpPr/>
          <p:nvPr/>
        </p:nvSpPr>
        <p:spPr>
          <a:xfrm>
            <a:off x="1402370" y="2868501"/>
            <a:ext cx="2020570" cy="1982470"/>
          </a:xfrm>
          <a:prstGeom prst="hexagon">
            <a:avLst/>
          </a:prstGeom>
          <a:solidFill>
            <a:srgbClr val="D3EC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9" name="六边形 8"/>
          <p:cNvSpPr/>
          <p:nvPr/>
        </p:nvSpPr>
        <p:spPr>
          <a:xfrm>
            <a:off x="5451798" y="2740779"/>
            <a:ext cx="2020570" cy="1982470"/>
          </a:xfrm>
          <a:prstGeom prst="hexagon">
            <a:avLst/>
          </a:prstGeom>
          <a:solidFill>
            <a:srgbClr val="D3EC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六边形 9"/>
          <p:cNvSpPr/>
          <p:nvPr/>
        </p:nvSpPr>
        <p:spPr>
          <a:xfrm>
            <a:off x="7210894" y="3821033"/>
            <a:ext cx="2020570" cy="1982470"/>
          </a:xfrm>
          <a:prstGeom prst="hexagon">
            <a:avLst/>
          </a:prstGeom>
          <a:solidFill>
            <a:srgbClr val="D3EC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六边形 11"/>
          <p:cNvSpPr/>
          <p:nvPr/>
        </p:nvSpPr>
        <p:spPr>
          <a:xfrm>
            <a:off x="8903045" y="2650577"/>
            <a:ext cx="2020570" cy="1982470"/>
          </a:xfrm>
          <a:prstGeom prst="hexagon">
            <a:avLst/>
          </a:prstGeom>
          <a:solidFill>
            <a:srgbClr val="D3EC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5461934" y="2949036"/>
            <a:ext cx="20205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Being</a:t>
            </a:r>
          </a:p>
          <a:p>
            <a:pPr algn="ctr"/>
            <a:r>
              <a:rPr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a</a:t>
            </a:r>
            <a:r>
              <a:rPr lang="zh-CN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Prostitute</a:t>
            </a:r>
            <a:endParaRPr lang="zh-CN" altLang="en-US" sz="2800" dirty="0">
              <a:solidFill>
                <a:schemeClr val="tx1">
                  <a:lumMod val="65000"/>
                  <a:lumOff val="3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7655477" y="4332637"/>
            <a:ext cx="12769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Being</a:t>
            </a:r>
            <a:r>
              <a:rPr lang="zh-CN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an</a:t>
            </a:r>
            <a:r>
              <a:rPr lang="zh-CN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Ox</a:t>
            </a:r>
            <a:endParaRPr lang="zh-CN" altLang="en-US" sz="2800" dirty="0">
              <a:solidFill>
                <a:schemeClr val="tx1">
                  <a:lumMod val="65000"/>
                  <a:lumOff val="3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8913181" y="3006928"/>
            <a:ext cx="20205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Being</a:t>
            </a:r>
            <a:r>
              <a:rPr lang="zh-CN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an</a:t>
            </a:r>
            <a:endParaRPr lang="en-GB" altLang="zh-CN" sz="2800" dirty="0">
              <a:solidFill>
                <a:schemeClr val="tx1">
                  <a:lumMod val="65000"/>
                  <a:lumOff val="3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  <a:p>
            <a:pPr algn="ctr"/>
            <a:r>
              <a:rPr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A</a:t>
            </a:r>
            <a:r>
              <a:rPr lang="en-GB" altLang="zh-CN" sz="28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quatic</a:t>
            </a:r>
            <a:r>
              <a:rPr lang="en-GB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A</a:t>
            </a:r>
            <a:r>
              <a:rPr lang="en-GB" altLang="zh-CN" sz="28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nimal</a:t>
            </a:r>
            <a:r>
              <a:rPr lang="en-GB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endParaRPr lang="zh-CN" altLang="en-US" sz="2800" dirty="0">
              <a:solidFill>
                <a:schemeClr val="tx1">
                  <a:lumMod val="65000"/>
                  <a:lumOff val="3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532788" y="360397"/>
            <a:ext cx="0" cy="592914"/>
          </a:xfrm>
          <a:prstGeom prst="line">
            <a:avLst/>
          </a:prstGeom>
          <a:ln w="57150">
            <a:solidFill>
              <a:srgbClr val="58A5D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775755" y="334870"/>
            <a:ext cx="10969200" cy="705600"/>
          </a:xfrm>
        </p:spPr>
        <p:txBody>
          <a:bodyPr>
            <a:normAutofit/>
          </a:bodyPr>
          <a:lstStyle/>
          <a:p>
            <a:r>
              <a:rPr lang="en-GB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A</a:t>
            </a:r>
            <a:r>
              <a:rPr lang="zh-CN" altLang="en-US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small</a:t>
            </a:r>
            <a:r>
              <a:rPr lang="zh-CN" altLang="en-US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cause</a:t>
            </a:r>
            <a:r>
              <a:rPr lang="zh-CN" altLang="en-US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leads</a:t>
            </a:r>
            <a:r>
              <a:rPr lang="zh-CN" altLang="en-US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to</a:t>
            </a:r>
            <a:r>
              <a:rPr lang="zh-CN" altLang="en-US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a</a:t>
            </a:r>
            <a:r>
              <a:rPr lang="zh-CN" altLang="en-US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huge</a:t>
            </a:r>
            <a:r>
              <a:rPr lang="zh-CN" altLang="en-US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 </a:t>
            </a:r>
            <a:r>
              <a:rPr lang="en-US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effect</a:t>
            </a:r>
            <a:endParaRPr lang="zh-CN" altLang="en-US" sz="2400" b="0" dirty="0">
              <a:solidFill>
                <a:schemeClr val="tx1">
                  <a:lumMod val="65000"/>
                  <a:lumOff val="3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9442D715-8364-AD4A-B1E3-001F82931A26}"/>
              </a:ext>
            </a:extLst>
          </p:cNvPr>
          <p:cNvSpPr txBox="1"/>
          <p:nvPr/>
        </p:nvSpPr>
        <p:spPr>
          <a:xfrm>
            <a:off x="1819468" y="2458097"/>
            <a:ext cx="1766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First</a:t>
            </a:r>
            <a:r>
              <a:rPr kumimoji="1" lang="zh-CN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kumimoji="1" lang="en-US" altLang="zh-CN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life</a:t>
            </a:r>
            <a:endParaRPr kumimoji="1" lang="zh-TW" altLang="en-US" b="1" dirty="0">
              <a:solidFill>
                <a:schemeClr val="tx1">
                  <a:lumMod val="65000"/>
                  <a:lumOff val="35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0CF14691-71B3-8541-95F4-0E13311FE085}"/>
              </a:ext>
            </a:extLst>
          </p:cNvPr>
          <p:cNvSpPr/>
          <p:nvPr/>
        </p:nvSpPr>
        <p:spPr>
          <a:xfrm>
            <a:off x="5711890" y="2343836"/>
            <a:ext cx="1486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en-US" altLang="zh-CN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Three</a:t>
            </a:r>
            <a:r>
              <a:rPr kumimoji="1" lang="zh-CN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kumimoji="1" lang="en-US" altLang="zh-CN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lives</a:t>
            </a:r>
            <a:endParaRPr kumimoji="1" lang="zh-TW" altLang="en-US" b="1" dirty="0">
              <a:solidFill>
                <a:schemeClr val="tx1">
                  <a:lumMod val="65000"/>
                  <a:lumOff val="35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A3560F59-860D-3E4C-824E-9D1F96941B4D}"/>
              </a:ext>
            </a:extLst>
          </p:cNvPr>
          <p:cNvSpPr/>
          <p:nvPr/>
        </p:nvSpPr>
        <p:spPr>
          <a:xfrm>
            <a:off x="7442952" y="3456868"/>
            <a:ext cx="14895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en-US" altLang="zh-CN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Seven</a:t>
            </a:r>
            <a:r>
              <a:rPr kumimoji="1" lang="zh-CN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kumimoji="1" lang="en-US" altLang="zh-CN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lives</a:t>
            </a:r>
            <a:endParaRPr kumimoji="1" lang="zh-TW" altLang="en-US" b="1" dirty="0">
              <a:solidFill>
                <a:schemeClr val="tx1">
                  <a:lumMod val="65000"/>
                  <a:lumOff val="35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C139D971-D592-9A48-9EB7-C5A2198A2F2B}"/>
              </a:ext>
            </a:extLst>
          </p:cNvPr>
          <p:cNvSpPr/>
          <p:nvPr/>
        </p:nvSpPr>
        <p:spPr>
          <a:xfrm>
            <a:off x="9074048" y="2273431"/>
            <a:ext cx="1685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en-US" altLang="zh-CN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Infinite</a:t>
            </a:r>
            <a:r>
              <a:rPr kumimoji="1" lang="zh-CN" alt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kumimoji="1" lang="en-US" altLang="zh-CN" b="1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lives</a:t>
            </a:r>
            <a:endParaRPr kumimoji="1" lang="zh-TW" altLang="en-US" b="1" dirty="0">
              <a:solidFill>
                <a:schemeClr val="tx1">
                  <a:lumMod val="65000"/>
                  <a:lumOff val="35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8CFA1409-9E5C-B04A-918F-14F4EAE997B8}"/>
              </a:ext>
            </a:extLst>
          </p:cNvPr>
          <p:cNvSpPr txBox="1"/>
          <p:nvPr/>
        </p:nvSpPr>
        <p:spPr>
          <a:xfrm>
            <a:off x="1706282" y="3313201"/>
            <a:ext cx="23555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Enjoying</a:t>
            </a:r>
          </a:p>
          <a:p>
            <a:r>
              <a:rPr kumimoji="1" lang="en-US" altLang="zh-CN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and</a:t>
            </a:r>
            <a:r>
              <a:rPr kumimoji="1" lang="zh-CN" altLang="en-US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kumimoji="1" lang="en-US" altLang="zh-CN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Doing</a:t>
            </a:r>
            <a:r>
              <a:rPr kumimoji="1" lang="zh-CN" altLang="en-US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endParaRPr kumimoji="1" lang="en-US" altLang="zh-CN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kumimoji="1" lang="en-US" altLang="zh-CN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bad</a:t>
            </a:r>
            <a:r>
              <a:rPr kumimoji="1" lang="zh-CN" altLang="en-US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kumimoji="1" lang="en-US" altLang="zh-CN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things</a:t>
            </a:r>
            <a:endParaRPr kumimoji="1" lang="zh-TW" altLang="en-US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79CC27FE-62E3-2345-9B27-CD3DA012858A}"/>
              </a:ext>
            </a:extLst>
          </p:cNvPr>
          <p:cNvSpPr txBox="1"/>
          <p:nvPr/>
        </p:nvSpPr>
        <p:spPr>
          <a:xfrm>
            <a:off x="1342419" y="1333212"/>
            <a:ext cx="69515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Li</a:t>
            </a:r>
            <a:r>
              <a:rPr kumimoji="1" lang="zh-CN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kumimoji="1" lang="en-US" altLang="zh-CN" sz="28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Linfu</a:t>
            </a:r>
            <a:r>
              <a:rPr kumimoji="1" lang="zh-CN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kumimoji="1" lang="zh-TW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李林甫</a:t>
            </a:r>
            <a:r>
              <a:rPr kumimoji="1" lang="zh-CN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kumimoji="1"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(683-753)</a:t>
            </a:r>
          </a:p>
          <a:p>
            <a:r>
              <a:rPr kumimoji="1" lang="en-US" altLang="zh-TW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Prime</a:t>
            </a:r>
            <a:r>
              <a:rPr kumimoji="1" lang="zh-CN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kumimoji="1"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Minister</a:t>
            </a:r>
            <a:r>
              <a:rPr kumimoji="1" lang="zh-CN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kumimoji="1"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of</a:t>
            </a:r>
            <a:r>
              <a:rPr kumimoji="1" lang="zh-CN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kumimoji="1"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the</a:t>
            </a:r>
            <a:r>
              <a:rPr kumimoji="1" lang="zh-CN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kumimoji="1"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Tang</a:t>
            </a:r>
            <a:r>
              <a:rPr kumimoji="1" lang="zh-CN" alt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kumimoji="1"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Georgia" panose="02040502050405020303" pitchFamily="18" charset="0"/>
              </a:rPr>
              <a:t>dynasty</a:t>
            </a:r>
            <a:endParaRPr kumimoji="1" lang="zh-TW" altLang="en-US" sz="2800" dirty="0">
              <a:solidFill>
                <a:schemeClr val="tx1">
                  <a:lumMod val="65000"/>
                  <a:lumOff val="35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22" name="投影片編號版面配置區 21">
            <a:extLst>
              <a:ext uri="{FF2B5EF4-FFF2-40B4-BE49-F238E27FC236}">
                <a16:creationId xmlns:a16="http://schemas.microsoft.com/office/drawing/2014/main" id="{8211D1DA-59D6-264A-8232-B20876182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13</a:t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天空蓝色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6468094" y="94525"/>
            <a:ext cx="4543947" cy="6809498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5899537" y="1938500"/>
            <a:ext cx="5681063" cy="3349034"/>
          </a:xfrm>
          <a:prstGeom prst="rect">
            <a:avLst/>
          </a:prstGeom>
          <a:noFill/>
          <a:ln>
            <a:noFill/>
          </a:ln>
        </p:spPr>
        <p:txBody>
          <a:bodyPr wrap="square" lIns="91419" tIns="45708" rIns="91419" bIns="45708">
            <a:spAutoFit/>
          </a:bodyPr>
          <a:lstStyle/>
          <a:p>
            <a:pPr marL="342900" indent="-342900" defTabSz="1219200">
              <a:lnSpc>
                <a:spcPct val="150000"/>
              </a:lnSpc>
              <a:buAutoNum type="arabicPeriod"/>
              <a:defRPr/>
            </a:pPr>
            <a:r>
              <a:rPr lang="en-GB" altLang="zh-CN" sz="24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  <a:cs typeface="+mn-ea"/>
                <a:sym typeface="+mn-lt"/>
              </a:rPr>
              <a:t>The law of cause and effect is founded on the concept of reincarnation</a:t>
            </a:r>
          </a:p>
          <a:p>
            <a:pPr marL="342900" indent="-342900" defTabSz="1219200">
              <a:lnSpc>
                <a:spcPct val="150000"/>
              </a:lnSpc>
              <a:buFontTx/>
              <a:buAutoNum type="arabicPeriod"/>
              <a:defRPr/>
            </a:pPr>
            <a:r>
              <a:rPr lang="en-GB" altLang="zh-CN" sz="24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  <a:cs typeface="+mn-ea"/>
                <a:sym typeface="+mn-lt"/>
              </a:rPr>
              <a:t>It takes time to form effects from causes</a:t>
            </a:r>
          </a:p>
          <a:p>
            <a:pPr marL="342900" indent="-342900" defTabSz="1219200">
              <a:lnSpc>
                <a:spcPct val="150000"/>
              </a:lnSpc>
              <a:buFontTx/>
              <a:buAutoNum type="arabicPeriod"/>
              <a:defRPr/>
            </a:pPr>
            <a:r>
              <a:rPr lang="en-GB" altLang="zh-CN" sz="2400" kern="0" dirty="0">
                <a:solidFill>
                  <a:schemeClr val="tx1">
                    <a:lumMod val="75000"/>
                    <a:lumOff val="25000"/>
                  </a:schemeClr>
                </a:solidFill>
                <a:latin typeface="Georgia" panose="02040502050405020303" pitchFamily="18" charset="0"/>
                <a:ea typeface="字魂35号-经典雅黑" panose="00000500000000000000" charset="-122"/>
                <a:cs typeface="+mn-ea"/>
                <a:sym typeface="+mn-lt"/>
              </a:rPr>
              <a:t>A small cause leads to a huge effect</a:t>
            </a:r>
          </a:p>
          <a:p>
            <a:pPr defTabSz="1219200">
              <a:lnSpc>
                <a:spcPct val="150000"/>
              </a:lnSpc>
              <a:defRPr/>
            </a:pPr>
            <a:endParaRPr lang="zh-CN" altLang="en-US" sz="2400" kern="0" dirty="0">
              <a:solidFill>
                <a:schemeClr val="tx1">
                  <a:lumMod val="75000"/>
                  <a:lumOff val="25000"/>
                </a:schemeClr>
              </a:solidFill>
              <a:latin typeface="Georgia" panose="02040502050405020303" pitchFamily="18" charset="0"/>
              <a:ea typeface="字魂35号-经典雅黑" panose="00000500000000000000" charset="-122"/>
              <a:cs typeface="+mn-ea"/>
              <a:sym typeface="+mn-lt"/>
            </a:endParaRPr>
          </a:p>
        </p:txBody>
      </p:sp>
      <p:sp>
        <p:nvSpPr>
          <p:cNvPr id="3" name="标题 1"/>
          <p:cNvSpPr>
            <a:spLocks noGrp="1"/>
          </p:cNvSpPr>
          <p:nvPr>
            <p:ph type="title"/>
          </p:nvPr>
        </p:nvSpPr>
        <p:spPr>
          <a:xfrm>
            <a:off x="611400" y="315595"/>
            <a:ext cx="10969200" cy="705600"/>
          </a:xfrm>
        </p:spPr>
        <p:txBody>
          <a:bodyPr>
            <a:normAutofit/>
          </a:bodyPr>
          <a:lstStyle/>
          <a:p>
            <a:r>
              <a:rPr lang="en-US" altLang="zh-CN" sz="24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</a:rPr>
              <a:t>Conclusion</a:t>
            </a:r>
            <a:endParaRPr lang="zh-CN" altLang="en-US" sz="2400" b="0" dirty="0">
              <a:solidFill>
                <a:schemeClr val="tx1">
                  <a:lumMod val="65000"/>
                  <a:lumOff val="35000"/>
                </a:schemeClr>
              </a:solidFill>
              <a:latin typeface="字魂35号-经典雅黑" panose="00000500000000000000" charset="-122"/>
              <a:ea typeface="字魂35号-经典雅黑" panose="00000500000000000000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532788" y="360397"/>
            <a:ext cx="0" cy="592914"/>
          </a:xfrm>
          <a:prstGeom prst="line">
            <a:avLst/>
          </a:prstGeom>
          <a:ln w="57150">
            <a:solidFill>
              <a:srgbClr val="58A5D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圖片 6">
            <a:extLst>
              <a:ext uri="{FF2B5EF4-FFF2-40B4-BE49-F238E27FC236}">
                <a16:creationId xmlns:a16="http://schemas.microsoft.com/office/drawing/2014/main" id="{11A7C4E1-2781-7B48-9D69-D8F40395CC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111" y="1117600"/>
            <a:ext cx="4391097" cy="4391097"/>
          </a:xfrm>
          <a:prstGeom prst="rect">
            <a:avLst/>
          </a:prstGeom>
        </p:spPr>
      </p:pic>
      <p:sp>
        <p:nvSpPr>
          <p:cNvPr id="9" name="投影片編號版面配置區 8">
            <a:extLst>
              <a:ext uri="{FF2B5EF4-FFF2-40B4-BE49-F238E27FC236}">
                <a16:creationId xmlns:a16="http://schemas.microsoft.com/office/drawing/2014/main" id="{3E3CBBB4-4161-E541-8C92-BBCD1EE71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14</a:t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天空蓝色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2663190" y="-2663190"/>
            <a:ext cx="6866890" cy="12192635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423545" y="410210"/>
            <a:ext cx="11363960" cy="6062980"/>
          </a:xfrm>
          <a:prstGeom prst="rect">
            <a:avLst/>
          </a:prstGeom>
          <a:noFill/>
          <a:ln w="38100">
            <a:solidFill>
              <a:schemeClr val="bg2"/>
            </a:solidFill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2008805" y="2098463"/>
            <a:ext cx="7605466" cy="1778635"/>
          </a:xfrm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algn="ctr"/>
            <a:br>
              <a:rPr sz="6000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字魂35号-经典雅黑" panose="00000500000000000000" charset="-122"/>
                <a:ea typeface="字魂35号-经典雅黑" panose="00000500000000000000" charset="-122"/>
                <a:cs typeface="字魂35号-经典雅黑" panose="00000500000000000000" charset="-122"/>
              </a:rPr>
            </a:br>
            <a:r>
              <a:rPr lang="en-US" b="0" dirty="0">
                <a:solidFill>
                  <a:schemeClr val="tx1">
                    <a:lumMod val="65000"/>
                    <a:lumOff val="35000"/>
                  </a:schemeClr>
                </a:solidFill>
                <a:latin typeface="字魂35号-经典雅黑" panose="00000500000000000000" charset="-122"/>
                <a:ea typeface="字魂35号-经典雅黑" panose="00000500000000000000" charset="-122"/>
                <a:cs typeface="字魂35号-经典雅黑" panose="00000500000000000000" charset="-122"/>
              </a:rPr>
              <a:t>Th</a:t>
            </a:r>
            <a:r>
              <a:rPr lang="en-US" altLang="zh-CN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字魂35号-经典雅黑" panose="00000500000000000000" charset="-122"/>
                <a:ea typeface="字魂35号-经典雅黑" panose="00000500000000000000" charset="-122"/>
                <a:cs typeface="字魂35号-经典雅黑" panose="00000500000000000000" charset="-122"/>
              </a:rPr>
              <a:t>ank</a:t>
            </a:r>
            <a:r>
              <a:rPr lang="zh-CN" altLang="en-US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字魂35号-经典雅黑" panose="00000500000000000000" charset="-122"/>
                <a:ea typeface="字魂35号-经典雅黑" panose="00000500000000000000" charset="-122"/>
                <a:cs typeface="字魂35号-经典雅黑" panose="00000500000000000000" charset="-122"/>
              </a:rPr>
              <a:t> </a:t>
            </a:r>
            <a:r>
              <a:rPr lang="en-US" altLang="zh-CN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字魂35号-经典雅黑" panose="00000500000000000000" charset="-122"/>
                <a:ea typeface="字魂35号-经典雅黑" panose="00000500000000000000" charset="-122"/>
                <a:cs typeface="字魂35号-经典雅黑" panose="00000500000000000000" charset="-122"/>
              </a:rPr>
              <a:t>you</a:t>
            </a:r>
            <a:r>
              <a:rPr lang="zh-CN" altLang="en-US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字魂35号-经典雅黑" panose="00000500000000000000" charset="-122"/>
                <a:ea typeface="字魂35号-经典雅黑" panose="00000500000000000000" charset="-122"/>
                <a:cs typeface="字魂35号-经典雅黑" panose="00000500000000000000" charset="-122"/>
              </a:rPr>
              <a:t> </a:t>
            </a:r>
            <a:r>
              <a:rPr lang="en-US" altLang="zh-CN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字魂35号-经典雅黑" panose="00000500000000000000" charset="-122"/>
                <a:ea typeface="字魂35号-经典雅黑" panose="00000500000000000000" charset="-122"/>
                <a:cs typeface="字魂35号-经典雅黑" panose="00000500000000000000" charset="-122"/>
              </a:rPr>
              <a:t>for</a:t>
            </a:r>
            <a:r>
              <a:rPr lang="zh-CN" altLang="en-US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字魂35号-经典雅黑" panose="00000500000000000000" charset="-122"/>
                <a:ea typeface="字魂35号-经典雅黑" panose="00000500000000000000" charset="-122"/>
                <a:cs typeface="字魂35号-经典雅黑" panose="00000500000000000000" charset="-122"/>
              </a:rPr>
              <a:t> </a:t>
            </a:r>
            <a:r>
              <a:rPr lang="en-US" altLang="zh-CN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字魂35号-经典雅黑" panose="00000500000000000000" charset="-122"/>
                <a:ea typeface="字魂35号-经典雅黑" panose="00000500000000000000" charset="-122"/>
                <a:cs typeface="字魂35号-经典雅黑" panose="00000500000000000000" charset="-122"/>
              </a:rPr>
              <a:t>listening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6EAD39DA-913F-5E44-9587-D101ECA3B4C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7743" y="2294337"/>
            <a:ext cx="936528" cy="1386888"/>
          </a:xfrm>
          <a:prstGeom prst="rect">
            <a:avLst/>
          </a:prstGeom>
          <a:effectLst>
            <a:glow>
              <a:schemeClr val="accent4">
                <a:alpha val="62000"/>
              </a:schemeClr>
            </a:glow>
          </a:effectLst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39110363-8AB7-7A43-9581-0D6FFAAA6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15</a:t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蓝色简约小清新ppt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17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17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176"/>
  <p:tag name="KSO_WM_TEMPLATE_MASTER_TYPE" val="0"/>
  <p:tag name="KSO_WM_TEMPLATE_COLOR_TYPE" val="1"/>
  <p:tag name="KSO_WM_UNIT_SHOW_EDIT_AREA_INDICATION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176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176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ISCONTENTSTITLE" val="0"/>
  <p:tag name="KSO_WM_UNIT_NOCLEAR" val="0"/>
  <p:tag name="KSO_WM_UNIT_VALUE" val="9"/>
  <p:tag name="KSO_WM_UNIT_TYPE" val="a"/>
  <p:tag name="KSO_WM_UNIT_INDEX" val="1"/>
  <p:tag name="KSO_WM_UNIT_PRESET_TEXT" val="单击此处添加标题"/>
  <p:tag name="KSO_WM_TEMPLATE_CATEGORY" val="custom"/>
  <p:tag name="KSO_WM_TEMPLATE_INDEX" val="20205359"/>
  <p:tag name="KSO_WM_UNIT_ID" val="custom20205359_7*a*1"/>
  <p:tag name="KSO_WM_UNIT_ISNUMDGMTITLE" val="0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70622160717"/>
  <p:tag name="MH_LIBRARY" val="CONTENTS"/>
  <p:tag name="MH_TYPE" val="OTHERS"/>
  <p:tag name="ID" val="545813"/>
  <p:tag name="PA" val="v3.2.0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ISCONTENTSTITLE" val="0"/>
  <p:tag name="KSO_WM_UNIT_NOCLEAR" val="0"/>
  <p:tag name="KSO_WM_UNIT_VALUE" val="9"/>
  <p:tag name="KSO_WM_UNIT_TYPE" val="a"/>
  <p:tag name="KSO_WM_UNIT_INDEX" val="1"/>
  <p:tag name="KSO_WM_UNIT_PRESET_TEXT" val="单击此处添加标题"/>
  <p:tag name="KSO_WM_TEMPLATE_CATEGORY" val="custom"/>
  <p:tag name="KSO_WM_TEMPLATE_INDEX" val="20205359"/>
  <p:tag name="KSO_WM_UNIT_ID" val="custom20205359_7*a*1"/>
  <p:tag name="KSO_WM_UNIT_ISNUMDGMTITLE" val="0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ISCONTENTSTITLE" val="0"/>
  <p:tag name="KSO_WM_UNIT_NOCLEAR" val="0"/>
  <p:tag name="KSO_WM_UNIT_VALUE" val="9"/>
  <p:tag name="KSO_WM_UNIT_TYPE" val="a"/>
  <p:tag name="KSO_WM_UNIT_INDEX" val="1"/>
  <p:tag name="KSO_WM_UNIT_PRESET_TEXT" val="单击此处添加标题"/>
  <p:tag name="KSO_WM_TEMPLATE_CATEGORY" val="custom"/>
  <p:tag name="KSO_WM_TEMPLATE_INDEX" val="20205359"/>
  <p:tag name="KSO_WM_UNIT_ID" val="custom20205359_7*a*1"/>
  <p:tag name="KSO_WM_UNIT_ISNUMDGMTITLE" val="0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ISCONTENTSTITLE" val="0"/>
  <p:tag name="KSO_WM_UNIT_NOCLEAR" val="0"/>
  <p:tag name="KSO_WM_UNIT_VALUE" val="9"/>
  <p:tag name="KSO_WM_UNIT_TYPE" val="a"/>
  <p:tag name="KSO_WM_UNIT_INDEX" val="1"/>
  <p:tag name="KSO_WM_UNIT_PRESET_TEXT" val="单击此处添加标题"/>
  <p:tag name="KSO_WM_TEMPLATE_CATEGORY" val="custom"/>
  <p:tag name="KSO_WM_TEMPLATE_INDEX" val="20205359"/>
  <p:tag name="KSO_WM_UNIT_ID" val="custom20205359_7*a*1"/>
  <p:tag name="KSO_WM_UNIT_ISNUMDGMTITLE" val="0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ISCONTENTSTITLE" val="0"/>
  <p:tag name="KSO_WM_UNIT_NOCLEAR" val="0"/>
  <p:tag name="KSO_WM_UNIT_VALUE" val="9"/>
  <p:tag name="KSO_WM_UNIT_TYPE" val="a"/>
  <p:tag name="KSO_WM_UNIT_INDEX" val="1"/>
  <p:tag name="KSO_WM_UNIT_PRESET_TEXT" val="单击此处添加标题"/>
  <p:tag name="KSO_WM_TEMPLATE_CATEGORY" val="custom"/>
  <p:tag name="KSO_WM_TEMPLATE_INDEX" val="20205359"/>
  <p:tag name="KSO_WM_UNIT_ID" val="custom20205359_7*a*1"/>
  <p:tag name="KSO_WM_UNIT_ISNUMDGMTITLE" val="0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AG_VERSION" val="1.0"/>
  <p:tag name="KSO_WM_BEAUTIFY_FLAG" val="#wm#"/>
  <p:tag name="KSO_WM_UNIT_ISCONTENTSTITLE" val="0"/>
  <p:tag name="KSO_WM_UNIT_NOCLEAR" val="0"/>
  <p:tag name="KSO_WM_UNIT_VALUE" val="9"/>
  <p:tag name="KSO_WM_UNIT_TYPE" val="a"/>
  <p:tag name="KSO_WM_UNIT_INDEX" val="1"/>
  <p:tag name="KSO_WM_UNIT_PRESET_TEXT" val="单击此处添加标题"/>
  <p:tag name="KSO_WM_TEMPLATE_CATEGORY" val="custom"/>
  <p:tag name="KSO_WM_TEMPLATE_INDEX" val="20205359"/>
  <p:tag name="KSO_WM_UNIT_ID" val="custom20205359_7*a*1"/>
  <p:tag name="KSO_WM_UNIT_ISNUMDGMTITLE" val="0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08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heme/theme1.xml><?xml version="1.0" encoding="utf-8"?>
<a:theme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700</TotalTime>
  <Words>295</Words>
  <Application>Microsoft Macintosh PowerPoint</Application>
  <PresentationFormat>寬螢幕</PresentationFormat>
  <Paragraphs>97</Paragraphs>
  <Slides>15</Slides>
  <Notes>15</Notes>
  <HiddenSlides>0</HiddenSlides>
  <MMClips>1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15</vt:i4>
      </vt:variant>
    </vt:vector>
  </HeadingPairs>
  <TitlesOfParts>
    <vt:vector size="24" baseType="lpstr">
      <vt:lpstr>字魂35号-经典雅黑</vt:lpstr>
      <vt:lpstr>KaiTi</vt:lpstr>
      <vt:lpstr>Kaiti TC</vt:lpstr>
      <vt:lpstr>微软雅黑</vt:lpstr>
      <vt:lpstr>Arial</vt:lpstr>
      <vt:lpstr>Georgia</vt:lpstr>
      <vt:lpstr>Times New Roman</vt:lpstr>
      <vt:lpstr>Wingdings</vt:lpstr>
      <vt:lpstr>Office 主题​​</vt:lpstr>
      <vt:lpstr>A Brief Introduction on the Law of Cause and Effect in Taoism Classic Taishang Ganyingpian </vt:lpstr>
      <vt:lpstr>PowerPoint 簡報</vt:lpstr>
      <vt:lpstr>1.Introduction </vt:lpstr>
      <vt:lpstr> </vt:lpstr>
      <vt:lpstr> Taishang  Ganyingpian Huibian</vt:lpstr>
      <vt:lpstr>2. Reincarnation and the evidence  </vt:lpstr>
      <vt:lpstr>Reincarnation</vt:lpstr>
      <vt:lpstr>Reincarnation-Reena and prof. Mills</vt:lpstr>
      <vt:lpstr>3. It takes time to form effects from causes  </vt:lpstr>
      <vt:lpstr>It takes time to form effects from causes</vt:lpstr>
      <vt:lpstr>It takes time to form effects from causes</vt:lpstr>
      <vt:lpstr>4. A small cause leads to a huge effect  </vt:lpstr>
      <vt:lpstr>A small cause leads to a huge effect</vt:lpstr>
      <vt:lpstr>Conclusion</vt:lpstr>
      <vt:lpstr> 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蓝色简约小清新ppt</dc:title>
  <dc:creator/>
  <cp:lastModifiedBy>Microsoft Office User</cp:lastModifiedBy>
  <cp:revision>183</cp:revision>
  <dcterms:created xsi:type="dcterms:W3CDTF">2019-06-19T02:08:00Z</dcterms:created>
  <dcterms:modified xsi:type="dcterms:W3CDTF">2021-04-07T09:06:27Z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2052-11.1.0.9584</vt:lpwstr>
  </property>
</Properties>
</file>