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35DF38-8C29-73F4-88E2-C2C2E665ED9A}" v="104" dt="2026-10-15T14:40:25.964"/>
    <p1510:client id="{BF1CF150-636B-ADE0-85A8-8B15E5DF1588}" v="4661" dt="2026-10-13T18:06:45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C68C766-5E7E-61F1-B3AE-A49546DAC2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485" y="417250"/>
            <a:ext cx="5848350" cy="2590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BA783E-D307-CE43-981C-43268576671D}"/>
              </a:ext>
            </a:extLst>
          </p:cNvPr>
          <p:cNvSpPr txBox="1"/>
          <p:nvPr/>
        </p:nvSpPr>
        <p:spPr>
          <a:xfrm>
            <a:off x="976544" y="3758213"/>
            <a:ext cx="872082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Name: Oksana </a:t>
            </a:r>
            <a:r>
              <a:rPr lang="en-GB" dirty="0" err="1">
                <a:latin typeface="Arial"/>
                <a:cs typeface="Arial"/>
              </a:rPr>
              <a:t>Lazdovska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Student ID: 2511190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Module Code: LCHS4009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Module: Professional Development within Health and </a:t>
            </a:r>
            <a:r>
              <a:rPr lang="en-GB">
                <a:latin typeface="Arial"/>
                <a:cs typeface="Arial"/>
              </a:rPr>
              <a:t>Social Care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Lecturer: Rizwan Nadim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Assignment Title: Task 1-Self-Awareness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C54B87-0490-3A98-D865-36FECA07880C}"/>
              </a:ext>
            </a:extLst>
          </p:cNvPr>
          <p:cNvSpPr txBox="1"/>
          <p:nvPr/>
        </p:nvSpPr>
        <p:spPr>
          <a:xfrm>
            <a:off x="2364730" y="739805"/>
            <a:ext cx="7648532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Aptos Black"/>
              </a:rPr>
              <a:t>INTRODUCTION AND CAREER CHOICE</a:t>
            </a:r>
          </a:p>
          <a:p>
            <a:endParaRPr lang="en-GB" sz="3200" dirty="0">
              <a:latin typeface="Aptos Black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E5232F-B84C-8FA2-A1D1-F3AF0E525BA2}"/>
              </a:ext>
            </a:extLst>
          </p:cNvPr>
          <p:cNvSpPr txBox="1"/>
          <p:nvPr/>
        </p:nvSpPr>
        <p:spPr>
          <a:xfrm>
            <a:off x="799170" y="1431073"/>
            <a:ext cx="9210906" cy="3817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ptos Black"/>
              </a:rPr>
              <a:t>Career Development and Self-Awareness: Healthcare  </a:t>
            </a:r>
            <a:r>
              <a:rPr lang="en-GB" dirty="0">
                <a:latin typeface="Aptos Black"/>
              </a:rPr>
              <a:t>Assistant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C2AF77-B68B-6ED5-4D49-A67ABF9DB7AB}"/>
              </a:ext>
            </a:extLst>
          </p:cNvPr>
          <p:cNvSpPr txBox="1"/>
          <p:nvPr/>
        </p:nvSpPr>
        <p:spPr>
          <a:xfrm>
            <a:off x="501805" y="2007219"/>
            <a:ext cx="7631148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My goal is  to </a:t>
            </a:r>
            <a:r>
              <a:rPr lang="en-GB" dirty="0">
                <a:latin typeface="Arial"/>
                <a:cs typeface="Arial"/>
              </a:rPr>
              <a:t>build a career as a Healthcare Assistant </a:t>
            </a:r>
          </a:p>
          <a:p>
            <a:pPr marL="285750" indent="-285750">
              <a:buFont typeface="Wingdings"/>
              <a:buChar char="Ø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Providing daily care and practical support to people is the main purpose of this role invol</a:t>
            </a:r>
            <a:r>
              <a:rPr lang="en-GB">
                <a:latin typeface="Arial"/>
                <a:cs typeface="Arial"/>
              </a:rPr>
              <a:t>ves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Healthcare </a:t>
            </a:r>
            <a:r>
              <a:rPr lang="en-GB">
                <a:latin typeface="Arial"/>
                <a:cs typeface="Arial"/>
              </a:rPr>
              <a:t>Assistant work closely with nurses and other healthcare</a:t>
            </a:r>
            <a:r>
              <a:rPr lang="en-GB" dirty="0">
                <a:latin typeface="Arial"/>
                <a:cs typeface="Arial"/>
              </a:rPr>
              <a:t> professionals</a:t>
            </a:r>
          </a:p>
          <a:p>
            <a:pPr marL="285750" indent="-285750">
              <a:buFont typeface="Wingdings"/>
              <a:buChar char="Ø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Practical, on</a:t>
            </a:r>
            <a:r>
              <a:rPr lang="en-GB" dirty="0">
                <a:latin typeface="Arial"/>
                <a:cs typeface="Arial"/>
              </a:rPr>
              <a:t>-the-ground experience improves your employment options </a:t>
            </a:r>
            <a:r>
              <a:rPr lang="en-GB">
                <a:latin typeface="Arial"/>
                <a:cs typeface="Arial"/>
              </a:rPr>
              <a:t>as well as your chances of moving up (Mason et al.,2021).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In this presentation, I will assess my strengths, weaknesses, </a:t>
            </a:r>
            <a:r>
              <a:rPr lang="en-GB">
                <a:latin typeface="Arial"/>
                <a:cs typeface="Arial"/>
              </a:rPr>
              <a:t>opportunities</a:t>
            </a:r>
            <a:r>
              <a:rPr lang="en-GB" dirty="0">
                <a:latin typeface="Arial"/>
                <a:cs typeface="Arial"/>
              </a:rPr>
              <a:t> and threats, and create a plan for my future development.</a:t>
            </a:r>
          </a:p>
          <a:p>
            <a:pPr marL="285750" indent="-285750">
              <a:buFont typeface="Wingdings"/>
              <a:buChar char="Ø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71A5E9-B431-DEE8-D6C6-20D6B1BC03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9853" y="3655122"/>
            <a:ext cx="3902928" cy="2843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607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0A308F-A84A-1964-E7F1-FD0CA40FF116}"/>
              </a:ext>
            </a:extLst>
          </p:cNvPr>
          <p:cNvSpPr txBox="1"/>
          <p:nvPr/>
        </p:nvSpPr>
        <p:spPr>
          <a:xfrm>
            <a:off x="2515219" y="315951"/>
            <a:ext cx="762495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latin typeface="Aptos Black"/>
              </a:rPr>
              <a:t>Job Advert and Career </a:t>
            </a:r>
            <a:r>
              <a:rPr lang="en-GB" sz="3200">
                <a:latin typeface="Aptos Black"/>
              </a:rPr>
              <a:t>Requirements</a:t>
            </a:r>
            <a:endParaRPr lang="en-GB" sz="3200" dirty="0">
              <a:latin typeface="Aptos Black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5C39A5-FA7E-EF38-C6F6-488660C499CA}"/>
              </a:ext>
            </a:extLst>
          </p:cNvPr>
          <p:cNvSpPr txBox="1"/>
          <p:nvPr/>
        </p:nvSpPr>
        <p:spPr>
          <a:xfrm>
            <a:off x="1170877" y="1400098"/>
            <a:ext cx="47198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ptos Black"/>
              </a:rPr>
              <a:t>Healthcare Assistant : Role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CD7DF8-4AE5-99DF-2A33-88058140E85E}"/>
              </a:ext>
            </a:extLst>
          </p:cNvPr>
          <p:cNvSpPr txBox="1"/>
          <p:nvPr/>
        </p:nvSpPr>
        <p:spPr>
          <a:xfrm>
            <a:off x="865104" y="2089173"/>
            <a:ext cx="6995576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Candidates need to be caring,  empathy, effective in team, dependable, good communication and </a:t>
            </a:r>
            <a:r>
              <a:rPr lang="en-GB">
                <a:latin typeface="Arial"/>
                <a:cs typeface="Arial"/>
              </a:rPr>
              <a:t>teamwork skills.</a:t>
            </a:r>
          </a:p>
          <a:p>
            <a:pPr marL="285750" indent="-285750">
              <a:buFont typeface="Wingdings"/>
              <a:buChar char="Ø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Specific qualifications or previous experience may be </a:t>
            </a:r>
            <a:r>
              <a:rPr lang="en-GB">
                <a:latin typeface="Arial"/>
                <a:cs typeface="Arial"/>
              </a:rPr>
              <a:t>required, depending</a:t>
            </a:r>
            <a:r>
              <a:rPr lang="en-GB" dirty="0">
                <a:latin typeface="Arial"/>
                <a:cs typeface="Arial"/>
              </a:rPr>
              <a:t> on the organisation.</a:t>
            </a:r>
          </a:p>
          <a:p>
            <a:pPr marL="285750" indent="-285750">
              <a:buFont typeface="Wingdings"/>
              <a:buChar char="Ø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Practical training and communication skills are equally impo</a:t>
            </a:r>
            <a:r>
              <a:rPr lang="en-GB">
                <a:latin typeface="Arial"/>
                <a:cs typeface="Arial"/>
              </a:rPr>
              <a:t>rtant in health and social care.</a:t>
            </a:r>
          </a:p>
          <a:p>
            <a:pPr marL="285750" indent="-285750">
              <a:buFont typeface="Wingdings"/>
              <a:buChar char="Ø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Workplace experience help build </a:t>
            </a:r>
            <a:r>
              <a:rPr lang="en-GB">
                <a:latin typeface="Arial"/>
                <a:cs typeface="Arial"/>
              </a:rPr>
              <a:t>professional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>
                <a:latin typeface="Arial"/>
                <a:cs typeface="Arial"/>
              </a:rPr>
              <a:t>connections, improve practical skills, and develop knowledge in the field (Mason et al., 2021).</a:t>
            </a:r>
          </a:p>
          <a:p>
            <a:pPr marL="285750" indent="-285750">
              <a:buFont typeface="Wingdings"/>
              <a:buChar char="Ø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Developing core employability skills creates opportunities right across healthca</a:t>
            </a:r>
            <a:r>
              <a:rPr lang="en-GB">
                <a:latin typeface="Arial"/>
                <a:cs typeface="Arial"/>
              </a:rPr>
              <a:t>re (Woodall et al., 2024).</a:t>
            </a:r>
          </a:p>
          <a:p>
            <a:pPr marL="285750" indent="-285750">
              <a:buFont typeface="Wingdings"/>
              <a:buChar char="Ø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dirty="0"/>
          </a:p>
          <a:p>
            <a:pPr marL="285750" indent="-285750">
              <a:buFont typeface="Wingdings"/>
              <a:buChar char="Ø"/>
            </a:pPr>
            <a:endParaRPr lang="en-GB" dirty="0"/>
          </a:p>
          <a:p>
            <a:pPr marL="285750" indent="-285750">
              <a:buFont typeface="Wingdings"/>
              <a:buChar char="Ø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404E64-3E2A-4FC8-F0CC-C4DAC656C0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3383" y="3793671"/>
            <a:ext cx="3713609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564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76F7D7-4EDA-E658-6FA8-1463C3E1F7EE}"/>
              </a:ext>
            </a:extLst>
          </p:cNvPr>
          <p:cNvSpPr txBox="1"/>
          <p:nvPr/>
        </p:nvSpPr>
        <p:spPr>
          <a:xfrm>
            <a:off x="4785279" y="459883"/>
            <a:ext cx="346111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latin typeface="Aptos Black"/>
              </a:rPr>
              <a:t>My </a:t>
            </a:r>
            <a:r>
              <a:rPr lang="en-GB" sz="3200">
                <a:latin typeface="Aptos Black"/>
              </a:rPr>
              <a:t>Strengths</a:t>
            </a:r>
            <a:endParaRPr lang="en-GB" sz="3200" dirty="0">
              <a:latin typeface="Aptos Black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7353D2-E179-DEBB-33A9-00B0509541D5}"/>
              </a:ext>
            </a:extLst>
          </p:cNvPr>
          <p:cNvSpPr txBox="1"/>
          <p:nvPr/>
        </p:nvSpPr>
        <p:spPr>
          <a:xfrm>
            <a:off x="842536" y="1722244"/>
            <a:ext cx="52522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ptos Black"/>
              </a:rPr>
              <a:t>Strengths </a:t>
            </a:r>
            <a:r>
              <a:rPr lang="en-GB">
                <a:latin typeface="Aptos Black"/>
              </a:rPr>
              <a:t>Relevant</a:t>
            </a:r>
            <a:r>
              <a:rPr lang="en-GB" dirty="0">
                <a:latin typeface="Aptos Black"/>
              </a:rPr>
              <a:t> to the Role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3C7BF3-1F21-3B21-CF41-FB9E4CF9D9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5705" y="3551067"/>
            <a:ext cx="4409965" cy="30775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14624A4-E1D0-784F-CA29-4902401713E7}"/>
              </a:ext>
            </a:extLst>
          </p:cNvPr>
          <p:cNvSpPr txBox="1"/>
          <p:nvPr/>
        </p:nvSpPr>
        <p:spPr>
          <a:xfrm>
            <a:off x="545170" y="2701073"/>
            <a:ext cx="6782419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Organisation: I plan my work step by </a:t>
            </a:r>
            <a:r>
              <a:rPr lang="en-GB">
                <a:latin typeface="Arial"/>
                <a:cs typeface="Arial"/>
              </a:rPr>
              <a:t>step, making</a:t>
            </a:r>
            <a:r>
              <a:rPr lang="en-GB" dirty="0">
                <a:latin typeface="Arial"/>
                <a:cs typeface="Arial"/>
              </a:rPr>
              <a:t> plan what needs to be done first and carry out my work responsibly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Communica</a:t>
            </a:r>
            <a:r>
              <a:rPr lang="en-GB">
                <a:latin typeface="Arial"/>
                <a:cs typeface="Arial"/>
              </a:rPr>
              <a:t>tion: I am a good and attentive listener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Willingness to learn: I constantly build on my knowledge in my free time.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Team player: I work well with others and always support my </a:t>
            </a:r>
            <a:r>
              <a:rPr lang="en-GB">
                <a:latin typeface="Arial"/>
                <a:cs typeface="Arial"/>
              </a:rPr>
              <a:t>colleagues</a:t>
            </a:r>
            <a:r>
              <a:rPr lang="en-GB" dirty="0">
                <a:latin typeface="Arial"/>
                <a:cs typeface="Arial"/>
              </a:rPr>
              <a:t>.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Patience: I stay calm and take my </a:t>
            </a:r>
            <a:r>
              <a:rPr lang="en-GB">
                <a:latin typeface="Arial"/>
                <a:cs typeface="Arial"/>
              </a:rPr>
              <a:t>time when I need to help people.</a:t>
            </a: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Overall</a:t>
            </a:r>
            <a:r>
              <a:rPr lang="en-GB" dirty="0">
                <a:latin typeface="Arial"/>
                <a:cs typeface="Arial"/>
              </a:rPr>
              <a:t>, all my qualities show that I am ready to work in healthcare.</a:t>
            </a:r>
          </a:p>
          <a:p>
            <a:pPr marL="285750" indent="-285750">
              <a:buFont typeface="Wingdings"/>
              <a:buChar char="Ø"/>
            </a:pP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09756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D77A5C-493C-55B8-DC65-C8F58E3D639C}"/>
              </a:ext>
            </a:extLst>
          </p:cNvPr>
          <p:cNvSpPr txBox="1"/>
          <p:nvPr/>
        </p:nvSpPr>
        <p:spPr>
          <a:xfrm>
            <a:off x="3754243" y="371708"/>
            <a:ext cx="577880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Aptos Black"/>
              </a:rPr>
              <a:t>My Development Areas</a:t>
            </a:r>
          </a:p>
        </p:txBody>
      </p:sp>
      <p:pic>
        <p:nvPicPr>
          <p:cNvPr id="3" name="Picture 2" descr="A person walking on gears in the brain&#10;&#10;AI-generated content may be incorrect.">
            <a:extLst>
              <a:ext uri="{FF2B5EF4-FFF2-40B4-BE49-F238E27FC236}">
                <a16:creationId xmlns:a16="http://schemas.microsoft.com/office/drawing/2014/main" id="{DE328E35-4690-C5E2-F911-FD5E513A6E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3000" y="3664536"/>
            <a:ext cx="3942111" cy="29912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776F72-E8F0-DAA6-A237-3BED2058C113}"/>
              </a:ext>
            </a:extLst>
          </p:cNvPr>
          <p:cNvSpPr txBox="1"/>
          <p:nvPr/>
        </p:nvSpPr>
        <p:spPr>
          <a:xfrm>
            <a:off x="710934" y="1622760"/>
            <a:ext cx="65450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ptos Black"/>
              </a:rPr>
              <a:t>Weaknesses and Development Need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144F25-828F-2E05-64FE-E87B4823B3F0}"/>
              </a:ext>
            </a:extLst>
          </p:cNvPr>
          <p:cNvSpPr txBox="1"/>
          <p:nvPr/>
        </p:nvSpPr>
        <p:spPr>
          <a:xfrm>
            <a:off x="396487" y="2552390"/>
            <a:ext cx="7439101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My main weakness: I have limited practical experience in health and social </a:t>
            </a:r>
            <a:r>
              <a:rPr lang="en-GB" dirty="0">
                <a:latin typeface="Arial"/>
                <a:cs typeface="Arial"/>
              </a:rPr>
              <a:t>care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What I need to develop: I need to build the knowledge and practical skills required for this </a:t>
            </a:r>
            <a:r>
              <a:rPr lang="en-GB">
                <a:latin typeface="Arial"/>
                <a:cs typeface="Arial"/>
              </a:rPr>
              <a:t>role, and</a:t>
            </a:r>
            <a:r>
              <a:rPr lang="en-GB" dirty="0">
                <a:latin typeface="Arial"/>
                <a:cs typeface="Arial"/>
              </a:rPr>
              <a:t> gain real-world experience to apply what </a:t>
            </a:r>
            <a:r>
              <a:rPr lang="en-GB">
                <a:latin typeface="Arial"/>
                <a:cs typeface="Arial"/>
              </a:rPr>
              <a:t>I have learned in theory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My development plan: I will attend training opportunities, continue self-</a:t>
            </a:r>
            <a:r>
              <a:rPr lang="en-GB">
                <a:latin typeface="Arial"/>
                <a:cs typeface="Arial"/>
              </a:rPr>
              <a:t>study, and</a:t>
            </a:r>
            <a:r>
              <a:rPr lang="en-GB" dirty="0">
                <a:latin typeface="Arial"/>
                <a:cs typeface="Arial"/>
              </a:rPr>
              <a:t> seek hands-on experience in the workplace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Supervision, regular feedback and training all support the development of  skills  </a:t>
            </a:r>
            <a:r>
              <a:rPr lang="en-GB">
                <a:latin typeface="Arial"/>
                <a:cs typeface="Arial"/>
              </a:rPr>
              <a:t>across</a:t>
            </a:r>
            <a:r>
              <a:rPr lang="en-GB" dirty="0">
                <a:latin typeface="Arial"/>
                <a:cs typeface="Arial"/>
              </a:rPr>
              <a:t> teams (Newbould et al., 2022)</a:t>
            </a:r>
          </a:p>
          <a:p>
            <a:pPr marL="285750" indent="-285750">
              <a:buFont typeface="Wingdings"/>
              <a:buChar char="Ø"/>
            </a:pP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33422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05BDCA-5295-86D9-85F8-DD7A432748C0}"/>
              </a:ext>
            </a:extLst>
          </p:cNvPr>
          <p:cNvSpPr txBox="1"/>
          <p:nvPr/>
        </p:nvSpPr>
        <p:spPr>
          <a:xfrm>
            <a:off x="2434682" y="359317"/>
            <a:ext cx="865954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latin typeface="Aptos Black"/>
              </a:rPr>
              <a:t>Opportunities for Career </a:t>
            </a:r>
            <a:r>
              <a:rPr lang="en-GB" sz="3200">
                <a:latin typeface="Aptos Black"/>
              </a:rPr>
              <a:t>Development</a:t>
            </a:r>
            <a:endParaRPr lang="en-GB" sz="3200" dirty="0">
              <a:latin typeface="Aptos Black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7F3DDC-9AA2-981E-7D19-B4A70AD8D482}"/>
              </a:ext>
            </a:extLst>
          </p:cNvPr>
          <p:cNvSpPr txBox="1"/>
          <p:nvPr/>
        </p:nvSpPr>
        <p:spPr>
          <a:xfrm>
            <a:off x="1189462" y="1536390"/>
            <a:ext cx="46250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ptos Black"/>
              </a:rPr>
              <a:t>Using Opportunities Effecti</a:t>
            </a:r>
            <a:r>
              <a:rPr lang="en-GB">
                <a:latin typeface="Aptos Black"/>
              </a:rPr>
              <a:t>vely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1F7151-7F7E-8550-71F4-7FE6B7F47777}"/>
              </a:ext>
            </a:extLst>
          </p:cNvPr>
          <p:cNvSpPr txBox="1"/>
          <p:nvPr/>
        </p:nvSpPr>
        <p:spPr>
          <a:xfrm>
            <a:off x="916877" y="2391317"/>
            <a:ext cx="5642517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Professional training helps consolidate the knowledge </a:t>
            </a:r>
            <a:r>
              <a:rPr lang="en-GB">
                <a:latin typeface="Arial"/>
                <a:cs typeface="Arial"/>
              </a:rPr>
              <a:t>required for this role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Volunteering helps me prepare better for work and boosts my </a:t>
            </a:r>
            <a:r>
              <a:rPr lang="en-GB">
                <a:latin typeface="Arial"/>
                <a:cs typeface="Arial"/>
              </a:rPr>
              <a:t>self-confidence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Workplace learning </a:t>
            </a:r>
            <a:r>
              <a:rPr lang="en-GB">
                <a:latin typeface="Arial"/>
                <a:cs typeface="Arial"/>
              </a:rPr>
              <a:t>i</a:t>
            </a:r>
            <a:r>
              <a:rPr lang="en-GB" dirty="0">
                <a:latin typeface="Arial"/>
                <a:cs typeface="Arial"/>
              </a:rPr>
              <a:t>s an effective way to gain valuable practical experience.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Programmes and initiatives within healthcare open up employment opportunities and help develop professional skills (Woodall et al., 2024).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Undertaking a placement in a residential care home allows individuals to grow their workplace competencies and industry </a:t>
            </a:r>
            <a:r>
              <a:rPr lang="en-GB">
                <a:latin typeface="Arial"/>
                <a:cs typeface="Arial"/>
              </a:rPr>
              <a:t>contacts (Mason</a:t>
            </a:r>
            <a:r>
              <a:rPr lang="en-GB" dirty="0">
                <a:latin typeface="Arial"/>
                <a:cs typeface="Arial"/>
              </a:rPr>
              <a:t> et al., </a:t>
            </a:r>
            <a:r>
              <a:rPr lang="en-GB">
                <a:latin typeface="Arial"/>
                <a:cs typeface="Arial"/>
              </a:rPr>
              <a:t>2021).</a:t>
            </a:r>
          </a:p>
        </p:txBody>
      </p:sp>
      <p:pic>
        <p:nvPicPr>
          <p:cNvPr id="5" name="Picture 4" descr="A person walking up stairs with a trophy and a trophy&#10;&#10;AI-generated content may be incorrect.">
            <a:extLst>
              <a:ext uri="{FF2B5EF4-FFF2-40B4-BE49-F238E27FC236}">
                <a16:creationId xmlns:a16="http://schemas.microsoft.com/office/drawing/2014/main" id="{5B0C16D0-661C-DE53-D7E3-B2B89D7039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4414" y="3096825"/>
            <a:ext cx="5149463" cy="3656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852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636AEF-1CA6-D35B-2F83-0A369A6C6A4A}"/>
              </a:ext>
            </a:extLst>
          </p:cNvPr>
          <p:cNvSpPr txBox="1"/>
          <p:nvPr/>
        </p:nvSpPr>
        <p:spPr>
          <a:xfrm>
            <a:off x="3617951" y="260195"/>
            <a:ext cx="590271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Aptos Black"/>
              </a:rPr>
              <a:t>Threats</a:t>
            </a:r>
            <a:r>
              <a:rPr lang="en-GB" sz="3200" dirty="0">
                <a:latin typeface="Aptos Black"/>
              </a:rPr>
              <a:t> and Action Plan</a:t>
            </a:r>
          </a:p>
        </p:txBody>
      </p:sp>
      <p:pic>
        <p:nvPicPr>
          <p:cNvPr id="3" name="Picture 2" descr="A hand writing on a chalkboard&#10;&#10;AI-generated content may be incorrect.">
            <a:extLst>
              <a:ext uri="{FF2B5EF4-FFF2-40B4-BE49-F238E27FC236}">
                <a16:creationId xmlns:a16="http://schemas.microsoft.com/office/drawing/2014/main" id="{B9886475-AB87-7802-E6E7-982FD76464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5761" y="3441299"/>
            <a:ext cx="4545369" cy="32157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369EC31-3736-2000-32D6-34378B74DE5D}"/>
              </a:ext>
            </a:extLst>
          </p:cNvPr>
          <p:cNvSpPr txBox="1"/>
          <p:nvPr/>
        </p:nvSpPr>
        <p:spPr>
          <a:xfrm>
            <a:off x="641345" y="1565621"/>
            <a:ext cx="45831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ptos Black"/>
              </a:rPr>
              <a:t>Threats and how I will respond</a:t>
            </a:r>
            <a:endParaRPr lang="en-GB" dirty="0">
              <a:latin typeface="Aptos Black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2A9EDD-D1F3-1270-264C-69D300D0781B}"/>
              </a:ext>
            </a:extLst>
          </p:cNvPr>
          <p:cNvSpPr txBox="1"/>
          <p:nvPr/>
        </p:nvSpPr>
        <p:spPr>
          <a:xfrm>
            <a:off x="607121" y="275063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Ø"/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DB82B1-4BCC-6D2B-F70B-69E42DE3B55D}"/>
              </a:ext>
            </a:extLst>
          </p:cNvPr>
          <p:cNvSpPr txBox="1"/>
          <p:nvPr/>
        </p:nvSpPr>
        <p:spPr>
          <a:xfrm>
            <a:off x="373300" y="2540000"/>
            <a:ext cx="681989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Lack of knowledge and experience can make it more difficult to meet </a:t>
            </a:r>
            <a:r>
              <a:rPr lang="en-GB">
                <a:latin typeface="Arial"/>
                <a:cs typeface="Arial"/>
              </a:rPr>
              <a:t>th</a:t>
            </a:r>
            <a:r>
              <a:rPr lang="en-GB" dirty="0">
                <a:latin typeface="Arial"/>
                <a:cs typeface="Arial"/>
              </a:rPr>
              <a:t>e requirem</a:t>
            </a:r>
            <a:r>
              <a:rPr lang="en-GB">
                <a:latin typeface="Arial"/>
                <a:cs typeface="Arial"/>
              </a:rPr>
              <a:t>ents of this role.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Not having enough </a:t>
            </a:r>
            <a:r>
              <a:rPr lang="en-GB">
                <a:latin typeface="Arial"/>
                <a:cs typeface="Arial"/>
              </a:rPr>
              <a:t>experience may mean I am not fully prepared when I start work.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Recruitment and retention difficulties remain one of the </a:t>
            </a:r>
            <a:r>
              <a:rPr lang="en-GB">
                <a:latin typeface="Arial"/>
                <a:cs typeface="Arial"/>
              </a:rPr>
              <a:t>main challenges in the UK social care sector (Edwards et al., 2022).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I plan to gain experience through </a:t>
            </a:r>
            <a:r>
              <a:rPr lang="en-GB">
                <a:latin typeface="Arial"/>
                <a:cs typeface="Arial"/>
              </a:rPr>
              <a:t>volunteering and </a:t>
            </a:r>
            <a:r>
              <a:rPr lang="en-GB" dirty="0">
                <a:latin typeface="Arial"/>
                <a:cs typeface="Arial"/>
              </a:rPr>
              <a:t>workplace learning.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I will depend on formal training, supervision, and regular reflection to keep developing professionally (Newbould et </a:t>
            </a:r>
            <a:r>
              <a:rPr lang="en-GB" dirty="0" err="1">
                <a:latin typeface="Arial"/>
                <a:cs typeface="Arial"/>
              </a:rPr>
              <a:t>aI</a:t>
            </a:r>
            <a:r>
              <a:rPr lang="en-GB" dirty="0">
                <a:latin typeface="Arial"/>
                <a:cs typeface="Arial"/>
              </a:rPr>
              <a:t>., (2022).</a:t>
            </a:r>
          </a:p>
        </p:txBody>
      </p:sp>
    </p:spTree>
    <p:extLst>
      <p:ext uri="{BB962C8B-B14F-4D97-AF65-F5344CB8AC3E}">
        <p14:creationId xmlns:p14="http://schemas.microsoft.com/office/powerpoint/2010/main" val="3902252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C59238-ABA6-22E2-FEA6-5898E5792356}"/>
              </a:ext>
            </a:extLst>
          </p:cNvPr>
          <p:cNvSpPr txBox="1"/>
          <p:nvPr/>
        </p:nvSpPr>
        <p:spPr>
          <a:xfrm>
            <a:off x="2701073" y="359317"/>
            <a:ext cx="800905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Aptos Black"/>
              </a:rPr>
              <a:t>Conclusion and Career Action Plan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A3AAE6-396E-BD36-8313-E70811E45116}"/>
              </a:ext>
            </a:extLst>
          </p:cNvPr>
          <p:cNvSpPr txBox="1"/>
          <p:nvPr/>
        </p:nvSpPr>
        <p:spPr>
          <a:xfrm>
            <a:off x="1090341" y="1753219"/>
            <a:ext cx="54318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ptos Black"/>
              </a:rPr>
              <a:t>My career development plan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5DE579-D475-D6E2-A87F-5CBFA5806E99}"/>
              </a:ext>
            </a:extLst>
          </p:cNvPr>
          <p:cNvSpPr txBox="1"/>
          <p:nvPr/>
        </p:nvSpPr>
        <p:spPr>
          <a:xfrm>
            <a:off x="768195" y="2564780"/>
            <a:ext cx="7563003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My career plan includes finishing my course and completing  all </a:t>
            </a:r>
            <a:r>
              <a:rPr lang="en-GB">
                <a:latin typeface="Arial"/>
                <a:cs typeface="Arial"/>
              </a:rPr>
              <a:t>required training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Gain practical experience through </a:t>
            </a:r>
            <a:r>
              <a:rPr lang="en-GB">
                <a:latin typeface="Arial"/>
                <a:cs typeface="Arial"/>
              </a:rPr>
              <a:t>volunteering in health and social care settings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Seek feedback and keep i</a:t>
            </a:r>
            <a:r>
              <a:rPr lang="en-GB">
                <a:latin typeface="Arial"/>
                <a:cs typeface="Arial"/>
              </a:rPr>
              <a:t>mproving</a:t>
            </a:r>
          </a:p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I will stay organised and keep learning every </a:t>
            </a:r>
            <a:r>
              <a:rPr lang="en-GB">
                <a:latin typeface="Arial"/>
                <a:cs typeface="Arial"/>
              </a:rPr>
              <a:t>day to</a:t>
            </a:r>
            <a:r>
              <a:rPr lang="en-GB" dirty="0">
                <a:latin typeface="Arial"/>
                <a:cs typeface="Arial"/>
              </a:rPr>
              <a:t> become ready for my</a:t>
            </a:r>
            <a:r>
              <a:rPr lang="en-GB">
                <a:latin typeface="Arial"/>
                <a:cs typeface="Arial"/>
              </a:rPr>
              <a:t> future role.</a:t>
            </a:r>
          </a:p>
        </p:txBody>
      </p:sp>
    </p:spTree>
    <p:extLst>
      <p:ext uri="{BB962C8B-B14F-4D97-AF65-F5344CB8AC3E}">
        <p14:creationId xmlns:p14="http://schemas.microsoft.com/office/powerpoint/2010/main" val="295756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053A2E-2085-F227-D213-CB4128EDF945}"/>
              </a:ext>
            </a:extLst>
          </p:cNvPr>
          <p:cNvSpPr txBox="1"/>
          <p:nvPr/>
        </p:nvSpPr>
        <p:spPr>
          <a:xfrm>
            <a:off x="4472877" y="941659"/>
            <a:ext cx="271841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ptos Black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3D0E9F-3CB6-9D8E-DD4D-208E703C73CE}"/>
              </a:ext>
            </a:extLst>
          </p:cNvPr>
          <p:cNvSpPr txBox="1"/>
          <p:nvPr/>
        </p:nvSpPr>
        <p:spPr>
          <a:xfrm>
            <a:off x="1214244" y="1976245"/>
            <a:ext cx="8876368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l"/>
            <a:r>
              <a:rPr lang="en-GB" sz="16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Edwards, D., Trigg, L., Carrier, J., Cooper, A., Csontos, J., Day, J., Gillen, E., Lewis, R. and Edwards, A., 2022. A rapid review of innovations for attraction, recruitment and retention of social care workers, and exploration of factors influencing turnover within the UK context. </a:t>
            </a:r>
            <a:r>
              <a:rPr lang="en-GB" sz="1600" b="0" i="1">
                <a:solidFill>
                  <a:srgbClr val="000000"/>
                </a:solidFill>
                <a:latin typeface="Arial"/>
                <a:ea typeface="Arial"/>
                <a:cs typeface="Arial"/>
              </a:rPr>
              <a:t>Journal of Long-Term Care</a:t>
            </a:r>
            <a:r>
              <a:rPr lang="en-GB" sz="16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</a:t>
            </a:r>
            <a:r>
              <a:rPr lang="en-GB" sz="1600" b="0" i="1">
                <a:solidFill>
                  <a:srgbClr val="000000"/>
                </a:solidFill>
                <a:latin typeface="Arial"/>
                <a:ea typeface="Arial"/>
                <a:cs typeface="Arial"/>
              </a:rPr>
              <a:t>2022</a:t>
            </a:r>
            <a:r>
              <a:rPr lang="en-GB" sz="16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pp.205-221.</a:t>
            </a:r>
          </a:p>
          <a:p>
            <a:pPr marL="457200" indent="-457200" algn="l"/>
            <a:r>
              <a:rPr lang="en-GB" sz="16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Mason, R., Hunt, R. and Kane, R., 2021. Inter-disciplinary student work placements within a care home setting: Improving student employability and developing social connections–a qualitative evaluation. </a:t>
            </a:r>
            <a:r>
              <a:rPr lang="en-GB" sz="1600" b="0" i="1">
                <a:solidFill>
                  <a:srgbClr val="000000"/>
                </a:solidFill>
                <a:latin typeface="Arial"/>
                <a:ea typeface="Arial"/>
                <a:cs typeface="Arial"/>
              </a:rPr>
              <a:t>International Journal of Practice-Based Learning in Health and Social Care</a:t>
            </a:r>
            <a:r>
              <a:rPr lang="en-GB" sz="16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</a:t>
            </a:r>
            <a:r>
              <a:rPr lang="en-GB" sz="1600" b="0" i="1">
                <a:solidFill>
                  <a:srgbClr val="000000"/>
                </a:solidFill>
                <a:latin typeface="Arial"/>
                <a:ea typeface="Arial"/>
                <a:cs typeface="Arial"/>
              </a:rPr>
              <a:t>9</a:t>
            </a:r>
            <a:r>
              <a:rPr lang="en-GB" sz="16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(1), pp.64-76.</a:t>
            </a:r>
          </a:p>
          <a:p>
            <a:pPr marL="457200" indent="-457200" algn="l"/>
            <a:r>
              <a:rPr lang="en-GB" sz="16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Newbould, L., Samsi, K. and Wilberforce, M., 2022. Developing effective workforce training to support the long</a:t>
            </a:r>
            <a:r>
              <a:rPr lang="en-GB" sz="1600" b="0" i="0">
                <a:solidFill>
                  <a:srgbClr val="000000"/>
                </a:solidFill>
                <a:latin typeface="Cambria Math"/>
                <a:ea typeface="Cambria Math"/>
                <a:cs typeface="Cambria Math"/>
              </a:rPr>
              <a:t>‐</a:t>
            </a:r>
            <a:r>
              <a:rPr lang="en-GB" sz="16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term care of older adults: a review of reviews. </a:t>
            </a:r>
            <a:r>
              <a:rPr lang="en-GB" sz="1600" b="0" i="1">
                <a:solidFill>
                  <a:srgbClr val="000000"/>
                </a:solidFill>
                <a:latin typeface="Arial"/>
                <a:ea typeface="Arial"/>
                <a:cs typeface="Arial"/>
              </a:rPr>
              <a:t>Health &amp; Social Care in the Community</a:t>
            </a:r>
            <a:r>
              <a:rPr lang="en-GB" sz="16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</a:t>
            </a:r>
            <a:r>
              <a:rPr lang="en-GB" sz="1600" b="0" i="1">
                <a:solidFill>
                  <a:srgbClr val="000000"/>
                </a:solidFill>
                <a:latin typeface="Arial"/>
                <a:ea typeface="Arial"/>
                <a:cs typeface="Arial"/>
              </a:rPr>
              <a:t>30</a:t>
            </a:r>
            <a:r>
              <a:rPr lang="en-GB" sz="16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(6), pp.2202-2217.</a:t>
            </a:r>
          </a:p>
          <a:p>
            <a:pPr marL="457200" indent="-457200" algn="l"/>
            <a:r>
              <a:rPr lang="en-GB" sz="16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Woodall, J., Coan, S., Stanley, M. and Evans, K., 2024. Developing employability skills in local communities: Supporting the economy, health sector and addressing the social determinants of health. </a:t>
            </a:r>
            <a:r>
              <a:rPr lang="en-GB" sz="1600" b="0" i="1">
                <a:solidFill>
                  <a:srgbClr val="000000"/>
                </a:solidFill>
                <a:latin typeface="Arial"/>
                <a:ea typeface="Arial"/>
                <a:cs typeface="Arial"/>
              </a:rPr>
              <a:t>International Journal of Health Promotion and Education</a:t>
            </a:r>
            <a:r>
              <a:rPr lang="en-GB" sz="16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</a:t>
            </a:r>
            <a:r>
              <a:rPr lang="en-GB" sz="1600" b="0" i="1">
                <a:solidFill>
                  <a:srgbClr val="000000"/>
                </a:solidFill>
                <a:latin typeface="Arial"/>
                <a:ea typeface="Arial"/>
                <a:cs typeface="Arial"/>
              </a:rPr>
              <a:t>62</a:t>
            </a:r>
            <a:r>
              <a:rPr lang="en-GB" sz="16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(1), pp.41-52.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369654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768</cp:revision>
  <dcterms:created xsi:type="dcterms:W3CDTF">2026-10-12T20:17:12Z</dcterms:created>
  <dcterms:modified xsi:type="dcterms:W3CDTF">2026-10-15T14:45:10Z</dcterms:modified>
</cp:coreProperties>
</file>