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60" r:id="rId5"/>
    <p:sldId id="263" r:id="rId6"/>
    <p:sldId id="261" r:id="rId7"/>
    <p:sldId id="259" r:id="rId8"/>
    <p:sldId id="265" r:id="rId9"/>
    <p:sldId id="264" r:id="rId10"/>
    <p:sldId id="269" r:id="rId11"/>
    <p:sldId id="268" r:id="rId12"/>
    <p:sldId id="271" r:id="rId13"/>
    <p:sldId id="270" r:id="rId14"/>
    <p:sldId id="272" r:id="rId15"/>
    <p:sldId id="273" r:id="rId16"/>
    <p:sldId id="274" r:id="rId17"/>
    <p:sldId id="275" r:id="rId18"/>
    <p:sldId id="276" r:id="rId19"/>
    <p:sldId id="277" r:id="rId20"/>
    <p:sldId id="278" r:id="rId21"/>
    <p:sldId id="279" r:id="rId22"/>
    <p:sldId id="262"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EAEAE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81" d="100"/>
          <a:sy n="81" d="100"/>
        </p:scale>
        <p:origin x="6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053626-2C20-48E2-A814-FE45139C8A87}" type="datetimeFigureOut">
              <a:rPr lang="en-GB" smtClean="0"/>
              <a:t>08/03/2020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1875E5-7BCC-4A79-801A-941A054F02BD}" type="slidenum">
              <a:rPr lang="en-GB" smtClean="0"/>
              <a:t>‹#›</a:t>
            </a:fld>
            <a:endParaRPr lang="en-GB"/>
          </a:p>
        </p:txBody>
      </p:sp>
    </p:spTree>
    <p:extLst>
      <p:ext uri="{BB962C8B-B14F-4D97-AF65-F5344CB8AC3E}">
        <p14:creationId xmlns:p14="http://schemas.microsoft.com/office/powerpoint/2010/main" val="3330820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Woodhouse cited in </a:t>
            </a:r>
            <a:r>
              <a:rPr lang="en-GB" dirty="0" err="1"/>
              <a:t>Denby</a:t>
            </a:r>
            <a:r>
              <a:rPr lang="en-GB" dirty="0"/>
              <a:t> (2012) teachers are expected to uphold public trust in the profession and therefore are required to maintain high standards of ethics and behaviour within and outside school.</a:t>
            </a:r>
          </a:p>
        </p:txBody>
      </p:sp>
      <p:sp>
        <p:nvSpPr>
          <p:cNvPr id="4" name="Slide Number Placeholder 3"/>
          <p:cNvSpPr>
            <a:spLocks noGrp="1"/>
          </p:cNvSpPr>
          <p:nvPr>
            <p:ph type="sldNum" sz="quarter" idx="5"/>
          </p:nvPr>
        </p:nvSpPr>
        <p:spPr/>
        <p:txBody>
          <a:bodyPr/>
          <a:lstStyle/>
          <a:p>
            <a:fld id="{691875E5-7BCC-4A79-801A-941A054F02BD}" type="slidenum">
              <a:rPr lang="en-GB" smtClean="0"/>
              <a:t>4</a:t>
            </a:fld>
            <a:endParaRPr lang="en-GB"/>
          </a:p>
        </p:txBody>
      </p:sp>
    </p:spTree>
    <p:extLst>
      <p:ext uri="{BB962C8B-B14F-4D97-AF65-F5344CB8AC3E}">
        <p14:creationId xmlns:p14="http://schemas.microsoft.com/office/powerpoint/2010/main" val="22144892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Ellis et al (2015), expresses the extent of this document which indicates explicit recognition that managing behaviours involves a variety of interacting factors with adherence to generic behaviour management systems and techniques and relies on more than a set of strategies. </a:t>
            </a:r>
          </a:p>
          <a:p>
            <a:r>
              <a:rPr lang="en-GB" dirty="0"/>
              <a:t>Adams (2009) stipulates that the behaviour demonstrated outside the school gates is highly influenced by the role of the teacher.</a:t>
            </a:r>
          </a:p>
          <a:p>
            <a:r>
              <a:rPr lang="en-GB" dirty="0"/>
              <a:t>However, it is noted that with the Government push for inclusive educational practices , the introduction of pupils with Special Educational Needs into mainstream classroom is considered inappropriate and compromises the learning of mainstream pupils especially in extreme cases where violence within the classroom permeates out into the wider school and detrimentally impacts upon mainstream pupils and their learning (Adams, 2009). </a:t>
            </a:r>
          </a:p>
          <a:p>
            <a:r>
              <a:rPr lang="en-GB" dirty="0"/>
              <a:t>Rogers (2011) emphasises the need for forward planning of procedures, routines and rules to ensure the smooth running of complex classrooms, ensuring that this system is embedded through discussion, modelling, encouragement and teacher management. The emphasis is placed upon establishing and setting expectations of behaviours, whereby rights and responsibilities consider the essentials for building positive relationships.</a:t>
            </a:r>
          </a:p>
        </p:txBody>
      </p:sp>
      <p:sp>
        <p:nvSpPr>
          <p:cNvPr id="4" name="Slide Number Placeholder 3"/>
          <p:cNvSpPr>
            <a:spLocks noGrp="1"/>
          </p:cNvSpPr>
          <p:nvPr>
            <p:ph type="sldNum" sz="quarter" idx="5"/>
          </p:nvPr>
        </p:nvSpPr>
        <p:spPr/>
        <p:txBody>
          <a:bodyPr/>
          <a:lstStyle/>
          <a:p>
            <a:fld id="{691875E5-7BCC-4A79-801A-941A054F02BD}" type="slidenum">
              <a:rPr lang="en-GB" smtClean="0"/>
              <a:t>5</a:t>
            </a:fld>
            <a:endParaRPr lang="en-GB"/>
          </a:p>
        </p:txBody>
      </p:sp>
    </p:spTree>
    <p:extLst>
      <p:ext uri="{BB962C8B-B14F-4D97-AF65-F5344CB8AC3E}">
        <p14:creationId xmlns:p14="http://schemas.microsoft.com/office/powerpoint/2010/main" val="2561630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Woodhouse, teachers are required to uphold and respect the ethos, policies and practices of the school where they teach, whilst maintaining high standards in their attendance and punctuality.</a:t>
            </a:r>
          </a:p>
          <a:p>
            <a:r>
              <a:rPr lang="en-GB" dirty="0"/>
              <a:t>Furthermore, the professional standards largely reflect what the teacher will be doing rather than the pupils’ response to the standards (Ellis et al , 2015)</a:t>
            </a:r>
          </a:p>
          <a:p>
            <a:r>
              <a:rPr lang="en-GB" dirty="0"/>
              <a:t>Equally teachers are required to have an understanding of statutory frameworks and act upon them in respect to their duties and responsibilities.</a:t>
            </a:r>
          </a:p>
        </p:txBody>
      </p:sp>
      <p:sp>
        <p:nvSpPr>
          <p:cNvPr id="4" name="Slide Number Placeholder 3"/>
          <p:cNvSpPr>
            <a:spLocks noGrp="1"/>
          </p:cNvSpPr>
          <p:nvPr>
            <p:ph type="sldNum" sz="quarter" idx="5"/>
          </p:nvPr>
        </p:nvSpPr>
        <p:spPr/>
        <p:txBody>
          <a:bodyPr/>
          <a:lstStyle/>
          <a:p>
            <a:fld id="{691875E5-7BCC-4A79-801A-941A054F02BD}" type="slidenum">
              <a:rPr lang="en-GB" smtClean="0"/>
              <a:t>6</a:t>
            </a:fld>
            <a:endParaRPr lang="en-GB"/>
          </a:p>
        </p:txBody>
      </p:sp>
    </p:spTree>
    <p:extLst>
      <p:ext uri="{BB962C8B-B14F-4D97-AF65-F5344CB8AC3E}">
        <p14:creationId xmlns:p14="http://schemas.microsoft.com/office/powerpoint/2010/main" val="4206503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recognised that a practitioner’s behaviour contributes to an incident and its management as much as that of the student. Furthermore, students behaviours will vary between settings and between teachers.</a:t>
            </a:r>
          </a:p>
          <a:p>
            <a:r>
              <a:rPr lang="en-GB" dirty="0"/>
              <a:t>Ellis et al (2015) indicates that teachers should recognise that good relationships are at the heart of good behaviour management and should be able to form positive appropriate professional relationships with their pupils to ensure effective learning and promotion of well-being. This is further advocated by Adams (2009) who highlights the need for peaceful and purposeful classroom environments which will permit learning to occur.</a:t>
            </a:r>
          </a:p>
        </p:txBody>
      </p:sp>
      <p:sp>
        <p:nvSpPr>
          <p:cNvPr id="4" name="Slide Number Placeholder 3"/>
          <p:cNvSpPr>
            <a:spLocks noGrp="1"/>
          </p:cNvSpPr>
          <p:nvPr>
            <p:ph type="sldNum" sz="quarter" idx="5"/>
          </p:nvPr>
        </p:nvSpPr>
        <p:spPr/>
        <p:txBody>
          <a:bodyPr/>
          <a:lstStyle/>
          <a:p>
            <a:fld id="{691875E5-7BCC-4A79-801A-941A054F02BD}" type="slidenum">
              <a:rPr lang="en-GB" smtClean="0"/>
              <a:t>7</a:t>
            </a:fld>
            <a:endParaRPr lang="en-GB"/>
          </a:p>
        </p:txBody>
      </p:sp>
    </p:spTree>
    <p:extLst>
      <p:ext uri="{BB962C8B-B14F-4D97-AF65-F5344CB8AC3E}">
        <p14:creationId xmlns:p14="http://schemas.microsoft.com/office/powerpoint/2010/main" val="3585746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Ellis et al (2015)  These three key areas work in triangulation with one another in so far as a teacher’s attributes in relation to themselves will resonate with their relationship with others </a:t>
            </a:r>
            <a:r>
              <a:rPr lang="en-GB" dirty="0" err="1"/>
              <a:t>i</a:t>
            </a:r>
            <a:r>
              <a:rPr lang="en-GB" dirty="0"/>
              <a:t>. e personal beliefs will influence the manner in which the teacher engages with students in relation to forming effective behaviours. Equally, a teacher’s strength of self efficacy will determine for example how they respond tin the class room, their ability to problem solve and explore activities which will engage others. </a:t>
            </a:r>
          </a:p>
        </p:txBody>
      </p:sp>
      <p:sp>
        <p:nvSpPr>
          <p:cNvPr id="4" name="Slide Number Placeholder 3"/>
          <p:cNvSpPr>
            <a:spLocks noGrp="1"/>
          </p:cNvSpPr>
          <p:nvPr>
            <p:ph type="sldNum" sz="quarter" idx="5"/>
          </p:nvPr>
        </p:nvSpPr>
        <p:spPr/>
        <p:txBody>
          <a:bodyPr/>
          <a:lstStyle/>
          <a:p>
            <a:fld id="{691875E5-7BCC-4A79-801A-941A054F02BD}" type="slidenum">
              <a:rPr lang="en-GB" smtClean="0"/>
              <a:t>8</a:t>
            </a:fld>
            <a:endParaRPr lang="en-GB"/>
          </a:p>
        </p:txBody>
      </p:sp>
    </p:spTree>
    <p:extLst>
      <p:ext uri="{BB962C8B-B14F-4D97-AF65-F5344CB8AC3E}">
        <p14:creationId xmlns:p14="http://schemas.microsoft.com/office/powerpoint/2010/main" val="1473284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portraying these behaviours the teacher is demonstrating positive authority in the classroom which should be maintained in teaching and management to nurture and gain the cooperation from their students (Rogers, 2015). However Rogers equally indicates that leadership and management of pupils towards gaining increased discipline is focused not only on the controlling of others but directed at helping them control and manage themselves, learning and social relationships. </a:t>
            </a:r>
          </a:p>
          <a:p>
            <a:r>
              <a:rPr lang="en-GB" dirty="0"/>
              <a:t>This relates to ‘relational power’ and is developed and sustained through the demonstration of mutual respect. It is further stipulated that a teacher’s authority is based upon effective teaching instead of the status of the position.</a:t>
            </a:r>
          </a:p>
          <a:p>
            <a:r>
              <a:rPr lang="en-GB" dirty="0"/>
              <a:t>Furthermore it is noted that behaviour within social context is driven by goals which are mostly directed at gaining a sense of belonging to a social group, therefore it is important to be conscious that the warranting of continual attention to this behaviour will merely serve to reinforce the behaviour. It is recommended that the teacher adopts tactical ignoring  to reduce and stop disruptive behaviour (Rogers, 2015) </a:t>
            </a:r>
          </a:p>
        </p:txBody>
      </p:sp>
      <p:sp>
        <p:nvSpPr>
          <p:cNvPr id="4" name="Slide Number Placeholder 3"/>
          <p:cNvSpPr>
            <a:spLocks noGrp="1"/>
          </p:cNvSpPr>
          <p:nvPr>
            <p:ph type="sldNum" sz="quarter" idx="5"/>
          </p:nvPr>
        </p:nvSpPr>
        <p:spPr/>
        <p:txBody>
          <a:bodyPr/>
          <a:lstStyle/>
          <a:p>
            <a:fld id="{691875E5-7BCC-4A79-801A-941A054F02BD}" type="slidenum">
              <a:rPr lang="en-GB" smtClean="0"/>
              <a:t>9</a:t>
            </a:fld>
            <a:endParaRPr lang="en-GB"/>
          </a:p>
        </p:txBody>
      </p:sp>
    </p:spTree>
    <p:extLst>
      <p:ext uri="{BB962C8B-B14F-4D97-AF65-F5344CB8AC3E}">
        <p14:creationId xmlns:p14="http://schemas.microsoft.com/office/powerpoint/2010/main" val="428559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Lever (2011), students with challenging behaviour do not necessarily respond to traditional rewards strategies for managing their behaviour. These pupils require greater depth of understanding of how they think and behave the way that they do. It is argued that majority of challenging behaviour is due to something more entrenched and therefore require professional intervention which if intercepted early enough, by recognising the signs and applying strategies, will prevent the behaviours from being entrenched.  According to Rogers (2015) the most powerful and influential traits of a teacher is their willingness to empathise.  </a:t>
            </a:r>
          </a:p>
          <a:p>
            <a:r>
              <a:rPr lang="en-GB" dirty="0"/>
              <a:t>By demonstrating acceptance and care for all children in the setting will gain the respect of the children. By engaging with the pupils outside of class will establish stronger relations due to the interest shown in them. </a:t>
            </a:r>
          </a:p>
          <a:p>
            <a:r>
              <a:rPr lang="en-GB" dirty="0"/>
              <a:t>When reprimanding the pupils do not ridicule or embarrass.</a:t>
            </a:r>
          </a:p>
        </p:txBody>
      </p:sp>
      <p:sp>
        <p:nvSpPr>
          <p:cNvPr id="4" name="Slide Number Placeholder 3"/>
          <p:cNvSpPr>
            <a:spLocks noGrp="1"/>
          </p:cNvSpPr>
          <p:nvPr>
            <p:ph type="sldNum" sz="quarter" idx="5"/>
          </p:nvPr>
        </p:nvSpPr>
        <p:spPr/>
        <p:txBody>
          <a:bodyPr/>
          <a:lstStyle/>
          <a:p>
            <a:fld id="{691875E5-7BCC-4A79-801A-941A054F02BD}" type="slidenum">
              <a:rPr lang="en-GB" smtClean="0"/>
              <a:t>10</a:t>
            </a:fld>
            <a:endParaRPr lang="en-GB"/>
          </a:p>
        </p:txBody>
      </p:sp>
    </p:spTree>
    <p:extLst>
      <p:ext uri="{BB962C8B-B14F-4D97-AF65-F5344CB8AC3E}">
        <p14:creationId xmlns:p14="http://schemas.microsoft.com/office/powerpoint/2010/main" val="1604790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well-managed and structured classroom where learning can occur, which will accommodate a classroom of different needs, behaviours and attention spans.</a:t>
            </a:r>
          </a:p>
          <a:p>
            <a:r>
              <a:rPr lang="en-GB" dirty="0"/>
              <a:t>The need for clear concise classroom rules, checking frequently with the children of their understanding and repeatedly reinforce the consequences.</a:t>
            </a:r>
          </a:p>
          <a:p>
            <a:r>
              <a:rPr lang="en-GB" dirty="0"/>
              <a:t>Ensure that routines are adhered to as inconsistency is known to exacerbate behaviours. </a:t>
            </a:r>
          </a:p>
          <a:p>
            <a:r>
              <a:rPr lang="en-GB" dirty="0"/>
              <a:t>Adopt the usage of praise and peer praise to ensure motivation and a positive environment and is known to reduce a competitive classroom. The conducting of peer praise raises the esteem of all children. Vary the way you give praise and ensure you continue to give praise for perseverance and independence. On using rewards ensure that rewards are used after witnessing appositive behaviour. The choice of reward needs to be something that the children aspire to, with younger children requiring something different. For rewards to be effective they need to be immediate, consistent, achievable and fair.</a:t>
            </a:r>
          </a:p>
          <a:p>
            <a:r>
              <a:rPr lang="en-GB" dirty="0"/>
              <a:t>Adopt a positive attitude which is contagious and notice the forward thinking of your children,</a:t>
            </a:r>
          </a:p>
          <a:p>
            <a:r>
              <a:rPr lang="en-GB" dirty="0"/>
              <a:t>Believe you can make a difference and use SMART goals. Don’t take it personally when children don’t appreciate your efforts.</a:t>
            </a:r>
          </a:p>
          <a:p>
            <a:r>
              <a:rPr lang="en-GB" dirty="0"/>
              <a:t>If you feel overwhelmed talk it through with a colleague.</a:t>
            </a:r>
          </a:p>
          <a:p>
            <a:r>
              <a:rPr lang="en-GB" dirty="0"/>
              <a:t>Adopt a healthy lifestyle have fun and have sleep. Some teachers inadvertently destroy their relationships with individuals or whole classes of children through their own negative reactions or overreactions.</a:t>
            </a:r>
          </a:p>
          <a:p>
            <a:r>
              <a:rPr lang="en-GB" dirty="0"/>
              <a:t>Teachers should also always be on the lookout for warning signs of child abuse, bullying, eating disorders, illness, stress, self-mutilation, harassment, underachievement and anxiety. </a:t>
            </a:r>
          </a:p>
          <a:p>
            <a:r>
              <a:rPr lang="en-GB" dirty="0"/>
              <a:t>Through talking to a child and finding out the cause of the problem, a teacher can inform the headteacher who, in turn, may need to contact outside agencies. The Welsh Government is very keen to promote early intervention approaches in the interests of the child or the child‘s own safety or future personal development, including their best learning opportunities. (Welsh Government, 2012) </a:t>
            </a:r>
          </a:p>
          <a:p>
            <a:endParaRPr lang="en-GB" dirty="0"/>
          </a:p>
          <a:p>
            <a:endParaRPr lang="en-GB" dirty="0"/>
          </a:p>
          <a:p>
            <a:endParaRPr lang="en-GB" dirty="0"/>
          </a:p>
          <a:p>
            <a:endParaRPr lang="en-GB" dirty="0"/>
          </a:p>
          <a:p>
            <a:r>
              <a:rPr lang="en-GB" dirty="0"/>
              <a:t>Well managed classroom will require </a:t>
            </a:r>
          </a:p>
          <a:p>
            <a:pPr marL="171450" indent="-171450">
              <a:buFont typeface="Arial" panose="020B0604020202020204" pitchFamily="34" charset="0"/>
              <a:buChar char="•"/>
            </a:pPr>
            <a:r>
              <a:rPr lang="en-GB" dirty="0"/>
              <a:t>a clear set of rules created at the start of the year with the children helping to contribute to the detail</a:t>
            </a:r>
          </a:p>
          <a:p>
            <a:pPr marL="171450" indent="-171450">
              <a:buFont typeface="Arial" panose="020B0604020202020204" pitchFamily="34" charset="0"/>
              <a:buChar char="•"/>
            </a:pPr>
            <a:r>
              <a:rPr lang="en-GB" dirty="0"/>
              <a:t>Have agreed rewards and positive reinforcers</a:t>
            </a:r>
          </a:p>
          <a:p>
            <a:pPr marL="171450" indent="-171450">
              <a:buFont typeface="Arial" panose="020B0604020202020204" pitchFamily="34" charset="0"/>
              <a:buChar char="•"/>
            </a:pPr>
            <a:r>
              <a:rPr lang="en-GB" dirty="0"/>
              <a:t>Have clear understanding of sanctions for misbehaviour</a:t>
            </a:r>
          </a:p>
          <a:p>
            <a:pPr marL="171450" indent="-171450">
              <a:buFont typeface="Arial" panose="020B0604020202020204" pitchFamily="34" charset="0"/>
              <a:buChar char="•"/>
            </a:pPr>
            <a:r>
              <a:rPr lang="en-GB" dirty="0"/>
              <a:t>Have a variety of disciplinary options  for range of problems</a:t>
            </a:r>
          </a:p>
          <a:p>
            <a:pPr marL="171450" indent="-171450">
              <a:buFont typeface="Arial" panose="020B0604020202020204" pitchFamily="34" charset="0"/>
              <a:buChar char="•"/>
            </a:pPr>
            <a:r>
              <a:rPr lang="en-GB" dirty="0"/>
              <a:t>Ensure use of space</a:t>
            </a:r>
          </a:p>
          <a:p>
            <a:pPr marL="171450" indent="-171450">
              <a:buFont typeface="Arial" panose="020B0604020202020204" pitchFamily="34" charset="0"/>
              <a:buChar char="•"/>
            </a:pPr>
            <a:r>
              <a:rPr lang="en-GB" dirty="0"/>
              <a:t>Have well planned lessons</a:t>
            </a:r>
          </a:p>
          <a:p>
            <a:pPr marL="171450" indent="-171450">
              <a:buFont typeface="Arial" panose="020B0604020202020204" pitchFamily="34" charset="0"/>
              <a:buChar char="•"/>
            </a:pPr>
            <a:r>
              <a:rPr lang="en-GB" dirty="0"/>
              <a:t>Encourage respect and positive behaviour at all times</a:t>
            </a:r>
          </a:p>
          <a:p>
            <a:endParaRPr lang="en-GB" dirty="0"/>
          </a:p>
        </p:txBody>
      </p:sp>
      <p:sp>
        <p:nvSpPr>
          <p:cNvPr id="4" name="Slide Number Placeholder 3"/>
          <p:cNvSpPr>
            <a:spLocks noGrp="1"/>
          </p:cNvSpPr>
          <p:nvPr>
            <p:ph type="sldNum" sz="quarter" idx="5"/>
          </p:nvPr>
        </p:nvSpPr>
        <p:spPr/>
        <p:txBody>
          <a:bodyPr/>
          <a:lstStyle/>
          <a:p>
            <a:fld id="{D09602C8-425D-4358-9907-78220E606CED}" type="slidenum">
              <a:rPr lang="en-GB" smtClean="0"/>
              <a:t>11</a:t>
            </a:fld>
            <a:endParaRPr lang="en-GB" dirty="0"/>
          </a:p>
        </p:txBody>
      </p:sp>
    </p:spTree>
    <p:extLst>
      <p:ext uri="{BB962C8B-B14F-4D97-AF65-F5344CB8AC3E}">
        <p14:creationId xmlns:p14="http://schemas.microsoft.com/office/powerpoint/2010/main" val="794061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is underpinned by research into mixed ability classrooms and the informed practice on behaviour management to develop learning of mixed ability classes (University College London, 2020)</a:t>
            </a:r>
          </a:p>
        </p:txBody>
      </p:sp>
      <p:sp>
        <p:nvSpPr>
          <p:cNvPr id="4" name="Slide Number Placeholder 3"/>
          <p:cNvSpPr>
            <a:spLocks noGrp="1"/>
          </p:cNvSpPr>
          <p:nvPr>
            <p:ph type="sldNum" sz="quarter" idx="5"/>
          </p:nvPr>
        </p:nvSpPr>
        <p:spPr/>
        <p:txBody>
          <a:bodyPr/>
          <a:lstStyle/>
          <a:p>
            <a:fld id="{691875E5-7BCC-4A79-801A-941A054F02BD}" type="slidenum">
              <a:rPr lang="en-GB" smtClean="0"/>
              <a:t>13</a:t>
            </a:fld>
            <a:endParaRPr lang="en-GB"/>
          </a:p>
        </p:txBody>
      </p:sp>
    </p:spTree>
    <p:extLst>
      <p:ext uri="{BB962C8B-B14F-4D97-AF65-F5344CB8AC3E}">
        <p14:creationId xmlns:p14="http://schemas.microsoft.com/office/powerpoint/2010/main" val="395801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Reece et al (2007) the sign of a true professional is to undertake an activity, experience it then reflect upon this experience and learn form the outcome so that it informs and </a:t>
            </a:r>
            <a:r>
              <a:rPr lang="en-GB" dirty="0" err="1"/>
              <a:t>imporvoes</a:t>
            </a:r>
            <a:r>
              <a:rPr lang="en-GB" dirty="0"/>
              <a:t> the professional practice</a:t>
            </a:r>
          </a:p>
        </p:txBody>
      </p:sp>
      <p:sp>
        <p:nvSpPr>
          <p:cNvPr id="4" name="Slide Number Placeholder 3"/>
          <p:cNvSpPr>
            <a:spLocks noGrp="1"/>
          </p:cNvSpPr>
          <p:nvPr>
            <p:ph type="sldNum" sz="quarter" idx="5"/>
          </p:nvPr>
        </p:nvSpPr>
        <p:spPr/>
        <p:txBody>
          <a:bodyPr/>
          <a:lstStyle/>
          <a:p>
            <a:fld id="{691875E5-7BCC-4A79-801A-941A054F02BD}" type="slidenum">
              <a:rPr lang="en-GB" smtClean="0"/>
              <a:t>15</a:t>
            </a:fld>
            <a:endParaRPr lang="en-GB"/>
          </a:p>
        </p:txBody>
      </p:sp>
    </p:spTree>
    <p:extLst>
      <p:ext uri="{BB962C8B-B14F-4D97-AF65-F5344CB8AC3E}">
        <p14:creationId xmlns:p14="http://schemas.microsoft.com/office/powerpoint/2010/main" val="5325591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teachers personality traits and experiences are unique to themselves and therefore will shape and mould the learning environment according to these.</a:t>
            </a:r>
          </a:p>
          <a:p>
            <a:r>
              <a:rPr lang="en-GB" dirty="0"/>
              <a:t>The ability to reflect and the outcome of such reflection on behaviour is determined by the knowledge, understanding and beliefs held by teachers surrounding behaviour.</a:t>
            </a:r>
          </a:p>
          <a:p>
            <a:r>
              <a:rPr lang="en-GB" dirty="0"/>
              <a:t>Necessary to inform pupils of required behaviours in accordance with school policies regarding rights, responsibilities, safe guarding and health and safety standards. </a:t>
            </a:r>
          </a:p>
          <a:p>
            <a:r>
              <a:rPr lang="en-GB" dirty="0"/>
              <a:t>Equally reflection will require teachers to assess the suitability and the implementation of any intervention/strategy to support learning and to consider the relevance of this adoption for the pupil and parent alike. (Lever, 2011)</a:t>
            </a:r>
          </a:p>
          <a:p>
            <a:endParaRPr lang="en-GB" dirty="0"/>
          </a:p>
          <a:p>
            <a:r>
              <a:rPr lang="en-GB" dirty="0"/>
              <a:t>Concern that reflection merely serves the meeting of standards and competencies required of the teaching practice, rather than reporting on the histories, systems and conditions pertinent to the setting.</a:t>
            </a:r>
          </a:p>
          <a:p>
            <a:r>
              <a:rPr lang="en-GB" dirty="0"/>
              <a:t>Equally the sharing of practices and experiences between practitioners is constrained due to the extent of exposure to these other sources of information,</a:t>
            </a:r>
          </a:p>
        </p:txBody>
      </p:sp>
      <p:sp>
        <p:nvSpPr>
          <p:cNvPr id="4" name="Slide Number Placeholder 3"/>
          <p:cNvSpPr>
            <a:spLocks noGrp="1"/>
          </p:cNvSpPr>
          <p:nvPr>
            <p:ph type="sldNum" sz="quarter" idx="5"/>
          </p:nvPr>
        </p:nvSpPr>
        <p:spPr/>
        <p:txBody>
          <a:bodyPr/>
          <a:lstStyle/>
          <a:p>
            <a:fld id="{691875E5-7BCC-4A79-801A-941A054F02BD}" type="slidenum">
              <a:rPr lang="en-GB" smtClean="0"/>
              <a:t>16</a:t>
            </a:fld>
            <a:endParaRPr lang="en-GB"/>
          </a:p>
        </p:txBody>
      </p:sp>
    </p:spTree>
    <p:extLst>
      <p:ext uri="{BB962C8B-B14F-4D97-AF65-F5344CB8AC3E}">
        <p14:creationId xmlns:p14="http://schemas.microsoft.com/office/powerpoint/2010/main" val="797352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Rogers (2011) some practitioners have an inherent ability to manage challenging behaviours, due to their perceptive and vigilant and intuitive personalities, however others with less accommodating personalities will require further training and support in this area. In the development of IDP’s where pupils are diagnosed with an additional learning need it is recommended that extreme behaviours be addressed so as to avoid double standards to other pupils. </a:t>
            </a:r>
          </a:p>
          <a:p>
            <a:r>
              <a:rPr lang="en-GB" dirty="0"/>
              <a:t>The development of an IDP needs to be designed using a team approach or whole school approach or multi agency in School Action plus level, to ensure consistency and an informed practice. (Rogers, 2011)    </a:t>
            </a:r>
          </a:p>
        </p:txBody>
      </p:sp>
      <p:sp>
        <p:nvSpPr>
          <p:cNvPr id="4" name="Slide Number Placeholder 3"/>
          <p:cNvSpPr>
            <a:spLocks noGrp="1"/>
          </p:cNvSpPr>
          <p:nvPr>
            <p:ph type="sldNum" sz="quarter" idx="5"/>
          </p:nvPr>
        </p:nvSpPr>
        <p:spPr/>
        <p:txBody>
          <a:bodyPr/>
          <a:lstStyle/>
          <a:p>
            <a:fld id="{691875E5-7BCC-4A79-801A-941A054F02BD}" type="slidenum">
              <a:rPr lang="en-GB" smtClean="0"/>
              <a:t>17</a:t>
            </a:fld>
            <a:endParaRPr lang="en-GB"/>
          </a:p>
        </p:txBody>
      </p:sp>
    </p:spTree>
    <p:extLst>
      <p:ext uri="{BB962C8B-B14F-4D97-AF65-F5344CB8AC3E}">
        <p14:creationId xmlns:p14="http://schemas.microsoft.com/office/powerpoint/2010/main" val="498818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1875E5-7BCC-4A79-801A-941A054F02BD}" type="slidenum">
              <a:rPr lang="en-GB" smtClean="0"/>
              <a:t>22</a:t>
            </a:fld>
            <a:endParaRPr lang="en-GB"/>
          </a:p>
        </p:txBody>
      </p:sp>
    </p:spTree>
    <p:extLst>
      <p:ext uri="{BB962C8B-B14F-4D97-AF65-F5344CB8AC3E}">
        <p14:creationId xmlns:p14="http://schemas.microsoft.com/office/powerpoint/2010/main" val="8046338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3/8/2020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quizizz.com/admin"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energy-transportation.wikidot.com/ekfr"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turtzonthego.blogspot.com/2011/07/my-teacher-my-hero-poem-for-teacher.html"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pixabay.com/en/education-presentation-teacher-153726/"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www.ucl.ac.uk/ioe/departments-and-centres/centres/best-practice-grouping-students/developing-best-practice-mixed-attainment-english-teaching"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hyperlink" Target="http://www.gunmajet.net/news/not-recontracting-what-to-do-after-jet/"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gov.wales/sites/default/files/publications/2018-12/practical-approaches-to-behaviour-management-in-the-classroom-a-handbook-for-classroom-teachers-in-primary-schools.pdf"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3F63F-B641-401E-9DEE-EB921A9E61E0}"/>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Behaviour &amp; Learning</a:t>
            </a:r>
          </a:p>
        </p:txBody>
      </p:sp>
      <p:sp>
        <p:nvSpPr>
          <p:cNvPr id="3" name="Subtitle 2">
            <a:extLst>
              <a:ext uri="{FF2B5EF4-FFF2-40B4-BE49-F238E27FC236}">
                <a16:creationId xmlns:a16="http://schemas.microsoft.com/office/drawing/2014/main" id="{017953A1-9C5B-45DD-B0C6-ED0622A68EB4}"/>
              </a:ext>
            </a:extLst>
          </p:cNvPr>
          <p:cNvSpPr>
            <a:spLocks noGrp="1"/>
          </p:cNvSpPr>
          <p:nvPr>
            <p:ph type="subTitle" idx="1"/>
          </p:nvPr>
        </p:nvSpPr>
        <p:spPr/>
        <p:txBody>
          <a:bodyPr>
            <a:normAutofit/>
          </a:bodyPr>
          <a:lstStyle/>
          <a:p>
            <a:r>
              <a:rPr lang="en-GB" sz="3600" dirty="0">
                <a:latin typeface="Arial" panose="020B0604020202020204" pitchFamily="34" charset="0"/>
                <a:cs typeface="Arial" panose="020B0604020202020204" pitchFamily="34" charset="0"/>
              </a:rPr>
              <a:t>Personal Centred Thinking &amp; Reflective Practice</a:t>
            </a:r>
          </a:p>
        </p:txBody>
      </p:sp>
    </p:spTree>
    <p:extLst>
      <p:ext uri="{BB962C8B-B14F-4D97-AF65-F5344CB8AC3E}">
        <p14:creationId xmlns:p14="http://schemas.microsoft.com/office/powerpoint/2010/main" val="2332080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4C7C7-DDB3-4CD8-8ED7-4183302A1F9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B6BEF579-50F1-46BD-9757-093EFF377284}"/>
              </a:ext>
            </a:extLst>
          </p:cNvPr>
          <p:cNvSpPr txBox="1"/>
          <p:nvPr/>
        </p:nvSpPr>
        <p:spPr>
          <a:xfrm>
            <a:off x="1295402" y="2806810"/>
            <a:ext cx="9796668" cy="2215991"/>
          </a:xfrm>
          <a:prstGeom prst="rect">
            <a:avLst/>
          </a:prstGeom>
          <a:noFill/>
        </p:spPr>
        <p:txBody>
          <a:bodyPr wrap="square" rtlCol="0">
            <a:spAutoFit/>
          </a:bodyPr>
          <a:lstStyle/>
          <a:p>
            <a:endParaRPr lang="en-GB" dirty="0"/>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To critically examine how the practitioner’s behaviour can influence the classroom environment</a:t>
            </a: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cs typeface="Arial" panose="020B0604020202020204" pitchFamily="34" charset="0"/>
              </a:rPr>
              <a:t>To explore how reflective practice can influence individual behaviour in the classroom</a:t>
            </a:r>
          </a:p>
        </p:txBody>
      </p:sp>
    </p:spTree>
    <p:extLst>
      <p:ext uri="{BB962C8B-B14F-4D97-AF65-F5344CB8AC3E}">
        <p14:creationId xmlns:p14="http://schemas.microsoft.com/office/powerpoint/2010/main" val="696696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26AEA-A3BF-4764-BFF3-2C722C9EF2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Behaviour Management </a:t>
            </a:r>
          </a:p>
        </p:txBody>
      </p:sp>
      <p:sp>
        <p:nvSpPr>
          <p:cNvPr id="3" name="TextBox 2">
            <a:extLst>
              <a:ext uri="{FF2B5EF4-FFF2-40B4-BE49-F238E27FC236}">
                <a16:creationId xmlns:a16="http://schemas.microsoft.com/office/drawing/2014/main" id="{0D8E7F96-E561-46BE-8CDF-E5FB51DB39BA}"/>
              </a:ext>
            </a:extLst>
          </p:cNvPr>
          <p:cNvSpPr txBox="1"/>
          <p:nvPr/>
        </p:nvSpPr>
        <p:spPr>
          <a:xfrm>
            <a:off x="1295402" y="2647784"/>
            <a:ext cx="9709203" cy="212365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Let’s recap the previous session</a:t>
            </a:r>
          </a:p>
          <a:p>
            <a:endParaRPr lang="en-GB" sz="2400" dirty="0">
              <a:latin typeface="Arial" panose="020B0604020202020204" pitchFamily="34" charset="0"/>
              <a:cs typeface="Arial" panose="020B0604020202020204" pitchFamily="34" charset="0"/>
            </a:endParaRPr>
          </a:p>
          <a:p>
            <a:pPr algn="ctr"/>
            <a:r>
              <a:rPr lang="en-GB" sz="2400" dirty="0">
                <a:latin typeface="Arial" panose="020B0604020202020204" pitchFamily="34" charset="0"/>
                <a:cs typeface="Arial" panose="020B0604020202020204" pitchFamily="34" charset="0"/>
              </a:rPr>
              <a:t>Join in the quiz to find out !</a:t>
            </a:r>
          </a:p>
          <a:p>
            <a:pPr algn="ctr"/>
            <a:r>
              <a:rPr lang="en-GB" dirty="0"/>
              <a:t> </a:t>
            </a:r>
          </a:p>
          <a:p>
            <a:r>
              <a:rPr lang="en-GB" dirty="0"/>
              <a:t>                                 </a:t>
            </a:r>
            <a:r>
              <a:rPr lang="en-GB" sz="2400" dirty="0">
                <a:latin typeface="Arial" panose="020B0604020202020204" pitchFamily="34" charset="0"/>
                <a:cs typeface="Arial" panose="020B0604020202020204" pitchFamily="34" charset="0"/>
              </a:rPr>
              <a:t>Log onto  </a:t>
            </a:r>
            <a:r>
              <a:rPr lang="en-GB" dirty="0"/>
              <a:t>:</a:t>
            </a:r>
            <a:r>
              <a:rPr lang="en-GB" dirty="0">
                <a:hlinkClick r:id="rId2"/>
              </a:rPr>
              <a:t>https://quizizz.com/admin</a:t>
            </a:r>
            <a:endParaRPr lang="en-GB" dirty="0"/>
          </a:p>
          <a:p>
            <a:endParaRPr lang="en-GB" dirty="0"/>
          </a:p>
        </p:txBody>
      </p:sp>
    </p:spTree>
    <p:extLst>
      <p:ext uri="{BB962C8B-B14F-4D97-AF65-F5344CB8AC3E}">
        <p14:creationId xmlns:p14="http://schemas.microsoft.com/office/powerpoint/2010/main" val="692635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55F36-EE11-4E29-B38B-1BD28F4DC82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a:t>
            </a:r>
          </a:p>
        </p:txBody>
      </p:sp>
      <p:pic>
        <p:nvPicPr>
          <p:cNvPr id="5" name="Picture 4" descr="A picture containing drawing&#10;&#10;Description automatically generated">
            <a:extLst>
              <a:ext uri="{FF2B5EF4-FFF2-40B4-BE49-F238E27FC236}">
                <a16:creationId xmlns:a16="http://schemas.microsoft.com/office/drawing/2014/main" id="{8F02B2BE-164D-4378-B03E-41059FEF07B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303741" y="2792626"/>
            <a:ext cx="2592856" cy="3053437"/>
          </a:xfrm>
          <a:prstGeom prst="rect">
            <a:avLst/>
          </a:prstGeom>
        </p:spPr>
      </p:pic>
      <p:sp>
        <p:nvSpPr>
          <p:cNvPr id="7" name="TextBox 6">
            <a:extLst>
              <a:ext uri="{FF2B5EF4-FFF2-40B4-BE49-F238E27FC236}">
                <a16:creationId xmlns:a16="http://schemas.microsoft.com/office/drawing/2014/main" id="{F4388B77-0FCC-41CB-BE5B-84530A385DAB}"/>
              </a:ext>
            </a:extLst>
          </p:cNvPr>
          <p:cNvSpPr txBox="1"/>
          <p:nvPr/>
        </p:nvSpPr>
        <p:spPr>
          <a:xfrm>
            <a:off x="922638" y="2627870"/>
            <a:ext cx="8073081" cy="246221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Under Teachers’ Standards Part 2 : Personal and Professional Conduct</a:t>
            </a:r>
          </a:p>
          <a:p>
            <a:endParaRPr lang="en-GB" sz="22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A Teacher is expected to demonstrate consistently high standards of personal and professional conduct.’</a:t>
            </a:r>
          </a:p>
          <a:p>
            <a:endParaRPr lang="en-GB" sz="2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(Woodhouse </a:t>
            </a:r>
            <a:r>
              <a:rPr lang="en-GB" i="1" dirty="0">
                <a:latin typeface="Arial" panose="020B0604020202020204" pitchFamily="34" charset="0"/>
                <a:cs typeface="Arial" panose="020B0604020202020204" pitchFamily="34" charset="0"/>
              </a:rPr>
              <a:t>cited in </a:t>
            </a:r>
            <a:r>
              <a:rPr lang="en-GB" dirty="0" err="1">
                <a:latin typeface="Arial" panose="020B0604020202020204" pitchFamily="34" charset="0"/>
                <a:cs typeface="Arial" panose="020B0604020202020204" pitchFamily="34" charset="0"/>
              </a:rPr>
              <a:t>Denby</a:t>
            </a:r>
            <a:r>
              <a:rPr lang="en-GB"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1438002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7F1CF-67A4-4467-9F3F-C251EE1E896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Practitioner’s Practice</a:t>
            </a:r>
          </a:p>
        </p:txBody>
      </p:sp>
      <p:sp>
        <p:nvSpPr>
          <p:cNvPr id="3" name="TextBox 2">
            <a:extLst>
              <a:ext uri="{FF2B5EF4-FFF2-40B4-BE49-F238E27FC236}">
                <a16:creationId xmlns:a16="http://schemas.microsoft.com/office/drawing/2014/main" id="{AF1122EA-6FA2-44E3-AC0E-E5E9CAA49F1B}"/>
              </a:ext>
            </a:extLst>
          </p:cNvPr>
          <p:cNvSpPr txBox="1"/>
          <p:nvPr/>
        </p:nvSpPr>
        <p:spPr>
          <a:xfrm>
            <a:off x="1062682" y="2446638"/>
            <a:ext cx="9984260"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The Department for Education (2011) stipulates that teachers have the responsibility of ensuring, under the management of behaviour to ensure a safe and effective learning environment and therefore should: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Set clear rules and routines for behaviour in the classroom, taking responsibility for behaviour in and around school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Have high expectations of behaviour with an established framework for discipline providing a range of strategies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Manage classes appropriately, adopting approaches which are appropriate to pupils’ needs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Maintain good relationships with pupils, exercising appropriate authority</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(DfE, 2011)</a:t>
            </a:r>
          </a:p>
        </p:txBody>
      </p:sp>
    </p:spTree>
    <p:extLst>
      <p:ext uri="{BB962C8B-B14F-4D97-AF65-F5344CB8AC3E}">
        <p14:creationId xmlns:p14="http://schemas.microsoft.com/office/powerpoint/2010/main" val="134236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19BE0-F71C-4F0D-BF29-2A03672C534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Practitioner’s Practice</a:t>
            </a:r>
          </a:p>
        </p:txBody>
      </p:sp>
      <p:sp>
        <p:nvSpPr>
          <p:cNvPr id="3" name="TextBox 2">
            <a:extLst>
              <a:ext uri="{FF2B5EF4-FFF2-40B4-BE49-F238E27FC236}">
                <a16:creationId xmlns:a16="http://schemas.microsoft.com/office/drawing/2014/main" id="{82764C3C-45B2-41DD-902E-7A0DD1E11DCE}"/>
              </a:ext>
            </a:extLst>
          </p:cNvPr>
          <p:cNvSpPr txBox="1"/>
          <p:nvPr/>
        </p:nvSpPr>
        <p:spPr>
          <a:xfrm>
            <a:off x="1153297" y="2644346"/>
            <a:ext cx="9877168" cy="323165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To maintain the professional standards the practitioner is expected to:-</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Treat pupils with dignity, forming relationships based upon mutual respect, observing appropriate boundaries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Safeguard pupils’ well-being in accordance with statutory legislation</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Show tolerance and respect for the rights of others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Should not undermine British values, including democracy, the law, individual liberty and mutual respect and tolerance of those with different faiths</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Ensure that personal beliefs are not used to exploit pupils’ vulnerability or to break the law                                                            </a:t>
            </a:r>
            <a:r>
              <a:rPr lang="en-GB" dirty="0">
                <a:latin typeface="Arial" panose="020B0604020202020204" pitchFamily="34" charset="0"/>
                <a:cs typeface="Arial" panose="020B0604020202020204" pitchFamily="34" charset="0"/>
              </a:rPr>
              <a:t>(Woodhouse </a:t>
            </a:r>
            <a:r>
              <a:rPr lang="en-GB" i="1" dirty="0">
                <a:latin typeface="Arial" panose="020B0604020202020204" pitchFamily="34" charset="0"/>
                <a:cs typeface="Arial" panose="020B0604020202020204" pitchFamily="34" charset="0"/>
              </a:rPr>
              <a:t>cited in </a:t>
            </a:r>
            <a:r>
              <a:rPr lang="en-GB" dirty="0" err="1">
                <a:latin typeface="Arial" panose="020B0604020202020204" pitchFamily="34" charset="0"/>
                <a:cs typeface="Arial" panose="020B0604020202020204" pitchFamily="34" charset="0"/>
              </a:rPr>
              <a:t>Denby</a:t>
            </a:r>
            <a:r>
              <a:rPr lang="en-GB" dirty="0">
                <a:latin typeface="Arial" panose="020B0604020202020204" pitchFamily="34" charset="0"/>
                <a:cs typeface="Arial" panose="020B0604020202020204" pitchFamily="34" charset="0"/>
              </a:rPr>
              <a:t>,  2012)</a:t>
            </a:r>
          </a:p>
        </p:txBody>
      </p:sp>
    </p:spTree>
    <p:extLst>
      <p:ext uri="{BB962C8B-B14F-4D97-AF65-F5344CB8AC3E}">
        <p14:creationId xmlns:p14="http://schemas.microsoft.com/office/powerpoint/2010/main" val="4115086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6EE8-BF34-453A-99EF-09F7B9DB5DD2}"/>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The Practitioner and Pupil Engagement</a:t>
            </a:r>
          </a:p>
        </p:txBody>
      </p:sp>
      <p:pic>
        <p:nvPicPr>
          <p:cNvPr id="5" name="Picture 4" descr="A picture containing drawing, room&#10;&#10;Description automatically generated">
            <a:extLst>
              <a:ext uri="{FF2B5EF4-FFF2-40B4-BE49-F238E27FC236}">
                <a16:creationId xmlns:a16="http://schemas.microsoft.com/office/drawing/2014/main" id="{71761A13-5E98-4FFF-8EEB-6CC6A75D9A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2330" y="2743199"/>
            <a:ext cx="2288959" cy="3204377"/>
          </a:xfrm>
          <a:prstGeom prst="rect">
            <a:avLst/>
          </a:prstGeom>
        </p:spPr>
      </p:pic>
      <p:sp>
        <p:nvSpPr>
          <p:cNvPr id="7" name="TextBox 6">
            <a:extLst>
              <a:ext uri="{FF2B5EF4-FFF2-40B4-BE49-F238E27FC236}">
                <a16:creationId xmlns:a16="http://schemas.microsoft.com/office/drawing/2014/main" id="{2D476272-569F-419B-8C33-202E5C7DB45E}"/>
              </a:ext>
            </a:extLst>
          </p:cNvPr>
          <p:cNvSpPr txBox="1"/>
          <p:nvPr/>
        </p:nvSpPr>
        <p:spPr>
          <a:xfrm>
            <a:off x="1176793" y="2639833"/>
            <a:ext cx="7595537"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According to Rogers (2015)</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teacher’s behaviour and the student’s behaviour have a reciprocal effect on each other and on the ever present “audience” of peers’   </a:t>
            </a:r>
          </a:p>
        </p:txBody>
      </p:sp>
    </p:spTree>
    <p:extLst>
      <p:ext uri="{BB962C8B-B14F-4D97-AF65-F5344CB8AC3E}">
        <p14:creationId xmlns:p14="http://schemas.microsoft.com/office/powerpoint/2010/main" val="25853447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2CF42-5D5E-4ED1-B55A-DA76E51AEC11}"/>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The Practitioner’s Style and Management</a:t>
            </a:r>
          </a:p>
        </p:txBody>
      </p:sp>
      <p:sp>
        <p:nvSpPr>
          <p:cNvPr id="4" name="TextBox 3">
            <a:extLst>
              <a:ext uri="{FF2B5EF4-FFF2-40B4-BE49-F238E27FC236}">
                <a16:creationId xmlns:a16="http://schemas.microsoft.com/office/drawing/2014/main" id="{86D25CA0-246D-445A-BE8B-1145F8D12265}"/>
              </a:ext>
            </a:extLst>
          </p:cNvPr>
          <p:cNvSpPr txBox="1"/>
          <p:nvPr/>
        </p:nvSpPr>
        <p:spPr>
          <a:xfrm>
            <a:off x="1883006" y="2088037"/>
            <a:ext cx="9601196" cy="3553905"/>
          </a:xfrm>
          <a:prstGeom prst="rect">
            <a:avLst/>
          </a:prstGeom>
          <a:noFill/>
        </p:spPr>
        <p:txBody>
          <a:bodyPr wrap="square" rtlCol="0">
            <a:spAutoFit/>
          </a:bodyPr>
          <a:lstStyle/>
          <a:p>
            <a:endParaRPr lang="en-GB" dirty="0"/>
          </a:p>
        </p:txBody>
      </p:sp>
      <p:sp>
        <p:nvSpPr>
          <p:cNvPr id="5" name="Isosceles Triangle 4">
            <a:extLst>
              <a:ext uri="{FF2B5EF4-FFF2-40B4-BE49-F238E27FC236}">
                <a16:creationId xmlns:a16="http://schemas.microsoft.com/office/drawing/2014/main" id="{622452F5-1D67-4F8B-8C53-D01CFBB65273}"/>
              </a:ext>
            </a:extLst>
          </p:cNvPr>
          <p:cNvSpPr/>
          <p:nvPr/>
        </p:nvSpPr>
        <p:spPr>
          <a:xfrm>
            <a:off x="5806912" y="3563332"/>
            <a:ext cx="857840" cy="1159497"/>
          </a:xfrm>
          <a:prstGeom prst="triangl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77ADADC-C3F9-49CE-8B06-3F8787B82DB5}"/>
              </a:ext>
            </a:extLst>
          </p:cNvPr>
          <p:cNvSpPr/>
          <p:nvPr/>
        </p:nvSpPr>
        <p:spPr>
          <a:xfrm>
            <a:off x="4835951" y="2789663"/>
            <a:ext cx="2846894" cy="77366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Beliefs, values, self esteem, self efficacy, attributions</a:t>
            </a:r>
          </a:p>
        </p:txBody>
      </p:sp>
      <p:sp>
        <p:nvSpPr>
          <p:cNvPr id="7" name="Rectangle 6">
            <a:extLst>
              <a:ext uri="{FF2B5EF4-FFF2-40B4-BE49-F238E27FC236}">
                <a16:creationId xmlns:a16="http://schemas.microsoft.com/office/drawing/2014/main" id="{1E4E98C8-9ADE-4E5F-AA44-93FE696EEC56}"/>
              </a:ext>
            </a:extLst>
          </p:cNvPr>
          <p:cNvSpPr/>
          <p:nvPr/>
        </p:nvSpPr>
        <p:spPr>
          <a:xfrm>
            <a:off x="980388" y="4826525"/>
            <a:ext cx="5115611" cy="1362174"/>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latin typeface="Arial" panose="020B0604020202020204" pitchFamily="34" charset="0"/>
                <a:cs typeface="Arial" panose="020B0604020202020204" pitchFamily="34" charset="0"/>
              </a:rPr>
              <a:t>Difference of professional/personal relationships Reciprocity for effective relationships</a:t>
            </a:r>
          </a:p>
          <a:p>
            <a:r>
              <a:rPr lang="en-GB" dirty="0">
                <a:solidFill>
                  <a:schemeClr val="tx1"/>
                </a:solidFill>
                <a:latin typeface="Arial" panose="020B0604020202020204" pitchFamily="34" charset="0"/>
                <a:cs typeface="Arial" panose="020B0604020202020204" pitchFamily="34" charset="0"/>
              </a:rPr>
              <a:t>Importance of positive behaviours</a:t>
            </a:r>
          </a:p>
          <a:p>
            <a:r>
              <a:rPr lang="en-GB" dirty="0">
                <a:solidFill>
                  <a:schemeClr val="tx1"/>
                </a:solidFill>
                <a:latin typeface="Arial" panose="020B0604020202020204" pitchFamily="34" charset="0"/>
                <a:cs typeface="Arial" panose="020B0604020202020204" pitchFamily="34" charset="0"/>
              </a:rPr>
              <a:t>Understands behaviour of students</a:t>
            </a:r>
          </a:p>
        </p:txBody>
      </p:sp>
      <p:sp>
        <p:nvSpPr>
          <p:cNvPr id="8" name="Rectangle 7">
            <a:extLst>
              <a:ext uri="{FF2B5EF4-FFF2-40B4-BE49-F238E27FC236}">
                <a16:creationId xmlns:a16="http://schemas.microsoft.com/office/drawing/2014/main" id="{D4436799-43B2-4054-AEF5-5A40270B30B2}"/>
              </a:ext>
            </a:extLst>
          </p:cNvPr>
          <p:cNvSpPr/>
          <p:nvPr/>
        </p:nvSpPr>
        <p:spPr>
          <a:xfrm>
            <a:off x="6152560" y="4826524"/>
            <a:ext cx="5249164" cy="137462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Knowledge of behaviour management systems</a:t>
            </a:r>
          </a:p>
          <a:p>
            <a:r>
              <a:rPr lang="en-GB" dirty="0">
                <a:solidFill>
                  <a:schemeClr val="tx1"/>
                </a:solidFill>
                <a:latin typeface="Arial" panose="020B0604020202020204" pitchFamily="34" charset="0"/>
                <a:cs typeface="Arial" panose="020B0604020202020204" pitchFamily="34" charset="0"/>
              </a:rPr>
              <a:t>Skills in delivery</a:t>
            </a:r>
          </a:p>
          <a:p>
            <a:r>
              <a:rPr lang="en-GB" dirty="0">
                <a:solidFill>
                  <a:schemeClr val="tx1"/>
                </a:solidFill>
                <a:latin typeface="Arial" panose="020B0604020202020204" pitchFamily="34" charset="0"/>
                <a:cs typeface="Arial" panose="020B0604020202020204" pitchFamily="34" charset="0"/>
              </a:rPr>
              <a:t>Knowledge of school’s systems</a:t>
            </a:r>
          </a:p>
          <a:p>
            <a:r>
              <a:rPr lang="en-GB" dirty="0">
                <a:solidFill>
                  <a:schemeClr val="tx1"/>
                </a:solidFill>
                <a:latin typeface="Arial" panose="020B0604020202020204" pitchFamily="34" charset="0"/>
                <a:cs typeface="Arial" panose="020B0604020202020204" pitchFamily="34" charset="0"/>
              </a:rPr>
              <a:t>Knowledge of strategies for behaviour management</a:t>
            </a:r>
          </a:p>
          <a:p>
            <a:endParaRPr lang="en-GB" dirty="0">
              <a:solidFill>
                <a:schemeClr val="tx1"/>
              </a:solidFill>
            </a:endParaRPr>
          </a:p>
        </p:txBody>
      </p:sp>
      <p:sp>
        <p:nvSpPr>
          <p:cNvPr id="9" name="TextBox 8">
            <a:extLst>
              <a:ext uri="{FF2B5EF4-FFF2-40B4-BE49-F238E27FC236}">
                <a16:creationId xmlns:a16="http://schemas.microsoft.com/office/drawing/2014/main" id="{01F3969E-2685-41D6-93B2-A6A44DF24ACA}"/>
              </a:ext>
            </a:extLst>
          </p:cNvPr>
          <p:cNvSpPr txBox="1"/>
          <p:nvPr/>
        </p:nvSpPr>
        <p:spPr>
          <a:xfrm>
            <a:off x="5222449" y="2420331"/>
            <a:ext cx="2922310"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Relationship with self</a:t>
            </a:r>
          </a:p>
        </p:txBody>
      </p:sp>
      <p:sp>
        <p:nvSpPr>
          <p:cNvPr id="10" name="TextBox 9">
            <a:extLst>
              <a:ext uri="{FF2B5EF4-FFF2-40B4-BE49-F238E27FC236}">
                <a16:creationId xmlns:a16="http://schemas.microsoft.com/office/drawing/2014/main" id="{69600946-3216-4563-A86D-A5B1ADD6C6AD}"/>
              </a:ext>
            </a:extLst>
          </p:cNvPr>
          <p:cNvSpPr txBox="1"/>
          <p:nvPr/>
        </p:nvSpPr>
        <p:spPr>
          <a:xfrm>
            <a:off x="2267142" y="4364611"/>
            <a:ext cx="3885418"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Relationship with Others</a:t>
            </a:r>
          </a:p>
        </p:txBody>
      </p:sp>
      <p:sp>
        <p:nvSpPr>
          <p:cNvPr id="11" name="TextBox 10">
            <a:extLst>
              <a:ext uri="{FF2B5EF4-FFF2-40B4-BE49-F238E27FC236}">
                <a16:creationId xmlns:a16="http://schemas.microsoft.com/office/drawing/2014/main" id="{1051A54F-989A-4F9E-BC92-A2ED047B5CC2}"/>
              </a:ext>
            </a:extLst>
          </p:cNvPr>
          <p:cNvSpPr txBox="1"/>
          <p:nvPr/>
        </p:nvSpPr>
        <p:spPr>
          <a:xfrm>
            <a:off x="6480135" y="4364611"/>
            <a:ext cx="4978150" cy="646331"/>
          </a:xfrm>
          <a:prstGeom prst="rect">
            <a:avLst/>
          </a:prstGeom>
          <a:noFill/>
        </p:spPr>
        <p:txBody>
          <a:bodyPr wrap="square" rtlCol="0">
            <a:spAutoFit/>
          </a:bodyPr>
          <a:lstStyle/>
          <a:p>
            <a:pPr algn="r"/>
            <a:r>
              <a:rPr lang="en-GB" u="sng" dirty="0">
                <a:latin typeface="Arial" panose="020B0604020202020204" pitchFamily="34" charset="0"/>
                <a:cs typeface="Arial" panose="020B0604020202020204" pitchFamily="34" charset="0"/>
              </a:rPr>
              <a:t>Relationship with Curriculum  </a:t>
            </a:r>
            <a:r>
              <a:rPr lang="en-GB" sz="1600" u="sng" dirty="0">
                <a:latin typeface="Arial" panose="020B0604020202020204" pitchFamily="34" charset="0"/>
                <a:cs typeface="Arial" panose="020B0604020202020204" pitchFamily="34" charset="0"/>
              </a:rPr>
              <a:t>(Ellis et al, 2015)</a:t>
            </a:r>
          </a:p>
          <a:p>
            <a:pPr algn="ctr"/>
            <a:r>
              <a:rPr lang="en-GB" u="sng" dirty="0">
                <a:latin typeface="Arial" panose="020B0604020202020204" pitchFamily="34" charset="0"/>
                <a:cs typeface="Arial" panose="020B0604020202020204" pitchFamily="34" charset="0"/>
              </a:rPr>
              <a:t> </a:t>
            </a:r>
          </a:p>
        </p:txBody>
      </p:sp>
      <p:sp>
        <p:nvSpPr>
          <p:cNvPr id="12" name="TextBox 11">
            <a:extLst>
              <a:ext uri="{FF2B5EF4-FFF2-40B4-BE49-F238E27FC236}">
                <a16:creationId xmlns:a16="http://schemas.microsoft.com/office/drawing/2014/main" id="{AB3BD3FE-D577-4931-B963-9C534A32230E}"/>
              </a:ext>
            </a:extLst>
          </p:cNvPr>
          <p:cNvSpPr txBox="1"/>
          <p:nvPr/>
        </p:nvSpPr>
        <p:spPr>
          <a:xfrm>
            <a:off x="5448693" y="3864990"/>
            <a:ext cx="1875934" cy="369332"/>
          </a:xfrm>
          <a:prstGeom prst="rect">
            <a:avLst/>
          </a:prstGeom>
          <a:noFill/>
        </p:spPr>
        <p:txBody>
          <a:bodyPr wrap="square" rtlCol="0">
            <a:spAutoFit/>
          </a:bodyPr>
          <a:lstStyle/>
          <a:p>
            <a:r>
              <a:rPr lang="en-GB" b="1" dirty="0">
                <a:solidFill>
                  <a:srgbClr val="FF0000"/>
                </a:solidFill>
                <a:latin typeface="Arial" panose="020B0604020202020204" pitchFamily="34" charset="0"/>
                <a:cs typeface="Arial" panose="020B0604020202020204" pitchFamily="34" charset="0"/>
              </a:rPr>
              <a:t>Personal Style</a:t>
            </a:r>
          </a:p>
        </p:txBody>
      </p:sp>
    </p:spTree>
    <p:extLst>
      <p:ext uri="{BB962C8B-B14F-4D97-AF65-F5344CB8AC3E}">
        <p14:creationId xmlns:p14="http://schemas.microsoft.com/office/powerpoint/2010/main" val="4135254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91D0-CA77-4D69-A1CB-F3E6AACE672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Practitioner’s Behaviour</a:t>
            </a:r>
          </a:p>
        </p:txBody>
      </p:sp>
      <p:pic>
        <p:nvPicPr>
          <p:cNvPr id="5" name="Picture 4" descr="A drawing of a face&#10;&#10;Description automatically generated">
            <a:extLst>
              <a:ext uri="{FF2B5EF4-FFF2-40B4-BE49-F238E27FC236}">
                <a16:creationId xmlns:a16="http://schemas.microsoft.com/office/drawing/2014/main" id="{2D701010-35F4-431F-B7D5-748BF0ADFEB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30994" y="2979175"/>
            <a:ext cx="3053704" cy="3050922"/>
          </a:xfrm>
          <a:prstGeom prst="rect">
            <a:avLst/>
          </a:prstGeom>
        </p:spPr>
      </p:pic>
      <p:sp>
        <p:nvSpPr>
          <p:cNvPr id="6" name="TextBox 5">
            <a:extLst>
              <a:ext uri="{FF2B5EF4-FFF2-40B4-BE49-F238E27FC236}">
                <a16:creationId xmlns:a16="http://schemas.microsoft.com/office/drawing/2014/main" id="{7E51FB3E-4D1D-4C90-B6C9-2EB62F2226F6}"/>
              </a:ext>
            </a:extLst>
          </p:cNvPr>
          <p:cNvSpPr txBox="1"/>
          <p:nvPr/>
        </p:nvSpPr>
        <p:spPr>
          <a:xfrm>
            <a:off x="1295402" y="2535811"/>
            <a:ext cx="3699385" cy="461665"/>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Relaxed behaviour</a:t>
            </a:r>
          </a:p>
        </p:txBody>
      </p:sp>
      <p:sp>
        <p:nvSpPr>
          <p:cNvPr id="7" name="TextBox 6">
            <a:extLst>
              <a:ext uri="{FF2B5EF4-FFF2-40B4-BE49-F238E27FC236}">
                <a16:creationId xmlns:a16="http://schemas.microsoft.com/office/drawing/2014/main" id="{8134D4D2-D1FE-408F-82AD-702909F0B196}"/>
              </a:ext>
            </a:extLst>
          </p:cNvPr>
          <p:cNvSpPr txBox="1"/>
          <p:nvPr/>
        </p:nvSpPr>
        <p:spPr>
          <a:xfrm>
            <a:off x="1295401" y="3129700"/>
            <a:ext cx="3699385" cy="830997"/>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Conveying respect, goodwill and humanity</a:t>
            </a:r>
          </a:p>
        </p:txBody>
      </p:sp>
      <p:sp>
        <p:nvSpPr>
          <p:cNvPr id="9" name="TextBox 8">
            <a:extLst>
              <a:ext uri="{FF2B5EF4-FFF2-40B4-BE49-F238E27FC236}">
                <a16:creationId xmlns:a16="http://schemas.microsoft.com/office/drawing/2014/main" id="{1D0B8E18-6D27-4F86-B0F0-DC45D7F4F015}"/>
              </a:ext>
            </a:extLst>
          </p:cNvPr>
          <p:cNvSpPr txBox="1"/>
          <p:nvPr/>
        </p:nvSpPr>
        <p:spPr>
          <a:xfrm>
            <a:off x="1295402" y="4092921"/>
            <a:ext cx="3158612" cy="1938992"/>
          </a:xfrm>
          <a:prstGeom prst="rect">
            <a:avLst/>
          </a:prstGeom>
          <a:noFill/>
          <a:ln w="28575">
            <a:solidFill>
              <a:schemeClr val="tx1"/>
            </a:solidFill>
          </a:ln>
        </p:spPr>
        <p:txBody>
          <a:bodyPr wrap="square" rtlCol="0">
            <a:spAutoFit/>
          </a:bodyPr>
          <a:lstStyle/>
          <a:p>
            <a:r>
              <a:rPr lang="en-GB" sz="2400" dirty="0">
                <a:latin typeface="Arial" panose="020B0604020202020204" pitchFamily="34" charset="0"/>
                <a:cs typeface="Arial" panose="020B0604020202020204" pitchFamily="34" charset="0"/>
              </a:rPr>
              <a:t>Body language, communication and posture should convey confidence and authority </a:t>
            </a:r>
          </a:p>
        </p:txBody>
      </p:sp>
      <p:sp>
        <p:nvSpPr>
          <p:cNvPr id="10" name="TextBox 9">
            <a:extLst>
              <a:ext uri="{FF2B5EF4-FFF2-40B4-BE49-F238E27FC236}">
                <a16:creationId xmlns:a16="http://schemas.microsoft.com/office/drawing/2014/main" id="{8066610A-2EDD-4AD2-B5CE-3CC132A69E67}"/>
              </a:ext>
            </a:extLst>
          </p:cNvPr>
          <p:cNvSpPr txBox="1"/>
          <p:nvPr/>
        </p:nvSpPr>
        <p:spPr>
          <a:xfrm>
            <a:off x="7946796" y="2535811"/>
            <a:ext cx="3308808"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Confident, engaging voice, assertive when necessary</a:t>
            </a:r>
          </a:p>
        </p:txBody>
      </p:sp>
      <p:sp>
        <p:nvSpPr>
          <p:cNvPr id="11" name="TextBox 10">
            <a:extLst>
              <a:ext uri="{FF2B5EF4-FFF2-40B4-BE49-F238E27FC236}">
                <a16:creationId xmlns:a16="http://schemas.microsoft.com/office/drawing/2014/main" id="{2E52245A-83D3-4DAA-AC01-AC48DEA3D75A}"/>
              </a:ext>
            </a:extLst>
          </p:cNvPr>
          <p:cNvSpPr txBox="1"/>
          <p:nvPr/>
        </p:nvSpPr>
        <p:spPr>
          <a:xfrm>
            <a:off x="7946796" y="3355942"/>
            <a:ext cx="3308808" cy="707886"/>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Effective use of eye scanning/eye contact</a:t>
            </a:r>
          </a:p>
        </p:txBody>
      </p:sp>
      <p:sp>
        <p:nvSpPr>
          <p:cNvPr id="14" name="TextBox 13">
            <a:extLst>
              <a:ext uri="{FF2B5EF4-FFF2-40B4-BE49-F238E27FC236}">
                <a16:creationId xmlns:a16="http://schemas.microsoft.com/office/drawing/2014/main" id="{FFA008D6-97B8-4160-BF69-DA6CA0AF3B7D}"/>
              </a:ext>
            </a:extLst>
          </p:cNvPr>
          <p:cNvSpPr txBox="1"/>
          <p:nvPr/>
        </p:nvSpPr>
        <p:spPr>
          <a:xfrm>
            <a:off x="7946796" y="4176074"/>
            <a:ext cx="3308808" cy="1323439"/>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Being conscious of own body language when entering another’s personal space</a:t>
            </a:r>
          </a:p>
        </p:txBody>
      </p:sp>
      <p:sp>
        <p:nvSpPr>
          <p:cNvPr id="15" name="TextBox 14">
            <a:extLst>
              <a:ext uri="{FF2B5EF4-FFF2-40B4-BE49-F238E27FC236}">
                <a16:creationId xmlns:a16="http://schemas.microsoft.com/office/drawing/2014/main" id="{FA55EFC8-B4A0-4AE0-9089-9D6E5AC7E133}"/>
              </a:ext>
            </a:extLst>
          </p:cNvPr>
          <p:cNvSpPr txBox="1"/>
          <p:nvPr/>
        </p:nvSpPr>
        <p:spPr>
          <a:xfrm>
            <a:off x="8455843" y="5825765"/>
            <a:ext cx="222472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(Rogers, 2015)</a:t>
            </a:r>
          </a:p>
        </p:txBody>
      </p:sp>
    </p:spTree>
    <p:extLst>
      <p:ext uri="{BB962C8B-B14F-4D97-AF65-F5344CB8AC3E}">
        <p14:creationId xmlns:p14="http://schemas.microsoft.com/office/powerpoint/2010/main" val="3896398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A6E17-5B83-48E5-A69D-70A5562A5F2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Classroom Management</a:t>
            </a:r>
            <a:r>
              <a:rPr lang="en-GB" dirty="0"/>
              <a:t>.</a:t>
            </a:r>
          </a:p>
        </p:txBody>
      </p:sp>
      <p:sp>
        <p:nvSpPr>
          <p:cNvPr id="3" name="TextBox 2">
            <a:extLst>
              <a:ext uri="{FF2B5EF4-FFF2-40B4-BE49-F238E27FC236}">
                <a16:creationId xmlns:a16="http://schemas.microsoft.com/office/drawing/2014/main" id="{1682D8EF-3102-4DEF-BDAA-5648BE27A29F}"/>
              </a:ext>
            </a:extLst>
          </p:cNvPr>
          <p:cNvSpPr txBox="1"/>
          <p:nvPr/>
        </p:nvSpPr>
        <p:spPr>
          <a:xfrm>
            <a:off x="1524000" y="2570205"/>
            <a:ext cx="9152238" cy="3624649"/>
          </a:xfrm>
          <a:prstGeom prst="rect">
            <a:avLst/>
          </a:prstGeom>
          <a:noFill/>
        </p:spPr>
        <p:txBody>
          <a:bodyPr wrap="square" rtlCol="0">
            <a:spAutoFit/>
          </a:bodyPr>
          <a:lstStyle/>
          <a:p>
            <a:endParaRPr lang="en-GB" dirty="0"/>
          </a:p>
        </p:txBody>
      </p:sp>
      <p:pic>
        <p:nvPicPr>
          <p:cNvPr id="5" name="Picture 4" descr="A picture containing drawing&#10;&#10;Description automatically generated">
            <a:extLst>
              <a:ext uri="{FF2B5EF4-FFF2-40B4-BE49-F238E27FC236}">
                <a16:creationId xmlns:a16="http://schemas.microsoft.com/office/drawing/2014/main" id="{27CEB18F-026A-40C0-837C-FCCE15F88DFF}"/>
              </a:ext>
            </a:extLst>
          </p:cNvPr>
          <p:cNvPicPr>
            <a:picLocks noChangeAspect="1"/>
          </p:cNvPicPr>
          <p:nvPr/>
        </p:nvPicPr>
        <p:blipFill>
          <a:blip r:embed="rId3"/>
          <a:stretch>
            <a:fillRect/>
          </a:stretch>
        </p:blipFill>
        <p:spPr>
          <a:xfrm>
            <a:off x="4456669" y="2446639"/>
            <a:ext cx="2916195" cy="3319848"/>
          </a:xfrm>
          <a:prstGeom prst="rect">
            <a:avLst/>
          </a:prstGeom>
        </p:spPr>
      </p:pic>
      <p:sp>
        <p:nvSpPr>
          <p:cNvPr id="6" name="TextBox 5">
            <a:extLst>
              <a:ext uri="{FF2B5EF4-FFF2-40B4-BE49-F238E27FC236}">
                <a16:creationId xmlns:a16="http://schemas.microsoft.com/office/drawing/2014/main" id="{9B7501CE-7CA9-4C9F-B300-AA63A993B9FA}"/>
              </a:ext>
            </a:extLst>
          </p:cNvPr>
          <p:cNvSpPr txBox="1"/>
          <p:nvPr/>
        </p:nvSpPr>
        <p:spPr>
          <a:xfrm>
            <a:off x="4151871" y="5766486"/>
            <a:ext cx="3583462" cy="400110"/>
          </a:xfrm>
          <a:prstGeom prst="rect">
            <a:avLst/>
          </a:prstGeom>
          <a:noFill/>
        </p:spPr>
        <p:txBody>
          <a:bodyPr wrap="square" rtlCol="0">
            <a:spAutoFit/>
          </a:bodyPr>
          <a:lstStyle/>
          <a:p>
            <a:pPr algn="ctr"/>
            <a:r>
              <a:rPr lang="en-GB" sz="2000" u="sng" dirty="0">
                <a:latin typeface="Arial" panose="020B0604020202020204" pitchFamily="34" charset="0"/>
                <a:cs typeface="Arial" panose="020B0604020202020204" pitchFamily="34" charset="0"/>
              </a:rPr>
              <a:t>Positive Relationships</a:t>
            </a:r>
          </a:p>
        </p:txBody>
      </p:sp>
      <p:sp>
        <p:nvSpPr>
          <p:cNvPr id="7" name="TextBox 6">
            <a:extLst>
              <a:ext uri="{FF2B5EF4-FFF2-40B4-BE49-F238E27FC236}">
                <a16:creationId xmlns:a16="http://schemas.microsoft.com/office/drawing/2014/main" id="{75F7507A-102C-4E70-8E88-69EF6808ED0B}"/>
              </a:ext>
            </a:extLst>
          </p:cNvPr>
          <p:cNvSpPr txBox="1"/>
          <p:nvPr/>
        </p:nvSpPr>
        <p:spPr>
          <a:xfrm>
            <a:off x="642552" y="2570204"/>
            <a:ext cx="3912972" cy="369332"/>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Welcome the children as they enter</a:t>
            </a:r>
          </a:p>
        </p:txBody>
      </p:sp>
      <p:sp>
        <p:nvSpPr>
          <p:cNvPr id="8" name="TextBox 7">
            <a:extLst>
              <a:ext uri="{FF2B5EF4-FFF2-40B4-BE49-F238E27FC236}">
                <a16:creationId xmlns:a16="http://schemas.microsoft.com/office/drawing/2014/main" id="{6CF5023D-DD54-4702-8689-6721B95CBCE2}"/>
              </a:ext>
            </a:extLst>
          </p:cNvPr>
          <p:cNvSpPr txBox="1"/>
          <p:nvPr/>
        </p:nvSpPr>
        <p:spPr>
          <a:xfrm>
            <a:off x="716691" y="3031213"/>
            <a:ext cx="373997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Ensure all the children know what is expected of them</a:t>
            </a:r>
          </a:p>
        </p:txBody>
      </p:sp>
      <p:sp>
        <p:nvSpPr>
          <p:cNvPr id="9" name="TextBox 8">
            <a:extLst>
              <a:ext uri="{FF2B5EF4-FFF2-40B4-BE49-F238E27FC236}">
                <a16:creationId xmlns:a16="http://schemas.microsoft.com/office/drawing/2014/main" id="{0F124200-7A44-4A0E-B77B-66A3598D714A}"/>
              </a:ext>
            </a:extLst>
          </p:cNvPr>
          <p:cNvSpPr txBox="1"/>
          <p:nvPr/>
        </p:nvSpPr>
        <p:spPr>
          <a:xfrm>
            <a:off x="716690" y="3801111"/>
            <a:ext cx="3641125" cy="646331"/>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Differentiated work which is challenging and </a:t>
            </a:r>
            <a:r>
              <a:rPr lang="en-GB" dirty="0" err="1">
                <a:latin typeface="Arial" panose="020B0604020202020204" pitchFamily="34" charset="0"/>
                <a:cs typeface="Arial" panose="020B0604020202020204" pitchFamily="34" charset="0"/>
              </a:rPr>
              <a:t>acheiveable</a:t>
            </a:r>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008AE9F-AE32-49BE-8562-31E71E690D0D}"/>
              </a:ext>
            </a:extLst>
          </p:cNvPr>
          <p:cNvSpPr txBox="1"/>
          <p:nvPr/>
        </p:nvSpPr>
        <p:spPr>
          <a:xfrm>
            <a:off x="700216" y="4539119"/>
            <a:ext cx="3739978" cy="646331"/>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Show an interest in the children’s families and ambitions</a:t>
            </a:r>
          </a:p>
        </p:txBody>
      </p:sp>
      <p:sp>
        <p:nvSpPr>
          <p:cNvPr id="11" name="TextBox 10">
            <a:extLst>
              <a:ext uri="{FF2B5EF4-FFF2-40B4-BE49-F238E27FC236}">
                <a16:creationId xmlns:a16="http://schemas.microsoft.com/office/drawing/2014/main" id="{DA5CE44F-567B-4637-A5DB-DA9172AAB99F}"/>
              </a:ext>
            </a:extLst>
          </p:cNvPr>
          <p:cNvSpPr txBox="1"/>
          <p:nvPr/>
        </p:nvSpPr>
        <p:spPr>
          <a:xfrm>
            <a:off x="7545859" y="2685535"/>
            <a:ext cx="3929449" cy="369332"/>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Development of thinking skills</a:t>
            </a:r>
          </a:p>
        </p:txBody>
      </p:sp>
      <p:sp>
        <p:nvSpPr>
          <p:cNvPr id="12" name="TextBox 11">
            <a:extLst>
              <a:ext uri="{FF2B5EF4-FFF2-40B4-BE49-F238E27FC236}">
                <a16:creationId xmlns:a16="http://schemas.microsoft.com/office/drawing/2014/main" id="{1AF9880F-FF53-486C-8008-901BC3A94878}"/>
              </a:ext>
            </a:extLst>
          </p:cNvPr>
          <p:cNvSpPr txBox="1"/>
          <p:nvPr/>
        </p:nvSpPr>
        <p:spPr>
          <a:xfrm>
            <a:off x="7603524" y="3204519"/>
            <a:ext cx="3171567" cy="646331"/>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Active as opposed to passive teaching techniques</a:t>
            </a:r>
          </a:p>
        </p:txBody>
      </p:sp>
      <p:sp>
        <p:nvSpPr>
          <p:cNvPr id="13" name="TextBox 12">
            <a:extLst>
              <a:ext uri="{FF2B5EF4-FFF2-40B4-BE49-F238E27FC236}">
                <a16:creationId xmlns:a16="http://schemas.microsoft.com/office/drawing/2014/main" id="{650B0A70-1C9D-4925-B0C4-81B60D8FF3CD}"/>
              </a:ext>
            </a:extLst>
          </p:cNvPr>
          <p:cNvSpPr txBox="1"/>
          <p:nvPr/>
        </p:nvSpPr>
        <p:spPr>
          <a:xfrm>
            <a:off x="7603524" y="3962400"/>
            <a:ext cx="2916195" cy="923330"/>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Believe by recognising their strengths that all children can achieve</a:t>
            </a:r>
          </a:p>
        </p:txBody>
      </p:sp>
      <p:sp>
        <p:nvSpPr>
          <p:cNvPr id="14" name="TextBox 13">
            <a:extLst>
              <a:ext uri="{FF2B5EF4-FFF2-40B4-BE49-F238E27FC236}">
                <a16:creationId xmlns:a16="http://schemas.microsoft.com/office/drawing/2014/main" id="{49448DD5-454E-4947-BCAB-1B7E71904433}"/>
              </a:ext>
            </a:extLst>
          </p:cNvPr>
          <p:cNvSpPr txBox="1"/>
          <p:nvPr/>
        </p:nvSpPr>
        <p:spPr>
          <a:xfrm>
            <a:off x="7636478" y="5140411"/>
            <a:ext cx="3550503" cy="1138773"/>
          </a:xfrm>
          <a:prstGeom prst="rect">
            <a:avLst/>
          </a:prstGeom>
          <a:noFill/>
          <a:ln>
            <a:solidFill>
              <a:schemeClr val="bg1"/>
            </a:solidFill>
          </a:ln>
        </p:spPr>
        <p:txBody>
          <a:bodyPr wrap="square" rtlCol="0">
            <a:spAutoFit/>
          </a:bodyPr>
          <a:lstStyle/>
          <a:p>
            <a:r>
              <a:rPr lang="en-GB" dirty="0">
                <a:latin typeface="Arial" panose="020B0604020202020204" pitchFamily="34" charset="0"/>
                <a:cs typeface="Arial" panose="020B0604020202020204" pitchFamily="34" charset="0"/>
              </a:rPr>
              <a:t>Involve all children in making rules for the classroom and </a:t>
            </a:r>
            <a:r>
              <a:rPr lang="en-GB" sz="1600" dirty="0">
                <a:latin typeface="Arial" panose="020B0604020202020204" pitchFamily="34" charset="0"/>
                <a:cs typeface="Arial" panose="020B0604020202020204" pitchFamily="34" charset="0"/>
              </a:rPr>
              <a:t>activities          </a:t>
            </a:r>
          </a:p>
          <a:p>
            <a:r>
              <a:rPr lang="en-GB" sz="1600" dirty="0">
                <a:latin typeface="Arial" panose="020B0604020202020204" pitchFamily="34" charset="0"/>
                <a:cs typeface="Arial" panose="020B0604020202020204" pitchFamily="34" charset="0"/>
              </a:rPr>
              <a:t>              (Welsh Government, 2012)</a:t>
            </a:r>
          </a:p>
        </p:txBody>
      </p:sp>
      <p:sp>
        <p:nvSpPr>
          <p:cNvPr id="4" name="TextBox 3">
            <a:extLst>
              <a:ext uri="{FF2B5EF4-FFF2-40B4-BE49-F238E27FC236}">
                <a16:creationId xmlns:a16="http://schemas.microsoft.com/office/drawing/2014/main" id="{9B38A985-58EB-4338-B2FD-CF4CD48AAD53}"/>
              </a:ext>
            </a:extLst>
          </p:cNvPr>
          <p:cNvSpPr txBox="1"/>
          <p:nvPr/>
        </p:nvSpPr>
        <p:spPr>
          <a:xfrm>
            <a:off x="724930" y="5309017"/>
            <a:ext cx="3970643"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Vary the stimulus (multiple intelligences   </a:t>
            </a:r>
          </a:p>
        </p:txBody>
      </p:sp>
    </p:spTree>
    <p:extLst>
      <p:ext uri="{BB962C8B-B14F-4D97-AF65-F5344CB8AC3E}">
        <p14:creationId xmlns:p14="http://schemas.microsoft.com/office/powerpoint/2010/main" val="1373062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A3B9D-D33A-4F6B-A368-B621DF639CF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Effective Classroom Management</a:t>
            </a:r>
          </a:p>
        </p:txBody>
      </p:sp>
      <p:sp>
        <p:nvSpPr>
          <p:cNvPr id="4" name="TextBox 3">
            <a:extLst>
              <a:ext uri="{FF2B5EF4-FFF2-40B4-BE49-F238E27FC236}">
                <a16:creationId xmlns:a16="http://schemas.microsoft.com/office/drawing/2014/main" id="{B9E25C21-9E4D-4C18-B16D-C5D2CFED546C}"/>
              </a:ext>
            </a:extLst>
          </p:cNvPr>
          <p:cNvSpPr txBox="1"/>
          <p:nvPr/>
        </p:nvSpPr>
        <p:spPr>
          <a:xfrm>
            <a:off x="5638800" y="2973859"/>
            <a:ext cx="914400" cy="914400"/>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5363D6B4-5581-41EA-A973-BDB0A2C0FB07}"/>
              </a:ext>
            </a:extLst>
          </p:cNvPr>
          <p:cNvSpPr txBox="1"/>
          <p:nvPr/>
        </p:nvSpPr>
        <p:spPr>
          <a:xfrm>
            <a:off x="1383957" y="2734963"/>
            <a:ext cx="9512641" cy="2438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A9363185-8807-4485-8943-8E3438AAD3EC}"/>
              </a:ext>
            </a:extLst>
          </p:cNvPr>
          <p:cNvSpPr txBox="1"/>
          <p:nvPr/>
        </p:nvSpPr>
        <p:spPr>
          <a:xfrm>
            <a:off x="1536357" y="2887363"/>
            <a:ext cx="9512641" cy="2438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C520130F-9B3F-45DB-AE46-699731D42DC2}"/>
              </a:ext>
            </a:extLst>
          </p:cNvPr>
          <p:cNvSpPr txBox="1"/>
          <p:nvPr/>
        </p:nvSpPr>
        <p:spPr>
          <a:xfrm>
            <a:off x="1688757" y="3039763"/>
            <a:ext cx="9512641" cy="2438400"/>
          </a:xfrm>
          <a:prstGeom prst="rect">
            <a:avLst/>
          </a:prstGeom>
          <a:noFill/>
        </p:spPr>
        <p:txBody>
          <a:bodyPr wrap="square" rtlCol="0">
            <a:spAutoFit/>
          </a:bodyPr>
          <a:lstStyle/>
          <a:p>
            <a:endParaRPr lang="en-GB" dirty="0"/>
          </a:p>
        </p:txBody>
      </p:sp>
      <p:sp>
        <p:nvSpPr>
          <p:cNvPr id="8" name="TextBox 7">
            <a:extLst>
              <a:ext uri="{FF2B5EF4-FFF2-40B4-BE49-F238E27FC236}">
                <a16:creationId xmlns:a16="http://schemas.microsoft.com/office/drawing/2014/main" id="{703697CC-FB87-4F43-92FE-EEE82EE8FB10}"/>
              </a:ext>
            </a:extLst>
          </p:cNvPr>
          <p:cNvSpPr txBox="1"/>
          <p:nvPr/>
        </p:nvSpPr>
        <p:spPr>
          <a:xfrm>
            <a:off x="1841157" y="3192163"/>
            <a:ext cx="9512641" cy="2438400"/>
          </a:xfrm>
          <a:prstGeom prst="rect">
            <a:avLst/>
          </a:prstGeom>
          <a:noFill/>
        </p:spPr>
        <p:txBody>
          <a:bodyPr wrap="square" rtlCol="0">
            <a:spAutoFit/>
          </a:bodyPr>
          <a:lstStyle/>
          <a:p>
            <a:endParaRPr lang="en-GB" dirty="0"/>
          </a:p>
        </p:txBody>
      </p:sp>
      <p:pic>
        <p:nvPicPr>
          <p:cNvPr id="10" name="Picture 9" descr="A close up of a logo&#10;&#10;Description automatically generated">
            <a:extLst>
              <a:ext uri="{FF2B5EF4-FFF2-40B4-BE49-F238E27FC236}">
                <a16:creationId xmlns:a16="http://schemas.microsoft.com/office/drawing/2014/main" id="{DF48D64B-50F7-4380-A11F-6A112F283B1D}"/>
              </a:ext>
            </a:extLst>
          </p:cNvPr>
          <p:cNvPicPr>
            <a:picLocks noChangeAspect="1"/>
          </p:cNvPicPr>
          <p:nvPr/>
        </p:nvPicPr>
        <p:blipFill>
          <a:blip r:embed="rId3"/>
          <a:stretch>
            <a:fillRect/>
          </a:stretch>
        </p:blipFill>
        <p:spPr>
          <a:xfrm>
            <a:off x="5717058" y="2561968"/>
            <a:ext cx="5090985" cy="3534032"/>
          </a:xfrm>
          <a:prstGeom prst="rect">
            <a:avLst/>
          </a:prstGeom>
        </p:spPr>
      </p:pic>
      <p:sp>
        <p:nvSpPr>
          <p:cNvPr id="11" name="TextBox 10">
            <a:extLst>
              <a:ext uri="{FF2B5EF4-FFF2-40B4-BE49-F238E27FC236}">
                <a16:creationId xmlns:a16="http://schemas.microsoft.com/office/drawing/2014/main" id="{9B6D5329-2862-446C-BA73-7E59273A3230}"/>
              </a:ext>
            </a:extLst>
          </p:cNvPr>
          <p:cNvSpPr txBox="1"/>
          <p:nvPr/>
        </p:nvSpPr>
        <p:spPr>
          <a:xfrm>
            <a:off x="1383957" y="2973858"/>
            <a:ext cx="4166289" cy="1477328"/>
          </a:xfrm>
          <a:prstGeom prst="rect">
            <a:avLst/>
          </a:prstGeom>
          <a:noFill/>
          <a:ln w="38100">
            <a:solidFill>
              <a:schemeClr val="bg1"/>
            </a:solidFill>
          </a:ln>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Effective Classroom Management</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Positive Relationships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 Classroom</a:t>
            </a:r>
          </a:p>
        </p:txBody>
      </p:sp>
      <p:sp>
        <p:nvSpPr>
          <p:cNvPr id="9" name="TextBox 8">
            <a:extLst>
              <a:ext uri="{FF2B5EF4-FFF2-40B4-BE49-F238E27FC236}">
                <a16:creationId xmlns:a16="http://schemas.microsoft.com/office/drawing/2014/main" id="{5472CC07-D785-4F15-B208-622EDF9B61CE}"/>
              </a:ext>
            </a:extLst>
          </p:cNvPr>
          <p:cNvSpPr txBox="1"/>
          <p:nvPr/>
        </p:nvSpPr>
        <p:spPr>
          <a:xfrm>
            <a:off x="7438768" y="2673178"/>
            <a:ext cx="3138617" cy="3693319"/>
          </a:xfrm>
          <a:prstGeom prst="rect">
            <a:avLst/>
          </a:prstGeom>
          <a:noFill/>
          <a:ln>
            <a:solidFill>
              <a:schemeClr val="bg1"/>
            </a:solidFill>
          </a:ln>
        </p:spPr>
        <p:txBody>
          <a:bodyPr wrap="square" rtlCol="0">
            <a:spAutoFit/>
          </a:bodyPr>
          <a:lstStyle/>
          <a:p>
            <a:r>
              <a:rPr lang="en-GB" u="sng" dirty="0">
                <a:latin typeface="Arial" panose="020B0604020202020204" pitchFamily="34" charset="0"/>
                <a:cs typeface="Arial" panose="020B0604020202020204" pitchFamily="34" charset="0"/>
              </a:rPr>
              <a:t>Rewards</a:t>
            </a:r>
          </a:p>
          <a:p>
            <a:r>
              <a:rPr lang="en-GB" dirty="0">
                <a:latin typeface="Arial" panose="020B0604020202020204" pitchFamily="34" charset="0"/>
                <a:cs typeface="Arial" panose="020B0604020202020204" pitchFamily="34" charset="0"/>
              </a:rPr>
              <a:t>Tokens, raffle tickets, special day, certificates, free time, position of responsibility, class celebration, sticker, lucky dip, phone call home, extra play</a:t>
            </a:r>
          </a:p>
          <a:p>
            <a:endParaRPr lang="en-GB" u="sng" dirty="0"/>
          </a:p>
          <a:p>
            <a:endParaRPr lang="en-GB" u="sng" dirty="0"/>
          </a:p>
          <a:p>
            <a:endParaRPr lang="en-GB" u="sng" dirty="0"/>
          </a:p>
          <a:p>
            <a:endParaRPr lang="en-GB" u="sng" dirty="0"/>
          </a:p>
          <a:p>
            <a:endParaRPr lang="en-GB" u="sng" dirty="0"/>
          </a:p>
          <a:p>
            <a:endParaRPr lang="en-GB" u="sng" dirty="0"/>
          </a:p>
        </p:txBody>
      </p:sp>
    </p:spTree>
    <p:extLst>
      <p:ext uri="{BB962C8B-B14F-4D97-AF65-F5344CB8AC3E}">
        <p14:creationId xmlns:p14="http://schemas.microsoft.com/office/powerpoint/2010/main" val="41879540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9B493-451C-4094-A055-F1DBE68BBA9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1</a:t>
            </a:r>
          </a:p>
        </p:txBody>
      </p:sp>
      <p:sp>
        <p:nvSpPr>
          <p:cNvPr id="3" name="TextBox 2">
            <a:extLst>
              <a:ext uri="{FF2B5EF4-FFF2-40B4-BE49-F238E27FC236}">
                <a16:creationId xmlns:a16="http://schemas.microsoft.com/office/drawing/2014/main" id="{0F656E61-F4E1-4D81-B51E-440E18F95079}"/>
              </a:ext>
            </a:extLst>
          </p:cNvPr>
          <p:cNvSpPr txBox="1"/>
          <p:nvPr/>
        </p:nvSpPr>
        <p:spPr>
          <a:xfrm>
            <a:off x="980388" y="2630078"/>
            <a:ext cx="10152668" cy="3459637"/>
          </a:xfrm>
          <a:prstGeom prst="rect">
            <a:avLst/>
          </a:prstGeom>
          <a:noFill/>
        </p:spPr>
        <p:txBody>
          <a:bodyPr wrap="square" rtlCol="0">
            <a:spAutoFit/>
          </a:bodyPr>
          <a:lstStyle/>
          <a:p>
            <a:endParaRPr lang="en-GB" dirty="0"/>
          </a:p>
        </p:txBody>
      </p:sp>
      <p:sp>
        <p:nvSpPr>
          <p:cNvPr id="4" name="TextBox 3">
            <a:extLst>
              <a:ext uri="{FF2B5EF4-FFF2-40B4-BE49-F238E27FC236}">
                <a16:creationId xmlns:a16="http://schemas.microsoft.com/office/drawing/2014/main" id="{73CB757D-2B37-4789-9EC7-D5F0341873E9}"/>
              </a:ext>
            </a:extLst>
          </p:cNvPr>
          <p:cNvSpPr txBox="1"/>
          <p:nvPr/>
        </p:nvSpPr>
        <p:spPr>
          <a:xfrm>
            <a:off x="1058944" y="2828041"/>
            <a:ext cx="9527357" cy="3148553"/>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1FC58999-1145-401C-90CE-B722D4E006C2}"/>
              </a:ext>
            </a:extLst>
          </p:cNvPr>
          <p:cNvSpPr txBox="1"/>
          <p:nvPr/>
        </p:nvSpPr>
        <p:spPr>
          <a:xfrm>
            <a:off x="1058944" y="2969443"/>
            <a:ext cx="9414235" cy="2906425"/>
          </a:xfrm>
          <a:prstGeom prst="rect">
            <a:avLst/>
          </a:prstGeom>
          <a:noFill/>
        </p:spPr>
        <p:txBody>
          <a:bodyPr wrap="square" rtlCol="0">
            <a:spAutoFit/>
          </a:bodyPr>
          <a:lstStyle/>
          <a:p>
            <a:endParaRPr lang="en-GB" dirty="0"/>
          </a:p>
        </p:txBody>
      </p:sp>
      <p:graphicFrame>
        <p:nvGraphicFramePr>
          <p:cNvPr id="16" name="Table 16">
            <a:extLst>
              <a:ext uri="{FF2B5EF4-FFF2-40B4-BE49-F238E27FC236}">
                <a16:creationId xmlns:a16="http://schemas.microsoft.com/office/drawing/2014/main" id="{AEC29C94-C5CC-4A4B-BDC7-46DB2F90EDB9}"/>
              </a:ext>
            </a:extLst>
          </p:cNvPr>
          <p:cNvGraphicFramePr>
            <a:graphicFrameLocks noGrp="1"/>
          </p:cNvGraphicFramePr>
          <p:nvPr>
            <p:extLst>
              <p:ext uri="{D42A27DB-BD31-4B8C-83A1-F6EECF244321}">
                <p14:modId xmlns:p14="http://schemas.microsoft.com/office/powerpoint/2010/main" val="1156839859"/>
              </p:ext>
            </p:extLst>
          </p:nvPr>
        </p:nvGraphicFramePr>
        <p:xfrm>
          <a:off x="1718820" y="3183289"/>
          <a:ext cx="9301112" cy="2906426"/>
        </p:xfrm>
        <a:graphic>
          <a:graphicData uri="http://schemas.openxmlformats.org/drawingml/2006/table">
            <a:tbl>
              <a:tblPr firstRow="1" bandRow="1">
                <a:tableStyleId>{2D5ABB26-0587-4C30-8999-92F81FD0307C}</a:tableStyleId>
              </a:tblPr>
              <a:tblGrid>
                <a:gridCol w="2325278">
                  <a:extLst>
                    <a:ext uri="{9D8B030D-6E8A-4147-A177-3AD203B41FA5}">
                      <a16:colId xmlns:a16="http://schemas.microsoft.com/office/drawing/2014/main" val="3530769273"/>
                    </a:ext>
                  </a:extLst>
                </a:gridCol>
                <a:gridCol w="2325278">
                  <a:extLst>
                    <a:ext uri="{9D8B030D-6E8A-4147-A177-3AD203B41FA5}">
                      <a16:colId xmlns:a16="http://schemas.microsoft.com/office/drawing/2014/main" val="1139395362"/>
                    </a:ext>
                  </a:extLst>
                </a:gridCol>
                <a:gridCol w="2325278">
                  <a:extLst>
                    <a:ext uri="{9D8B030D-6E8A-4147-A177-3AD203B41FA5}">
                      <a16:colId xmlns:a16="http://schemas.microsoft.com/office/drawing/2014/main" val="81034780"/>
                    </a:ext>
                  </a:extLst>
                </a:gridCol>
                <a:gridCol w="2325278">
                  <a:extLst>
                    <a:ext uri="{9D8B030D-6E8A-4147-A177-3AD203B41FA5}">
                      <a16:colId xmlns:a16="http://schemas.microsoft.com/office/drawing/2014/main" val="3161712653"/>
                    </a:ext>
                  </a:extLst>
                </a:gridCol>
              </a:tblGrid>
              <a:tr h="1453213">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606566985"/>
                  </a:ext>
                </a:extLst>
              </a:tr>
              <a:tr h="1453213">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592418792"/>
                  </a:ext>
                </a:extLst>
              </a:tr>
            </a:tbl>
          </a:graphicData>
        </a:graphic>
      </p:graphicFrame>
      <p:sp>
        <p:nvSpPr>
          <p:cNvPr id="21" name="TextBox 20">
            <a:extLst>
              <a:ext uri="{FF2B5EF4-FFF2-40B4-BE49-F238E27FC236}">
                <a16:creationId xmlns:a16="http://schemas.microsoft.com/office/drawing/2014/main" id="{52553EBE-8DF2-49A9-A672-6CDD65B11F5D}"/>
              </a:ext>
            </a:extLst>
          </p:cNvPr>
          <p:cNvSpPr txBox="1"/>
          <p:nvPr/>
        </p:nvSpPr>
        <p:spPr>
          <a:xfrm>
            <a:off x="1605696" y="3183288"/>
            <a:ext cx="9290902" cy="193899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On viewing the video clip of best practice, complete the worksheet in pairs or small groups for ‘What Constitutes Best Practice?’  Identify from the video aspects of practice which you consider to be representative of positive influences. On completion, your findings will be shared amongst the class for open discussion. </a:t>
            </a:r>
          </a:p>
        </p:txBody>
      </p:sp>
    </p:spTree>
    <p:extLst>
      <p:ext uri="{BB962C8B-B14F-4D97-AF65-F5344CB8AC3E}">
        <p14:creationId xmlns:p14="http://schemas.microsoft.com/office/powerpoint/2010/main" val="2447365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C16D9-D69F-48AB-BE06-4F7C1425376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Evidence</a:t>
            </a:r>
          </a:p>
        </p:txBody>
      </p:sp>
      <p:sp>
        <p:nvSpPr>
          <p:cNvPr id="3" name="TextBox 2">
            <a:extLst>
              <a:ext uri="{FF2B5EF4-FFF2-40B4-BE49-F238E27FC236}">
                <a16:creationId xmlns:a16="http://schemas.microsoft.com/office/drawing/2014/main" id="{F80DA699-BE69-403A-876C-42E578BD8E91}"/>
              </a:ext>
            </a:extLst>
          </p:cNvPr>
          <p:cNvSpPr txBox="1"/>
          <p:nvPr/>
        </p:nvSpPr>
        <p:spPr>
          <a:xfrm>
            <a:off x="1140643" y="2677212"/>
            <a:ext cx="10077254" cy="3539430"/>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What good practice looks like in reality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hlinkClick r:id="rId3"/>
              </a:rPr>
              <a:t>https://www.ucl.ac.uk/ioe/departments-and-centres/centres/best-practice-grouping-students/developing-best-practice-mixed-attainment-english-teaching</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(UCL, 2020)</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23401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05B6F-EEF6-4538-8186-A6202C78835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Reflective Practice</a:t>
            </a:r>
          </a:p>
        </p:txBody>
      </p:sp>
      <p:sp>
        <p:nvSpPr>
          <p:cNvPr id="3" name="TextBox 2">
            <a:extLst>
              <a:ext uri="{FF2B5EF4-FFF2-40B4-BE49-F238E27FC236}">
                <a16:creationId xmlns:a16="http://schemas.microsoft.com/office/drawing/2014/main" id="{4F417457-AFAD-4F9D-AD90-522342326A0D}"/>
              </a:ext>
            </a:extLst>
          </p:cNvPr>
          <p:cNvSpPr txBox="1"/>
          <p:nvPr/>
        </p:nvSpPr>
        <p:spPr>
          <a:xfrm>
            <a:off x="1093509" y="2714920"/>
            <a:ext cx="10086680" cy="4616648"/>
          </a:xfrm>
          <a:prstGeom prst="rect">
            <a:avLst/>
          </a:prstGeom>
          <a:noFill/>
        </p:spPr>
        <p:txBody>
          <a:bodyPr wrap="square" rtlCol="0">
            <a:spAutoFit/>
          </a:bodyPr>
          <a:lstStyle/>
          <a:p>
            <a:r>
              <a:rPr lang="en-GB" dirty="0"/>
              <a:t>‘</a:t>
            </a:r>
            <a:r>
              <a:rPr lang="en-GB" sz="2400" dirty="0">
                <a:latin typeface="Arial" panose="020B0604020202020204" pitchFamily="34" charset="0"/>
                <a:cs typeface="Arial" panose="020B0604020202020204" pitchFamily="34" charset="0"/>
              </a:rPr>
              <a:t>Reflective Practice’ according to Schon (1983) is defined as,</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t>
            </a:r>
            <a:r>
              <a:rPr lang="en-GB" sz="2400" i="1" dirty="0">
                <a:latin typeface="Arial" panose="020B0604020202020204" pitchFamily="34" charset="0"/>
                <a:cs typeface="Arial" panose="020B0604020202020204" pitchFamily="34" charset="0"/>
              </a:rPr>
              <a:t>Reflective practice is a process of reviewing an experience from practice in order to describe, analyse and evaluate and so informs learning from practice’</a:t>
            </a:r>
          </a:p>
          <a:p>
            <a:r>
              <a:rPr lang="en-GB" sz="2400" i="1"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Reece</a:t>
            </a:r>
            <a:r>
              <a:rPr lang="en-GB" sz="1600" i="1" dirty="0">
                <a:latin typeface="Arial" panose="020B0604020202020204" pitchFamily="34" charset="0"/>
                <a:cs typeface="Arial" panose="020B0604020202020204" pitchFamily="34" charset="0"/>
              </a:rPr>
              <a:t> et al, </a:t>
            </a:r>
            <a:r>
              <a:rPr lang="en-GB" sz="1600" dirty="0">
                <a:latin typeface="Arial" panose="020B0604020202020204" pitchFamily="34" charset="0"/>
                <a:cs typeface="Arial" panose="020B0604020202020204" pitchFamily="34" charset="0"/>
              </a:rPr>
              <a:t>2007</a:t>
            </a:r>
            <a:r>
              <a:rPr lang="en-GB" sz="1600" i="1" dirty="0">
                <a:latin typeface="Arial" panose="020B0604020202020204" pitchFamily="34" charset="0"/>
                <a:cs typeface="Arial" panose="020B0604020202020204" pitchFamily="34" charset="0"/>
              </a:rPr>
              <a:t>)</a:t>
            </a:r>
            <a:endParaRPr lang="en-GB" sz="1600" i="1" dirty="0"/>
          </a:p>
          <a:p>
            <a:r>
              <a:rPr lang="en-GB" i="1" dirty="0"/>
              <a:t>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63391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AAED-75C4-48E1-934F-AAC0FD9E6DD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Reflective Cycle</a:t>
            </a:r>
          </a:p>
        </p:txBody>
      </p:sp>
      <p:sp>
        <p:nvSpPr>
          <p:cNvPr id="5" name="TextBox 4">
            <a:extLst>
              <a:ext uri="{FF2B5EF4-FFF2-40B4-BE49-F238E27FC236}">
                <a16:creationId xmlns:a16="http://schemas.microsoft.com/office/drawing/2014/main" id="{E356A51C-5325-4D06-A84E-279D1436908B}"/>
              </a:ext>
            </a:extLst>
          </p:cNvPr>
          <p:cNvSpPr txBox="1"/>
          <p:nvPr/>
        </p:nvSpPr>
        <p:spPr>
          <a:xfrm>
            <a:off x="5363853" y="5268566"/>
            <a:ext cx="1319752" cy="369332"/>
          </a:xfrm>
          <a:prstGeom prst="rect">
            <a:avLst/>
          </a:prstGeom>
          <a:noFill/>
          <a:ln w="28575">
            <a:solidFill>
              <a:schemeClr val="tx1"/>
            </a:solidFill>
          </a:ln>
        </p:spPr>
        <p:txBody>
          <a:bodyPr wrap="square" rtlCol="0">
            <a:spAutoFit/>
          </a:bodyPr>
          <a:lstStyle/>
          <a:p>
            <a:pPr algn="ctr"/>
            <a:r>
              <a:rPr lang="en-GB" dirty="0"/>
              <a:t>Analysis</a:t>
            </a:r>
          </a:p>
        </p:txBody>
      </p:sp>
      <p:sp>
        <p:nvSpPr>
          <p:cNvPr id="6" name="TextBox 5">
            <a:extLst>
              <a:ext uri="{FF2B5EF4-FFF2-40B4-BE49-F238E27FC236}">
                <a16:creationId xmlns:a16="http://schemas.microsoft.com/office/drawing/2014/main" id="{294E88B0-3C28-47D5-8E41-8CA53A7946F9}"/>
              </a:ext>
            </a:extLst>
          </p:cNvPr>
          <p:cNvSpPr txBox="1"/>
          <p:nvPr/>
        </p:nvSpPr>
        <p:spPr>
          <a:xfrm>
            <a:off x="5363852" y="3016577"/>
            <a:ext cx="1432874" cy="369332"/>
          </a:xfrm>
          <a:prstGeom prst="rect">
            <a:avLst/>
          </a:prstGeom>
          <a:noFill/>
          <a:ln w="28575">
            <a:solidFill>
              <a:schemeClr val="tx1"/>
            </a:solidFill>
          </a:ln>
        </p:spPr>
        <p:txBody>
          <a:bodyPr wrap="square" rtlCol="0">
            <a:spAutoFit/>
          </a:bodyPr>
          <a:lstStyle/>
          <a:p>
            <a:pPr algn="ctr"/>
            <a:r>
              <a:rPr lang="en-GB" dirty="0"/>
              <a:t>Description</a:t>
            </a:r>
          </a:p>
        </p:txBody>
      </p:sp>
      <p:sp>
        <p:nvSpPr>
          <p:cNvPr id="7" name="TextBox 6">
            <a:extLst>
              <a:ext uri="{FF2B5EF4-FFF2-40B4-BE49-F238E27FC236}">
                <a16:creationId xmlns:a16="http://schemas.microsoft.com/office/drawing/2014/main" id="{E9294627-5A4F-4568-8100-40DAB9F2F803}"/>
              </a:ext>
            </a:extLst>
          </p:cNvPr>
          <p:cNvSpPr txBox="1"/>
          <p:nvPr/>
        </p:nvSpPr>
        <p:spPr>
          <a:xfrm>
            <a:off x="7541447" y="3471097"/>
            <a:ext cx="1074647" cy="369332"/>
          </a:xfrm>
          <a:prstGeom prst="rect">
            <a:avLst/>
          </a:prstGeom>
          <a:noFill/>
          <a:ln w="28575">
            <a:solidFill>
              <a:schemeClr val="tx1"/>
            </a:solidFill>
          </a:ln>
        </p:spPr>
        <p:txBody>
          <a:bodyPr wrap="square" rtlCol="0">
            <a:spAutoFit/>
          </a:bodyPr>
          <a:lstStyle/>
          <a:p>
            <a:r>
              <a:rPr lang="en-GB" dirty="0"/>
              <a:t>Feelings</a:t>
            </a:r>
          </a:p>
        </p:txBody>
      </p:sp>
      <p:sp>
        <p:nvSpPr>
          <p:cNvPr id="8" name="TextBox 7">
            <a:extLst>
              <a:ext uri="{FF2B5EF4-FFF2-40B4-BE49-F238E27FC236}">
                <a16:creationId xmlns:a16="http://schemas.microsoft.com/office/drawing/2014/main" id="{293F1040-9B45-4CC5-8D7C-E6FDA5FCEC24}"/>
              </a:ext>
            </a:extLst>
          </p:cNvPr>
          <p:cNvSpPr txBox="1"/>
          <p:nvPr/>
        </p:nvSpPr>
        <p:spPr>
          <a:xfrm>
            <a:off x="7286921" y="4422857"/>
            <a:ext cx="1263171" cy="369332"/>
          </a:xfrm>
          <a:prstGeom prst="rect">
            <a:avLst/>
          </a:prstGeom>
          <a:noFill/>
          <a:ln w="28575">
            <a:solidFill>
              <a:schemeClr val="tx1"/>
            </a:solidFill>
          </a:ln>
        </p:spPr>
        <p:txBody>
          <a:bodyPr wrap="square" rtlCol="0">
            <a:spAutoFit/>
          </a:bodyPr>
          <a:lstStyle/>
          <a:p>
            <a:r>
              <a:rPr lang="en-GB" dirty="0"/>
              <a:t>Evaluations</a:t>
            </a:r>
          </a:p>
        </p:txBody>
      </p:sp>
      <p:sp>
        <p:nvSpPr>
          <p:cNvPr id="10" name="TextBox 9">
            <a:extLst>
              <a:ext uri="{FF2B5EF4-FFF2-40B4-BE49-F238E27FC236}">
                <a16:creationId xmlns:a16="http://schemas.microsoft.com/office/drawing/2014/main" id="{B97BB10C-BEFB-4D1E-9F1A-47169D83A2D1}"/>
              </a:ext>
            </a:extLst>
          </p:cNvPr>
          <p:cNvSpPr txBox="1"/>
          <p:nvPr/>
        </p:nvSpPr>
        <p:spPr>
          <a:xfrm>
            <a:off x="3560172" y="3429000"/>
            <a:ext cx="1294625" cy="369332"/>
          </a:xfrm>
          <a:prstGeom prst="rect">
            <a:avLst/>
          </a:prstGeom>
          <a:noFill/>
          <a:ln w="28575">
            <a:solidFill>
              <a:schemeClr val="tx1"/>
            </a:solidFill>
          </a:ln>
        </p:spPr>
        <p:txBody>
          <a:bodyPr wrap="square" rtlCol="0">
            <a:spAutoFit/>
          </a:bodyPr>
          <a:lstStyle/>
          <a:p>
            <a:r>
              <a:rPr lang="en-GB" dirty="0"/>
              <a:t>Action Plan</a:t>
            </a:r>
          </a:p>
        </p:txBody>
      </p:sp>
      <p:sp>
        <p:nvSpPr>
          <p:cNvPr id="11" name="TextBox 10">
            <a:extLst>
              <a:ext uri="{FF2B5EF4-FFF2-40B4-BE49-F238E27FC236}">
                <a16:creationId xmlns:a16="http://schemas.microsoft.com/office/drawing/2014/main" id="{B0AE9498-2950-4CFA-9817-7BC9BEBE7F2B}"/>
              </a:ext>
            </a:extLst>
          </p:cNvPr>
          <p:cNvSpPr txBox="1"/>
          <p:nvPr/>
        </p:nvSpPr>
        <p:spPr>
          <a:xfrm>
            <a:off x="3016577" y="4348783"/>
            <a:ext cx="1432875" cy="369332"/>
          </a:xfrm>
          <a:prstGeom prst="rect">
            <a:avLst/>
          </a:prstGeom>
          <a:noFill/>
          <a:ln w="28575">
            <a:solidFill>
              <a:schemeClr val="tx1"/>
            </a:solidFill>
          </a:ln>
        </p:spPr>
        <p:txBody>
          <a:bodyPr wrap="square" rtlCol="0">
            <a:spAutoFit/>
          </a:bodyPr>
          <a:lstStyle/>
          <a:p>
            <a:r>
              <a:rPr lang="en-GB" dirty="0"/>
              <a:t>Conclusion</a:t>
            </a:r>
          </a:p>
        </p:txBody>
      </p:sp>
      <p:cxnSp>
        <p:nvCxnSpPr>
          <p:cNvPr id="13" name="Straight Arrow Connector 12">
            <a:extLst>
              <a:ext uri="{FF2B5EF4-FFF2-40B4-BE49-F238E27FC236}">
                <a16:creationId xmlns:a16="http://schemas.microsoft.com/office/drawing/2014/main" id="{FC1C6761-0ADA-4C68-ACDD-B9C1F7891A1E}"/>
              </a:ext>
            </a:extLst>
          </p:cNvPr>
          <p:cNvCxnSpPr>
            <a:cxnSpLocks/>
          </p:cNvCxnSpPr>
          <p:nvPr/>
        </p:nvCxnSpPr>
        <p:spPr>
          <a:xfrm>
            <a:off x="7286920" y="3120273"/>
            <a:ext cx="531053" cy="30872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9BA5931E-C324-4DA9-B117-CA15484E3C24}"/>
              </a:ext>
            </a:extLst>
          </p:cNvPr>
          <p:cNvCxnSpPr>
            <a:cxnSpLocks/>
          </p:cNvCxnSpPr>
          <p:nvPr/>
        </p:nvCxnSpPr>
        <p:spPr>
          <a:xfrm>
            <a:off x="8100768" y="3931672"/>
            <a:ext cx="0" cy="417111"/>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DF95B50B-C06B-4D57-A449-5B1C849F6DF1}"/>
              </a:ext>
            </a:extLst>
          </p:cNvPr>
          <p:cNvCxnSpPr>
            <a:cxnSpLocks/>
          </p:cNvCxnSpPr>
          <p:nvPr/>
        </p:nvCxnSpPr>
        <p:spPr>
          <a:xfrm flipH="1">
            <a:off x="7126664" y="5025527"/>
            <a:ext cx="691309" cy="442019"/>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B53BC3B4-6375-4A98-AB27-74F7C2BFEE0B}"/>
              </a:ext>
            </a:extLst>
          </p:cNvPr>
          <p:cNvCxnSpPr/>
          <p:nvPr/>
        </p:nvCxnSpPr>
        <p:spPr>
          <a:xfrm flipH="1" flipV="1">
            <a:off x="4449452" y="4864231"/>
            <a:ext cx="518474" cy="518474"/>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1" name="Straight Arrow Connector 20">
            <a:extLst>
              <a:ext uri="{FF2B5EF4-FFF2-40B4-BE49-F238E27FC236}">
                <a16:creationId xmlns:a16="http://schemas.microsoft.com/office/drawing/2014/main" id="{345F1CF3-9E5A-479C-B879-CDBA2D1CC878}"/>
              </a:ext>
            </a:extLst>
          </p:cNvPr>
          <p:cNvCxnSpPr>
            <a:cxnSpLocks/>
          </p:cNvCxnSpPr>
          <p:nvPr/>
        </p:nvCxnSpPr>
        <p:spPr>
          <a:xfrm flipV="1">
            <a:off x="4091233" y="3840430"/>
            <a:ext cx="0" cy="508353"/>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69969F7A-F3A4-4A00-AD3F-0851CC0C3CE2}"/>
              </a:ext>
            </a:extLst>
          </p:cNvPr>
          <p:cNvCxnSpPr>
            <a:cxnSpLocks/>
          </p:cNvCxnSpPr>
          <p:nvPr/>
        </p:nvCxnSpPr>
        <p:spPr>
          <a:xfrm flipV="1">
            <a:off x="4449452" y="3120274"/>
            <a:ext cx="518474" cy="179107"/>
          </a:xfrm>
          <a:prstGeom prst="straightConnector1">
            <a:avLst/>
          </a:prstGeom>
          <a:ln w="38100">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2BF50D73-0B97-4269-A5BE-0C219A9E56F1}"/>
              </a:ext>
            </a:extLst>
          </p:cNvPr>
          <p:cNvSpPr txBox="1"/>
          <p:nvPr/>
        </p:nvSpPr>
        <p:spPr>
          <a:xfrm>
            <a:off x="4091233" y="2509217"/>
            <a:ext cx="3299381" cy="369332"/>
          </a:xfrm>
          <a:prstGeom prst="rect">
            <a:avLst/>
          </a:prstGeom>
          <a:noFill/>
          <a:ln w="28575">
            <a:solidFill>
              <a:schemeClr val="bg1"/>
            </a:solidFill>
          </a:ln>
        </p:spPr>
        <p:txBody>
          <a:bodyPr wrap="square" rtlCol="0">
            <a:spAutoFit/>
          </a:bodyPr>
          <a:lstStyle/>
          <a:p>
            <a:r>
              <a:rPr lang="en-GB" u="sng" dirty="0" err="1">
                <a:latin typeface="Arial" panose="020B0604020202020204" pitchFamily="34" charset="0"/>
                <a:cs typeface="Arial" panose="020B0604020202020204" pitchFamily="34" charset="0"/>
              </a:rPr>
              <a:t>Schons</a:t>
            </a:r>
            <a:r>
              <a:rPr lang="en-GB" u="sng" dirty="0">
                <a:latin typeface="Arial" panose="020B0604020202020204" pitchFamily="34" charset="0"/>
                <a:cs typeface="Arial" panose="020B0604020202020204" pitchFamily="34" charset="0"/>
              </a:rPr>
              <a:t> Reflective Cycle, 1983</a:t>
            </a:r>
          </a:p>
        </p:txBody>
      </p:sp>
      <p:sp>
        <p:nvSpPr>
          <p:cNvPr id="61" name="TextBox 60">
            <a:extLst>
              <a:ext uri="{FF2B5EF4-FFF2-40B4-BE49-F238E27FC236}">
                <a16:creationId xmlns:a16="http://schemas.microsoft.com/office/drawing/2014/main" id="{AA7F5744-4F73-4149-9D09-1C94D047AA87}"/>
              </a:ext>
            </a:extLst>
          </p:cNvPr>
          <p:cNvSpPr txBox="1"/>
          <p:nvPr/>
        </p:nvSpPr>
        <p:spPr>
          <a:xfrm>
            <a:off x="8550092" y="5467546"/>
            <a:ext cx="234650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(Reece et al, 2007)</a:t>
            </a:r>
          </a:p>
        </p:txBody>
      </p:sp>
    </p:spTree>
    <p:extLst>
      <p:ext uri="{BB962C8B-B14F-4D97-AF65-F5344CB8AC3E}">
        <p14:creationId xmlns:p14="http://schemas.microsoft.com/office/powerpoint/2010/main" val="37618474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3255E-9985-4D2B-B330-0E8539BAEBEF}"/>
              </a:ext>
            </a:extLst>
          </p:cNvPr>
          <p:cNvSpPr>
            <a:spLocks noGrp="1"/>
          </p:cNvSpPr>
          <p:nvPr>
            <p:ph type="title"/>
          </p:nvPr>
        </p:nvSpPr>
        <p:spPr/>
        <p:txBody>
          <a:bodyPr>
            <a:normAutofit fontScale="90000"/>
          </a:bodyPr>
          <a:lstStyle/>
          <a:p>
            <a:r>
              <a:rPr lang="en-GB" dirty="0">
                <a:latin typeface="Arial" panose="020B0604020202020204" pitchFamily="34" charset="0"/>
                <a:cs typeface="Arial" panose="020B0604020202020204" pitchFamily="34" charset="0"/>
              </a:rPr>
              <a:t>How Reflective Practice Impacts Upon Individual Behaviour</a:t>
            </a:r>
          </a:p>
        </p:txBody>
      </p:sp>
      <p:pic>
        <p:nvPicPr>
          <p:cNvPr id="5" name="Picture 4" descr="A picture containing drawing&#10;&#10;Description automatically generated">
            <a:extLst>
              <a:ext uri="{FF2B5EF4-FFF2-40B4-BE49-F238E27FC236}">
                <a16:creationId xmlns:a16="http://schemas.microsoft.com/office/drawing/2014/main" id="{998E8216-A1FE-422B-9FD4-2DC4ED5065F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85781" y="2724346"/>
            <a:ext cx="2290714" cy="3271101"/>
          </a:xfrm>
          <a:prstGeom prst="rect">
            <a:avLst/>
          </a:prstGeom>
        </p:spPr>
      </p:pic>
      <p:sp>
        <p:nvSpPr>
          <p:cNvPr id="7" name="TextBox 6">
            <a:extLst>
              <a:ext uri="{FF2B5EF4-FFF2-40B4-BE49-F238E27FC236}">
                <a16:creationId xmlns:a16="http://schemas.microsoft.com/office/drawing/2014/main" id="{93C50566-F28F-4D2C-BD22-645E1F7CA612}"/>
              </a:ext>
            </a:extLst>
          </p:cNvPr>
          <p:cNvSpPr txBox="1"/>
          <p:nvPr/>
        </p:nvSpPr>
        <p:spPr>
          <a:xfrm>
            <a:off x="1115506" y="2413262"/>
            <a:ext cx="7425180"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qualities and characteristics of a teacher, combined with the experiences and cultures gained will impact upon what is achieved in the classroom</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Outcomes are determined by knowledge, understanding and beliefs about behaviours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appropriateness of any strategy or intervention on pupil/s and relevance to parents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Need to specify why certain behaviours are expected in accordance with school policies etc.   </a:t>
            </a:r>
          </a:p>
        </p:txBody>
      </p:sp>
    </p:spTree>
    <p:extLst>
      <p:ext uri="{BB962C8B-B14F-4D97-AF65-F5344CB8AC3E}">
        <p14:creationId xmlns:p14="http://schemas.microsoft.com/office/powerpoint/2010/main" val="23376534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2254-035A-4A49-AE59-9758FE6B24B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Reflection and Behaviour</a:t>
            </a:r>
          </a:p>
        </p:txBody>
      </p:sp>
      <p:sp>
        <p:nvSpPr>
          <p:cNvPr id="3" name="TextBox 2">
            <a:extLst>
              <a:ext uri="{FF2B5EF4-FFF2-40B4-BE49-F238E27FC236}">
                <a16:creationId xmlns:a16="http://schemas.microsoft.com/office/drawing/2014/main" id="{A964E11C-FD9A-43F1-B6A9-FCEADB8A0431}"/>
              </a:ext>
            </a:extLst>
          </p:cNvPr>
          <p:cNvSpPr txBox="1"/>
          <p:nvPr/>
        </p:nvSpPr>
        <p:spPr>
          <a:xfrm>
            <a:off x="1131216" y="2780907"/>
            <a:ext cx="10001840" cy="341632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aware of own approach to behaviour management and their own non-verbal communication</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aware of our behaviours, modelling requirement and how they impact upon others</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Being consistent, detaching the behaviour from the individual</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Operating within the framework of behaviour policy of the setting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Reflective practice will help to inform Individual Development Plans IDP)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Recognise when additional training and support is needed to manage behaviour  </a:t>
            </a:r>
          </a:p>
        </p:txBody>
      </p:sp>
    </p:spTree>
    <p:extLst>
      <p:ext uri="{BB962C8B-B14F-4D97-AF65-F5344CB8AC3E}">
        <p14:creationId xmlns:p14="http://schemas.microsoft.com/office/powerpoint/2010/main" val="100569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945A2-3D35-4144-851D-6ACBE053D67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06CC254F-5AAE-40C0-845A-D0B0A59EE8B7}"/>
              </a:ext>
            </a:extLst>
          </p:cNvPr>
          <p:cNvSpPr txBox="1"/>
          <p:nvPr/>
        </p:nvSpPr>
        <p:spPr>
          <a:xfrm>
            <a:off x="1295401" y="2573518"/>
            <a:ext cx="9601195"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Ben, aged 9, had difficulties controlling his behaviour both inside and outside the classroom. He was very aggressive towards other children and showed staff little or no respect. Teachers often commented how unhappy he looked. His teacher realised that his behaviour was linked to his lack of self-esteem and self-worth. She established this through other staff who often commented how unhappy he looked. During circle time sessions when he was asked to say something positive about himself he either refused or replied with a negative comment, for example “I don‘t like being me”</a:t>
            </a:r>
          </a:p>
        </p:txBody>
      </p:sp>
    </p:spTree>
    <p:extLst>
      <p:ext uri="{BB962C8B-B14F-4D97-AF65-F5344CB8AC3E}">
        <p14:creationId xmlns:p14="http://schemas.microsoft.com/office/powerpoint/2010/main" val="27584968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086BC-C56C-4396-908F-944C40FDD3F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31F7F0CE-8683-48A0-BE97-9C973DDC7107}"/>
              </a:ext>
            </a:extLst>
          </p:cNvPr>
          <p:cNvSpPr txBox="1"/>
          <p:nvPr/>
        </p:nvSpPr>
        <p:spPr>
          <a:xfrm>
            <a:off x="782426" y="2356701"/>
            <a:ext cx="10567446" cy="378565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Darren is ten years of age. He started missing school occasionally at the age of seven. He was reported for being absent repeatedly at the age of nine. His parents repeatedly made excuses for him claiming that he was ill, often with colds or flu. Eventually, the school contacted the education welfare officer who made a home visit. She spoke to Darren and his mother. It turned out that Darren was being repeatedly bullied both physically and verbally. He was often too afraid to go to school. Further investigations showed that he was also the subject of bullying on the school bus to and from school and in the yard during playtimes. His mother had taken him home to see her general practitioner twice following bouts of physical bullying. Darren believed that by reporting the boys who bullied him, he would be subjected to more serious bullying. His mother was also concerned about being victimised within the local community. The bullying started because Darren was smaller than his peers, overweight and not so good at sporting activities.</a:t>
            </a:r>
          </a:p>
        </p:txBody>
      </p:sp>
    </p:spTree>
    <p:extLst>
      <p:ext uri="{BB962C8B-B14F-4D97-AF65-F5344CB8AC3E}">
        <p14:creationId xmlns:p14="http://schemas.microsoft.com/office/powerpoint/2010/main" val="2868849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554EA-050A-47A4-9E62-3320BB04DF1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Case Studies</a:t>
            </a:r>
          </a:p>
        </p:txBody>
      </p:sp>
      <p:sp>
        <p:nvSpPr>
          <p:cNvPr id="3" name="TextBox 2">
            <a:extLst>
              <a:ext uri="{FF2B5EF4-FFF2-40B4-BE49-F238E27FC236}">
                <a16:creationId xmlns:a16="http://schemas.microsoft.com/office/drawing/2014/main" id="{1DA81699-2416-48F9-9BA8-35C7128310E5}"/>
              </a:ext>
            </a:extLst>
          </p:cNvPr>
          <p:cNvSpPr txBox="1"/>
          <p:nvPr/>
        </p:nvSpPr>
        <p:spPr>
          <a:xfrm>
            <a:off x="1206631" y="1875934"/>
            <a:ext cx="10105533" cy="388253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Janine is nine years old. She started missing school at the age of five without good reason. Her mother always condoned her absences and made plausible excuses for her. Following the intervention of her school after the absences became more frequent and prolonged, Janine was found by the education social worker to be living in a caravan with her mother and her boyfriend some 30 miles away from the school‘s catchment area. The conditions inside the caravan concerned the education social worker so much she reported the case to the social services department.</a:t>
            </a:r>
          </a:p>
        </p:txBody>
      </p:sp>
    </p:spTree>
    <p:extLst>
      <p:ext uri="{BB962C8B-B14F-4D97-AF65-F5344CB8AC3E}">
        <p14:creationId xmlns:p14="http://schemas.microsoft.com/office/powerpoint/2010/main" val="14366244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F2C9-A8C4-45AA-836C-65DEBE227E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B1F684AE-C501-4604-ABBD-B5A7191304BE}"/>
              </a:ext>
            </a:extLst>
          </p:cNvPr>
          <p:cNvSpPr txBox="1"/>
          <p:nvPr/>
        </p:nvSpPr>
        <p:spPr>
          <a:xfrm>
            <a:off x="1295402" y="2582944"/>
            <a:ext cx="9601196" cy="292387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Do you have any questions?</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Please would you kindly complete the lesson evaluation sheet</a:t>
            </a:r>
          </a:p>
          <a:p>
            <a:endParaRPr lang="en-GB" dirty="0"/>
          </a:p>
          <a:p>
            <a:endParaRPr lang="en-GB" dirty="0"/>
          </a:p>
          <a:p>
            <a:pPr algn="ctr"/>
            <a:r>
              <a:rPr lang="en-GB" sz="3600" dirty="0">
                <a:solidFill>
                  <a:srgbClr val="FF0000"/>
                </a:solidFill>
                <a:latin typeface="Arial" panose="020B0604020202020204" pitchFamily="34" charset="0"/>
                <a:cs typeface="Arial" panose="020B0604020202020204" pitchFamily="34" charset="0"/>
              </a:rPr>
              <a:t>Thankyou for listening!</a:t>
            </a:r>
          </a:p>
        </p:txBody>
      </p:sp>
    </p:spTree>
    <p:extLst>
      <p:ext uri="{BB962C8B-B14F-4D97-AF65-F5344CB8AC3E}">
        <p14:creationId xmlns:p14="http://schemas.microsoft.com/office/powerpoint/2010/main" val="3016402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A0C941-0BD5-4EC6-8EA0-D05E0368CFA2}"/>
              </a:ext>
            </a:extLst>
          </p:cNvPr>
          <p:cNvSpPr txBox="1"/>
          <p:nvPr/>
        </p:nvSpPr>
        <p:spPr>
          <a:xfrm>
            <a:off x="4662616" y="873211"/>
            <a:ext cx="2578443"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BB808624-23C5-4CDF-B8FF-FDBBB6B1DAE6}"/>
              </a:ext>
            </a:extLst>
          </p:cNvPr>
          <p:cNvSpPr txBox="1"/>
          <p:nvPr/>
        </p:nvSpPr>
        <p:spPr>
          <a:xfrm>
            <a:off x="1197204" y="1970201"/>
            <a:ext cx="10030969" cy="4401205"/>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Adams, K (2009), Behaviour for Learning in the Primary School, Exeter, Learning Matters Ltd.</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Denby</a:t>
            </a:r>
            <a:r>
              <a:rPr lang="en-GB" sz="1400" dirty="0">
                <a:latin typeface="Arial" panose="020B0604020202020204" pitchFamily="34" charset="0"/>
                <a:cs typeface="Arial" panose="020B0604020202020204" pitchFamily="34" charset="0"/>
              </a:rPr>
              <a:t>, N (2012), Training to Teach, London, Sage Publications Ltd.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Ellis, S &amp; Tod, J (2015), Promoting Behaviour for Learning in the Classroom, London, Routledge.</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Lever, C (2011), Understanding Challenging Behaviour in Inclusive Classrooms : Harlow, Longman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Reece, I &amp; Walker, S (2007), Teaching, training and Learning, A Practical Guide, Tyne and Wear, Business Education Publishers Ltd.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Rogers, B (2015), Classroom Behaviour: A Practical Guide to Effective Teaching, Behaviour, London, Sage Publications Ltd.</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Welsh Government (2012), Practical approaches for behaviour management in the classroom, [Online] Available at; </a:t>
            </a:r>
            <a:r>
              <a:rPr lang="en-GB" sz="1400" dirty="0">
                <a:hlinkClick r:id="rId3"/>
              </a:rPr>
              <a:t>https://gov.wales/sites/default/files/publications/2018-12/practical-approaches-to-behaviour-management-in-the-classroom-a-handbook-for-classroom-teachers-in-primary-schools.pdf</a:t>
            </a:r>
            <a:r>
              <a:rPr lang="en-GB" sz="1400" dirty="0"/>
              <a:t> </a:t>
            </a:r>
            <a:r>
              <a:rPr lang="en-GB" sz="1400" dirty="0">
                <a:latin typeface="Arial" panose="020B0604020202020204" pitchFamily="34" charset="0"/>
                <a:cs typeface="Arial" panose="020B0604020202020204" pitchFamily="34" charset="0"/>
              </a:rPr>
              <a:t>(Accessed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March 2020)</a:t>
            </a:r>
          </a:p>
          <a:p>
            <a:endParaRPr lang="en-GB" sz="16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0881804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812</TotalTime>
  <Words>3133</Words>
  <Application>Microsoft Office PowerPoint</Application>
  <PresentationFormat>Widescreen</PresentationFormat>
  <Paragraphs>233</Paragraphs>
  <Slides>22</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Garamond</vt:lpstr>
      <vt:lpstr>Organic</vt:lpstr>
      <vt:lpstr>Behaviour &amp; Learning</vt:lpstr>
      <vt:lpstr>Objectives</vt:lpstr>
      <vt:lpstr>Behaviour Management </vt:lpstr>
      <vt:lpstr>The Practitioner</vt:lpstr>
      <vt:lpstr>The Practitioner’s Practice</vt:lpstr>
      <vt:lpstr>The Practitioner’s Practice</vt:lpstr>
      <vt:lpstr>The Practitioner and Pupil Engagement</vt:lpstr>
      <vt:lpstr>The Practitioner’s Style and Management</vt:lpstr>
      <vt:lpstr>Practitioner’s Behaviour</vt:lpstr>
      <vt:lpstr>Effective Classroom Management.</vt:lpstr>
      <vt:lpstr>Effective Classroom Management</vt:lpstr>
      <vt:lpstr>Task 1</vt:lpstr>
      <vt:lpstr>The Evidence</vt:lpstr>
      <vt:lpstr>Reflective Practice</vt:lpstr>
      <vt:lpstr>Reflective Cycle</vt:lpstr>
      <vt:lpstr>How Reflective Practice Impacts Upon Individual Behaviour</vt:lpstr>
      <vt:lpstr>Reflection and Behaviour</vt:lpstr>
      <vt:lpstr>Case Studies</vt:lpstr>
      <vt:lpstr>Case Studies</vt:lpstr>
      <vt:lpstr>Case Studies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Behaviour &amp; Learning</dc:title>
  <dc:creator>Tracy Taylor (1804033)</dc:creator>
  <cp:lastModifiedBy>Tracy Taylor (1804033)</cp:lastModifiedBy>
  <cp:revision>59</cp:revision>
  <dcterms:created xsi:type="dcterms:W3CDTF">2020-03-06T22:27:57Z</dcterms:created>
  <dcterms:modified xsi:type="dcterms:W3CDTF">2020-03-08T21:10:40Z</dcterms:modified>
</cp:coreProperties>
</file>