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2"/>
  </p:notesMasterIdLst>
  <p:sldIdLst>
    <p:sldId id="256" r:id="rId2"/>
    <p:sldId id="257" r:id="rId3"/>
    <p:sldId id="258" r:id="rId4"/>
    <p:sldId id="259" r:id="rId5"/>
    <p:sldId id="262" r:id="rId6"/>
    <p:sldId id="263" r:id="rId7"/>
    <p:sldId id="264" r:id="rId8"/>
    <p:sldId id="260" r:id="rId9"/>
    <p:sldId id="265" r:id="rId10"/>
    <p:sldId id="261" r:id="rId11"/>
  </p:sldIdLst>
  <p:sldSz cx="9144000" cy="6858000" type="screen4x3"/>
  <p:notesSz cx="6858000" cy="9144000"/>
  <p:defaultTex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99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67" d="100"/>
          <a:sy n="67" d="100"/>
        </p:scale>
        <p:origin x="1392" y="60"/>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pPr>
              <a:defRPr/>
            </a:pPr>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pPr>
              <a:defRPr/>
            </a:pPr>
            <a:fld id="{521161A2-3C5D-4B7C-8196-0E2CDAF300B5}" type="datetimeFigureOut">
              <a:rPr lang="en-US"/>
              <a:pPr>
                <a:defRPr/>
              </a:pPr>
              <a:t>2/25/2021</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pPr lvl="0"/>
            <a:endParaRPr lang="en-GB" noProof="0" smtClean="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noProof="0" smtClean="0"/>
              <a:t>Click to edit Master text styles</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endParaRPr lang="en-GB" noProof="0" smtClean="0"/>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pPr>
              <a:defRPr/>
            </a:pPr>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pPr>
              <a:defRPr/>
            </a:pPr>
            <a:fld id="{43D44AFE-B18A-4750-86AC-3D6DF5649ACE}" type="slidenum">
              <a:rPr lang="en-GB"/>
              <a:pPr>
                <a:defRPr/>
              </a:pPr>
              <a:t>‹#›</a:t>
            </a:fld>
            <a:endParaRPr lang="en-GB"/>
          </a:p>
        </p:txBody>
      </p:sp>
    </p:spTree>
    <p:extLst>
      <p:ext uri="{BB962C8B-B14F-4D97-AF65-F5344CB8AC3E}">
        <p14:creationId xmlns:p14="http://schemas.microsoft.com/office/powerpoint/2010/main" val="589619554"/>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Slide Image Placeholder 1"/>
          <p:cNvSpPr>
            <a:spLocks noGrp="1" noRot="1" noChangeAspect="1" noTextEdit="1"/>
          </p:cNvSpPr>
          <p:nvPr>
            <p:ph type="sldImg"/>
          </p:nvPr>
        </p:nvSpPr>
        <p:spPr bwMode="auto">
          <a:noFill/>
          <a:ln>
            <a:solidFill>
              <a:srgbClr val="000000"/>
            </a:solidFill>
            <a:miter lim="800000"/>
            <a:headEnd/>
            <a:tailEnd/>
          </a:ln>
        </p:spPr>
      </p:sp>
      <p:sp>
        <p:nvSpPr>
          <p:cNvPr id="13315"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US" smtClean="0"/>
          </a:p>
        </p:txBody>
      </p:sp>
      <p:sp>
        <p:nvSpPr>
          <p:cNvPr id="13316"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E912F8B2-9436-44BD-8147-120DDE6F652D}" type="slidenum">
              <a:rPr lang="en-GB" smtClean="0"/>
              <a:pPr/>
              <a:t>5</a:t>
            </a:fld>
            <a:endParaRPr lang="en-GB" smtClean="0"/>
          </a:p>
        </p:txBody>
      </p:sp>
    </p:spTree>
    <p:extLst>
      <p:ext uri="{BB962C8B-B14F-4D97-AF65-F5344CB8AC3E}">
        <p14:creationId xmlns:p14="http://schemas.microsoft.com/office/powerpoint/2010/main" val="318519569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smtClean="0"/>
              <a:t>Click to edit Master subtitle style</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pPr>
              <a:defRPr/>
            </a:pPr>
            <a:fld id="{9803888A-389A-49EC-8D22-010066264845}" type="slidenum">
              <a:rPr lang="en-GB"/>
              <a:pPr>
                <a:defRPr/>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pPr>
              <a:defRPr/>
            </a:pPr>
            <a:fld id="{17C119A6-95AD-4565-BE2E-4D1683CCE182}" type="slidenum">
              <a:rPr lang="en-GB"/>
              <a:pPr>
                <a:defRPr/>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pPr>
              <a:defRPr/>
            </a:pPr>
            <a:fld id="{44557C6C-10BA-4481-B863-26AB34DFC122}" type="slidenum">
              <a:rPr lang="en-GB"/>
              <a:pPr>
                <a:defRPr/>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Rectangle 4"/>
          <p:cNvSpPr>
            <a:spLocks noGrp="1" noChangeArrowheads="1"/>
          </p:cNvSpPr>
          <p:nvPr>
            <p:ph type="dt" sz="half" idx="10"/>
          </p:nvPr>
        </p:nvSpPr>
        <p:spPr>
          <a:ln/>
        </p:spPr>
        <p:txBody>
          <a:bodyPr/>
          <a:lstStyle>
            <a:lvl1pPr>
              <a:defRPr/>
            </a:lvl1pPr>
          </a:lstStyle>
          <a:p>
            <a:pPr>
              <a:defRPr/>
            </a:pPr>
            <a:endParaRPr lang="en-GB"/>
          </a:p>
        </p:txBody>
      </p:sp>
      <p:sp>
        <p:nvSpPr>
          <p:cNvPr id="6" name="Rectangle 5"/>
          <p:cNvSpPr>
            <a:spLocks noGrp="1" noChangeArrowheads="1"/>
          </p:cNvSpPr>
          <p:nvPr>
            <p:ph type="ftr" sz="quarter" idx="11"/>
          </p:nvPr>
        </p:nvSpPr>
        <p:spPr>
          <a:ln/>
        </p:spPr>
        <p:txBody>
          <a:bodyPr/>
          <a:lstStyle>
            <a:lvl1pPr>
              <a:defRPr/>
            </a:lvl1pPr>
          </a:lstStyle>
          <a:p>
            <a:pPr>
              <a:defRPr/>
            </a:pPr>
            <a:endParaRPr lang="en-GB"/>
          </a:p>
        </p:txBody>
      </p:sp>
      <p:sp>
        <p:nvSpPr>
          <p:cNvPr id="7" name="Rectangle 6"/>
          <p:cNvSpPr>
            <a:spLocks noGrp="1" noChangeArrowheads="1"/>
          </p:cNvSpPr>
          <p:nvPr>
            <p:ph type="sldNum" sz="quarter" idx="12"/>
          </p:nvPr>
        </p:nvSpPr>
        <p:spPr>
          <a:ln/>
        </p:spPr>
        <p:txBody>
          <a:bodyPr/>
          <a:lstStyle>
            <a:lvl1pPr>
              <a:defRPr/>
            </a:lvl1pPr>
          </a:lstStyle>
          <a:p>
            <a:pPr>
              <a:defRPr/>
            </a:pPr>
            <a:fld id="{FAEA92AF-C45F-49C0-A672-59D49A65A50C}" type="slidenum">
              <a:rPr lang="en-GB"/>
              <a:pPr>
                <a:defRPr/>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Rectangle 4"/>
          <p:cNvSpPr>
            <a:spLocks noGrp="1" noChangeArrowheads="1"/>
          </p:cNvSpPr>
          <p:nvPr>
            <p:ph type="dt" sz="half" idx="10"/>
          </p:nvPr>
        </p:nvSpPr>
        <p:spPr>
          <a:ln/>
        </p:spPr>
        <p:txBody>
          <a:bodyPr/>
          <a:lstStyle>
            <a:lvl1pPr>
              <a:defRPr/>
            </a:lvl1pPr>
          </a:lstStyle>
          <a:p>
            <a:pPr>
              <a:defRPr/>
            </a:pPr>
            <a:endParaRPr lang="en-GB"/>
          </a:p>
        </p:txBody>
      </p:sp>
      <p:sp>
        <p:nvSpPr>
          <p:cNvPr id="8" name="Rectangle 5"/>
          <p:cNvSpPr>
            <a:spLocks noGrp="1" noChangeArrowheads="1"/>
          </p:cNvSpPr>
          <p:nvPr>
            <p:ph type="ftr" sz="quarter" idx="11"/>
          </p:nvPr>
        </p:nvSpPr>
        <p:spPr>
          <a:ln/>
        </p:spPr>
        <p:txBody>
          <a:bodyPr/>
          <a:lstStyle>
            <a:lvl1pPr>
              <a:defRPr/>
            </a:lvl1pPr>
          </a:lstStyle>
          <a:p>
            <a:pPr>
              <a:defRPr/>
            </a:pPr>
            <a:endParaRPr lang="en-GB"/>
          </a:p>
        </p:txBody>
      </p:sp>
      <p:sp>
        <p:nvSpPr>
          <p:cNvPr id="9" name="Rectangle 6"/>
          <p:cNvSpPr>
            <a:spLocks noGrp="1" noChangeArrowheads="1"/>
          </p:cNvSpPr>
          <p:nvPr>
            <p:ph type="sldNum" sz="quarter" idx="12"/>
          </p:nvPr>
        </p:nvSpPr>
        <p:spPr>
          <a:ln/>
        </p:spPr>
        <p:txBody>
          <a:bodyPr/>
          <a:lstStyle>
            <a:lvl1pPr>
              <a:defRPr/>
            </a:lvl1pPr>
          </a:lstStyle>
          <a:p>
            <a:pPr>
              <a:defRPr/>
            </a:pPr>
            <a:fld id="{9AE7DF81-1A3F-4A3F-9B30-EA66068AF9B9}" type="slidenum">
              <a:rPr lang="en-GB"/>
              <a:pPr>
                <a:defRPr/>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Rectangle 4"/>
          <p:cNvSpPr>
            <a:spLocks noGrp="1" noChangeArrowheads="1"/>
          </p:cNvSpPr>
          <p:nvPr>
            <p:ph type="dt" sz="half" idx="10"/>
          </p:nvPr>
        </p:nvSpPr>
        <p:spPr>
          <a:ln/>
        </p:spPr>
        <p:txBody>
          <a:bodyPr/>
          <a:lstStyle>
            <a:lvl1pPr>
              <a:defRPr/>
            </a:lvl1pPr>
          </a:lstStyle>
          <a:p>
            <a:pPr>
              <a:defRPr/>
            </a:pPr>
            <a:endParaRPr lang="en-GB"/>
          </a:p>
        </p:txBody>
      </p:sp>
      <p:sp>
        <p:nvSpPr>
          <p:cNvPr id="4" name="Rectangle 5"/>
          <p:cNvSpPr>
            <a:spLocks noGrp="1" noChangeArrowheads="1"/>
          </p:cNvSpPr>
          <p:nvPr>
            <p:ph type="ftr" sz="quarter" idx="11"/>
          </p:nvPr>
        </p:nvSpPr>
        <p:spPr>
          <a:ln/>
        </p:spPr>
        <p:txBody>
          <a:bodyPr/>
          <a:lstStyle>
            <a:lvl1pPr>
              <a:defRPr/>
            </a:lvl1pPr>
          </a:lstStyle>
          <a:p>
            <a:pPr>
              <a:defRPr/>
            </a:pPr>
            <a:endParaRPr lang="en-GB"/>
          </a:p>
        </p:txBody>
      </p:sp>
      <p:sp>
        <p:nvSpPr>
          <p:cNvPr id="5" name="Rectangle 6"/>
          <p:cNvSpPr>
            <a:spLocks noGrp="1" noChangeArrowheads="1"/>
          </p:cNvSpPr>
          <p:nvPr>
            <p:ph type="sldNum" sz="quarter" idx="12"/>
          </p:nvPr>
        </p:nvSpPr>
        <p:spPr>
          <a:ln/>
        </p:spPr>
        <p:txBody>
          <a:bodyPr/>
          <a:lstStyle>
            <a:lvl1pPr>
              <a:defRPr/>
            </a:lvl1pPr>
          </a:lstStyle>
          <a:p>
            <a:pPr>
              <a:defRPr/>
            </a:pPr>
            <a:fld id="{DDE77B9A-56FB-4B85-98A6-33D6FDDE7AE7}" type="slidenum">
              <a:rPr lang="en-GB"/>
              <a:pPr>
                <a:defRPr/>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GB"/>
          </a:p>
        </p:txBody>
      </p:sp>
      <p:sp>
        <p:nvSpPr>
          <p:cNvPr id="3" name="Rectangle 5"/>
          <p:cNvSpPr>
            <a:spLocks noGrp="1" noChangeArrowheads="1"/>
          </p:cNvSpPr>
          <p:nvPr>
            <p:ph type="ftr" sz="quarter" idx="11"/>
          </p:nvPr>
        </p:nvSpPr>
        <p:spPr>
          <a:ln/>
        </p:spPr>
        <p:txBody>
          <a:bodyPr/>
          <a:lstStyle>
            <a:lvl1pPr>
              <a:defRPr/>
            </a:lvl1pPr>
          </a:lstStyle>
          <a:p>
            <a:pPr>
              <a:defRPr/>
            </a:pPr>
            <a:endParaRPr lang="en-GB"/>
          </a:p>
        </p:txBody>
      </p:sp>
      <p:sp>
        <p:nvSpPr>
          <p:cNvPr id="4" name="Rectangle 6"/>
          <p:cNvSpPr>
            <a:spLocks noGrp="1" noChangeArrowheads="1"/>
          </p:cNvSpPr>
          <p:nvPr>
            <p:ph type="sldNum" sz="quarter" idx="12"/>
          </p:nvPr>
        </p:nvSpPr>
        <p:spPr>
          <a:ln/>
        </p:spPr>
        <p:txBody>
          <a:bodyPr/>
          <a:lstStyle>
            <a:lvl1pPr>
              <a:defRPr/>
            </a:lvl1pPr>
          </a:lstStyle>
          <a:p>
            <a:pPr>
              <a:defRPr/>
            </a:pPr>
            <a:fld id="{77703F57-D0D4-4C9B-91E3-0412FD5A77BF}" type="slidenum">
              <a:rPr lang="en-GB"/>
              <a:pPr>
                <a:defRPr/>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GB"/>
          </a:p>
        </p:txBody>
      </p:sp>
      <p:sp>
        <p:nvSpPr>
          <p:cNvPr id="6" name="Rectangle 5"/>
          <p:cNvSpPr>
            <a:spLocks noGrp="1" noChangeArrowheads="1"/>
          </p:cNvSpPr>
          <p:nvPr>
            <p:ph type="ftr" sz="quarter" idx="11"/>
          </p:nvPr>
        </p:nvSpPr>
        <p:spPr>
          <a:ln/>
        </p:spPr>
        <p:txBody>
          <a:bodyPr/>
          <a:lstStyle>
            <a:lvl1pPr>
              <a:defRPr/>
            </a:lvl1pPr>
          </a:lstStyle>
          <a:p>
            <a:pPr>
              <a:defRPr/>
            </a:pPr>
            <a:endParaRPr lang="en-GB"/>
          </a:p>
        </p:txBody>
      </p:sp>
      <p:sp>
        <p:nvSpPr>
          <p:cNvPr id="7" name="Rectangle 6"/>
          <p:cNvSpPr>
            <a:spLocks noGrp="1" noChangeArrowheads="1"/>
          </p:cNvSpPr>
          <p:nvPr>
            <p:ph type="sldNum" sz="quarter" idx="12"/>
          </p:nvPr>
        </p:nvSpPr>
        <p:spPr>
          <a:ln/>
        </p:spPr>
        <p:txBody>
          <a:bodyPr/>
          <a:lstStyle>
            <a:lvl1pPr>
              <a:defRPr/>
            </a:lvl1pPr>
          </a:lstStyle>
          <a:p>
            <a:pPr>
              <a:defRPr/>
            </a:pPr>
            <a:fld id="{DD120F2E-76F1-4E3E-BAEF-32D1B71F5799}" type="slidenum">
              <a:rPr lang="en-GB"/>
              <a:pPr>
                <a:defRPr/>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smtClean="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GB"/>
          </a:p>
        </p:txBody>
      </p:sp>
      <p:sp>
        <p:nvSpPr>
          <p:cNvPr id="6" name="Rectangle 5"/>
          <p:cNvSpPr>
            <a:spLocks noGrp="1" noChangeArrowheads="1"/>
          </p:cNvSpPr>
          <p:nvPr>
            <p:ph type="ftr" sz="quarter" idx="11"/>
          </p:nvPr>
        </p:nvSpPr>
        <p:spPr>
          <a:ln/>
        </p:spPr>
        <p:txBody>
          <a:bodyPr/>
          <a:lstStyle>
            <a:lvl1pPr>
              <a:defRPr/>
            </a:lvl1pPr>
          </a:lstStyle>
          <a:p>
            <a:pPr>
              <a:defRPr/>
            </a:pPr>
            <a:endParaRPr lang="en-GB"/>
          </a:p>
        </p:txBody>
      </p:sp>
      <p:sp>
        <p:nvSpPr>
          <p:cNvPr id="7" name="Rectangle 6"/>
          <p:cNvSpPr>
            <a:spLocks noGrp="1" noChangeArrowheads="1"/>
          </p:cNvSpPr>
          <p:nvPr>
            <p:ph type="sldNum" sz="quarter" idx="12"/>
          </p:nvPr>
        </p:nvSpPr>
        <p:spPr>
          <a:ln/>
        </p:spPr>
        <p:txBody>
          <a:bodyPr/>
          <a:lstStyle>
            <a:lvl1pPr>
              <a:defRPr/>
            </a:lvl1pPr>
          </a:lstStyle>
          <a:p>
            <a:pPr>
              <a:defRPr/>
            </a:pPr>
            <a:fld id="{7C620789-3047-497C-A397-DCAFEC0EECE2}" type="slidenum">
              <a:rPr lang="en-GB"/>
              <a:pPr>
                <a:defRPr/>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pPr>
              <a:defRPr/>
            </a:pPr>
            <a:fld id="{C3E93B0E-8A6D-4433-8E44-601149478BD8}" type="slidenum">
              <a:rPr lang="en-GB"/>
              <a:pPr>
                <a:defRPr/>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pPr>
              <a:defRPr/>
            </a:pPr>
            <a:fld id="{CCDB0B9A-5242-4E85-85E7-6441FF44995B}" type="slidenum">
              <a:rPr lang="en-GB"/>
              <a:pPr>
                <a:defRPr/>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457200" y="274638"/>
            <a:ext cx="82296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GB" smtClean="0"/>
              <a:t>Click to edit Master title style</a:t>
            </a:r>
          </a:p>
        </p:txBody>
      </p:sp>
      <p:sp>
        <p:nvSpPr>
          <p:cNvPr id="1027" name="Rectangle 3"/>
          <p:cNvSpPr>
            <a:spLocks noGrp="1" noChangeArrowheads="1"/>
          </p:cNvSpPr>
          <p:nvPr>
            <p:ph type="body" idx="1"/>
          </p:nvPr>
        </p:nvSpPr>
        <p:spPr bwMode="auto">
          <a:xfrm>
            <a:off x="457200" y="1600200"/>
            <a:ext cx="8229600" cy="45259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p>
        </p:txBody>
      </p:sp>
      <p:sp>
        <p:nvSpPr>
          <p:cNvPr id="1028" name="Rectangle 4"/>
          <p:cNvSpPr>
            <a:spLocks noGrp="1" noChangeArrowheads="1"/>
          </p:cNvSpPr>
          <p:nvPr>
            <p:ph type="dt" sz="half" idx="2"/>
          </p:nvPr>
        </p:nvSpPr>
        <p:spPr bwMode="auto">
          <a:xfrm>
            <a:off x="457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400"/>
            </a:lvl1pPr>
          </a:lstStyle>
          <a:p>
            <a:pPr>
              <a:defRPr/>
            </a:pPr>
            <a:endParaRPr lang="en-GB"/>
          </a:p>
        </p:txBody>
      </p:sp>
      <p:sp>
        <p:nvSpPr>
          <p:cNvPr id="1029" name="Rectangle 5"/>
          <p:cNvSpPr>
            <a:spLocks noGrp="1" noChangeArrowheads="1"/>
          </p:cNvSpPr>
          <p:nvPr>
            <p:ph type="ftr" sz="quarter" idx="3"/>
          </p:nvPr>
        </p:nvSpPr>
        <p:spPr bwMode="auto">
          <a:xfrm>
            <a:off x="3124200" y="6245225"/>
            <a:ext cx="2895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a:defRPr sz="1400"/>
            </a:lvl1pPr>
          </a:lstStyle>
          <a:p>
            <a:pPr>
              <a:defRPr/>
            </a:pPr>
            <a:endParaRPr lang="en-GB"/>
          </a:p>
        </p:txBody>
      </p:sp>
      <p:sp>
        <p:nvSpPr>
          <p:cNvPr id="1030" name="Rectangle 6"/>
          <p:cNvSpPr>
            <a:spLocks noGrp="1" noChangeArrowheads="1"/>
          </p:cNvSpPr>
          <p:nvPr>
            <p:ph type="sldNum" sz="quarter" idx="4"/>
          </p:nvPr>
        </p:nvSpPr>
        <p:spPr bwMode="auto">
          <a:xfrm>
            <a:off x="6553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400"/>
            </a:lvl1pPr>
          </a:lstStyle>
          <a:p>
            <a:pPr>
              <a:defRPr/>
            </a:pPr>
            <a:fld id="{65E32987-D62D-4A19-94D4-CED04D8E4969}" type="slidenum">
              <a:rPr lang="en-GB"/>
              <a:pPr>
                <a:defRPr/>
              </a:pPr>
              <a:t>‹#›</a:t>
            </a:fld>
            <a:endParaRPr lang="en-GB"/>
          </a:p>
        </p:txBody>
      </p:sp>
    </p:spTree>
  </p:cSld>
  <p:clrMap bg1="lt1" tx1="dk1" bg2="lt2" tx2="dk2" accent1="accent1" accent2="accent2" accent3="accent3" accent4="accent4" accent5="accent5" accent6="accent6" hlink="hlink" folHlink="folHlink"/>
  <p:sldLayoutIdLst>
    <p:sldLayoutId id="2147483659" r:id="rId1"/>
    <p:sldLayoutId id="2147483658" r:id="rId2"/>
    <p:sldLayoutId id="2147483657" r:id="rId3"/>
    <p:sldLayoutId id="2147483656" r:id="rId4"/>
    <p:sldLayoutId id="2147483655" r:id="rId5"/>
    <p:sldLayoutId id="2147483654" r:id="rId6"/>
    <p:sldLayoutId id="2147483653" r:id="rId7"/>
    <p:sldLayoutId id="2147483652" r:id="rId8"/>
    <p:sldLayoutId id="2147483651" r:id="rId9"/>
    <p:sldLayoutId id="2147483650" r:id="rId10"/>
    <p:sldLayoutId id="2147483649" r:id="rId11"/>
  </p:sldLayoutIdLst>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defRPr>
      </a:lvl2pPr>
      <a:lvl3pPr algn="ctr" rtl="0" eaLnBrk="0" fontAlgn="base" hangingPunct="0">
        <a:spcBef>
          <a:spcPct val="0"/>
        </a:spcBef>
        <a:spcAft>
          <a:spcPct val="0"/>
        </a:spcAft>
        <a:defRPr sz="4400">
          <a:solidFill>
            <a:schemeClr val="tx2"/>
          </a:solidFill>
          <a:latin typeface="Arial" charset="0"/>
        </a:defRPr>
      </a:lvl3pPr>
      <a:lvl4pPr algn="ctr" rtl="0" eaLnBrk="0" fontAlgn="base" hangingPunct="0">
        <a:spcBef>
          <a:spcPct val="0"/>
        </a:spcBef>
        <a:spcAft>
          <a:spcPct val="0"/>
        </a:spcAft>
        <a:defRPr sz="4400">
          <a:solidFill>
            <a:schemeClr val="tx2"/>
          </a:solidFill>
          <a:latin typeface="Arial" charset="0"/>
        </a:defRPr>
      </a:lvl4pPr>
      <a:lvl5pPr algn="ctr" rtl="0" eaLnBrk="0" fontAlgn="base" hangingPunct="0">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Rectangle 2"/>
          <p:cNvSpPr>
            <a:spLocks noGrp="1" noChangeArrowheads="1"/>
          </p:cNvSpPr>
          <p:nvPr>
            <p:ph type="ctrTitle"/>
          </p:nvPr>
        </p:nvSpPr>
        <p:spPr>
          <a:xfrm>
            <a:off x="323850" y="1052513"/>
            <a:ext cx="8458200" cy="2619375"/>
          </a:xfrm>
        </p:spPr>
        <p:txBody>
          <a:bodyPr/>
          <a:lstStyle/>
          <a:p>
            <a:pPr eaLnBrk="1" hangingPunct="1"/>
            <a:r>
              <a:rPr lang="en-GB" sz="5400" b="1" smtClean="0">
                <a:solidFill>
                  <a:schemeClr val="bg1"/>
                </a:solidFill>
              </a:rPr>
              <a:t>CORPORATE</a:t>
            </a:r>
            <a:r>
              <a:rPr lang="en-GB" sz="5400" b="1" smtClean="0"/>
              <a:t> </a:t>
            </a:r>
            <a:r>
              <a:rPr lang="en-GB" sz="5400" b="1" smtClean="0">
                <a:solidFill>
                  <a:schemeClr val="bg1"/>
                </a:solidFill>
              </a:rPr>
              <a:t>GOVERNANCE</a:t>
            </a:r>
          </a:p>
        </p:txBody>
      </p:sp>
      <p:sp>
        <p:nvSpPr>
          <p:cNvPr id="2051" name="Rectangle 3"/>
          <p:cNvSpPr>
            <a:spLocks noGrp="1" noChangeArrowheads="1"/>
          </p:cNvSpPr>
          <p:nvPr>
            <p:ph type="subTitle" idx="1"/>
          </p:nvPr>
        </p:nvSpPr>
        <p:spPr/>
        <p:txBody>
          <a:bodyPr/>
          <a:lstStyle/>
          <a:p>
            <a:pPr eaLnBrk="1" hangingPunct="1"/>
            <a:r>
              <a:rPr lang="en-GB" dirty="0" smtClean="0">
                <a:solidFill>
                  <a:schemeClr val="bg1"/>
                </a:solidFill>
              </a:rPr>
              <a:t>Communication </a:t>
            </a:r>
            <a:r>
              <a:rPr lang="en-GB" dirty="0" smtClean="0">
                <a:solidFill>
                  <a:schemeClr val="bg1"/>
                </a:solidFill>
              </a:rPr>
              <a:t>and disclosure</a:t>
            </a:r>
          </a:p>
        </p:txBody>
      </p:sp>
      <p:pic>
        <p:nvPicPr>
          <p:cNvPr id="2052" name="Picture 5"/>
          <p:cNvPicPr>
            <a:picLocks noChangeAspect="1" noChangeArrowheads="1"/>
          </p:cNvPicPr>
          <p:nvPr/>
        </p:nvPicPr>
        <p:blipFill>
          <a:blip r:embed="rId2" cstate="print"/>
          <a:srcRect/>
          <a:stretch>
            <a:fillRect/>
          </a:stretch>
        </p:blipFill>
        <p:spPr bwMode="auto">
          <a:xfrm>
            <a:off x="0" y="0"/>
            <a:ext cx="2339975" cy="1598613"/>
          </a:xfrm>
          <a:prstGeom prst="rect">
            <a:avLst/>
          </a:prstGeom>
          <a:noFill/>
          <a:ln w="9525">
            <a:noFill/>
            <a:miter lim="800000"/>
            <a:headEnd/>
            <a:tailEnd/>
          </a:ln>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GB" cap="small" dirty="0" smtClean="0">
                <a:solidFill>
                  <a:schemeClr val="bg1"/>
                </a:solidFill>
              </a:rPr>
              <a:t>learning objectives</a:t>
            </a:r>
            <a:endParaRPr lang="en-GB" cap="small" dirty="0">
              <a:solidFill>
                <a:schemeClr val="bg1"/>
              </a:solidFill>
            </a:endParaRPr>
          </a:p>
        </p:txBody>
      </p:sp>
      <p:sp>
        <p:nvSpPr>
          <p:cNvPr id="3075" name="Content Placeholder 2"/>
          <p:cNvSpPr>
            <a:spLocks noGrp="1"/>
          </p:cNvSpPr>
          <p:nvPr>
            <p:ph idx="1"/>
          </p:nvPr>
        </p:nvSpPr>
        <p:spPr/>
        <p:txBody>
          <a:bodyPr/>
          <a:lstStyle/>
          <a:p>
            <a:r>
              <a:rPr lang="en-GB" sz="2800" smtClean="0">
                <a:solidFill>
                  <a:schemeClr val="bg1"/>
                </a:solidFill>
              </a:rPr>
              <a:t>To appreciate the ways in which corporate reporting has evolved in the UK.</a:t>
            </a:r>
          </a:p>
          <a:p>
            <a:r>
              <a:rPr lang="en-GB" sz="2800" smtClean="0">
                <a:solidFill>
                  <a:schemeClr val="bg1"/>
                </a:solidFill>
              </a:rPr>
              <a:t>To understand why companies have incentives to both conceal information and to disclose information that is not required by regulation.</a:t>
            </a:r>
          </a:p>
          <a:p>
            <a:r>
              <a:rPr lang="en-GB" sz="2800" smtClean="0">
                <a:solidFill>
                  <a:schemeClr val="bg1"/>
                </a:solidFill>
              </a:rPr>
              <a:t>To appreciate why auditors do not always detect fraud.</a:t>
            </a:r>
          </a:p>
          <a:p>
            <a:r>
              <a:rPr lang="en-GB" sz="2800" smtClean="0">
                <a:solidFill>
                  <a:schemeClr val="bg1"/>
                </a:solidFill>
              </a:rPr>
              <a:t>To recognise why companies use a variety of disclosures and media to manage their reputations.</a:t>
            </a:r>
          </a:p>
          <a:p>
            <a:endParaRPr lang="en-GB" smtClean="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GB" sz="3600" cap="small" dirty="0" smtClean="0">
                <a:solidFill>
                  <a:schemeClr val="bg1"/>
                </a:solidFill>
              </a:rPr>
              <a:t>communication with shareholders</a:t>
            </a:r>
            <a:endParaRPr lang="en-GB" sz="3600" cap="small" dirty="0">
              <a:solidFill>
                <a:schemeClr val="bg1"/>
              </a:solidFill>
            </a:endParaRPr>
          </a:p>
        </p:txBody>
      </p:sp>
      <p:sp>
        <p:nvSpPr>
          <p:cNvPr id="4099" name="Content Placeholder 2"/>
          <p:cNvSpPr>
            <a:spLocks noGrp="1"/>
          </p:cNvSpPr>
          <p:nvPr>
            <p:ph idx="4294967295"/>
          </p:nvPr>
        </p:nvSpPr>
        <p:spPr>
          <a:xfrm>
            <a:off x="428625" y="1643063"/>
            <a:ext cx="8229600" cy="4525962"/>
          </a:xfrm>
        </p:spPr>
        <p:txBody>
          <a:bodyPr/>
          <a:lstStyle/>
          <a:p>
            <a:pPr>
              <a:buFontTx/>
              <a:buNone/>
            </a:pPr>
            <a:r>
              <a:rPr lang="en-GB" dirty="0" smtClean="0"/>
              <a:t>	</a:t>
            </a:r>
            <a:r>
              <a:rPr lang="en-GB" sz="2800" dirty="0" smtClean="0">
                <a:solidFill>
                  <a:schemeClr val="bg1"/>
                </a:solidFill>
              </a:rPr>
              <a:t>Disclosure and transparency are key elements in corporate governance. Shareholders cannot make informed decisions, or be active owners unless they have accurate and timely information. This explains the rise in importance of the investor relations function, often organised by a specialist </a:t>
            </a:r>
            <a:r>
              <a:rPr lang="en-GB" sz="2800" dirty="0" smtClean="0">
                <a:solidFill>
                  <a:schemeClr val="bg1"/>
                </a:solidFill>
              </a:rPr>
              <a:t>department, responsible </a:t>
            </a:r>
            <a:r>
              <a:rPr lang="en-GB" sz="2800" dirty="0" smtClean="0">
                <a:solidFill>
                  <a:schemeClr val="bg1"/>
                </a:solidFill>
              </a:rPr>
              <a:t>for maintaining the investor relations website and keeping in touch with shareholders and analysts.</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GB" cap="small" dirty="0" smtClean="0">
                <a:solidFill>
                  <a:schemeClr val="bg1"/>
                </a:solidFill>
              </a:rPr>
              <a:t>the annual report</a:t>
            </a:r>
            <a:endParaRPr lang="en-GB" cap="small" dirty="0">
              <a:solidFill>
                <a:schemeClr val="bg1"/>
              </a:solidFill>
            </a:endParaRPr>
          </a:p>
        </p:txBody>
      </p:sp>
      <p:sp>
        <p:nvSpPr>
          <p:cNvPr id="5123" name="Content Placeholder 2"/>
          <p:cNvSpPr>
            <a:spLocks noGrp="1"/>
          </p:cNvSpPr>
          <p:nvPr>
            <p:ph idx="1"/>
          </p:nvPr>
        </p:nvSpPr>
        <p:spPr>
          <a:xfrm>
            <a:off x="428625" y="1285875"/>
            <a:ext cx="8229600" cy="4525963"/>
          </a:xfrm>
        </p:spPr>
        <p:txBody>
          <a:bodyPr/>
          <a:lstStyle/>
          <a:p>
            <a:pPr>
              <a:buFontTx/>
              <a:buNone/>
            </a:pPr>
            <a:r>
              <a:rPr lang="en-GB" sz="2400" smtClean="0"/>
              <a:t>	 </a:t>
            </a:r>
            <a:r>
              <a:rPr lang="en-GB" sz="2400" b="1" smtClean="0">
                <a:solidFill>
                  <a:schemeClr val="bg1"/>
                </a:solidFill>
              </a:rPr>
              <a:t>Statutory content (UK)</a:t>
            </a:r>
          </a:p>
          <a:p>
            <a:pPr>
              <a:buFontTx/>
              <a:buNone/>
            </a:pPr>
            <a:endParaRPr lang="en-GB" sz="2400" smtClean="0"/>
          </a:p>
          <a:p>
            <a:r>
              <a:rPr lang="en-GB" sz="2400" smtClean="0">
                <a:solidFill>
                  <a:schemeClr val="bg1"/>
                </a:solidFill>
              </a:rPr>
              <a:t>financial statements </a:t>
            </a:r>
          </a:p>
          <a:p>
            <a:pPr>
              <a:buFontTx/>
              <a:buNone/>
            </a:pPr>
            <a:endParaRPr lang="en-GB" sz="2400" smtClean="0">
              <a:solidFill>
                <a:schemeClr val="bg1"/>
              </a:solidFill>
            </a:endParaRPr>
          </a:p>
          <a:p>
            <a:pPr>
              <a:buFontTx/>
              <a:buNone/>
            </a:pPr>
            <a:endParaRPr lang="en-GB" sz="2400" smtClean="0">
              <a:solidFill>
                <a:schemeClr val="bg1"/>
              </a:solidFill>
            </a:endParaRPr>
          </a:p>
          <a:p>
            <a:r>
              <a:rPr lang="en-GB" sz="2400" smtClean="0">
                <a:solidFill>
                  <a:schemeClr val="bg1"/>
                </a:solidFill>
              </a:rPr>
              <a:t>directors’ report</a:t>
            </a:r>
          </a:p>
          <a:p>
            <a:endParaRPr lang="en-GB" sz="2400" smtClean="0">
              <a:solidFill>
                <a:schemeClr val="bg1"/>
              </a:solidFill>
            </a:endParaRPr>
          </a:p>
          <a:p>
            <a:r>
              <a:rPr lang="en-GB" sz="2400" smtClean="0">
                <a:solidFill>
                  <a:schemeClr val="bg1"/>
                </a:solidFill>
              </a:rPr>
              <a:t>report on directors’ remuneration</a:t>
            </a:r>
          </a:p>
          <a:p>
            <a:endParaRPr lang="en-GB" sz="2400" smtClean="0">
              <a:solidFill>
                <a:schemeClr val="bg1"/>
              </a:solidFill>
            </a:endParaRPr>
          </a:p>
          <a:p>
            <a:pPr>
              <a:buFontTx/>
              <a:buNone/>
            </a:pPr>
            <a:r>
              <a:rPr lang="en-GB" sz="2400" smtClean="0">
                <a:solidFill>
                  <a:schemeClr val="bg1"/>
                </a:solidFill>
              </a:rPr>
              <a:t>  </a:t>
            </a:r>
          </a:p>
          <a:p>
            <a:r>
              <a:rPr lang="en-GB" sz="2400" smtClean="0">
                <a:solidFill>
                  <a:schemeClr val="bg1"/>
                </a:solidFill>
              </a:rPr>
              <a:t>auditor’s report </a:t>
            </a:r>
          </a:p>
        </p:txBody>
      </p:sp>
      <p:sp>
        <p:nvSpPr>
          <p:cNvPr id="4" name="Rectangle 3"/>
          <p:cNvSpPr/>
          <p:nvPr/>
        </p:nvSpPr>
        <p:spPr>
          <a:xfrm>
            <a:off x="4143375" y="2143125"/>
            <a:ext cx="4786313" cy="1071563"/>
          </a:xfrm>
          <a:prstGeom prst="rect">
            <a:avLst/>
          </a:prstGeom>
          <a:solidFill>
            <a:srgbClr val="FF9900"/>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defRPr/>
            </a:pPr>
            <a:r>
              <a:rPr lang="en-GB" dirty="0">
                <a:solidFill>
                  <a:schemeClr val="tx1"/>
                </a:solidFill>
              </a:rPr>
              <a:t>income statement, balance sheet, statement of changes in equity and  statement of cash flows, prepared according to IFRS</a:t>
            </a:r>
          </a:p>
        </p:txBody>
      </p:sp>
      <p:sp>
        <p:nvSpPr>
          <p:cNvPr id="5" name="Rectangle 4"/>
          <p:cNvSpPr/>
          <p:nvPr/>
        </p:nvSpPr>
        <p:spPr>
          <a:xfrm>
            <a:off x="4143375" y="3429000"/>
            <a:ext cx="4786313" cy="785813"/>
          </a:xfrm>
          <a:prstGeom prst="rect">
            <a:avLst/>
          </a:prstGeom>
          <a:solidFill>
            <a:srgbClr val="FF9900"/>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defRPr/>
            </a:pPr>
            <a:r>
              <a:rPr lang="en-GB" dirty="0">
                <a:solidFill>
                  <a:schemeClr val="tx1"/>
                </a:solidFill>
              </a:rPr>
              <a:t>business review, information on employees and environmental issues</a:t>
            </a:r>
          </a:p>
        </p:txBody>
      </p:sp>
      <p:sp>
        <p:nvSpPr>
          <p:cNvPr id="6" name="Rectangle 5"/>
          <p:cNvSpPr/>
          <p:nvPr/>
        </p:nvSpPr>
        <p:spPr>
          <a:xfrm>
            <a:off x="5357813" y="4429125"/>
            <a:ext cx="3571875" cy="914400"/>
          </a:xfrm>
          <a:prstGeom prst="rect">
            <a:avLst/>
          </a:prstGeom>
          <a:solidFill>
            <a:srgbClr val="FF9900"/>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defRPr/>
            </a:pPr>
            <a:r>
              <a:rPr lang="en-GB" sz="1600" dirty="0">
                <a:solidFill>
                  <a:schemeClr val="tx1"/>
                </a:solidFill>
              </a:rPr>
              <a:t>including gains on exercising options, long-term incentives, severance payments</a:t>
            </a:r>
          </a:p>
        </p:txBody>
      </p:sp>
      <p:sp>
        <p:nvSpPr>
          <p:cNvPr id="7" name="Rectangle 6"/>
          <p:cNvSpPr/>
          <p:nvPr/>
        </p:nvSpPr>
        <p:spPr>
          <a:xfrm>
            <a:off x="4357688" y="5572125"/>
            <a:ext cx="4572000" cy="857250"/>
          </a:xfrm>
          <a:prstGeom prst="rect">
            <a:avLst/>
          </a:prstGeom>
          <a:solidFill>
            <a:srgbClr val="FF9900"/>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defRPr/>
            </a:pPr>
            <a:r>
              <a:rPr lang="en-GB" sz="1600" dirty="0">
                <a:solidFill>
                  <a:schemeClr val="tx1"/>
                </a:solidFill>
              </a:rPr>
              <a:t>statement that statutory content prepared in line with regulation, report on audit procedures, financial statement give ‘true and fair’ view</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pPr>
              <a:defRPr/>
            </a:pPr>
            <a:r>
              <a:rPr lang="en-GB" cap="small" dirty="0" smtClean="0">
                <a:solidFill>
                  <a:schemeClr val="bg1"/>
                </a:solidFill>
              </a:rPr>
              <a:t>voluntary  disclosure </a:t>
            </a:r>
            <a:endParaRPr lang="en-GB" cap="small" dirty="0">
              <a:solidFill>
                <a:schemeClr val="bg1"/>
              </a:solidFill>
            </a:endParaRPr>
          </a:p>
        </p:txBody>
      </p:sp>
      <p:sp>
        <p:nvSpPr>
          <p:cNvPr id="6147" name="TextBox 4"/>
          <p:cNvSpPr txBox="1">
            <a:spLocks noChangeArrowheads="1"/>
          </p:cNvSpPr>
          <p:nvPr/>
        </p:nvSpPr>
        <p:spPr bwMode="auto">
          <a:xfrm>
            <a:off x="642938" y="1714500"/>
            <a:ext cx="8369300" cy="4894263"/>
          </a:xfrm>
          <a:prstGeom prst="rect">
            <a:avLst/>
          </a:prstGeom>
          <a:noFill/>
          <a:ln w="9525">
            <a:noFill/>
            <a:miter lim="800000"/>
            <a:headEnd/>
            <a:tailEnd/>
          </a:ln>
        </p:spPr>
        <p:txBody>
          <a:bodyPr wrap="none">
            <a:spAutoFit/>
          </a:bodyPr>
          <a:lstStyle/>
          <a:p>
            <a:r>
              <a:rPr lang="en-GB" sz="2400" dirty="0">
                <a:solidFill>
                  <a:schemeClr val="bg1"/>
                </a:solidFill>
              </a:rPr>
              <a:t>The annual reports of British companies have become</a:t>
            </a:r>
          </a:p>
          <a:p>
            <a:r>
              <a:rPr lang="en-GB" sz="2400" dirty="0">
                <a:solidFill>
                  <a:schemeClr val="bg1"/>
                </a:solidFill>
              </a:rPr>
              <a:t>longer over the years – doubling in length between</a:t>
            </a:r>
          </a:p>
          <a:p>
            <a:r>
              <a:rPr lang="en-GB" sz="2400" dirty="0">
                <a:solidFill>
                  <a:schemeClr val="bg1"/>
                </a:solidFill>
              </a:rPr>
              <a:t>1965 and 1988 </a:t>
            </a:r>
            <a:r>
              <a:rPr lang="en-GB" sz="2400" dirty="0" smtClean="0">
                <a:solidFill>
                  <a:schemeClr val="bg1"/>
                </a:solidFill>
              </a:rPr>
              <a:t>and </a:t>
            </a:r>
            <a:r>
              <a:rPr lang="en-GB" sz="2400" dirty="0">
                <a:solidFill>
                  <a:schemeClr val="bg1"/>
                </a:solidFill>
              </a:rPr>
              <a:t>doubling again between </a:t>
            </a:r>
          </a:p>
          <a:p>
            <a:r>
              <a:rPr lang="en-GB" sz="2400" dirty="0">
                <a:solidFill>
                  <a:schemeClr val="bg1"/>
                </a:solidFill>
              </a:rPr>
              <a:t>1994 and </a:t>
            </a:r>
            <a:r>
              <a:rPr lang="en-GB" sz="2400" dirty="0" smtClean="0">
                <a:solidFill>
                  <a:schemeClr val="bg1"/>
                </a:solidFill>
              </a:rPr>
              <a:t>2002.  </a:t>
            </a:r>
            <a:r>
              <a:rPr lang="en-GB" sz="2400" dirty="0">
                <a:solidFill>
                  <a:schemeClr val="bg1"/>
                </a:solidFill>
              </a:rPr>
              <a:t>Much of this </a:t>
            </a:r>
          </a:p>
          <a:p>
            <a:r>
              <a:rPr lang="en-GB" sz="2400" dirty="0">
                <a:solidFill>
                  <a:schemeClr val="bg1"/>
                </a:solidFill>
              </a:rPr>
              <a:t>was due to additional voluntary disclosures.</a:t>
            </a:r>
          </a:p>
          <a:p>
            <a:r>
              <a:rPr lang="en-GB" sz="2400" dirty="0">
                <a:solidFill>
                  <a:schemeClr val="bg1"/>
                </a:solidFill>
              </a:rPr>
              <a:t>	Why do companies provide information that is not</a:t>
            </a:r>
          </a:p>
          <a:p>
            <a:r>
              <a:rPr lang="en-GB" sz="2400" dirty="0">
                <a:solidFill>
                  <a:schemeClr val="bg1"/>
                </a:solidFill>
              </a:rPr>
              <a:t>	required by law?</a:t>
            </a:r>
          </a:p>
          <a:p>
            <a:pPr>
              <a:buFont typeface="Arial" charset="0"/>
              <a:buChar char="•"/>
            </a:pPr>
            <a:r>
              <a:rPr lang="en-GB" sz="2400" dirty="0">
                <a:solidFill>
                  <a:schemeClr val="bg1"/>
                </a:solidFill>
              </a:rPr>
              <a:t> </a:t>
            </a:r>
            <a:r>
              <a:rPr lang="en-GB" sz="2400" b="1" dirty="0">
                <a:solidFill>
                  <a:schemeClr val="bg1"/>
                </a:solidFill>
              </a:rPr>
              <a:t>agency theory</a:t>
            </a:r>
          </a:p>
          <a:p>
            <a:r>
              <a:rPr lang="en-GB" sz="2400" dirty="0">
                <a:solidFill>
                  <a:schemeClr val="bg1"/>
                </a:solidFill>
              </a:rPr>
              <a:t>	</a:t>
            </a:r>
            <a:r>
              <a:rPr lang="en-GB" sz="2400" dirty="0">
                <a:solidFill>
                  <a:srgbClr val="FF9900"/>
                </a:solidFill>
              </a:rPr>
              <a:t>voluntary disclosure as a bonding mechanism</a:t>
            </a:r>
          </a:p>
          <a:p>
            <a:pPr>
              <a:buFont typeface="Arial" charset="0"/>
              <a:buChar char="•"/>
            </a:pPr>
            <a:r>
              <a:rPr lang="en-GB" sz="2400" dirty="0">
                <a:solidFill>
                  <a:schemeClr val="bg1"/>
                </a:solidFill>
              </a:rPr>
              <a:t> </a:t>
            </a:r>
            <a:r>
              <a:rPr lang="en-GB" sz="2400" b="1" dirty="0">
                <a:solidFill>
                  <a:schemeClr val="bg1"/>
                </a:solidFill>
              </a:rPr>
              <a:t>signalling theory</a:t>
            </a:r>
          </a:p>
          <a:p>
            <a:r>
              <a:rPr lang="en-GB" sz="2400" dirty="0">
                <a:solidFill>
                  <a:schemeClr val="bg1"/>
                </a:solidFill>
              </a:rPr>
              <a:t>	</a:t>
            </a:r>
            <a:r>
              <a:rPr lang="en-GB" sz="2400" dirty="0">
                <a:solidFill>
                  <a:srgbClr val="FF9900"/>
                </a:solidFill>
              </a:rPr>
              <a:t>voluntary disclosure indicates a high quality company</a:t>
            </a:r>
          </a:p>
          <a:p>
            <a:r>
              <a:rPr lang="en-GB" sz="2400" dirty="0">
                <a:solidFill>
                  <a:srgbClr val="FF9900"/>
                </a:solidFill>
              </a:rPr>
              <a:t>	because poorer firms do not want to make additional</a:t>
            </a:r>
          </a:p>
          <a:p>
            <a:r>
              <a:rPr lang="en-GB" sz="2400" dirty="0">
                <a:solidFill>
                  <a:srgbClr val="FF9900"/>
                </a:solidFill>
              </a:rPr>
              <a:t>	information available</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GB" sz="3200" cap="small" dirty="0" smtClean="0">
                <a:solidFill>
                  <a:schemeClr val="bg1"/>
                </a:solidFill>
              </a:rPr>
              <a:t>determinants of voluntary disclosure</a:t>
            </a:r>
            <a:endParaRPr lang="en-GB" sz="3200" cap="small" dirty="0">
              <a:solidFill>
                <a:schemeClr val="bg1"/>
              </a:solidFill>
            </a:endParaRPr>
          </a:p>
        </p:txBody>
      </p:sp>
      <p:sp>
        <p:nvSpPr>
          <p:cNvPr id="7171" name="TextBox 2"/>
          <p:cNvSpPr txBox="1">
            <a:spLocks noChangeArrowheads="1"/>
          </p:cNvSpPr>
          <p:nvPr/>
        </p:nvSpPr>
        <p:spPr bwMode="auto">
          <a:xfrm>
            <a:off x="857251" y="1357313"/>
            <a:ext cx="7829550" cy="4154984"/>
          </a:xfrm>
          <a:prstGeom prst="rect">
            <a:avLst/>
          </a:prstGeom>
          <a:noFill/>
          <a:ln w="9525">
            <a:noFill/>
            <a:miter lim="800000"/>
            <a:headEnd/>
            <a:tailEnd/>
          </a:ln>
        </p:spPr>
        <p:txBody>
          <a:bodyPr wrap="square">
            <a:spAutoFit/>
          </a:bodyPr>
          <a:lstStyle/>
          <a:p>
            <a:pPr>
              <a:buFont typeface="Arial" charset="0"/>
              <a:buChar char="•"/>
            </a:pPr>
            <a:r>
              <a:rPr lang="en-GB" sz="2400" dirty="0">
                <a:solidFill>
                  <a:schemeClr val="bg1"/>
                </a:solidFill>
              </a:rPr>
              <a:t> </a:t>
            </a:r>
            <a:r>
              <a:rPr lang="en-GB" sz="2400" b="1" dirty="0">
                <a:solidFill>
                  <a:schemeClr val="bg1"/>
                </a:solidFill>
              </a:rPr>
              <a:t>Ownership</a:t>
            </a:r>
            <a:r>
              <a:rPr lang="en-GB" sz="2400" dirty="0">
                <a:solidFill>
                  <a:schemeClr val="bg1"/>
                </a:solidFill>
              </a:rPr>
              <a:t>: greater disclosure is associated with more</a:t>
            </a:r>
          </a:p>
          <a:p>
            <a:r>
              <a:rPr lang="en-GB" sz="2400" dirty="0">
                <a:solidFill>
                  <a:schemeClr val="bg1"/>
                </a:solidFill>
              </a:rPr>
              <a:t>concentrated ownership - contradicts agency theory –</a:t>
            </a:r>
          </a:p>
          <a:p>
            <a:r>
              <a:rPr lang="en-GB" sz="2400" dirty="0" smtClean="0">
                <a:solidFill>
                  <a:schemeClr val="bg1"/>
                </a:solidFill>
              </a:rPr>
              <a:t>and </a:t>
            </a:r>
            <a:r>
              <a:rPr lang="en-GB" sz="2400" dirty="0">
                <a:solidFill>
                  <a:schemeClr val="bg1"/>
                </a:solidFill>
              </a:rPr>
              <a:t>with state </a:t>
            </a:r>
            <a:r>
              <a:rPr lang="en-GB" sz="2400" dirty="0" smtClean="0">
                <a:solidFill>
                  <a:schemeClr val="bg1"/>
                </a:solidFill>
              </a:rPr>
              <a:t>ownership higher managerial ownership is associated with less disclosure.</a:t>
            </a:r>
          </a:p>
          <a:p>
            <a:endParaRPr lang="en-GB" sz="2400" b="1" dirty="0">
              <a:solidFill>
                <a:schemeClr val="bg1"/>
              </a:solidFill>
            </a:endParaRPr>
          </a:p>
          <a:p>
            <a:pPr>
              <a:buFont typeface="Arial" charset="0"/>
              <a:buChar char="•"/>
            </a:pPr>
            <a:r>
              <a:rPr lang="en-GB" sz="2400" b="1" dirty="0">
                <a:solidFill>
                  <a:schemeClr val="bg1"/>
                </a:solidFill>
              </a:rPr>
              <a:t> Board </a:t>
            </a:r>
            <a:r>
              <a:rPr lang="en-GB" sz="2400" b="1" dirty="0" smtClean="0">
                <a:solidFill>
                  <a:schemeClr val="bg1"/>
                </a:solidFill>
              </a:rPr>
              <a:t>composition</a:t>
            </a:r>
            <a:r>
              <a:rPr lang="en-GB" sz="2400" dirty="0" smtClean="0">
                <a:solidFill>
                  <a:schemeClr val="bg1"/>
                </a:solidFill>
              </a:rPr>
              <a:t>: </a:t>
            </a:r>
            <a:r>
              <a:rPr lang="en-GB" sz="2400" dirty="0" smtClean="0">
                <a:solidFill>
                  <a:schemeClr val="bg1"/>
                </a:solidFill>
              </a:rPr>
              <a:t>greater </a:t>
            </a:r>
            <a:r>
              <a:rPr lang="en-GB" sz="2400" dirty="0">
                <a:solidFill>
                  <a:schemeClr val="bg1"/>
                </a:solidFill>
              </a:rPr>
              <a:t>disclosure is associated</a:t>
            </a:r>
          </a:p>
          <a:p>
            <a:r>
              <a:rPr lang="en-GB" sz="2400" dirty="0">
                <a:solidFill>
                  <a:schemeClr val="bg1"/>
                </a:solidFill>
              </a:rPr>
              <a:t>with more independent </a:t>
            </a:r>
            <a:r>
              <a:rPr lang="en-GB" sz="2400" dirty="0" smtClean="0">
                <a:solidFill>
                  <a:schemeClr val="bg1"/>
                </a:solidFill>
              </a:rPr>
              <a:t>boards.</a:t>
            </a:r>
            <a:endParaRPr lang="en-GB" sz="2400" dirty="0">
              <a:solidFill>
                <a:schemeClr val="bg1"/>
              </a:solidFill>
            </a:endParaRPr>
          </a:p>
          <a:p>
            <a:endParaRPr lang="en-GB" sz="2400" dirty="0">
              <a:solidFill>
                <a:schemeClr val="bg1"/>
              </a:solidFill>
            </a:endParaRPr>
          </a:p>
          <a:p>
            <a:pPr>
              <a:buFont typeface="Arial" charset="0"/>
              <a:buChar char="•"/>
            </a:pPr>
            <a:r>
              <a:rPr lang="en-GB" sz="2400" dirty="0">
                <a:solidFill>
                  <a:schemeClr val="bg1"/>
                </a:solidFill>
              </a:rPr>
              <a:t> </a:t>
            </a:r>
            <a:r>
              <a:rPr lang="en-GB" sz="2400" b="1" dirty="0" smtClean="0">
                <a:solidFill>
                  <a:schemeClr val="bg1"/>
                </a:solidFill>
              </a:rPr>
              <a:t>Industry</a:t>
            </a:r>
            <a:r>
              <a:rPr lang="en-GB" sz="2400" dirty="0" smtClean="0">
                <a:solidFill>
                  <a:schemeClr val="bg1"/>
                </a:solidFill>
              </a:rPr>
              <a:t>: chemical </a:t>
            </a:r>
            <a:r>
              <a:rPr lang="en-GB" sz="2400" dirty="0">
                <a:solidFill>
                  <a:schemeClr val="bg1"/>
                </a:solidFill>
              </a:rPr>
              <a:t>and pharmaceutical companies </a:t>
            </a:r>
            <a:r>
              <a:rPr lang="en-GB" sz="2400" dirty="0" smtClean="0">
                <a:solidFill>
                  <a:schemeClr val="bg1"/>
                </a:solidFill>
              </a:rPr>
              <a:t>offer reassurance </a:t>
            </a:r>
            <a:r>
              <a:rPr lang="en-GB" sz="2400" dirty="0">
                <a:solidFill>
                  <a:schemeClr val="bg1"/>
                </a:solidFill>
              </a:rPr>
              <a:t>on environmental </a:t>
            </a:r>
            <a:r>
              <a:rPr lang="en-GB" sz="2400" dirty="0" smtClean="0">
                <a:solidFill>
                  <a:schemeClr val="bg1"/>
                </a:solidFill>
              </a:rPr>
              <a:t>matters.</a:t>
            </a:r>
            <a:endParaRPr lang="en-GB" sz="2400" dirty="0">
              <a:solidFill>
                <a:schemeClr val="bg1"/>
              </a:solidFill>
            </a:endParaRPr>
          </a:p>
          <a:p>
            <a:endParaRPr lang="en-GB" sz="24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GB" cap="small" dirty="0" smtClean="0">
                <a:solidFill>
                  <a:schemeClr val="bg1"/>
                </a:solidFill>
              </a:rPr>
              <a:t>narrative reporting</a:t>
            </a:r>
            <a:endParaRPr lang="en-GB" cap="small" dirty="0">
              <a:solidFill>
                <a:schemeClr val="bg1"/>
              </a:solidFill>
            </a:endParaRPr>
          </a:p>
        </p:txBody>
      </p:sp>
      <p:sp>
        <p:nvSpPr>
          <p:cNvPr id="8195" name="TextBox 2"/>
          <p:cNvSpPr txBox="1">
            <a:spLocks noChangeArrowheads="1"/>
          </p:cNvSpPr>
          <p:nvPr/>
        </p:nvSpPr>
        <p:spPr bwMode="auto">
          <a:xfrm>
            <a:off x="857250" y="1500188"/>
            <a:ext cx="8178800" cy="4154487"/>
          </a:xfrm>
          <a:prstGeom prst="rect">
            <a:avLst/>
          </a:prstGeom>
          <a:noFill/>
          <a:ln w="9525">
            <a:noFill/>
            <a:miter lim="800000"/>
            <a:headEnd/>
            <a:tailEnd/>
          </a:ln>
        </p:spPr>
        <p:txBody>
          <a:bodyPr wrap="none">
            <a:spAutoFit/>
          </a:bodyPr>
          <a:lstStyle/>
          <a:p>
            <a:r>
              <a:rPr lang="en-GB" sz="2200" dirty="0">
                <a:solidFill>
                  <a:schemeClr val="bg1"/>
                </a:solidFill>
              </a:rPr>
              <a:t>The availability of annual reports on corporate websites</a:t>
            </a:r>
          </a:p>
          <a:p>
            <a:r>
              <a:rPr lang="en-GB" sz="2200" dirty="0">
                <a:solidFill>
                  <a:schemeClr val="bg1"/>
                </a:solidFill>
              </a:rPr>
              <a:t>(required by regulation in many countries) means that report </a:t>
            </a:r>
          </a:p>
          <a:p>
            <a:r>
              <a:rPr lang="en-GB" sz="2200" dirty="0">
                <a:solidFill>
                  <a:schemeClr val="bg1"/>
                </a:solidFill>
              </a:rPr>
              <a:t>writers must be aware of a large stakeholder audience, </a:t>
            </a:r>
          </a:p>
          <a:p>
            <a:r>
              <a:rPr lang="en-GB" sz="2200" dirty="0">
                <a:solidFill>
                  <a:schemeClr val="bg1"/>
                </a:solidFill>
              </a:rPr>
              <a:t>not just a shareholder audience. Narrative style is affected by:</a:t>
            </a:r>
          </a:p>
          <a:p>
            <a:endParaRPr lang="en-GB" sz="2200" dirty="0">
              <a:solidFill>
                <a:schemeClr val="bg1"/>
              </a:solidFill>
            </a:endParaRPr>
          </a:p>
          <a:p>
            <a:pPr>
              <a:buFont typeface="Arial" charset="0"/>
              <a:buChar char="•"/>
            </a:pPr>
            <a:r>
              <a:rPr lang="en-GB" sz="2200" dirty="0">
                <a:solidFill>
                  <a:schemeClr val="bg1"/>
                </a:solidFill>
              </a:rPr>
              <a:t> </a:t>
            </a:r>
            <a:r>
              <a:rPr lang="en-GB" sz="2200" b="1" dirty="0">
                <a:solidFill>
                  <a:schemeClr val="bg1"/>
                </a:solidFill>
              </a:rPr>
              <a:t>Reputation</a:t>
            </a:r>
            <a:r>
              <a:rPr lang="en-GB" sz="2200" dirty="0">
                <a:solidFill>
                  <a:schemeClr val="bg1"/>
                </a:solidFill>
              </a:rPr>
              <a:t>: CEO/chair’s letter to shareholders is written</a:t>
            </a:r>
          </a:p>
          <a:p>
            <a:r>
              <a:rPr lang="en-GB" sz="2200" dirty="0">
                <a:solidFill>
                  <a:schemeClr val="bg1"/>
                </a:solidFill>
              </a:rPr>
              <a:t>in a more simple style – associated with honesty – in </a:t>
            </a:r>
          </a:p>
          <a:p>
            <a:r>
              <a:rPr lang="en-GB" sz="2200" dirty="0">
                <a:solidFill>
                  <a:schemeClr val="bg1"/>
                </a:solidFill>
              </a:rPr>
              <a:t>companies with better </a:t>
            </a:r>
            <a:r>
              <a:rPr lang="en-GB" sz="2200" dirty="0" smtClean="0">
                <a:solidFill>
                  <a:schemeClr val="bg1"/>
                </a:solidFill>
              </a:rPr>
              <a:t>reputations.</a:t>
            </a:r>
            <a:endParaRPr lang="en-GB" sz="2200" dirty="0">
              <a:solidFill>
                <a:schemeClr val="bg1"/>
              </a:solidFill>
            </a:endParaRPr>
          </a:p>
          <a:p>
            <a:endParaRPr lang="en-GB" sz="2200" dirty="0">
              <a:solidFill>
                <a:schemeClr val="bg1"/>
              </a:solidFill>
            </a:endParaRPr>
          </a:p>
          <a:p>
            <a:pPr>
              <a:buFont typeface="Arial" charset="0"/>
              <a:buChar char="•"/>
            </a:pPr>
            <a:r>
              <a:rPr lang="en-GB" sz="2200" dirty="0">
                <a:solidFill>
                  <a:schemeClr val="bg1"/>
                </a:solidFill>
              </a:rPr>
              <a:t> </a:t>
            </a:r>
            <a:r>
              <a:rPr lang="en-GB" sz="2200" b="1" dirty="0">
                <a:solidFill>
                  <a:schemeClr val="bg1"/>
                </a:solidFill>
              </a:rPr>
              <a:t>Earnings</a:t>
            </a:r>
            <a:r>
              <a:rPr lang="en-GB" sz="2200" dirty="0">
                <a:solidFill>
                  <a:schemeClr val="bg1"/>
                </a:solidFill>
              </a:rPr>
              <a:t>: companies with higher earnings write reports that</a:t>
            </a:r>
          </a:p>
          <a:p>
            <a:r>
              <a:rPr lang="en-GB" sz="2200" dirty="0">
                <a:solidFill>
                  <a:schemeClr val="bg1"/>
                </a:solidFill>
              </a:rPr>
              <a:t>are more ‘</a:t>
            </a:r>
            <a:r>
              <a:rPr lang="en-GB" sz="2200" dirty="0" smtClean="0">
                <a:solidFill>
                  <a:schemeClr val="bg1"/>
                </a:solidFill>
              </a:rPr>
              <a:t>readable’ while </a:t>
            </a:r>
            <a:r>
              <a:rPr lang="en-GB" sz="2200" dirty="0">
                <a:solidFill>
                  <a:schemeClr val="bg1"/>
                </a:solidFill>
              </a:rPr>
              <a:t>companies with lower</a:t>
            </a:r>
          </a:p>
          <a:p>
            <a:r>
              <a:rPr lang="en-GB" sz="2200" dirty="0">
                <a:solidFill>
                  <a:schemeClr val="bg1"/>
                </a:solidFill>
              </a:rPr>
              <a:t>earnings discuss revenues rather than </a:t>
            </a:r>
            <a:r>
              <a:rPr lang="en-GB" sz="2200" dirty="0" smtClean="0">
                <a:solidFill>
                  <a:schemeClr val="bg1"/>
                </a:solidFill>
              </a:rPr>
              <a:t>profit. </a:t>
            </a:r>
            <a:endParaRPr lang="en-GB" sz="2200" dirty="0">
              <a:solidFill>
                <a:schemeClr val="bg1"/>
              </a:solidFill>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GB" cap="small" dirty="0" smtClean="0">
                <a:solidFill>
                  <a:schemeClr val="bg1"/>
                </a:solidFill>
              </a:rPr>
              <a:t>earnings management</a:t>
            </a:r>
            <a:endParaRPr lang="en-GB" cap="small" dirty="0">
              <a:solidFill>
                <a:schemeClr val="bg1"/>
              </a:solidFill>
            </a:endParaRPr>
          </a:p>
        </p:txBody>
      </p:sp>
      <p:sp>
        <p:nvSpPr>
          <p:cNvPr id="9219" name="TextBox 3"/>
          <p:cNvSpPr txBox="1">
            <a:spLocks noChangeArrowheads="1"/>
          </p:cNvSpPr>
          <p:nvPr/>
        </p:nvSpPr>
        <p:spPr bwMode="auto">
          <a:xfrm>
            <a:off x="928688" y="1643063"/>
            <a:ext cx="8004114" cy="3785652"/>
          </a:xfrm>
          <a:prstGeom prst="rect">
            <a:avLst/>
          </a:prstGeom>
          <a:noFill/>
          <a:ln w="9525">
            <a:noFill/>
            <a:miter lim="800000"/>
            <a:headEnd/>
            <a:tailEnd/>
          </a:ln>
        </p:spPr>
        <p:txBody>
          <a:bodyPr wrap="none">
            <a:spAutoFit/>
          </a:bodyPr>
          <a:lstStyle/>
          <a:p>
            <a:r>
              <a:rPr lang="en-GB" sz="2000" dirty="0">
                <a:solidFill>
                  <a:schemeClr val="bg1"/>
                </a:solidFill>
              </a:rPr>
              <a:t>Earnings may be smoothed using accruals accounting to </a:t>
            </a:r>
            <a:r>
              <a:rPr lang="en-GB" sz="2000" dirty="0" smtClean="0">
                <a:solidFill>
                  <a:schemeClr val="bg1"/>
                </a:solidFill>
              </a:rPr>
              <a:t>give</a:t>
            </a:r>
          </a:p>
          <a:p>
            <a:r>
              <a:rPr lang="en-GB" sz="2000" dirty="0" smtClean="0">
                <a:solidFill>
                  <a:schemeClr val="bg1"/>
                </a:solidFill>
              </a:rPr>
              <a:t>a misleading, but not fraudulent  impression of corporate profitability. </a:t>
            </a:r>
          </a:p>
          <a:p>
            <a:r>
              <a:rPr lang="en-GB" sz="2000" dirty="0" smtClean="0">
                <a:solidFill>
                  <a:schemeClr val="bg1"/>
                </a:solidFill>
              </a:rPr>
              <a:t>This </a:t>
            </a:r>
            <a:r>
              <a:rPr lang="en-GB" sz="2000" dirty="0">
                <a:solidFill>
                  <a:schemeClr val="bg1"/>
                </a:solidFill>
              </a:rPr>
              <a:t>practice is associated </a:t>
            </a:r>
            <a:r>
              <a:rPr lang="en-GB" sz="2000" dirty="0" smtClean="0">
                <a:solidFill>
                  <a:schemeClr val="bg1"/>
                </a:solidFill>
              </a:rPr>
              <a:t>with </a:t>
            </a:r>
            <a:r>
              <a:rPr lang="en-GB" sz="2000" dirty="0">
                <a:solidFill>
                  <a:schemeClr val="bg1"/>
                </a:solidFill>
              </a:rPr>
              <a:t>weak governance:</a:t>
            </a:r>
          </a:p>
          <a:p>
            <a:endParaRPr lang="en-GB" sz="2000" dirty="0">
              <a:solidFill>
                <a:schemeClr val="bg1"/>
              </a:solidFill>
            </a:endParaRPr>
          </a:p>
          <a:p>
            <a:pPr>
              <a:buFont typeface="Arial" charset="0"/>
              <a:buChar char="•"/>
            </a:pPr>
            <a:r>
              <a:rPr lang="en-GB" sz="2000" dirty="0">
                <a:solidFill>
                  <a:schemeClr val="bg1"/>
                </a:solidFill>
              </a:rPr>
              <a:t> </a:t>
            </a:r>
            <a:r>
              <a:rPr lang="en-GB" sz="2000" b="1" dirty="0">
                <a:solidFill>
                  <a:schemeClr val="bg1"/>
                </a:solidFill>
              </a:rPr>
              <a:t>low country-level investor protection </a:t>
            </a:r>
            <a:r>
              <a:rPr lang="en-GB" sz="2000" dirty="0">
                <a:solidFill>
                  <a:schemeClr val="bg1"/>
                </a:solidFill>
              </a:rPr>
              <a:t>is associated with the use</a:t>
            </a:r>
          </a:p>
          <a:p>
            <a:r>
              <a:rPr lang="en-GB" sz="2000" dirty="0">
                <a:solidFill>
                  <a:schemeClr val="bg1"/>
                </a:solidFill>
              </a:rPr>
              <a:t>of accruals to manipulate </a:t>
            </a:r>
            <a:r>
              <a:rPr lang="en-GB" sz="2000" dirty="0" smtClean="0">
                <a:solidFill>
                  <a:schemeClr val="bg1"/>
                </a:solidFill>
              </a:rPr>
              <a:t>earnings.</a:t>
            </a:r>
            <a:endParaRPr lang="en-GB" sz="2000" dirty="0">
              <a:solidFill>
                <a:schemeClr val="bg1"/>
              </a:solidFill>
            </a:endParaRPr>
          </a:p>
          <a:p>
            <a:endParaRPr lang="en-GB" sz="2000" dirty="0">
              <a:solidFill>
                <a:schemeClr val="bg1"/>
              </a:solidFill>
            </a:endParaRPr>
          </a:p>
          <a:p>
            <a:pPr>
              <a:buFont typeface="Arial" charset="0"/>
              <a:buChar char="•"/>
            </a:pPr>
            <a:r>
              <a:rPr lang="en-GB" sz="2000" dirty="0">
                <a:solidFill>
                  <a:schemeClr val="bg1"/>
                </a:solidFill>
              </a:rPr>
              <a:t> </a:t>
            </a:r>
            <a:r>
              <a:rPr lang="en-GB" sz="2000" b="1" dirty="0">
                <a:solidFill>
                  <a:schemeClr val="bg1"/>
                </a:solidFill>
              </a:rPr>
              <a:t>executive-dominated boards </a:t>
            </a:r>
            <a:r>
              <a:rPr lang="en-GB" sz="2000" dirty="0">
                <a:solidFill>
                  <a:schemeClr val="bg1"/>
                </a:solidFill>
              </a:rPr>
              <a:t>manage earnings more than</a:t>
            </a:r>
          </a:p>
          <a:p>
            <a:r>
              <a:rPr lang="en-GB" sz="2000" dirty="0">
                <a:solidFill>
                  <a:schemeClr val="bg1"/>
                </a:solidFill>
              </a:rPr>
              <a:t>independent </a:t>
            </a:r>
            <a:r>
              <a:rPr lang="en-GB" sz="2000" dirty="0" smtClean="0">
                <a:solidFill>
                  <a:schemeClr val="bg1"/>
                </a:solidFill>
              </a:rPr>
              <a:t>boards.</a:t>
            </a:r>
            <a:endParaRPr lang="en-GB" sz="2000" dirty="0">
              <a:solidFill>
                <a:schemeClr val="bg1"/>
              </a:solidFill>
            </a:endParaRPr>
          </a:p>
          <a:p>
            <a:endParaRPr lang="en-GB" sz="2000" dirty="0">
              <a:solidFill>
                <a:schemeClr val="bg1"/>
              </a:solidFill>
            </a:endParaRPr>
          </a:p>
          <a:p>
            <a:pPr>
              <a:buFont typeface="Arial" charset="0"/>
              <a:buChar char="•"/>
            </a:pPr>
            <a:r>
              <a:rPr lang="en-GB" sz="2000" dirty="0">
                <a:solidFill>
                  <a:schemeClr val="bg1"/>
                </a:solidFill>
              </a:rPr>
              <a:t> </a:t>
            </a:r>
            <a:r>
              <a:rPr lang="en-GB" sz="2000" b="1" dirty="0">
                <a:solidFill>
                  <a:schemeClr val="bg1"/>
                </a:solidFill>
              </a:rPr>
              <a:t>executives sitting on audit committees</a:t>
            </a:r>
            <a:r>
              <a:rPr lang="en-GB" sz="2000" dirty="0">
                <a:solidFill>
                  <a:schemeClr val="bg1"/>
                </a:solidFill>
              </a:rPr>
              <a:t>, earnings management is</a:t>
            </a:r>
          </a:p>
          <a:p>
            <a:r>
              <a:rPr lang="en-GB" sz="2000" dirty="0">
                <a:solidFill>
                  <a:schemeClr val="bg1"/>
                </a:solidFill>
              </a:rPr>
              <a:t>seen less in companies with independent audit committees </a:t>
            </a:r>
            <a:r>
              <a:rPr lang="en-GB" sz="2000" dirty="0">
                <a:solidFill>
                  <a:schemeClr val="bg1"/>
                </a:solidFill>
              </a:rPr>
              <a:t>.</a:t>
            </a:r>
            <a:endParaRPr lang="en-GB" sz="2000" dirty="0">
              <a:solidFill>
                <a:schemeClr val="bg1"/>
              </a:solidFill>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GB" cap="small" dirty="0" smtClean="0">
                <a:solidFill>
                  <a:schemeClr val="bg1"/>
                </a:solidFill>
              </a:rPr>
              <a:t>fraud and auditing</a:t>
            </a:r>
            <a:endParaRPr lang="en-GB" cap="small" dirty="0">
              <a:solidFill>
                <a:schemeClr val="bg1"/>
              </a:solidFill>
            </a:endParaRPr>
          </a:p>
        </p:txBody>
      </p:sp>
      <p:sp>
        <p:nvSpPr>
          <p:cNvPr id="10243" name="TextBox 3"/>
          <p:cNvSpPr txBox="1">
            <a:spLocks noChangeArrowheads="1"/>
          </p:cNvSpPr>
          <p:nvPr/>
        </p:nvSpPr>
        <p:spPr bwMode="auto">
          <a:xfrm>
            <a:off x="611188" y="1412875"/>
            <a:ext cx="8281292" cy="5663089"/>
          </a:xfrm>
          <a:prstGeom prst="rect">
            <a:avLst/>
          </a:prstGeom>
          <a:noFill/>
          <a:ln w="9525">
            <a:noFill/>
            <a:miter lim="800000"/>
            <a:headEnd/>
            <a:tailEnd/>
          </a:ln>
        </p:spPr>
        <p:txBody>
          <a:bodyPr wrap="square">
            <a:spAutoFit/>
          </a:bodyPr>
          <a:lstStyle/>
          <a:p>
            <a:r>
              <a:rPr lang="en-GB" sz="2300" dirty="0">
                <a:solidFill>
                  <a:schemeClr val="bg1"/>
                </a:solidFill>
              </a:rPr>
              <a:t>Many people mistakenly believe that a major role of auditors </a:t>
            </a:r>
          </a:p>
          <a:p>
            <a:r>
              <a:rPr lang="en-GB" sz="2300" dirty="0">
                <a:solidFill>
                  <a:schemeClr val="bg1"/>
                </a:solidFill>
              </a:rPr>
              <a:t>is to spot fraud – the expectations gap in auditing. </a:t>
            </a:r>
          </a:p>
          <a:p>
            <a:r>
              <a:rPr lang="en-GB" sz="2300" dirty="0">
                <a:solidFill>
                  <a:schemeClr val="bg1"/>
                </a:solidFill>
              </a:rPr>
              <a:t>Auditors choose audit styles based </a:t>
            </a:r>
            <a:r>
              <a:rPr lang="en-GB" sz="2300" dirty="0" smtClean="0">
                <a:solidFill>
                  <a:schemeClr val="bg1"/>
                </a:solidFill>
              </a:rPr>
              <a:t>on: </a:t>
            </a:r>
            <a:endParaRPr lang="en-GB" sz="2300" dirty="0">
              <a:solidFill>
                <a:schemeClr val="bg1"/>
              </a:solidFill>
            </a:endParaRPr>
          </a:p>
          <a:p>
            <a:endParaRPr lang="en-GB" sz="2300" dirty="0">
              <a:solidFill>
                <a:schemeClr val="bg1"/>
              </a:solidFill>
            </a:endParaRPr>
          </a:p>
          <a:p>
            <a:pPr>
              <a:buFont typeface="Arial" charset="0"/>
              <a:buChar char="•"/>
            </a:pPr>
            <a:r>
              <a:rPr lang="en-GB" sz="2300" dirty="0">
                <a:solidFill>
                  <a:schemeClr val="bg1"/>
                </a:solidFill>
              </a:rPr>
              <a:t> the perceived risk of fraud </a:t>
            </a:r>
            <a:r>
              <a:rPr lang="en-GB" sz="2300" dirty="0" smtClean="0">
                <a:solidFill>
                  <a:schemeClr val="bg1"/>
                </a:solidFill>
              </a:rPr>
              <a:t>(</a:t>
            </a:r>
            <a:r>
              <a:rPr lang="en-GB" sz="2300" dirty="0" smtClean="0">
                <a:solidFill>
                  <a:schemeClr val="bg1"/>
                </a:solidFill>
              </a:rPr>
              <a:t>research work </a:t>
            </a:r>
            <a:r>
              <a:rPr lang="en-GB" sz="2300" dirty="0" smtClean="0">
                <a:solidFill>
                  <a:schemeClr val="bg1"/>
                </a:solidFill>
              </a:rPr>
              <a:t>reports </a:t>
            </a:r>
            <a:r>
              <a:rPr lang="en-GB" sz="2300" dirty="0">
                <a:solidFill>
                  <a:schemeClr val="bg1"/>
                </a:solidFill>
              </a:rPr>
              <a:t>that the auditors at HealthSouth ignored </a:t>
            </a:r>
            <a:r>
              <a:rPr lang="en-GB" sz="2300" dirty="0" smtClean="0">
                <a:solidFill>
                  <a:schemeClr val="bg1"/>
                </a:solidFill>
              </a:rPr>
              <a:t>assets whose </a:t>
            </a:r>
            <a:r>
              <a:rPr lang="en-GB" sz="2300" dirty="0">
                <a:solidFill>
                  <a:schemeClr val="bg1"/>
                </a:solidFill>
              </a:rPr>
              <a:t>value changed by less that $5000.These were </a:t>
            </a:r>
            <a:r>
              <a:rPr lang="en-GB" sz="2300" dirty="0" smtClean="0">
                <a:solidFill>
                  <a:schemeClr val="bg1"/>
                </a:solidFill>
              </a:rPr>
              <a:t>the accounts used by management to commit fraud)</a:t>
            </a:r>
          </a:p>
          <a:p>
            <a:pPr>
              <a:buFont typeface="Arial" charset="0"/>
              <a:buChar char="•"/>
            </a:pPr>
            <a:r>
              <a:rPr lang="en-GB" sz="2300" dirty="0" smtClean="0">
                <a:solidFill>
                  <a:schemeClr val="bg1"/>
                </a:solidFill>
              </a:rPr>
              <a:t> </a:t>
            </a:r>
            <a:r>
              <a:rPr lang="en-GB" sz="2300" dirty="0">
                <a:solidFill>
                  <a:schemeClr val="bg1"/>
                </a:solidFill>
              </a:rPr>
              <a:t>corporate governance </a:t>
            </a:r>
            <a:r>
              <a:rPr lang="en-GB" sz="2300" dirty="0" smtClean="0">
                <a:solidFill>
                  <a:schemeClr val="bg1"/>
                </a:solidFill>
              </a:rPr>
              <a:t>practices.</a:t>
            </a:r>
            <a:endParaRPr lang="en-GB" sz="2300" dirty="0">
              <a:solidFill>
                <a:schemeClr val="bg1"/>
              </a:solidFill>
            </a:endParaRPr>
          </a:p>
          <a:p>
            <a:pPr>
              <a:buFont typeface="Arial" charset="0"/>
              <a:buChar char="•"/>
            </a:pPr>
            <a:endParaRPr lang="en-GB" sz="2300" dirty="0">
              <a:solidFill>
                <a:schemeClr val="bg1"/>
              </a:solidFill>
            </a:endParaRPr>
          </a:p>
          <a:p>
            <a:r>
              <a:rPr lang="en-GB" sz="2300" dirty="0">
                <a:solidFill>
                  <a:schemeClr val="bg1"/>
                </a:solidFill>
              </a:rPr>
              <a:t>Auditors who are concerned about earnings management </a:t>
            </a:r>
          </a:p>
          <a:p>
            <a:r>
              <a:rPr lang="en-GB" sz="2300" dirty="0">
                <a:solidFill>
                  <a:schemeClr val="bg1"/>
                </a:solidFill>
              </a:rPr>
              <a:t>or fraud must communicate their concerns to the audit </a:t>
            </a:r>
          </a:p>
          <a:p>
            <a:r>
              <a:rPr lang="en-GB" sz="2300" dirty="0">
                <a:solidFill>
                  <a:schemeClr val="bg1"/>
                </a:solidFill>
              </a:rPr>
              <a:t>committee. If dissatisfied they can issue a qualified audit </a:t>
            </a:r>
          </a:p>
          <a:p>
            <a:r>
              <a:rPr lang="en-GB" sz="2300" dirty="0">
                <a:solidFill>
                  <a:schemeClr val="bg1"/>
                </a:solidFill>
              </a:rPr>
              <a:t>report (not applicable in the case of fraud) or resign.  </a:t>
            </a:r>
          </a:p>
          <a:p>
            <a:endParaRPr lang="en-GB" sz="2000" dirty="0">
              <a:solidFill>
                <a:schemeClr val="bg1"/>
              </a:solidFill>
            </a:endParaRPr>
          </a:p>
          <a:p>
            <a:endParaRPr lang="en-GB" sz="2000" dirty="0">
              <a:solidFill>
                <a:schemeClr val="bg1"/>
              </a:solidFill>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GB" sz="3600" cap="small" dirty="0" smtClean="0">
                <a:solidFill>
                  <a:schemeClr val="bg1"/>
                </a:solidFill>
              </a:rPr>
              <a:t>c</a:t>
            </a:r>
            <a:r>
              <a:rPr lang="en-GB" sz="3600" cap="small" smtClean="0">
                <a:solidFill>
                  <a:schemeClr val="bg1"/>
                </a:solidFill>
              </a:rPr>
              <a:t>ommunication </a:t>
            </a:r>
            <a:r>
              <a:rPr lang="en-GB" sz="3600" cap="small" dirty="0" smtClean="0">
                <a:solidFill>
                  <a:schemeClr val="bg1"/>
                </a:solidFill>
              </a:rPr>
              <a:t>with stakeholders</a:t>
            </a:r>
            <a:endParaRPr lang="en-GB" sz="3600" cap="small" dirty="0">
              <a:solidFill>
                <a:schemeClr val="bg1"/>
              </a:solidFill>
            </a:endParaRPr>
          </a:p>
        </p:txBody>
      </p:sp>
      <p:sp>
        <p:nvSpPr>
          <p:cNvPr id="11267" name="TextBox 3"/>
          <p:cNvSpPr txBox="1">
            <a:spLocks noChangeArrowheads="1"/>
          </p:cNvSpPr>
          <p:nvPr/>
        </p:nvSpPr>
        <p:spPr bwMode="auto">
          <a:xfrm>
            <a:off x="714375" y="1857375"/>
            <a:ext cx="8242300" cy="3786188"/>
          </a:xfrm>
          <a:prstGeom prst="rect">
            <a:avLst/>
          </a:prstGeom>
          <a:noFill/>
          <a:ln w="9525">
            <a:noFill/>
            <a:miter lim="800000"/>
            <a:headEnd/>
            <a:tailEnd/>
          </a:ln>
        </p:spPr>
        <p:txBody>
          <a:bodyPr wrap="none">
            <a:spAutoFit/>
          </a:bodyPr>
          <a:lstStyle/>
          <a:p>
            <a:r>
              <a:rPr lang="en-GB" sz="2400" dirty="0">
                <a:solidFill>
                  <a:schemeClr val="bg1"/>
                </a:solidFill>
              </a:rPr>
              <a:t>Fortune 500 companies spend more money on advertising</a:t>
            </a:r>
          </a:p>
          <a:p>
            <a:r>
              <a:rPr lang="en-GB" sz="2400" dirty="0">
                <a:solidFill>
                  <a:schemeClr val="bg1"/>
                </a:solidFill>
              </a:rPr>
              <a:t>than any other form of </a:t>
            </a:r>
            <a:r>
              <a:rPr lang="en-GB" sz="2400" dirty="0" smtClean="0">
                <a:solidFill>
                  <a:schemeClr val="bg1"/>
                </a:solidFill>
              </a:rPr>
              <a:t>communication.</a:t>
            </a:r>
            <a:endParaRPr lang="en-GB" sz="2400" dirty="0">
              <a:solidFill>
                <a:schemeClr val="bg1"/>
              </a:solidFill>
            </a:endParaRPr>
          </a:p>
          <a:p>
            <a:r>
              <a:rPr lang="en-GB" sz="2400" dirty="0">
                <a:solidFill>
                  <a:schemeClr val="bg1"/>
                </a:solidFill>
              </a:rPr>
              <a:t>Their aim is to improve reputation and brand image, </a:t>
            </a:r>
          </a:p>
          <a:p>
            <a:r>
              <a:rPr lang="en-GB" sz="2400" dirty="0">
                <a:solidFill>
                  <a:schemeClr val="bg1"/>
                </a:solidFill>
              </a:rPr>
              <a:t>associated with better relationships with supply chains,</a:t>
            </a:r>
          </a:p>
          <a:p>
            <a:r>
              <a:rPr lang="en-GB" sz="2400" dirty="0">
                <a:solidFill>
                  <a:schemeClr val="bg1"/>
                </a:solidFill>
              </a:rPr>
              <a:t>employees and customers.</a:t>
            </a:r>
          </a:p>
          <a:p>
            <a:endParaRPr lang="en-GB" sz="2400" dirty="0">
              <a:solidFill>
                <a:schemeClr val="bg1"/>
              </a:solidFill>
            </a:endParaRPr>
          </a:p>
          <a:p>
            <a:r>
              <a:rPr lang="en-GB" sz="2400" dirty="0">
                <a:solidFill>
                  <a:schemeClr val="bg1"/>
                </a:solidFill>
              </a:rPr>
              <a:t>It is becoming harder to manage reputation because</a:t>
            </a:r>
          </a:p>
          <a:p>
            <a:r>
              <a:rPr lang="en-GB" sz="2400" dirty="0">
                <a:solidFill>
                  <a:schemeClr val="bg1"/>
                </a:solidFill>
              </a:rPr>
              <a:t>the internet has allowed stakeholders to communicate</a:t>
            </a:r>
          </a:p>
          <a:p>
            <a:r>
              <a:rPr lang="en-GB" sz="2400" dirty="0">
                <a:solidFill>
                  <a:schemeClr val="bg1"/>
                </a:solidFill>
              </a:rPr>
              <a:t>more effectively and either enhance or damage corporate</a:t>
            </a:r>
          </a:p>
          <a:p>
            <a:r>
              <a:rPr lang="en-GB" sz="2400" dirty="0">
                <a:solidFill>
                  <a:schemeClr val="bg1"/>
                </a:solidFill>
              </a:rPr>
              <a:t>reputation.</a:t>
            </a:r>
          </a:p>
        </p:txBody>
      </p:sp>
    </p:spTree>
  </p:cSld>
  <p:clrMapOvr>
    <a:masterClrMapping/>
  </p:clrMapOvr>
</p:sld>
</file>

<file path=ppt/theme/theme1.xml><?xml version="1.0" encoding="utf-8"?>
<a:theme xmlns:a="http://schemas.openxmlformats.org/drawingml/2006/main" name="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558</TotalTime>
  <Words>583</Words>
  <Application>Microsoft Office PowerPoint</Application>
  <PresentationFormat>On-screen Show (4:3)</PresentationFormat>
  <Paragraphs>98</Paragraphs>
  <Slides>10</Slides>
  <Notes>1</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10</vt:i4>
      </vt:variant>
    </vt:vector>
  </HeadingPairs>
  <TitlesOfParts>
    <vt:vector size="13" baseType="lpstr">
      <vt:lpstr>Arial</vt:lpstr>
      <vt:lpstr>Calibri</vt:lpstr>
      <vt:lpstr>Default Design</vt:lpstr>
      <vt:lpstr>CORPORATE GOVERNANCE</vt:lpstr>
      <vt:lpstr>learning objectives</vt:lpstr>
      <vt:lpstr>communication with shareholders</vt:lpstr>
      <vt:lpstr>the annual report</vt:lpstr>
      <vt:lpstr>voluntary  disclosure </vt:lpstr>
      <vt:lpstr>determinants of voluntary disclosure</vt:lpstr>
      <vt:lpstr>narrative reporting</vt:lpstr>
      <vt:lpstr>earnings management</vt:lpstr>
      <vt:lpstr>fraud and auditing</vt:lpstr>
      <vt:lpstr>communication with stakeholders</vt:lpstr>
    </vt:vector>
  </TitlesOfParts>
  <Company>Macmillan Publishers LTD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CORPORATE GOVERNANCE</dc:title>
  <dc:creator>C.Griffiths</dc:creator>
  <cp:lastModifiedBy>Economist</cp:lastModifiedBy>
  <cp:revision>35</cp:revision>
  <dcterms:created xsi:type="dcterms:W3CDTF">2011-08-23T16:14:30Z</dcterms:created>
  <dcterms:modified xsi:type="dcterms:W3CDTF">2021-02-25T02:09:39Z</dcterms:modified>
</cp:coreProperties>
</file>