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9" r:id="rId3"/>
    <p:sldId id="263" r:id="rId4"/>
    <p:sldId id="265" r:id="rId5"/>
    <p:sldId id="272" r:id="rId6"/>
    <p:sldId id="271" r:id="rId7"/>
    <p:sldId id="266" r:id="rId8"/>
    <p:sldId id="270" r:id="rId9"/>
    <p:sldId id="258" r:id="rId10"/>
    <p:sldId id="268" r:id="rId11"/>
    <p:sldId id="269" r:id="rId12"/>
    <p:sldId id="260"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95"/>
  </p:normalViewPr>
  <p:slideViewPr>
    <p:cSldViewPr snapToGrid="0" snapToObjects="1">
      <p:cViewPr>
        <p:scale>
          <a:sx n="87" d="100"/>
          <a:sy n="87" d="100"/>
        </p:scale>
        <p:origin x="100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10/28/20</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2047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4308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53556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8060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54130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2816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3487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8205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269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47296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10/28/20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8511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10/28/20</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2466314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twitter.com/DrTomCrick" TargetMode="External"/><Relationship Id="rId2" Type="http://schemas.openxmlformats.org/officeDocument/2006/relationships/hyperlink" Target="http://drtomcrick.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blogs.lse.ac.uk/impactofsocialsciences/2015/10/26/why-academics-and-students-should-take-blogging-social-media-seriously/" TargetMode="External"/><Relationship Id="rId2" Type="http://schemas.openxmlformats.org/officeDocument/2006/relationships/hyperlink" Target="http://blogs.lse.ac.uk/impactofsocialsciences/2016/01/25/how-to-write-a-blogpost-from-your-journal-article/" TargetMode="External"/><Relationship Id="rId1" Type="http://schemas.openxmlformats.org/officeDocument/2006/relationships/slideLayout" Target="../slideLayouts/slideLayout2.xml"/><Relationship Id="rId4" Type="http://schemas.openxmlformats.org/officeDocument/2006/relationships/hyperlink" Target="http://blogs.lse.ac.uk/impactofsocialsciences/2017/05/25/so-youve-decided-to-blo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9267AA-7409-431A-8BEF-8D1AAE6DD9D8}"/>
              </a:ext>
            </a:extLst>
          </p:cNvPr>
          <p:cNvPicPr>
            <a:picLocks noChangeAspect="1"/>
          </p:cNvPicPr>
          <p:nvPr/>
        </p:nvPicPr>
        <p:blipFill rotWithShape="1">
          <a:blip r:embed="rId2">
            <a:alphaModFix amt="50000"/>
          </a:blip>
          <a:srcRect t="14101" r="-1" b="971"/>
          <a:stretch/>
        </p:blipFill>
        <p:spPr>
          <a:xfrm>
            <a:off x="20" y="10"/>
            <a:ext cx="12188930" cy="6857990"/>
          </a:xfrm>
          <a:prstGeom prst="rect">
            <a:avLst/>
          </a:prstGeom>
        </p:spPr>
      </p:pic>
      <p:sp>
        <p:nvSpPr>
          <p:cNvPr id="2" name="Title 1">
            <a:extLst>
              <a:ext uri="{FF2B5EF4-FFF2-40B4-BE49-F238E27FC236}">
                <a16:creationId xmlns:a16="http://schemas.microsoft.com/office/drawing/2014/main" id="{807C9D88-F9A2-8743-862C-6C469F6E317E}"/>
              </a:ext>
            </a:extLst>
          </p:cNvPr>
          <p:cNvSpPr>
            <a:spLocks noGrp="1"/>
          </p:cNvSpPr>
          <p:nvPr>
            <p:ph type="ctrTitle"/>
          </p:nvPr>
        </p:nvSpPr>
        <p:spPr>
          <a:xfrm>
            <a:off x="1524000" y="1122363"/>
            <a:ext cx="9144000" cy="3063240"/>
          </a:xfrm>
        </p:spPr>
        <p:txBody>
          <a:bodyPr>
            <a:normAutofit/>
          </a:bodyPr>
          <a:lstStyle/>
          <a:p>
            <a:pPr algn="ctr"/>
            <a:r>
              <a:rPr lang="en-US" dirty="0"/>
              <a:t>Writing your Academic Blog</a:t>
            </a:r>
            <a:endParaRPr lang="en-US"/>
          </a:p>
        </p:txBody>
      </p:sp>
      <p:sp>
        <p:nvSpPr>
          <p:cNvPr id="3" name="Subtitle 2">
            <a:extLst>
              <a:ext uri="{FF2B5EF4-FFF2-40B4-BE49-F238E27FC236}">
                <a16:creationId xmlns:a16="http://schemas.microsoft.com/office/drawing/2014/main" id="{1571E187-2773-F243-AD0E-F4D0CF6458C9}"/>
              </a:ext>
            </a:extLst>
          </p:cNvPr>
          <p:cNvSpPr>
            <a:spLocks noGrp="1"/>
          </p:cNvSpPr>
          <p:nvPr>
            <p:ph type="subTitle" idx="1"/>
          </p:nvPr>
        </p:nvSpPr>
        <p:spPr>
          <a:xfrm>
            <a:off x="1524000" y="4599432"/>
            <a:ext cx="9144000" cy="1225296"/>
          </a:xfrm>
        </p:spPr>
        <p:txBody>
          <a:bodyPr>
            <a:normAutofit/>
          </a:bodyPr>
          <a:lstStyle/>
          <a:p>
            <a:pPr algn="ctr">
              <a:lnSpc>
                <a:spcPct val="100000"/>
              </a:lnSpc>
            </a:pPr>
            <a:r>
              <a:rPr lang="en-US" sz="3200" dirty="0"/>
              <a:t>Overview</a:t>
            </a:r>
          </a:p>
          <a:p>
            <a:pPr algn="ctr">
              <a:lnSpc>
                <a:spcPct val="100000"/>
              </a:lnSpc>
            </a:pPr>
            <a:r>
              <a:rPr lang="en-US" sz="3200" dirty="0"/>
              <a:t>Some Tips</a:t>
            </a:r>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44073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A28B2-29DB-B740-A536-475258DF85B4}"/>
              </a:ext>
            </a:extLst>
          </p:cNvPr>
          <p:cNvSpPr>
            <a:spLocks noGrp="1"/>
          </p:cNvSpPr>
          <p:nvPr>
            <p:ph type="title"/>
          </p:nvPr>
        </p:nvSpPr>
        <p:spPr/>
        <p:txBody>
          <a:bodyPr/>
          <a:lstStyle/>
          <a:p>
            <a:r>
              <a:rPr lang="en-US" dirty="0"/>
              <a:t>What is an academic blog?</a:t>
            </a:r>
          </a:p>
        </p:txBody>
      </p:sp>
      <p:sp>
        <p:nvSpPr>
          <p:cNvPr id="3" name="Content Placeholder 2">
            <a:extLst>
              <a:ext uri="{FF2B5EF4-FFF2-40B4-BE49-F238E27FC236}">
                <a16:creationId xmlns:a16="http://schemas.microsoft.com/office/drawing/2014/main" id="{87280A06-795B-2A4D-AD95-B9EF30F8C389}"/>
              </a:ext>
            </a:extLst>
          </p:cNvPr>
          <p:cNvSpPr>
            <a:spLocks noGrp="1"/>
          </p:cNvSpPr>
          <p:nvPr>
            <p:ph idx="1"/>
          </p:nvPr>
        </p:nvSpPr>
        <p:spPr/>
        <p:txBody>
          <a:bodyPr>
            <a:normAutofit/>
          </a:bodyPr>
          <a:lstStyle/>
          <a:p>
            <a:pPr marL="0" indent="0">
              <a:buNone/>
            </a:pPr>
            <a:r>
              <a:rPr lang="en-GB" dirty="0"/>
              <a:t>For a growing number of researchers, blogging is an important part of their academic life and are used for: </a:t>
            </a:r>
          </a:p>
          <a:p>
            <a:r>
              <a:rPr lang="en-GB" dirty="0"/>
              <a:t>Telling people about work you’re doing</a:t>
            </a:r>
          </a:p>
          <a:p>
            <a:r>
              <a:rPr lang="en-GB" dirty="0"/>
              <a:t>Showcasing your findings</a:t>
            </a:r>
          </a:p>
          <a:p>
            <a:r>
              <a:rPr lang="en-GB" dirty="0"/>
              <a:t>Roughing out ideas that will turn into articles or even books</a:t>
            </a:r>
          </a:p>
          <a:p>
            <a:r>
              <a:rPr lang="en-GB" dirty="0"/>
              <a:t>Contributing to the policy or public conversation</a:t>
            </a:r>
          </a:p>
          <a:p>
            <a:r>
              <a:rPr lang="en-GB" dirty="0"/>
              <a:t>Some people use it as a way to get their research noticed</a:t>
            </a:r>
          </a:p>
          <a:p>
            <a:r>
              <a:rPr lang="en-GB" b="1" dirty="0"/>
              <a:t>Mainly it is a way to document learning or professional development </a:t>
            </a:r>
          </a:p>
          <a:p>
            <a:endParaRPr lang="en-US" dirty="0"/>
          </a:p>
        </p:txBody>
      </p:sp>
    </p:spTree>
    <p:extLst>
      <p:ext uri="{BB962C8B-B14F-4D97-AF65-F5344CB8AC3E}">
        <p14:creationId xmlns:p14="http://schemas.microsoft.com/office/powerpoint/2010/main" val="935847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9BB4-53B2-3141-8DFF-47730D649A04}"/>
              </a:ext>
            </a:extLst>
          </p:cNvPr>
          <p:cNvSpPr>
            <a:spLocks noGrp="1"/>
          </p:cNvSpPr>
          <p:nvPr>
            <p:ph type="title"/>
          </p:nvPr>
        </p:nvSpPr>
        <p:spPr/>
        <p:txBody>
          <a:bodyPr/>
          <a:lstStyle/>
          <a:p>
            <a:r>
              <a:rPr lang="en-US" dirty="0"/>
              <a:t>Three types of academic blog</a:t>
            </a:r>
          </a:p>
        </p:txBody>
      </p:sp>
      <p:sp>
        <p:nvSpPr>
          <p:cNvPr id="3" name="Content Placeholder 2">
            <a:extLst>
              <a:ext uri="{FF2B5EF4-FFF2-40B4-BE49-F238E27FC236}">
                <a16:creationId xmlns:a16="http://schemas.microsoft.com/office/drawing/2014/main" id="{054324AC-516F-B544-837D-753A8A4F5E10}"/>
              </a:ext>
            </a:extLst>
          </p:cNvPr>
          <p:cNvSpPr>
            <a:spLocks noGrp="1"/>
          </p:cNvSpPr>
          <p:nvPr>
            <p:ph idx="1"/>
          </p:nvPr>
        </p:nvSpPr>
        <p:spPr/>
        <p:txBody>
          <a:bodyPr/>
          <a:lstStyle/>
          <a:p>
            <a:r>
              <a:rPr lang="en-GB" b="1" dirty="0"/>
              <a:t>Blogging for content </a:t>
            </a:r>
            <a:r>
              <a:rPr lang="en-GB" dirty="0"/>
              <a:t>tells people about research you’re doing, or what you found, or experiences you are going through linked to learning .</a:t>
            </a:r>
          </a:p>
          <a:p>
            <a:r>
              <a:rPr lang="en-GB" b="1" dirty="0"/>
              <a:t>Blogging for comment </a:t>
            </a:r>
            <a:r>
              <a:rPr lang="en-GB" dirty="0"/>
              <a:t>contributes to public conversation and debate, using your research and/or experience as material</a:t>
            </a:r>
          </a:p>
          <a:p>
            <a:r>
              <a:rPr lang="en-GB" b="1" dirty="0"/>
              <a:t>Blogging for reportage </a:t>
            </a:r>
            <a:r>
              <a:rPr lang="en-GB" dirty="0"/>
              <a:t>would include write‑ups of events you went to, or things you’ve read, so the public can learn with you </a:t>
            </a:r>
          </a:p>
          <a:p>
            <a:endParaRPr lang="en-GB" dirty="0"/>
          </a:p>
          <a:p>
            <a:endParaRPr lang="en-US" dirty="0"/>
          </a:p>
        </p:txBody>
      </p:sp>
    </p:spTree>
    <p:extLst>
      <p:ext uri="{BB962C8B-B14F-4D97-AF65-F5344CB8AC3E}">
        <p14:creationId xmlns:p14="http://schemas.microsoft.com/office/powerpoint/2010/main" val="3004581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CAD28-5E8E-1348-980C-608AA7F05F71}"/>
              </a:ext>
            </a:extLst>
          </p:cNvPr>
          <p:cNvSpPr>
            <a:spLocks noGrp="1"/>
          </p:cNvSpPr>
          <p:nvPr>
            <p:ph type="title"/>
          </p:nvPr>
        </p:nvSpPr>
        <p:spPr/>
        <p:txBody>
          <a:bodyPr/>
          <a:lstStyle/>
          <a:p>
            <a:r>
              <a:rPr lang="en-US" dirty="0"/>
              <a:t>Academic blog as an assessment </a:t>
            </a:r>
          </a:p>
        </p:txBody>
      </p:sp>
      <p:sp>
        <p:nvSpPr>
          <p:cNvPr id="3" name="Content Placeholder 2">
            <a:extLst>
              <a:ext uri="{FF2B5EF4-FFF2-40B4-BE49-F238E27FC236}">
                <a16:creationId xmlns:a16="http://schemas.microsoft.com/office/drawing/2014/main" id="{4DD6AAC6-4D55-F245-B9E1-870D2596FB0F}"/>
              </a:ext>
            </a:extLst>
          </p:cNvPr>
          <p:cNvSpPr>
            <a:spLocks noGrp="1"/>
          </p:cNvSpPr>
          <p:nvPr>
            <p:ph idx="1"/>
          </p:nvPr>
        </p:nvSpPr>
        <p:spPr/>
        <p:txBody>
          <a:bodyPr/>
          <a:lstStyle/>
          <a:p>
            <a:r>
              <a:rPr lang="en-US" dirty="0"/>
              <a:t>Blogging for assessment means some requirements are attached </a:t>
            </a:r>
          </a:p>
          <a:p>
            <a:r>
              <a:rPr lang="en-US" dirty="0"/>
              <a:t>Usually a word count</a:t>
            </a:r>
          </a:p>
          <a:p>
            <a:r>
              <a:rPr lang="en-US" dirty="0"/>
              <a:t>Recommended number of references</a:t>
            </a:r>
          </a:p>
          <a:p>
            <a:r>
              <a:rPr lang="en-US" dirty="0"/>
              <a:t>Academic blogs in this context are used to assess your learning and professional development </a:t>
            </a:r>
          </a:p>
          <a:p>
            <a:r>
              <a:rPr lang="en-US" dirty="0"/>
              <a:t>Your ability to find the right research to back up your points or underpin your experiences are also assessed </a:t>
            </a:r>
          </a:p>
        </p:txBody>
      </p:sp>
    </p:spTree>
    <p:extLst>
      <p:ext uri="{BB962C8B-B14F-4D97-AF65-F5344CB8AC3E}">
        <p14:creationId xmlns:p14="http://schemas.microsoft.com/office/powerpoint/2010/main" val="1913015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9673E-4FBB-F34F-A294-95E1B2296C30}"/>
              </a:ext>
            </a:extLst>
          </p:cNvPr>
          <p:cNvSpPr>
            <a:spLocks noGrp="1"/>
          </p:cNvSpPr>
          <p:nvPr>
            <p:ph type="title"/>
          </p:nvPr>
        </p:nvSpPr>
        <p:spPr/>
        <p:txBody>
          <a:bodyPr/>
          <a:lstStyle/>
          <a:p>
            <a:r>
              <a:rPr lang="en-US" dirty="0"/>
              <a:t>Your blog for this module</a:t>
            </a:r>
          </a:p>
        </p:txBody>
      </p:sp>
      <p:sp>
        <p:nvSpPr>
          <p:cNvPr id="3" name="Content Placeholder 2">
            <a:extLst>
              <a:ext uri="{FF2B5EF4-FFF2-40B4-BE49-F238E27FC236}">
                <a16:creationId xmlns:a16="http://schemas.microsoft.com/office/drawing/2014/main" id="{97CCA409-0C61-9E45-8CD4-5CE36AC644F2}"/>
              </a:ext>
            </a:extLst>
          </p:cNvPr>
          <p:cNvSpPr>
            <a:spLocks noGrp="1"/>
          </p:cNvSpPr>
          <p:nvPr>
            <p:ph idx="1"/>
          </p:nvPr>
        </p:nvSpPr>
        <p:spPr/>
        <p:txBody>
          <a:bodyPr/>
          <a:lstStyle/>
          <a:p>
            <a:r>
              <a:rPr lang="en-US" dirty="0"/>
              <a:t>Aims to capture your experiences and learning as a professional </a:t>
            </a:r>
          </a:p>
          <a:p>
            <a:r>
              <a:rPr lang="en-US" dirty="0"/>
              <a:t>Nursing holds a large degree of collaborative learning and development </a:t>
            </a:r>
          </a:p>
          <a:p>
            <a:r>
              <a:rPr lang="en-US" dirty="0"/>
              <a:t>As second year nurses you start to train and support first years</a:t>
            </a:r>
          </a:p>
          <a:p>
            <a:r>
              <a:rPr lang="en-US" dirty="0"/>
              <a:t>Here you are given an opportunity to showcase and develop your </a:t>
            </a:r>
            <a:r>
              <a:rPr lang="en-US" dirty="0" err="1"/>
              <a:t>CLiP</a:t>
            </a:r>
            <a:r>
              <a:rPr lang="en-US" dirty="0"/>
              <a:t> skills</a:t>
            </a:r>
          </a:p>
          <a:p>
            <a:r>
              <a:rPr lang="en-US" dirty="0"/>
              <a:t>You are marked on your ability not only to support others, but to evidence real learning and development as a professional as you do so </a:t>
            </a:r>
          </a:p>
        </p:txBody>
      </p:sp>
    </p:spTree>
    <p:extLst>
      <p:ext uri="{BB962C8B-B14F-4D97-AF65-F5344CB8AC3E}">
        <p14:creationId xmlns:p14="http://schemas.microsoft.com/office/powerpoint/2010/main" val="2642890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754B4-EB30-6641-AB69-835386C8380D}"/>
              </a:ext>
            </a:extLst>
          </p:cNvPr>
          <p:cNvSpPr>
            <a:spLocks noGrp="1"/>
          </p:cNvSpPr>
          <p:nvPr>
            <p:ph type="title"/>
          </p:nvPr>
        </p:nvSpPr>
        <p:spPr/>
        <p:txBody>
          <a:bodyPr/>
          <a:lstStyle/>
          <a:p>
            <a:r>
              <a:rPr lang="en-US" dirty="0"/>
              <a:t>How you are assessed </a:t>
            </a:r>
          </a:p>
        </p:txBody>
      </p:sp>
      <p:sp>
        <p:nvSpPr>
          <p:cNvPr id="3" name="Content Placeholder 2">
            <a:extLst>
              <a:ext uri="{FF2B5EF4-FFF2-40B4-BE49-F238E27FC236}">
                <a16:creationId xmlns:a16="http://schemas.microsoft.com/office/drawing/2014/main" id="{5FDBF244-264B-6644-A02D-0D67133460E6}"/>
              </a:ext>
            </a:extLst>
          </p:cNvPr>
          <p:cNvSpPr>
            <a:spLocks noGrp="1"/>
          </p:cNvSpPr>
          <p:nvPr>
            <p:ph idx="1"/>
          </p:nvPr>
        </p:nvSpPr>
        <p:spPr/>
        <p:txBody>
          <a:bodyPr/>
          <a:lstStyle/>
          <a:p>
            <a:r>
              <a:rPr lang="en-US" dirty="0"/>
              <a:t>Your content and referencing </a:t>
            </a:r>
          </a:p>
          <a:p>
            <a:r>
              <a:rPr lang="en-US" dirty="0"/>
              <a:t>Your ability to work independently </a:t>
            </a:r>
          </a:p>
          <a:p>
            <a:r>
              <a:rPr lang="en-US" dirty="0"/>
              <a:t>The support of others</a:t>
            </a:r>
          </a:p>
          <a:p>
            <a:r>
              <a:rPr lang="en-US" dirty="0"/>
              <a:t>The engagement with the module itself </a:t>
            </a:r>
          </a:p>
          <a:p>
            <a:pPr marL="0" indent="0">
              <a:buNone/>
            </a:pPr>
            <a:endParaRPr lang="en-US" dirty="0"/>
          </a:p>
          <a:p>
            <a:r>
              <a:rPr lang="en-US" dirty="0"/>
              <a:t>For more information please see the proforma your </a:t>
            </a:r>
            <a:r>
              <a:rPr lang="en-US" dirty="0" err="1"/>
              <a:t>moodle</a:t>
            </a:r>
            <a:r>
              <a:rPr lang="en-US" dirty="0"/>
              <a:t> page  </a:t>
            </a:r>
          </a:p>
        </p:txBody>
      </p:sp>
    </p:spTree>
    <p:extLst>
      <p:ext uri="{BB962C8B-B14F-4D97-AF65-F5344CB8AC3E}">
        <p14:creationId xmlns:p14="http://schemas.microsoft.com/office/powerpoint/2010/main" val="44167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0D9A-D9B9-FD4A-A8D7-214571264FDA}"/>
              </a:ext>
            </a:extLst>
          </p:cNvPr>
          <p:cNvSpPr>
            <a:spLocks noGrp="1"/>
          </p:cNvSpPr>
          <p:nvPr>
            <p:ph type="title"/>
          </p:nvPr>
        </p:nvSpPr>
        <p:spPr/>
        <p:txBody>
          <a:bodyPr/>
          <a:lstStyle/>
          <a:p>
            <a:r>
              <a:rPr lang="en-US" dirty="0"/>
              <a:t>Remember … </a:t>
            </a:r>
          </a:p>
        </p:txBody>
      </p:sp>
      <p:sp>
        <p:nvSpPr>
          <p:cNvPr id="3" name="Content Placeholder 2">
            <a:extLst>
              <a:ext uri="{FF2B5EF4-FFF2-40B4-BE49-F238E27FC236}">
                <a16:creationId xmlns:a16="http://schemas.microsoft.com/office/drawing/2014/main" id="{1276F800-CFD4-6F44-A6A6-8C836728F6AB}"/>
              </a:ext>
            </a:extLst>
          </p:cNvPr>
          <p:cNvSpPr>
            <a:spLocks noGrp="1"/>
          </p:cNvSpPr>
          <p:nvPr>
            <p:ph idx="1"/>
          </p:nvPr>
        </p:nvSpPr>
        <p:spPr/>
        <p:txBody>
          <a:bodyPr/>
          <a:lstStyle/>
          <a:p>
            <a:r>
              <a:rPr lang="en-US" dirty="0"/>
              <a:t>You cannot be ‘taught’ to write an academic blog</a:t>
            </a:r>
          </a:p>
          <a:p>
            <a:r>
              <a:rPr lang="en-US" dirty="0"/>
              <a:t>Source some good examples and </a:t>
            </a:r>
            <a:r>
              <a:rPr lang="en-US" b="1" dirty="0"/>
              <a:t>read read read</a:t>
            </a:r>
          </a:p>
          <a:p>
            <a:r>
              <a:rPr lang="en-US" dirty="0"/>
              <a:t>I have put some links on </a:t>
            </a:r>
            <a:r>
              <a:rPr lang="en-US" dirty="0" err="1"/>
              <a:t>moodle</a:t>
            </a:r>
            <a:r>
              <a:rPr lang="en-US" dirty="0"/>
              <a:t> for you already </a:t>
            </a:r>
          </a:p>
          <a:p>
            <a:r>
              <a:rPr lang="en-US" dirty="0"/>
              <a:t>YOUR voice and YOUR experience and YOUR research make up this blog</a:t>
            </a:r>
          </a:p>
        </p:txBody>
      </p:sp>
    </p:spTree>
    <p:extLst>
      <p:ext uri="{BB962C8B-B14F-4D97-AF65-F5344CB8AC3E}">
        <p14:creationId xmlns:p14="http://schemas.microsoft.com/office/powerpoint/2010/main" val="2665586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65733-7306-2D4E-BB6D-1272ECF4F6F3}"/>
              </a:ext>
            </a:extLst>
          </p:cNvPr>
          <p:cNvSpPr>
            <a:spLocks noGrp="1"/>
          </p:cNvSpPr>
          <p:nvPr>
            <p:ph type="title"/>
          </p:nvPr>
        </p:nvSpPr>
        <p:spPr/>
        <p:txBody>
          <a:bodyPr/>
          <a:lstStyle/>
          <a:p>
            <a:r>
              <a:rPr lang="en-US" dirty="0"/>
              <a:t>Some tips </a:t>
            </a:r>
          </a:p>
        </p:txBody>
      </p:sp>
      <p:sp>
        <p:nvSpPr>
          <p:cNvPr id="3" name="Content Placeholder 2">
            <a:extLst>
              <a:ext uri="{FF2B5EF4-FFF2-40B4-BE49-F238E27FC236}">
                <a16:creationId xmlns:a16="http://schemas.microsoft.com/office/drawing/2014/main" id="{A9260A06-E168-0944-8B5E-712331D69C1A}"/>
              </a:ext>
            </a:extLst>
          </p:cNvPr>
          <p:cNvSpPr>
            <a:spLocks noGrp="1"/>
          </p:cNvSpPr>
          <p:nvPr>
            <p:ph idx="1"/>
          </p:nvPr>
        </p:nvSpPr>
        <p:spPr/>
        <p:txBody>
          <a:bodyPr/>
          <a:lstStyle/>
          <a:p>
            <a:r>
              <a:rPr lang="en-GB" b="1" dirty="0"/>
              <a:t>Be clear what your blog is for</a:t>
            </a:r>
            <a:r>
              <a:rPr lang="en-GB" dirty="0"/>
              <a:t>. </a:t>
            </a:r>
          </a:p>
          <a:p>
            <a:pPr marL="0" indent="0">
              <a:buNone/>
            </a:pPr>
            <a:r>
              <a:rPr lang="en-GB" dirty="0"/>
              <a:t>Are you writing to share your musings on how your weekly mentoring is going, how interacting with your mentors is going, or are you trying to analyse everything so you can learn from it?</a:t>
            </a:r>
          </a:p>
          <a:p>
            <a:pPr marL="0" indent="0">
              <a:buNone/>
            </a:pPr>
            <a:r>
              <a:rPr lang="en-GB" dirty="0"/>
              <a:t>Even the negative stuff is great content! You finding it hard to start, or know where to begin</a:t>
            </a:r>
          </a:p>
          <a:p>
            <a:pPr marL="0" indent="0">
              <a:buNone/>
            </a:pPr>
            <a:r>
              <a:rPr lang="en-GB" dirty="0"/>
              <a:t>What reading or prep did you do?</a:t>
            </a:r>
          </a:p>
          <a:p>
            <a:pPr marL="0" indent="0">
              <a:buNone/>
            </a:pPr>
            <a:r>
              <a:rPr lang="en-GB" dirty="0"/>
              <a:t>Have you attended sessions, read through the </a:t>
            </a:r>
            <a:r>
              <a:rPr lang="en-GB" dirty="0" err="1"/>
              <a:t>moodle</a:t>
            </a:r>
            <a:r>
              <a:rPr lang="en-GB" dirty="0"/>
              <a:t> page etc</a:t>
            </a:r>
            <a:endParaRPr lang="en-US" dirty="0"/>
          </a:p>
        </p:txBody>
      </p:sp>
    </p:spTree>
    <p:extLst>
      <p:ext uri="{BB962C8B-B14F-4D97-AF65-F5344CB8AC3E}">
        <p14:creationId xmlns:p14="http://schemas.microsoft.com/office/powerpoint/2010/main" val="3331492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B7BD-4409-EB45-ADA7-1187713360EC}"/>
              </a:ext>
            </a:extLst>
          </p:cNvPr>
          <p:cNvSpPr>
            <a:spLocks noGrp="1"/>
          </p:cNvSpPr>
          <p:nvPr>
            <p:ph type="title"/>
          </p:nvPr>
        </p:nvSpPr>
        <p:spPr/>
        <p:txBody>
          <a:bodyPr/>
          <a:lstStyle/>
          <a:p>
            <a:r>
              <a:rPr lang="en-US" dirty="0"/>
              <a:t>Some tips</a:t>
            </a:r>
          </a:p>
        </p:txBody>
      </p:sp>
      <p:sp>
        <p:nvSpPr>
          <p:cNvPr id="3" name="Content Placeholder 2">
            <a:extLst>
              <a:ext uri="{FF2B5EF4-FFF2-40B4-BE49-F238E27FC236}">
                <a16:creationId xmlns:a16="http://schemas.microsoft.com/office/drawing/2014/main" id="{F5712218-6601-C84F-82B1-ECDF9CFF87CB}"/>
              </a:ext>
            </a:extLst>
          </p:cNvPr>
          <p:cNvSpPr>
            <a:spLocks noGrp="1"/>
          </p:cNvSpPr>
          <p:nvPr>
            <p:ph idx="1"/>
          </p:nvPr>
        </p:nvSpPr>
        <p:spPr/>
        <p:txBody>
          <a:bodyPr>
            <a:normAutofit/>
          </a:bodyPr>
          <a:lstStyle/>
          <a:p>
            <a:pPr marL="0" indent="0" fontAlgn="base">
              <a:buNone/>
            </a:pPr>
            <a:r>
              <a:rPr lang="en-GB" b="1" dirty="0"/>
              <a:t>Find your blogging voice.</a:t>
            </a:r>
            <a:r>
              <a:rPr lang="en-GB" dirty="0"/>
              <a:t> </a:t>
            </a:r>
          </a:p>
          <a:p>
            <a:pPr marL="0" indent="0" fontAlgn="base">
              <a:buNone/>
            </a:pPr>
            <a:endParaRPr lang="en-GB" dirty="0"/>
          </a:p>
          <a:p>
            <a:pPr marL="0" indent="0" fontAlgn="base">
              <a:buNone/>
            </a:pPr>
            <a:r>
              <a:rPr lang="en-GB" dirty="0"/>
              <a:t>Don't worry if it takes time. Your blog will evolve as you discover your style, which might be short topical pieces or long-form reflective essays (or a combination of the two). Read other academic blogs and you'll quickly see the range of voices people use.</a:t>
            </a:r>
          </a:p>
          <a:p>
            <a:pPr marL="0" indent="0" fontAlgn="base">
              <a:buNone/>
            </a:pPr>
            <a:r>
              <a:rPr lang="en-GB" dirty="0"/>
              <a:t>Remember you must meet your word count and 8 entries is just a guide. You could do 16 shorter ones!</a:t>
            </a:r>
          </a:p>
        </p:txBody>
      </p:sp>
    </p:spTree>
    <p:extLst>
      <p:ext uri="{BB962C8B-B14F-4D97-AF65-F5344CB8AC3E}">
        <p14:creationId xmlns:p14="http://schemas.microsoft.com/office/powerpoint/2010/main" val="1730208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8942-FFDA-AE48-8BD3-098FBAC8A5C9}"/>
              </a:ext>
            </a:extLst>
          </p:cNvPr>
          <p:cNvSpPr>
            <a:spLocks noGrp="1"/>
          </p:cNvSpPr>
          <p:nvPr>
            <p:ph type="title"/>
          </p:nvPr>
        </p:nvSpPr>
        <p:spPr/>
        <p:txBody>
          <a:bodyPr/>
          <a:lstStyle/>
          <a:p>
            <a:r>
              <a:rPr lang="en-US" dirty="0"/>
              <a:t>Some tips </a:t>
            </a:r>
          </a:p>
        </p:txBody>
      </p:sp>
      <p:sp>
        <p:nvSpPr>
          <p:cNvPr id="3" name="Content Placeholder 2">
            <a:extLst>
              <a:ext uri="{FF2B5EF4-FFF2-40B4-BE49-F238E27FC236}">
                <a16:creationId xmlns:a16="http://schemas.microsoft.com/office/drawing/2014/main" id="{3F444E06-8C5D-D941-A85C-32C1BA2FD9DD}"/>
              </a:ext>
            </a:extLst>
          </p:cNvPr>
          <p:cNvSpPr>
            <a:spLocks noGrp="1"/>
          </p:cNvSpPr>
          <p:nvPr>
            <p:ph idx="1"/>
          </p:nvPr>
        </p:nvSpPr>
        <p:spPr/>
        <p:txBody>
          <a:bodyPr>
            <a:normAutofit/>
          </a:bodyPr>
          <a:lstStyle/>
          <a:p>
            <a:pPr marL="0" indent="0" fontAlgn="base">
              <a:buNone/>
            </a:pPr>
            <a:r>
              <a:rPr lang="en-GB" b="1" dirty="0"/>
              <a:t>Think about how honest or academic you want to be.</a:t>
            </a:r>
            <a:r>
              <a:rPr lang="en-GB" dirty="0"/>
              <a:t> </a:t>
            </a:r>
          </a:p>
          <a:p>
            <a:pPr marL="0" indent="0" fontAlgn="base">
              <a:buNone/>
            </a:pPr>
            <a:endParaRPr lang="en-GB" dirty="0"/>
          </a:p>
          <a:p>
            <a:pPr marL="0" indent="0" fontAlgn="base">
              <a:buNone/>
            </a:pPr>
            <a:r>
              <a:rPr lang="en-GB" dirty="0"/>
              <a:t>You are asked to include references but you might decide you want to include far more. Will your blog read like mini essays? Newspaper articles? .</a:t>
            </a:r>
          </a:p>
          <a:p>
            <a:pPr marL="0" indent="0" fontAlgn="base">
              <a:buNone/>
            </a:pPr>
            <a:br>
              <a:rPr lang="en-GB" dirty="0"/>
            </a:br>
            <a:endParaRPr lang="en-US" dirty="0"/>
          </a:p>
          <a:p>
            <a:endParaRPr lang="en-US" dirty="0"/>
          </a:p>
        </p:txBody>
      </p:sp>
    </p:spTree>
    <p:extLst>
      <p:ext uri="{BB962C8B-B14F-4D97-AF65-F5344CB8AC3E}">
        <p14:creationId xmlns:p14="http://schemas.microsoft.com/office/powerpoint/2010/main" val="1698679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7CF5-F4D0-B547-B9F9-E0E9E66D9270}"/>
              </a:ext>
            </a:extLst>
          </p:cNvPr>
          <p:cNvSpPr>
            <a:spLocks noGrp="1"/>
          </p:cNvSpPr>
          <p:nvPr>
            <p:ph type="title"/>
          </p:nvPr>
        </p:nvSpPr>
        <p:spPr/>
        <p:txBody>
          <a:bodyPr/>
          <a:lstStyle/>
          <a:p>
            <a:r>
              <a:rPr lang="en-US" dirty="0"/>
              <a:t>Great blog example</a:t>
            </a:r>
          </a:p>
        </p:txBody>
      </p:sp>
      <p:sp>
        <p:nvSpPr>
          <p:cNvPr id="3" name="Content Placeholder 2">
            <a:extLst>
              <a:ext uri="{FF2B5EF4-FFF2-40B4-BE49-F238E27FC236}">
                <a16:creationId xmlns:a16="http://schemas.microsoft.com/office/drawing/2014/main" id="{94EFB0A4-A4F5-DB48-BAFD-6F232D6063F6}"/>
              </a:ext>
            </a:extLst>
          </p:cNvPr>
          <p:cNvSpPr>
            <a:spLocks noGrp="1"/>
          </p:cNvSpPr>
          <p:nvPr>
            <p:ph idx="1"/>
          </p:nvPr>
        </p:nvSpPr>
        <p:spPr/>
        <p:txBody>
          <a:bodyPr/>
          <a:lstStyle/>
          <a:p>
            <a:r>
              <a:rPr lang="en-GB" dirty="0"/>
              <a:t>Dr Tom Crick is a senior lecturer in computing science at Cardiff Metropolitan University. </a:t>
            </a:r>
          </a:p>
          <a:p>
            <a:r>
              <a:rPr lang="en-GB" dirty="0"/>
              <a:t>Read his </a:t>
            </a:r>
            <a:r>
              <a:rPr lang="en-GB" dirty="0">
                <a:hlinkClick r:id="rId2"/>
              </a:rPr>
              <a:t>blog</a:t>
            </a:r>
            <a:r>
              <a:rPr lang="en-GB" dirty="0"/>
              <a:t> and follow him on Twitter </a:t>
            </a:r>
            <a:r>
              <a:rPr lang="en-GB" dirty="0">
                <a:hlinkClick r:id="rId3"/>
              </a:rPr>
              <a:t>@DrTomCrick</a:t>
            </a:r>
            <a:endParaRPr lang="en-GB" dirty="0"/>
          </a:p>
          <a:p>
            <a:endParaRPr lang="en-GB" dirty="0"/>
          </a:p>
          <a:p>
            <a:r>
              <a:rPr lang="en-GB" dirty="0"/>
              <a:t>(to access links on this </a:t>
            </a:r>
            <a:r>
              <a:rPr lang="en-GB" dirty="0" err="1"/>
              <a:t>powerpoint</a:t>
            </a:r>
            <a:r>
              <a:rPr lang="en-GB" dirty="0"/>
              <a:t> it is best to play it as a slide show then click on the underlined content)</a:t>
            </a:r>
          </a:p>
          <a:p>
            <a:endParaRPr lang="en-US" dirty="0"/>
          </a:p>
        </p:txBody>
      </p:sp>
    </p:spTree>
    <p:extLst>
      <p:ext uri="{BB962C8B-B14F-4D97-AF65-F5344CB8AC3E}">
        <p14:creationId xmlns:p14="http://schemas.microsoft.com/office/powerpoint/2010/main" val="59236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9140D-CAA7-A248-9E3C-1C7E77A0EA7D}"/>
              </a:ext>
            </a:extLst>
          </p:cNvPr>
          <p:cNvSpPr>
            <a:spLocks noGrp="1"/>
          </p:cNvSpPr>
          <p:nvPr>
            <p:ph type="title"/>
          </p:nvPr>
        </p:nvSpPr>
        <p:spPr/>
        <p:txBody>
          <a:bodyPr/>
          <a:lstStyle/>
          <a:p>
            <a:r>
              <a:rPr lang="en-US" dirty="0"/>
              <a:t>Next steps</a:t>
            </a:r>
          </a:p>
        </p:txBody>
      </p:sp>
      <p:sp>
        <p:nvSpPr>
          <p:cNvPr id="3" name="Content Placeholder 2">
            <a:extLst>
              <a:ext uri="{FF2B5EF4-FFF2-40B4-BE49-F238E27FC236}">
                <a16:creationId xmlns:a16="http://schemas.microsoft.com/office/drawing/2014/main" id="{3C236C62-4C7D-9646-B459-2ED3C910E9CC}"/>
              </a:ext>
            </a:extLst>
          </p:cNvPr>
          <p:cNvSpPr>
            <a:spLocks noGrp="1"/>
          </p:cNvSpPr>
          <p:nvPr>
            <p:ph idx="1"/>
          </p:nvPr>
        </p:nvSpPr>
        <p:spPr/>
        <p:txBody>
          <a:bodyPr/>
          <a:lstStyle/>
          <a:p>
            <a:r>
              <a:rPr lang="en-US" dirty="0"/>
              <a:t>Start writing! </a:t>
            </a:r>
          </a:p>
          <a:p>
            <a:r>
              <a:rPr lang="en-US" dirty="0"/>
              <a:t>Read each other’s blogs</a:t>
            </a:r>
          </a:p>
          <a:p>
            <a:r>
              <a:rPr lang="en-US" dirty="0"/>
              <a:t>Comment on each others for more marks </a:t>
            </a:r>
          </a:p>
          <a:p>
            <a:pPr marL="0" indent="0">
              <a:buNone/>
            </a:pPr>
            <a:endParaRPr lang="en-US" dirty="0"/>
          </a:p>
        </p:txBody>
      </p:sp>
    </p:spTree>
    <p:extLst>
      <p:ext uri="{BB962C8B-B14F-4D97-AF65-F5344CB8AC3E}">
        <p14:creationId xmlns:p14="http://schemas.microsoft.com/office/powerpoint/2010/main" val="2071923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5214-C3EA-A743-99CB-4B1B77EAADC0}"/>
              </a:ext>
            </a:extLst>
          </p:cNvPr>
          <p:cNvSpPr>
            <a:spLocks noGrp="1"/>
          </p:cNvSpPr>
          <p:nvPr>
            <p:ph type="title"/>
          </p:nvPr>
        </p:nvSpPr>
        <p:spPr/>
        <p:txBody>
          <a:bodyPr/>
          <a:lstStyle/>
          <a:p>
            <a:r>
              <a:rPr lang="en-US" dirty="0"/>
              <a:t>Further Reading</a:t>
            </a:r>
          </a:p>
        </p:txBody>
      </p:sp>
      <p:sp>
        <p:nvSpPr>
          <p:cNvPr id="3" name="Content Placeholder 2">
            <a:extLst>
              <a:ext uri="{FF2B5EF4-FFF2-40B4-BE49-F238E27FC236}">
                <a16:creationId xmlns:a16="http://schemas.microsoft.com/office/drawing/2014/main" id="{EE38CD94-543A-2446-8F90-EA22B6309FEB}"/>
              </a:ext>
            </a:extLst>
          </p:cNvPr>
          <p:cNvSpPr>
            <a:spLocks noGrp="1"/>
          </p:cNvSpPr>
          <p:nvPr>
            <p:ph idx="1"/>
          </p:nvPr>
        </p:nvSpPr>
        <p:spPr/>
        <p:txBody>
          <a:bodyPr>
            <a:normAutofit lnSpcReduction="10000"/>
          </a:bodyPr>
          <a:lstStyle/>
          <a:p>
            <a:pPr marL="0" indent="0">
              <a:buNone/>
            </a:pPr>
            <a:endParaRPr lang="en-GB" dirty="0">
              <a:hlinkClick r:id="rId2"/>
            </a:endParaRPr>
          </a:p>
          <a:p>
            <a:r>
              <a:rPr lang="en-GB" i="1" dirty="0">
                <a:hlinkClick r:id="rId2"/>
              </a:rPr>
              <a:t>How to write a blogpost from your journal article in eleven easy steps</a:t>
            </a:r>
            <a:r>
              <a:rPr lang="en-GB" i="1" dirty="0"/>
              <a:t>. </a:t>
            </a:r>
            <a:r>
              <a:rPr lang="en-GB" dirty="0"/>
              <a:t>Patrick Dunleavy, LSE Impact Blog</a:t>
            </a:r>
          </a:p>
          <a:p>
            <a:r>
              <a:rPr lang="en-GB" i="1" dirty="0">
                <a:hlinkClick r:id="rId3"/>
              </a:rPr>
              <a:t>Why academics (and students) should take blogging / social media seriously</a:t>
            </a:r>
            <a:r>
              <a:rPr lang="en-GB" dirty="0"/>
              <a:t>  Duncan Green, LSE Impact Blog</a:t>
            </a:r>
          </a:p>
          <a:p>
            <a:r>
              <a:rPr lang="en-GB" i="1" dirty="0">
                <a:hlinkClick r:id="rId4"/>
              </a:rPr>
              <a:t>So you’ve decided to blog? These are the things you should write about</a:t>
            </a:r>
            <a:r>
              <a:rPr lang="en-GB" dirty="0"/>
              <a:t> Amy Mollett, Cheryl Brumley, Chris Gilson and Sierra Williams, LSE Impact Blog</a:t>
            </a:r>
          </a:p>
          <a:p>
            <a:endParaRPr lang="en-GB" dirty="0"/>
          </a:p>
          <a:p>
            <a:r>
              <a:rPr lang="en-GB" dirty="0"/>
              <a:t>A link to the London School of Economics and Political Science (LSE) blogs is on your </a:t>
            </a:r>
            <a:r>
              <a:rPr lang="en-GB" dirty="0" err="1"/>
              <a:t>moodle</a:t>
            </a:r>
            <a:r>
              <a:rPr lang="en-GB" dirty="0"/>
              <a:t> page along with this presentation  </a:t>
            </a:r>
          </a:p>
          <a:p>
            <a:endParaRPr lang="en-US" dirty="0"/>
          </a:p>
        </p:txBody>
      </p:sp>
    </p:spTree>
    <p:extLst>
      <p:ext uri="{BB962C8B-B14F-4D97-AF65-F5344CB8AC3E}">
        <p14:creationId xmlns:p14="http://schemas.microsoft.com/office/powerpoint/2010/main" val="1401369126"/>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48</TotalTime>
  <Words>735</Words>
  <Application>Microsoft Macintosh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The Hand Bold</vt:lpstr>
      <vt:lpstr>The Serif Hand Black</vt:lpstr>
      <vt:lpstr>SketchyVTI</vt:lpstr>
      <vt:lpstr>Writing your Academic Blog</vt:lpstr>
      <vt:lpstr>What is an academic blog?</vt:lpstr>
      <vt:lpstr>Three types of academic blog</vt:lpstr>
      <vt:lpstr>Academic blog as an assessment </vt:lpstr>
      <vt:lpstr>Your blog for this module</vt:lpstr>
      <vt:lpstr>How you are assessed </vt:lpstr>
      <vt:lpstr>Remember … </vt:lpstr>
      <vt:lpstr>Some tips </vt:lpstr>
      <vt:lpstr>Some tips</vt:lpstr>
      <vt:lpstr>Some tips </vt:lpstr>
      <vt:lpstr>Great blog example</vt:lpstr>
      <vt:lpstr>Next steps</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your Academic Blog</dc:title>
  <dc:creator>Taniamichelle333@outlook.com</dc:creator>
  <cp:lastModifiedBy>Taniamichelle333@outlook.com</cp:lastModifiedBy>
  <cp:revision>5</cp:revision>
  <dcterms:created xsi:type="dcterms:W3CDTF">2020-10-28T05:49:58Z</dcterms:created>
  <dcterms:modified xsi:type="dcterms:W3CDTF">2020-10-28T06:38:53Z</dcterms:modified>
</cp:coreProperties>
</file>