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p:scale>
          <a:sx n="70" d="100"/>
          <a:sy n="70" d="100"/>
        </p:scale>
        <p:origin x="53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10/20/2018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10/20/2018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10/20/2018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10/20/2018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www.google.co.uk/url?sa=i&amp;rct=j&amp;q=&amp;esrc=s&amp;source=images&amp;cd=&amp;cad=rja&amp;uact=8&amp;ved=2ahUKEwjavfOuspXeAhVM1hoKHR16DrUQjRx6BAgBEAU&amp;url=https%3A%2F%2Fubisafe.org%2Fexplore%2Fcontents-clipart-critical-thinking%2F&amp;psig=AOvVaw2sgepr0_-_sLWGDHAqzZgt&amp;ust=1540137745717334"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51333F-EAB4-477B-B8D7-308CB6FED3A1}"/>
              </a:ext>
            </a:extLst>
          </p:cNvPr>
          <p:cNvSpPr>
            <a:spLocks noGrp="1"/>
          </p:cNvSpPr>
          <p:nvPr>
            <p:ph type="title"/>
          </p:nvPr>
        </p:nvSpPr>
        <p:spPr>
          <a:xfrm>
            <a:off x="542944" y="533964"/>
            <a:ext cx="7847462" cy="976312"/>
          </a:xfrm>
        </p:spPr>
        <p:txBody>
          <a:bodyPr>
            <a:normAutofit/>
          </a:bodyPr>
          <a:lstStyle/>
          <a:p>
            <a:r>
              <a:rPr lang="en-GB" sz="2800" dirty="0"/>
              <a:t>How does critical thinking affect education?</a:t>
            </a:r>
          </a:p>
        </p:txBody>
      </p:sp>
      <p:sp>
        <p:nvSpPr>
          <p:cNvPr id="4" name="Text Placeholder 3">
            <a:extLst>
              <a:ext uri="{FF2B5EF4-FFF2-40B4-BE49-F238E27FC236}">
                <a16:creationId xmlns:a16="http://schemas.microsoft.com/office/drawing/2014/main" id="{3B576536-A5F8-475F-8FC3-1F59A3554357}"/>
              </a:ext>
            </a:extLst>
          </p:cNvPr>
          <p:cNvSpPr>
            <a:spLocks noGrp="1"/>
          </p:cNvSpPr>
          <p:nvPr>
            <p:ph type="body" sz="half" idx="2"/>
          </p:nvPr>
        </p:nvSpPr>
        <p:spPr>
          <a:xfrm>
            <a:off x="198783" y="1541860"/>
            <a:ext cx="8535784" cy="4640576"/>
          </a:xfrm>
        </p:spPr>
        <p:txBody>
          <a:bodyPr>
            <a:normAutofit/>
          </a:bodyPr>
          <a:lstStyle/>
          <a:p>
            <a:r>
              <a:rPr lang="en-GB" sz="1200" dirty="0"/>
              <a:t>	To understand the question we first need to understand what critical thinking is. “Critical thinking involves interpretation, analysis, evaluation, inference, explanation and metacognition” </a:t>
            </a:r>
            <a:r>
              <a:rPr lang="en-GB" sz="1200" b="1" dirty="0"/>
              <a:t>(Eales-Reynolds et al, 2013, pg. 4)</a:t>
            </a:r>
            <a:r>
              <a:rPr lang="en-GB" sz="1200" dirty="0"/>
              <a:t>.  Now I will analyse each component of critical thinking and how it links with education</a:t>
            </a:r>
          </a:p>
          <a:p>
            <a:r>
              <a:rPr lang="en-GB" sz="1200" dirty="0"/>
              <a:t>	The first two components of critical thing are interpretation and analysis. Interpreting information starts at a young age. Donaldson </a:t>
            </a:r>
            <a:r>
              <a:rPr lang="en-GB" sz="1200" b="1" dirty="0"/>
              <a:t>(2014) </a:t>
            </a:r>
            <a:r>
              <a:rPr lang="en-GB" sz="1200" dirty="0"/>
              <a:t>states that young children often repeat  what they have been told to aid in determining the important information. This shows that at least part of critical thinking develops early on and is improved upon during their time at school. Analysis takes place at the same time as they decide whether the information being spoken is important or not. </a:t>
            </a:r>
          </a:p>
          <a:p>
            <a:r>
              <a:rPr lang="en-GB" sz="1200" dirty="0"/>
              <a:t>	The next two components to critical thinking are evaluation and inferencing. Putting these two subsections together seems logical as to evaluate something you first need to make some inferences. “children use their existing conceptual knowledge of the physical and social world to determine the reliability of testimony.”</a:t>
            </a:r>
            <a:r>
              <a:rPr lang="en-GB" sz="1200" b="1" dirty="0"/>
              <a:t>(Sobel &amp; </a:t>
            </a:r>
            <a:r>
              <a:rPr lang="en-GB" sz="1200" b="1" dirty="0" err="1"/>
              <a:t>Kushnir</a:t>
            </a:r>
            <a:r>
              <a:rPr lang="en-GB" sz="1200" b="1" dirty="0"/>
              <a:t>, 2013, abstract) </a:t>
            </a:r>
            <a:r>
              <a:rPr lang="en-GB" sz="1200" dirty="0"/>
              <a:t>This shows that children already know how to make inferences using the information they have. They can also use this knowledge to evaluate whether or not the information is correct.</a:t>
            </a:r>
          </a:p>
          <a:p>
            <a:r>
              <a:rPr lang="en-GB" sz="1200" dirty="0"/>
              <a:t>	The last component of critical thinking is metacognition. Metacognition is simply defined as the understanding of how ones own thought processes.  “beginning at about age four, children come to recognise assertions as the expression of someone’s belief that is not necessarily true.” </a:t>
            </a:r>
            <a:r>
              <a:rPr lang="en-GB" sz="1200" b="1" dirty="0"/>
              <a:t>(Schneider &amp; </a:t>
            </a:r>
            <a:r>
              <a:rPr lang="en-GB" sz="1200" b="1" dirty="0" err="1"/>
              <a:t>Lockl</a:t>
            </a:r>
            <a:r>
              <a:rPr lang="en-GB" sz="1200" b="1" dirty="0"/>
              <a:t>, 2008, pg. 393)</a:t>
            </a:r>
            <a:r>
              <a:rPr lang="en-GB" sz="1200" dirty="0"/>
              <a:t> This means that children start developing their ability to understand how others thought processes work, which indicates that they are able to perform metacognitive thinking.</a:t>
            </a:r>
          </a:p>
          <a:p>
            <a:r>
              <a:rPr lang="en-GB" sz="1200" dirty="0"/>
              <a:t>	With the knowledge we have now, of what Critical thinking is, and how each aspect of critical thinking contributes to education, we can now infer how it affects education as a whole. From the information gathered it can be said that critical think starts to occur before they start formal education. This allows them to understand how the world works from a young age.</a:t>
            </a:r>
          </a:p>
        </p:txBody>
      </p:sp>
      <p:sp>
        <p:nvSpPr>
          <p:cNvPr id="5" name="TextBox 4">
            <a:extLst>
              <a:ext uri="{FF2B5EF4-FFF2-40B4-BE49-F238E27FC236}">
                <a16:creationId xmlns:a16="http://schemas.microsoft.com/office/drawing/2014/main" id="{4AACD033-4B70-46F0-AC4D-4C587E9646C6}"/>
              </a:ext>
            </a:extLst>
          </p:cNvPr>
          <p:cNvSpPr txBox="1"/>
          <p:nvPr/>
        </p:nvSpPr>
        <p:spPr>
          <a:xfrm>
            <a:off x="9279548" y="446088"/>
            <a:ext cx="2580356" cy="3908762"/>
          </a:xfrm>
          <a:prstGeom prst="rect">
            <a:avLst/>
          </a:prstGeom>
          <a:noFill/>
        </p:spPr>
        <p:txBody>
          <a:bodyPr wrap="square" rtlCol="0">
            <a:spAutoFit/>
          </a:bodyPr>
          <a:lstStyle/>
          <a:p>
            <a:r>
              <a:rPr lang="en-GB" sz="1600" dirty="0"/>
              <a:t>Reference list</a:t>
            </a:r>
            <a:endParaRPr lang="en-GB" sz="2400" dirty="0"/>
          </a:p>
          <a:p>
            <a:endParaRPr lang="en-GB" sz="1400" dirty="0">
              <a:latin typeface="Arial" panose="020B0604020202020204" pitchFamily="34" charset="0"/>
              <a:cs typeface="Arial" panose="020B0604020202020204" pitchFamily="34" charset="0"/>
            </a:endParaRPr>
          </a:p>
          <a:p>
            <a:r>
              <a:rPr lang="en-GB" sz="1200" dirty="0">
                <a:latin typeface="Calibri" panose="020F0502020204030204" pitchFamily="34" charset="0"/>
                <a:cs typeface="Calibri" panose="020F0502020204030204" pitchFamily="34" charset="0"/>
              </a:rPr>
              <a:t>Donaldson G.(2014) </a:t>
            </a:r>
            <a:r>
              <a:rPr lang="en-GB" sz="1200" i="1" dirty="0">
                <a:latin typeface="Calibri" panose="020F0502020204030204" pitchFamily="34" charset="0"/>
                <a:cs typeface="Calibri" panose="020F0502020204030204" pitchFamily="34" charset="0"/>
              </a:rPr>
              <a:t>Learning and Teaching Mathematics 0-8 (Chapter 15). </a:t>
            </a:r>
            <a:r>
              <a:rPr lang="en-GB" sz="1200" dirty="0">
                <a:latin typeface="Calibri" panose="020F0502020204030204" pitchFamily="34" charset="0"/>
                <a:cs typeface="Calibri" panose="020F0502020204030204" pitchFamily="34" charset="0"/>
              </a:rPr>
              <a:t>Sage Publications: London</a:t>
            </a: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Eales-Reynolds L, Judge B, McCreery E, Jones P.(2013) </a:t>
            </a:r>
            <a:r>
              <a:rPr lang="en-GB" sz="1200" i="1" dirty="0">
                <a:latin typeface="Calibri" panose="020F0502020204030204" pitchFamily="34" charset="0"/>
                <a:cs typeface="Calibri" panose="020F0502020204030204" pitchFamily="34" charset="0"/>
              </a:rPr>
              <a:t>Critical Thinking Skills for Education Students</a:t>
            </a:r>
            <a:r>
              <a:rPr lang="en-GB" sz="1200" dirty="0">
                <a:latin typeface="Calibri" panose="020F0502020204030204" pitchFamily="34" charset="0"/>
                <a:cs typeface="Calibri" panose="020F0502020204030204" pitchFamily="34" charset="0"/>
              </a:rPr>
              <a:t>. Sage Publications: London</a:t>
            </a:r>
          </a:p>
          <a:p>
            <a:endParaRPr lang="en-GB" sz="1200" dirty="0">
              <a:latin typeface="Calibri" panose="020F0502020204030204" pitchFamily="34" charset="0"/>
              <a:cs typeface="Calibri" panose="020F0502020204030204" pitchFamily="34" charset="0"/>
            </a:endParaRPr>
          </a:p>
          <a:p>
            <a:r>
              <a:rPr lang="en-GB" sz="1200" dirty="0">
                <a:latin typeface="Calibri" panose="020F0502020204030204" pitchFamily="34" charset="0"/>
                <a:cs typeface="Calibri" panose="020F0502020204030204" pitchFamily="34" charset="0"/>
              </a:rPr>
              <a:t>Schneider W &amp; </a:t>
            </a:r>
            <a:r>
              <a:rPr lang="en-GB" sz="1200" dirty="0" err="1">
                <a:latin typeface="Calibri" panose="020F0502020204030204" pitchFamily="34" charset="0"/>
                <a:cs typeface="Calibri" panose="020F0502020204030204" pitchFamily="34" charset="0"/>
              </a:rPr>
              <a:t>Lockl</a:t>
            </a:r>
            <a:r>
              <a:rPr lang="en-GB" sz="1200" dirty="0">
                <a:latin typeface="Calibri" panose="020F0502020204030204" pitchFamily="34" charset="0"/>
                <a:cs typeface="Calibri" panose="020F0502020204030204" pitchFamily="34" charset="0"/>
              </a:rPr>
              <a:t> K, (2008) </a:t>
            </a:r>
            <a:r>
              <a:rPr lang="en-GB" sz="1200" i="1" dirty="0">
                <a:latin typeface="Calibri" panose="020F0502020204030204" pitchFamily="34" charset="0"/>
                <a:cs typeface="Calibri" panose="020F0502020204030204" pitchFamily="34" charset="0"/>
              </a:rPr>
              <a:t>Handbook of Metamemory and memory. </a:t>
            </a:r>
            <a:r>
              <a:rPr lang="en-GB" sz="1200" dirty="0">
                <a:latin typeface="Calibri" panose="020F0502020204030204" pitchFamily="34" charset="0"/>
                <a:cs typeface="Calibri" panose="020F0502020204030204" pitchFamily="34" charset="0"/>
              </a:rPr>
              <a:t>Psychology press: New York</a:t>
            </a:r>
            <a:endParaRPr lang="en-GB" sz="1200" i="1" dirty="0">
              <a:latin typeface="Calibri" panose="020F0502020204030204" pitchFamily="34" charset="0"/>
              <a:cs typeface="Calibri" panose="020F0502020204030204" pitchFamily="34" charset="0"/>
            </a:endParaRPr>
          </a:p>
          <a:p>
            <a:endParaRPr lang="en-US" sz="1200" dirty="0">
              <a:latin typeface="Calibri" panose="020F0502020204030204" pitchFamily="34" charset="0"/>
              <a:cs typeface="Calibri" panose="020F0502020204030204" pitchFamily="34" charset="0"/>
            </a:endParaRPr>
          </a:p>
          <a:p>
            <a:r>
              <a:rPr lang="en-US" sz="1200" dirty="0">
                <a:latin typeface="Calibri" panose="020F0502020204030204" pitchFamily="34" charset="0"/>
                <a:cs typeface="Calibri" panose="020F0502020204030204" pitchFamily="34" charset="0"/>
              </a:rPr>
              <a:t>Sobel D M &amp; </a:t>
            </a:r>
            <a:r>
              <a:rPr lang="en-US" sz="1200" dirty="0" err="1">
                <a:latin typeface="Calibri" panose="020F0502020204030204" pitchFamily="34" charset="0"/>
                <a:cs typeface="Calibri" panose="020F0502020204030204" pitchFamily="34" charset="0"/>
              </a:rPr>
              <a:t>Kushnir</a:t>
            </a:r>
            <a:r>
              <a:rPr lang="en-US" sz="1200" dirty="0">
                <a:latin typeface="Calibri" panose="020F0502020204030204" pitchFamily="34" charset="0"/>
                <a:cs typeface="Calibri" panose="020F0502020204030204" pitchFamily="34" charset="0"/>
              </a:rPr>
              <a:t> T, (2013). </a:t>
            </a:r>
            <a:r>
              <a:rPr lang="en-US" sz="1200" i="1" dirty="0">
                <a:latin typeface="Calibri" panose="020F0502020204030204" pitchFamily="34" charset="0"/>
                <a:cs typeface="Calibri" panose="020F0502020204030204" pitchFamily="34" charset="0"/>
              </a:rPr>
              <a:t>Knowledge matters: How children evaluate the reliability of testimony as a process of rational inference.</a:t>
            </a:r>
            <a:r>
              <a:rPr lang="en-US" sz="1200" dirty="0">
                <a:latin typeface="Calibri" panose="020F0502020204030204" pitchFamily="34" charset="0"/>
                <a:cs typeface="Calibri" panose="020F0502020204030204" pitchFamily="34" charset="0"/>
              </a:rPr>
              <a:t> </a:t>
            </a:r>
          </a:p>
          <a:p>
            <a:endParaRPr lang="en-US" sz="1400" i="1" dirty="0">
              <a:latin typeface="Calibri" panose="020F0502020204030204" pitchFamily="34" charset="0"/>
              <a:cs typeface="Calibri" panose="020F0502020204030204" pitchFamily="34" charset="0"/>
            </a:endParaRPr>
          </a:p>
        </p:txBody>
      </p:sp>
      <p:pic>
        <p:nvPicPr>
          <p:cNvPr id="1026" name="Picture 2" descr="Image result for clipart for critical thinking">
            <a:hlinkClick r:id="rId2"/>
            <a:extLst>
              <a:ext uri="{FF2B5EF4-FFF2-40B4-BE49-F238E27FC236}">
                <a16:creationId xmlns:a16="http://schemas.microsoft.com/office/drawing/2014/main" id="{0C44AED3-32F8-492F-A84E-4936464822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05200" y="4196956"/>
            <a:ext cx="2129051" cy="25245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688651"/>
      </p:ext>
    </p:extLst>
  </p:cSld>
  <p:clrMapOvr>
    <a:masterClrMapping/>
  </p:clrMapOvr>
</p:sld>
</file>

<file path=ppt/theme/theme1.xml><?xml version="1.0" encoding="utf-8"?>
<a:theme xmlns:a="http://schemas.openxmlformats.org/drawingml/2006/main" name="Wisp">
  <a:themeElements>
    <a:clrScheme name="Custom 4">
      <a:dk1>
        <a:sysClr val="windowText" lastClr="000000"/>
      </a:dk1>
      <a:lt1>
        <a:sysClr val="window" lastClr="FFFFFF"/>
      </a:lt1>
      <a:dk2>
        <a:srgbClr val="D2CEC0"/>
      </a:dk2>
      <a:lt2>
        <a:srgbClr val="D8D8D8"/>
      </a:lt2>
      <a:accent1>
        <a:srgbClr val="F39E87"/>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184</TotalTime>
  <Words>99</Words>
  <Application>Microsoft Office PowerPoint</Application>
  <PresentationFormat>Widescreen</PresentationFormat>
  <Paragraphs>15</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Century Gothic</vt:lpstr>
      <vt:lpstr>Wingdings 3</vt:lpstr>
      <vt:lpstr>Wisp</vt:lpstr>
      <vt:lpstr>How does critical thinking affect education?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does critical thinking affect education</dc:title>
  <dc:creator>Dan Wilshire</dc:creator>
  <cp:lastModifiedBy>Dan Wilshire</cp:lastModifiedBy>
  <cp:revision>12</cp:revision>
  <dcterms:created xsi:type="dcterms:W3CDTF">2018-10-20T12:55:48Z</dcterms:created>
  <dcterms:modified xsi:type="dcterms:W3CDTF">2018-10-20T16:05:51Z</dcterms:modified>
</cp:coreProperties>
</file>