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941" autoAdjust="0"/>
    <p:restoredTop sz="94660"/>
  </p:normalViewPr>
  <p:slideViewPr>
    <p:cSldViewPr snapToGrid="0">
      <p:cViewPr varScale="1">
        <p:scale>
          <a:sx n="72" d="100"/>
          <a:sy n="72" d="100"/>
        </p:scale>
        <p:origin x="1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A908D-8660-47E4-8401-D6DF1D4D05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5571F3-8590-4F6D-BF59-1E5AD3F8D5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D41289-75CD-4E4A-A47C-2039D1DE8FA2}"/>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5" name="Footer Placeholder 4">
            <a:extLst>
              <a:ext uri="{FF2B5EF4-FFF2-40B4-BE49-F238E27FC236}">
                <a16:creationId xmlns:a16="http://schemas.microsoft.com/office/drawing/2014/main" id="{C053283C-72F6-4A5A-8A12-858241CF83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D198CB-CC8F-41E8-9437-C5ED45561652}"/>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2026402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0F6C1-F0B6-49B9-B7F1-C7988CA083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7BEC08-30E6-4D30-905F-F92EBEA6F1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1C338C-A033-45B9-BB73-A290D0456A67}"/>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5" name="Footer Placeholder 4">
            <a:extLst>
              <a:ext uri="{FF2B5EF4-FFF2-40B4-BE49-F238E27FC236}">
                <a16:creationId xmlns:a16="http://schemas.microsoft.com/office/drawing/2014/main" id="{2F556A97-A616-413D-8B35-13B5CECA6D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E3A8C-32EB-43CF-B732-69138A03A372}"/>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336233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0E8D-8D5F-4D5D-B629-A4F86AEA6B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B7656D-9D60-455B-AA7C-5D56E8030E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E79C58-B545-46C0-9FDD-D45194C245D0}"/>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5" name="Footer Placeholder 4">
            <a:extLst>
              <a:ext uri="{FF2B5EF4-FFF2-40B4-BE49-F238E27FC236}">
                <a16:creationId xmlns:a16="http://schemas.microsoft.com/office/drawing/2014/main" id="{C9331ADD-BFC0-40DB-AC3F-44D8F0828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EE9F24-E9E5-47FE-965C-77962D4ACF87}"/>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3010909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9F8F4-D785-4BD2-AED2-E857EBD827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EDEF2A-8CE1-4D79-B4D7-D6CBA137CA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692001-D9DF-4CA3-B7D3-2BD96206F7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7AB864-1EC3-4E1D-8322-D7EE3E241C3B}"/>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6" name="Footer Placeholder 5">
            <a:extLst>
              <a:ext uri="{FF2B5EF4-FFF2-40B4-BE49-F238E27FC236}">
                <a16:creationId xmlns:a16="http://schemas.microsoft.com/office/drawing/2014/main" id="{303E3607-AC9E-48DA-9284-98F82CC17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D5FC-684D-4E6F-8E28-BE1E04354EF5}"/>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4262362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DC60D-66A9-45EF-A801-64889BA8F7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819F7A-090F-479D-A4CB-6AEA6D51B7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7607F8-3ED3-42EB-97DF-B594EC8ED1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95CF5C-9E12-4ACC-B971-1D0AE303E1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6B3997-D24A-40DC-AEE5-60A645A3B5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7F9090-7748-427D-8D12-4667296DE30E}"/>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8" name="Footer Placeholder 7">
            <a:extLst>
              <a:ext uri="{FF2B5EF4-FFF2-40B4-BE49-F238E27FC236}">
                <a16:creationId xmlns:a16="http://schemas.microsoft.com/office/drawing/2014/main" id="{30929765-9322-47A4-A169-9457574EB5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3A2CD8-53E1-4A9E-B131-0B8F302C6078}"/>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496466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2DB73-8B5B-450B-8715-B458663066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10152C-2501-46ED-8EF7-92551E35726D}"/>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4" name="Footer Placeholder 3">
            <a:extLst>
              <a:ext uri="{FF2B5EF4-FFF2-40B4-BE49-F238E27FC236}">
                <a16:creationId xmlns:a16="http://schemas.microsoft.com/office/drawing/2014/main" id="{27A137D4-84C3-4451-96F4-D1A4CC9615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695FA8-FF7E-427F-AE83-D0B8C1A5841F}"/>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778058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C4ACC1-0151-4BDA-A096-E4DC9FF489E1}"/>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3" name="Footer Placeholder 2">
            <a:extLst>
              <a:ext uri="{FF2B5EF4-FFF2-40B4-BE49-F238E27FC236}">
                <a16:creationId xmlns:a16="http://schemas.microsoft.com/office/drawing/2014/main" id="{38A86E54-05A4-42E6-89E2-1C043B97A7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F1A4F1-5708-4B32-A139-051ECDA55D3B}"/>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2617831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2C80-8222-4AF2-82E0-F1499776AA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034E98-5CD3-423F-BCD0-2EC716F9FA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0F0070-2356-4F7B-A96F-B28AF6A5C7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E9E0E-F910-4078-AF36-EED2B154911E}"/>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6" name="Footer Placeholder 5">
            <a:extLst>
              <a:ext uri="{FF2B5EF4-FFF2-40B4-BE49-F238E27FC236}">
                <a16:creationId xmlns:a16="http://schemas.microsoft.com/office/drawing/2014/main" id="{9FF98D05-889F-4E46-82B3-3EDDB1301F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09690-9336-4981-AC85-D6468D844F35}"/>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3252359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9107E-0579-44BC-B68D-A36FF78838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FB4F6E-DCB5-4115-B885-FA3B470379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799A8F-3A68-4187-88DD-2DECFE68B2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49E1E4-462C-49DB-9ABC-3C1545E0E910}"/>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6" name="Footer Placeholder 5">
            <a:extLst>
              <a:ext uri="{FF2B5EF4-FFF2-40B4-BE49-F238E27FC236}">
                <a16:creationId xmlns:a16="http://schemas.microsoft.com/office/drawing/2014/main" id="{C970EE8F-BD0C-49C4-97FE-770CD92A4B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7C6704-C944-46E6-A53C-FFDFEBFA2205}"/>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158635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55731-2D08-497B-9272-50694E9F4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702057-40CE-46B6-AE65-EFACB57430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EF079B-FF58-417F-A3EE-F3EE1791AB57}"/>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5" name="Footer Placeholder 4">
            <a:extLst>
              <a:ext uri="{FF2B5EF4-FFF2-40B4-BE49-F238E27FC236}">
                <a16:creationId xmlns:a16="http://schemas.microsoft.com/office/drawing/2014/main" id="{CFE33C84-386D-40F7-94D8-84D513A35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01EEA-E259-43C4-BB44-7A5E45697C1D}"/>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703836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FACB7B-42C9-494D-9868-AFCDDC41E2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1B96AE-F003-4D28-8E7B-B662BF429B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F92D18-093A-4951-8326-90D15E87F3B0}"/>
              </a:ext>
            </a:extLst>
          </p:cNvPr>
          <p:cNvSpPr>
            <a:spLocks noGrp="1"/>
          </p:cNvSpPr>
          <p:nvPr>
            <p:ph type="dt" sz="half" idx="10"/>
          </p:nvPr>
        </p:nvSpPr>
        <p:spPr/>
        <p:txBody>
          <a:bodyPr/>
          <a:lstStyle/>
          <a:p>
            <a:fld id="{A1A4242E-4D07-4A26-9CF0-17FF23C1037E}" type="datetimeFigureOut">
              <a:rPr lang="en-GB" smtClean="0"/>
              <a:t>19/08/2019</a:t>
            </a:fld>
            <a:endParaRPr lang="en-GB"/>
          </a:p>
        </p:txBody>
      </p:sp>
      <p:sp>
        <p:nvSpPr>
          <p:cNvPr id="5" name="Footer Placeholder 4">
            <a:extLst>
              <a:ext uri="{FF2B5EF4-FFF2-40B4-BE49-F238E27FC236}">
                <a16:creationId xmlns:a16="http://schemas.microsoft.com/office/drawing/2014/main" id="{950D80BA-AD68-4AD9-ABC2-24C97D2B19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24E354-76A3-48AF-BEBB-8D63C5F86304}"/>
              </a:ext>
            </a:extLst>
          </p:cNvPr>
          <p:cNvSpPr>
            <a:spLocks noGrp="1"/>
          </p:cNvSpPr>
          <p:nvPr>
            <p:ph type="sldNum" sz="quarter" idx="12"/>
          </p:nvPr>
        </p:nvSpPr>
        <p:spPr/>
        <p:txBody>
          <a:bodyPr/>
          <a:lstStyle/>
          <a:p>
            <a:fld id="{D6A3C854-51E8-4F8B-8079-2F3EA4CDCAA9}" type="slidenum">
              <a:rPr lang="en-GB" smtClean="0"/>
              <a:t>‹#›</a:t>
            </a:fld>
            <a:endParaRPr lang="en-GB"/>
          </a:p>
        </p:txBody>
      </p:sp>
    </p:spTree>
    <p:extLst>
      <p:ext uri="{BB962C8B-B14F-4D97-AF65-F5344CB8AC3E}">
        <p14:creationId xmlns:p14="http://schemas.microsoft.com/office/powerpoint/2010/main" val="1241162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00B095-4EBA-438A-9253-0F20D4AA38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7054D1-F9FB-4E19-9D64-8ED97C996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3F2A42-7458-4220-A86C-4B364C1B9E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4242E-4D07-4A26-9CF0-17FF23C1037E}" type="datetimeFigureOut">
              <a:rPr lang="en-GB" smtClean="0"/>
              <a:t>19/08/2019</a:t>
            </a:fld>
            <a:endParaRPr lang="en-GB"/>
          </a:p>
        </p:txBody>
      </p:sp>
      <p:sp>
        <p:nvSpPr>
          <p:cNvPr id="5" name="Footer Placeholder 4">
            <a:extLst>
              <a:ext uri="{FF2B5EF4-FFF2-40B4-BE49-F238E27FC236}">
                <a16:creationId xmlns:a16="http://schemas.microsoft.com/office/drawing/2014/main" id="{A7AA7339-BE0B-4B38-A974-BE9DAC1992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9FB809-3A08-435A-9E16-18DB90C287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A3C854-51E8-4F8B-8079-2F3EA4CDCAA9}" type="slidenum">
              <a:rPr lang="en-GB" smtClean="0"/>
              <a:t>‹#›</a:t>
            </a:fld>
            <a:endParaRPr lang="en-GB"/>
          </a:p>
        </p:txBody>
      </p:sp>
    </p:spTree>
    <p:extLst>
      <p:ext uri="{BB962C8B-B14F-4D97-AF65-F5344CB8AC3E}">
        <p14:creationId xmlns:p14="http://schemas.microsoft.com/office/powerpoint/2010/main" val="2320513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9F42E-E659-4701-88DD-722140EEB33A}"/>
              </a:ext>
            </a:extLst>
          </p:cNvPr>
          <p:cNvSpPr>
            <a:spLocks noGrp="1"/>
          </p:cNvSpPr>
          <p:nvPr>
            <p:ph type="ctrTitle"/>
          </p:nvPr>
        </p:nvSpPr>
        <p:spPr/>
        <p:txBody>
          <a:bodyPr/>
          <a:lstStyle/>
          <a:p>
            <a:r>
              <a:rPr lang="en-GB" dirty="0">
                <a:latin typeface="Times New Roman" panose="02020603050405020304" pitchFamily="18" charset="0"/>
                <a:cs typeface="Times New Roman" panose="02020603050405020304" pitchFamily="18" charset="0"/>
              </a:rPr>
              <a:t>Psychology for Health and Social Care</a:t>
            </a:r>
          </a:p>
        </p:txBody>
      </p:sp>
      <p:sp>
        <p:nvSpPr>
          <p:cNvPr id="3" name="Subtitle 2">
            <a:extLst>
              <a:ext uri="{FF2B5EF4-FFF2-40B4-BE49-F238E27FC236}">
                <a16:creationId xmlns:a16="http://schemas.microsoft.com/office/drawing/2014/main" id="{C2A77EE5-3F14-4FDB-ABC3-46931295E2BB}"/>
              </a:ext>
            </a:extLst>
          </p:cNvPr>
          <p:cNvSpPr>
            <a:spLocks noGrp="1"/>
          </p:cNvSpPr>
          <p:nvPr>
            <p:ph type="subTitle" idx="1"/>
          </p:nvPr>
        </p:nvSpPr>
        <p:spPr/>
        <p:txBody>
          <a:bodyPr>
            <a:normAutofit fontScale="77500" lnSpcReduction="20000"/>
          </a:bodyPr>
          <a:lstStyle/>
          <a:p>
            <a:r>
              <a:rPr lang="en-GB" b="1" dirty="0">
                <a:latin typeface="Times New Roman" panose="02020603050405020304" pitchFamily="18" charset="0"/>
                <a:cs typeface="Times New Roman" panose="02020603050405020304" pitchFamily="18" charset="0"/>
              </a:rPr>
              <a:t>Student Name: Latifa Ali</a:t>
            </a:r>
          </a:p>
          <a:p>
            <a:r>
              <a:rPr lang="en-GB" b="1" dirty="0">
                <a:latin typeface="Times New Roman" panose="02020603050405020304" pitchFamily="18" charset="0"/>
                <a:cs typeface="Times New Roman" panose="02020603050405020304" pitchFamily="18" charset="0"/>
              </a:rPr>
              <a:t>Student ID: 1809325</a:t>
            </a:r>
          </a:p>
          <a:p>
            <a:r>
              <a:rPr lang="en-GB" b="1" dirty="0">
                <a:latin typeface="Times New Roman" panose="02020603050405020304" pitchFamily="18" charset="0"/>
                <a:cs typeface="Times New Roman" panose="02020603050405020304" pitchFamily="18" charset="0"/>
              </a:rPr>
              <a:t>Module Name: Psychology for Health &amp; Social Care</a:t>
            </a:r>
          </a:p>
          <a:p>
            <a:r>
              <a:rPr lang="en-GB" b="1" dirty="0">
                <a:latin typeface="Times New Roman" panose="02020603050405020304" pitchFamily="18" charset="0"/>
                <a:cs typeface="Times New Roman" panose="02020603050405020304" pitchFamily="18" charset="0"/>
              </a:rPr>
              <a:t>Module Code: BMHP4003</a:t>
            </a:r>
          </a:p>
          <a:p>
            <a:r>
              <a:rPr lang="en-GB" b="1" dirty="0">
                <a:latin typeface="Times New Roman" panose="02020603050405020304" pitchFamily="18" charset="0"/>
                <a:cs typeface="Times New Roman" panose="02020603050405020304" pitchFamily="18" charset="0"/>
              </a:rPr>
              <a:t>Lecturer Name: Dr Gulnar Ali</a:t>
            </a:r>
          </a:p>
        </p:txBody>
      </p:sp>
    </p:spTree>
    <p:extLst>
      <p:ext uri="{BB962C8B-B14F-4D97-AF65-F5344CB8AC3E}">
        <p14:creationId xmlns:p14="http://schemas.microsoft.com/office/powerpoint/2010/main" val="2768629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DCEE5C-9E8C-4CBD-A60A-E3EFA864D344}"/>
              </a:ext>
            </a:extLst>
          </p:cNvPr>
          <p:cNvSpPr>
            <a:spLocks noGrp="1"/>
          </p:cNvSpPr>
          <p:nvPr>
            <p:ph idx="1"/>
          </p:nvPr>
        </p:nvSpPr>
        <p:spPr>
          <a:xfrm>
            <a:off x="838200" y="1338469"/>
            <a:ext cx="10515600" cy="4838493"/>
          </a:xfrm>
        </p:spPr>
        <p:txBody>
          <a:bodyPr>
            <a:normAutofit/>
          </a:bodyPr>
          <a:lstStyle/>
          <a:p>
            <a:r>
              <a:rPr lang="en-GB" dirty="0">
                <a:latin typeface="Times New Roman" panose="02020603050405020304" pitchFamily="18" charset="0"/>
                <a:cs typeface="Times New Roman" panose="02020603050405020304" pitchFamily="18" charset="0"/>
              </a:rPr>
              <a:t>Life stage - old age and depression</a:t>
            </a:r>
          </a:p>
          <a:p>
            <a:r>
              <a:rPr lang="en-GB" dirty="0">
                <a:latin typeface="Times New Roman" panose="02020603050405020304" pitchFamily="18" charset="0"/>
                <a:cs typeface="Times New Roman" panose="02020603050405020304" pitchFamily="18" charset="0"/>
              </a:rPr>
              <a:t>Depression is a mood disorder which stops individuals from leading a normal life, at work socially or within their family.</a:t>
            </a:r>
          </a:p>
          <a:p>
            <a:r>
              <a:rPr lang="en-GB" dirty="0">
                <a:latin typeface="Times New Roman" panose="02020603050405020304" pitchFamily="18" charset="0"/>
                <a:cs typeface="Times New Roman" panose="02020603050405020304" pitchFamily="18" charset="0"/>
              </a:rPr>
              <a:t>Symptoms of depression: low mood, not sleeping properly, no joy when doing activities you once loved, loss of appetite, memory problems.</a:t>
            </a:r>
          </a:p>
          <a:p>
            <a:r>
              <a:rPr lang="en-GB" dirty="0">
                <a:latin typeface="Times New Roman" panose="02020603050405020304" pitchFamily="18" charset="0"/>
                <a:cs typeface="Times New Roman" panose="02020603050405020304" pitchFamily="18" charset="0"/>
              </a:rPr>
              <a:t>Can be from stress from work, loss of loved ones, medical stress </a:t>
            </a:r>
          </a:p>
          <a:p>
            <a:r>
              <a:rPr lang="en-GB" dirty="0">
                <a:latin typeface="Times New Roman" panose="02020603050405020304" pitchFamily="18" charset="0"/>
                <a:cs typeface="Times New Roman" panose="02020603050405020304" pitchFamily="18" charset="0"/>
              </a:rPr>
              <a:t>Depression can lead to chronic diseases like heart attack or death. For this reason, it is important to make sure that an elderly person you are concerned about is evaluated and treated, even if the depression is mild.</a:t>
            </a:r>
          </a:p>
          <a:p>
            <a:endParaRPr lang="en-GB" dirty="0"/>
          </a:p>
        </p:txBody>
      </p:sp>
      <p:sp>
        <p:nvSpPr>
          <p:cNvPr id="2" name="TextBox 1">
            <a:extLst>
              <a:ext uri="{FF2B5EF4-FFF2-40B4-BE49-F238E27FC236}">
                <a16:creationId xmlns:a16="http://schemas.microsoft.com/office/drawing/2014/main" id="{401BFAE2-CC96-44F8-8140-C08E4900764C}"/>
              </a:ext>
            </a:extLst>
          </p:cNvPr>
          <p:cNvSpPr txBox="1"/>
          <p:nvPr/>
        </p:nvSpPr>
        <p:spPr>
          <a:xfrm>
            <a:off x="2928731" y="681038"/>
            <a:ext cx="5446643" cy="461665"/>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             Introduction</a:t>
            </a:r>
            <a:r>
              <a:rPr lang="en-GB" dirty="0"/>
              <a:t> </a:t>
            </a:r>
          </a:p>
        </p:txBody>
      </p:sp>
    </p:spTree>
    <p:extLst>
      <p:ext uri="{BB962C8B-B14F-4D97-AF65-F5344CB8AC3E}">
        <p14:creationId xmlns:p14="http://schemas.microsoft.com/office/powerpoint/2010/main" val="1350891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65B42D-ECD8-4DF0-905B-02EA07103A11}"/>
              </a:ext>
            </a:extLst>
          </p:cNvPr>
          <p:cNvSpPr>
            <a:spLocks noGrp="1"/>
          </p:cNvSpPr>
          <p:nvPr>
            <p:ph idx="1"/>
          </p:nvPr>
        </p:nvSpPr>
        <p:spPr>
          <a:xfrm>
            <a:off x="838200" y="424070"/>
            <a:ext cx="10515600" cy="5752893"/>
          </a:xfrm>
        </p:spPr>
        <p:txBody>
          <a:bodyPr>
            <a:normAutofit/>
          </a:bodyPr>
          <a:lstStyle/>
          <a:p>
            <a:r>
              <a:rPr lang="en-GB" dirty="0">
                <a:latin typeface="Times New Roman" panose="02020603050405020304" pitchFamily="18" charset="0"/>
                <a:cs typeface="Times New Roman" panose="02020603050405020304" pitchFamily="18" charset="0"/>
              </a:rPr>
              <a:t>Eriksson’s psycho-social theory </a:t>
            </a:r>
          </a:p>
          <a:p>
            <a:r>
              <a:rPr lang="en-GB" dirty="0">
                <a:latin typeface="Times New Roman" panose="02020603050405020304" pitchFamily="18" charset="0"/>
                <a:cs typeface="Times New Roman" panose="02020603050405020304" pitchFamily="18" charset="0"/>
              </a:rPr>
              <a:t>Stage 8- Ego Integrity vs Despair</a:t>
            </a:r>
          </a:p>
          <a:p>
            <a:pPr fontAlgn="base"/>
            <a:r>
              <a:rPr lang="en-GB" dirty="0">
                <a:latin typeface="Times New Roman" panose="02020603050405020304" pitchFamily="18" charset="0"/>
                <a:cs typeface="Times New Roman" panose="02020603050405020304" pitchFamily="18" charset="0"/>
              </a:rPr>
              <a:t>people look back on the events of their lives and determine if they are happy with the life that they lived or if they regret the things they did or didn't do.</a:t>
            </a:r>
          </a:p>
          <a:p>
            <a:pPr fontAlgn="base"/>
            <a:r>
              <a:rPr lang="en-GB" dirty="0">
                <a:latin typeface="Times New Roman" panose="02020603050405020304" pitchFamily="18" charset="0"/>
                <a:cs typeface="Times New Roman" panose="02020603050405020304" pitchFamily="18" charset="0"/>
              </a:rPr>
              <a:t>Those who are unsuccessful during this stage will feel that their life has been wasted and will experience many regrets. The individual will be left with feelings of bitterness and despair.</a:t>
            </a:r>
          </a:p>
          <a:p>
            <a:pPr fontAlgn="base"/>
            <a:r>
              <a:rPr lang="en-GB"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937196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521244-DB2A-4670-A0A2-CB3773A79415}"/>
              </a:ext>
            </a:extLst>
          </p:cNvPr>
          <p:cNvSpPr>
            <a:spLocks noGrp="1"/>
          </p:cNvSpPr>
          <p:nvPr>
            <p:ph idx="1"/>
          </p:nvPr>
        </p:nvSpPr>
        <p:spPr>
          <a:xfrm>
            <a:off x="838200" y="424070"/>
            <a:ext cx="10515600" cy="5752893"/>
          </a:xfrm>
        </p:spPr>
        <p:txBody>
          <a:bodyPr/>
          <a:lstStyle/>
          <a:p>
            <a:r>
              <a:rPr lang="en-GB" dirty="0">
                <a:latin typeface="Times New Roman" panose="02020603050405020304" pitchFamily="18" charset="0"/>
                <a:cs typeface="Times New Roman" panose="02020603050405020304" pitchFamily="18" charset="0"/>
              </a:rPr>
              <a:t>Kohlberg's theory of moral development</a:t>
            </a:r>
          </a:p>
          <a:p>
            <a:r>
              <a:rPr lang="en-GB" dirty="0">
                <a:latin typeface="Times New Roman" panose="02020603050405020304" pitchFamily="18" charset="0"/>
                <a:cs typeface="Times New Roman" panose="02020603050405020304" pitchFamily="18" charset="0"/>
              </a:rPr>
              <a:t>Stage</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6.</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Universal</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Principles. People at this stage have developed their own set of moral strategies which may or may not fit the law. The principles apply to all.</a:t>
            </a:r>
          </a:p>
          <a:p>
            <a:r>
              <a:rPr lang="en-GB" dirty="0">
                <a:latin typeface="Times New Roman" panose="02020603050405020304" pitchFamily="18" charset="0"/>
                <a:cs typeface="Times New Roman" panose="02020603050405020304" pitchFamily="18" charset="0"/>
              </a:rPr>
              <a:t>The person will be prepared to act to defend these principles even if it means going against the rest of society in the process and having to pay the consequences of disapproval and or imprisonment. Kohlberg doubted few people reached this stage.</a:t>
            </a:r>
          </a:p>
          <a:p>
            <a:endParaRPr lang="en-GB" dirty="0"/>
          </a:p>
        </p:txBody>
      </p:sp>
    </p:spTree>
    <p:extLst>
      <p:ext uri="{BB962C8B-B14F-4D97-AF65-F5344CB8AC3E}">
        <p14:creationId xmlns:p14="http://schemas.microsoft.com/office/powerpoint/2010/main" val="163010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C5810C-E87C-47FF-A5DA-534E2A418BD9}"/>
              </a:ext>
            </a:extLst>
          </p:cNvPr>
          <p:cNvSpPr>
            <a:spLocks noGrp="1"/>
          </p:cNvSpPr>
          <p:nvPr>
            <p:ph idx="1"/>
          </p:nvPr>
        </p:nvSpPr>
        <p:spPr>
          <a:xfrm>
            <a:off x="838200" y="609600"/>
            <a:ext cx="10515600" cy="5567363"/>
          </a:xfrm>
        </p:spPr>
        <p:txBody>
          <a:bodyPr/>
          <a:lstStyle/>
          <a:p>
            <a:r>
              <a:rPr lang="en-GB" dirty="0">
                <a:latin typeface="Times New Roman" panose="02020603050405020304" pitchFamily="18" charset="0"/>
                <a:cs typeface="Times New Roman" panose="02020603050405020304" pitchFamily="18" charset="0"/>
              </a:rPr>
              <a:t>Human cognition</a:t>
            </a:r>
          </a:p>
          <a:p>
            <a:r>
              <a:rPr lang="en-GB" dirty="0">
                <a:latin typeface="Times New Roman" panose="02020603050405020304" pitchFamily="18" charset="0"/>
                <a:cs typeface="Times New Roman" panose="02020603050405020304" pitchFamily="18" charset="0"/>
              </a:rPr>
              <a:t>Depression not only changes how we feel, it also changes the way we see ourselves and the people around us.</a:t>
            </a:r>
          </a:p>
          <a:p>
            <a:r>
              <a:rPr lang="en-GB" dirty="0">
                <a:latin typeface="Times New Roman" panose="02020603050405020304" pitchFamily="18" charset="0"/>
                <a:cs typeface="Times New Roman" panose="02020603050405020304" pitchFamily="18" charset="0"/>
              </a:rPr>
              <a:t>One of the most effective interventions for depression, is cognitive behavioural therapy(CBT), this focuses on emotions and feelings. The therapist will talk to you and help you overcome the changes in cognition, this will lead to improvement of other symptoms of the disorder. </a:t>
            </a:r>
          </a:p>
          <a:p>
            <a:endParaRPr lang="en-GB" dirty="0"/>
          </a:p>
        </p:txBody>
      </p:sp>
    </p:spTree>
    <p:extLst>
      <p:ext uri="{BB962C8B-B14F-4D97-AF65-F5344CB8AC3E}">
        <p14:creationId xmlns:p14="http://schemas.microsoft.com/office/powerpoint/2010/main" val="2575575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21396-1BC6-4DF5-8718-552637696F9B}"/>
              </a:ext>
            </a:extLst>
          </p:cNvPr>
          <p:cNvSpPr>
            <a:spLocks noGrp="1"/>
          </p:cNvSpPr>
          <p:nvPr>
            <p:ph idx="1"/>
          </p:nvPr>
        </p:nvSpPr>
        <p:spPr>
          <a:xfrm>
            <a:off x="838200" y="477078"/>
            <a:ext cx="10515600" cy="5699885"/>
          </a:xfrm>
        </p:spPr>
        <p:txBody>
          <a:bodyPr>
            <a:normAutofit/>
          </a:bodyPr>
          <a:lstStyle/>
          <a:p>
            <a:r>
              <a:rPr lang="en-GB" dirty="0">
                <a:latin typeface="Times New Roman" panose="02020603050405020304" pitchFamily="18" charset="0"/>
                <a:cs typeface="Times New Roman" panose="02020603050405020304" pitchFamily="18" charset="0"/>
              </a:rPr>
              <a:t>Emotions</a:t>
            </a:r>
          </a:p>
          <a:p>
            <a:r>
              <a:rPr lang="en-GB" dirty="0">
                <a:latin typeface="Times New Roman" panose="02020603050405020304" pitchFamily="18" charset="0"/>
                <a:cs typeface="Times New Roman" panose="02020603050405020304" pitchFamily="18" charset="0"/>
              </a:rPr>
              <a:t>Many people describe depression as being sad/upset and crying a lot. They felt tearful and always low.</a:t>
            </a:r>
          </a:p>
          <a:p>
            <a:r>
              <a:rPr lang="en-GB" dirty="0">
                <a:latin typeface="Times New Roman" panose="02020603050405020304" pitchFamily="18" charset="0"/>
                <a:cs typeface="Times New Roman" panose="02020603050405020304" pitchFamily="18" charset="0"/>
              </a:rPr>
              <a:t>A few women described as it overtakes their life and nothing can fix it. </a:t>
            </a:r>
          </a:p>
          <a:p>
            <a:r>
              <a:rPr lang="en-GB" dirty="0">
                <a:latin typeface="Times New Roman" panose="02020603050405020304" pitchFamily="18" charset="0"/>
                <a:cs typeface="Times New Roman" panose="02020603050405020304" pitchFamily="18" charset="0"/>
              </a:rPr>
              <a:t>It is very common to feel sad.</a:t>
            </a:r>
          </a:p>
          <a:p>
            <a:r>
              <a:rPr lang="en-GB" dirty="0">
                <a:latin typeface="Times New Roman" panose="02020603050405020304" pitchFamily="18" charset="0"/>
                <a:cs typeface="Times New Roman" panose="02020603050405020304" pitchFamily="18" charset="0"/>
              </a:rPr>
              <a:t>They would always fee; low about themselves</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2181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BBF6DB-7FEA-4CC2-BCC4-F68DAE6F3C69}"/>
              </a:ext>
            </a:extLst>
          </p:cNvPr>
          <p:cNvSpPr>
            <a:spLocks noGrp="1"/>
          </p:cNvSpPr>
          <p:nvPr>
            <p:ph idx="1"/>
          </p:nvPr>
        </p:nvSpPr>
        <p:spPr>
          <a:xfrm>
            <a:off x="838200" y="371061"/>
            <a:ext cx="10515600" cy="5805902"/>
          </a:xfrm>
        </p:spPr>
        <p:txBody>
          <a:bodyPr/>
          <a:lstStyle/>
          <a:p>
            <a:r>
              <a:rPr lang="en-GB" dirty="0">
                <a:latin typeface="Times New Roman" panose="02020603050405020304" pitchFamily="18" charset="0"/>
                <a:cs typeface="Times New Roman" panose="02020603050405020304" pitchFamily="18" charset="0"/>
              </a:rPr>
              <a:t>Behaviour </a:t>
            </a:r>
          </a:p>
          <a:p>
            <a:r>
              <a:rPr lang="en-GB" dirty="0">
                <a:latin typeface="Times New Roman" panose="02020603050405020304" pitchFamily="18" charset="0"/>
                <a:cs typeface="Times New Roman" panose="02020603050405020304" pitchFamily="18" charset="0"/>
              </a:rPr>
              <a:t>While depression and sadness might seem to go together, some depressed elders say that </a:t>
            </a:r>
            <a:r>
              <a:rPr lang="en-GB" dirty="0" err="1">
                <a:latin typeface="Times New Roman" panose="02020603050405020304" pitchFamily="18" charset="0"/>
                <a:cs typeface="Times New Roman" panose="02020603050405020304" pitchFamily="18" charset="0"/>
              </a:rPr>
              <a:t>thay</a:t>
            </a:r>
            <a:r>
              <a:rPr lang="en-GB" dirty="0">
                <a:latin typeface="Times New Roman" panose="02020603050405020304" pitchFamily="18" charset="0"/>
                <a:cs typeface="Times New Roman" panose="02020603050405020304" pitchFamily="18" charset="0"/>
              </a:rPr>
              <a:t> do not feel </a:t>
            </a:r>
            <a:r>
              <a:rPr lang="en-GB" i="1" dirty="0">
                <a:latin typeface="Times New Roman" panose="02020603050405020304" pitchFamily="18" charset="0"/>
                <a:cs typeface="Times New Roman" panose="02020603050405020304" pitchFamily="18" charset="0"/>
              </a:rPr>
              <a:t>sad</a:t>
            </a:r>
            <a:r>
              <a:rPr lang="en-GB" dirty="0">
                <a:latin typeface="Times New Roman" panose="02020603050405020304" pitchFamily="18" charset="0"/>
                <a:cs typeface="Times New Roman" panose="02020603050405020304" pitchFamily="18" charset="0"/>
              </a:rPr>
              <a:t> at all. </a:t>
            </a:r>
          </a:p>
          <a:p>
            <a:r>
              <a:rPr lang="en-GB" dirty="0">
                <a:latin typeface="Times New Roman" panose="02020603050405020304" pitchFamily="18" charset="0"/>
                <a:cs typeface="Times New Roman" panose="02020603050405020304" pitchFamily="18" charset="0"/>
              </a:rPr>
              <a:t>Some complain instead, they have low levels of motivation, a little or no energy, or physical difficulties.</a:t>
            </a:r>
          </a:p>
          <a:p>
            <a:r>
              <a:rPr lang="en-GB" dirty="0">
                <a:latin typeface="Times New Roman" panose="02020603050405020304" pitchFamily="18" charset="0"/>
                <a:cs typeface="Times New Roman" panose="02020603050405020304" pitchFamily="18" charset="0"/>
              </a:rPr>
              <a:t> In fact, physical complaints, such as arthritis pain or worsening headaches, are often the main symptom of depression in the elderly.</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65336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969A3A-3911-48F4-B3AE-9986E0075535}"/>
              </a:ext>
            </a:extLst>
          </p:cNvPr>
          <p:cNvSpPr>
            <a:spLocks noGrp="1"/>
          </p:cNvSpPr>
          <p:nvPr>
            <p:ph idx="1"/>
          </p:nvPr>
        </p:nvSpPr>
        <p:spPr>
          <a:xfrm>
            <a:off x="838200" y="503583"/>
            <a:ext cx="10515600" cy="5673380"/>
          </a:xfrm>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Research study – a research study about art activities and depression. This study talks about how art activities can help older people and their depression. The aim of the study was to see how older people react to situations after being involved in art activities. This helped them to limit their feelings of depression. (Johannsen, S.S.,2019).</a:t>
            </a:r>
          </a:p>
          <a:p>
            <a:r>
              <a:rPr lang="en-GB" dirty="0">
                <a:latin typeface="Times New Roman" panose="02020603050405020304" pitchFamily="18" charset="0"/>
                <a:cs typeface="Times New Roman" panose="02020603050405020304" pitchFamily="18" charset="0"/>
              </a:rPr>
              <a:t>A research study about; is depression in older adults symptomatically different than younger adults? (Haigh, et al 2018). This study focuses on whether older adult depression has different symptoms to younger adults.</a:t>
            </a:r>
          </a:p>
          <a:p>
            <a:r>
              <a:rPr lang="en-GB" dirty="0">
                <a:latin typeface="Times New Roman" panose="02020603050405020304" pitchFamily="18" charset="0"/>
                <a:cs typeface="Times New Roman" panose="02020603050405020304" pitchFamily="18" charset="0"/>
              </a:rPr>
              <a:t>A research study about whether poor social connections could result in older adult depression? This study focuses on whether social connections have an affect on depression (Evans, I.E., 2018).</a:t>
            </a:r>
          </a:p>
          <a:p>
            <a:pPr marL="0" indent="0">
              <a:buNone/>
            </a:pPr>
            <a:r>
              <a:rPr lang="en-GB" dirty="0"/>
              <a:t>   </a:t>
            </a:r>
          </a:p>
          <a:p>
            <a:pPr marL="0" indent="0">
              <a:buNone/>
            </a:pPr>
            <a:r>
              <a:rPr lang="en-GB" dirty="0"/>
              <a:t>   </a:t>
            </a:r>
          </a:p>
          <a:p>
            <a:pPr marL="0" indent="0">
              <a:buNone/>
            </a:pPr>
            <a:r>
              <a:rPr lang="en-GB" dirty="0"/>
              <a:t>    </a:t>
            </a:r>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392109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54C3-4017-47F0-866A-C9CA3CE00B38}"/>
              </a:ext>
            </a:extLst>
          </p:cNvPr>
          <p:cNvSpPr>
            <a:spLocks noGrp="1"/>
          </p:cNvSpPr>
          <p:nvPr>
            <p:ph type="title"/>
          </p:nvPr>
        </p:nvSpPr>
        <p:spPr>
          <a:xfrm>
            <a:off x="838200" y="365126"/>
            <a:ext cx="10515600" cy="416752"/>
          </a:xfrm>
        </p:spPr>
        <p:txBody>
          <a:bodyPr>
            <a:normAutofit fontScale="90000"/>
          </a:bodyPr>
          <a:lstStyle/>
          <a:p>
            <a:r>
              <a:rPr lang="en-GB" b="1" dirty="0">
                <a:latin typeface="Times New Roman" panose="02020603050405020304" pitchFamily="18" charset="0"/>
                <a:cs typeface="Times New Roman" panose="02020603050405020304" pitchFamily="18" charset="0"/>
              </a:rPr>
              <a:t>References</a:t>
            </a:r>
            <a:r>
              <a:rPr lang="en-GB"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A9656A43-665E-4927-A226-EE15F5F330F5}"/>
              </a:ext>
            </a:extLst>
          </p:cNvPr>
          <p:cNvSpPr>
            <a:spLocks noGrp="1"/>
          </p:cNvSpPr>
          <p:nvPr>
            <p:ph idx="1"/>
          </p:nvPr>
        </p:nvSpPr>
        <p:spPr>
          <a:xfrm>
            <a:off x="583096" y="1099930"/>
            <a:ext cx="10770704" cy="5077033"/>
          </a:xfrm>
        </p:spPr>
        <p:txBody>
          <a:bodyPr/>
          <a:lstStyle/>
          <a:p>
            <a:r>
              <a:rPr lang="en-GB" dirty="0">
                <a:latin typeface="Times New Roman" panose="02020603050405020304" pitchFamily="18" charset="0"/>
                <a:cs typeface="Times New Roman" panose="02020603050405020304" pitchFamily="18" charset="0"/>
              </a:rPr>
              <a:t>Evans, I.E., Llewellyn, D.J., Matthews, F.E., Woods, R.T., </a:t>
            </a:r>
            <a:r>
              <a:rPr lang="en-GB" dirty="0" err="1">
                <a:latin typeface="Times New Roman" panose="02020603050405020304" pitchFamily="18" charset="0"/>
                <a:cs typeface="Times New Roman" panose="02020603050405020304" pitchFamily="18" charset="0"/>
              </a:rPr>
              <a:t>Brayne</a:t>
            </a:r>
            <a:r>
              <a:rPr lang="en-GB" dirty="0">
                <a:latin typeface="Times New Roman" panose="02020603050405020304" pitchFamily="18" charset="0"/>
                <a:cs typeface="Times New Roman" panose="02020603050405020304" pitchFamily="18" charset="0"/>
              </a:rPr>
              <a:t>, C. and Clare, L., 2018. Social isolation, cognitive reserve, and cognition in older people with depression and anxiety. </a:t>
            </a:r>
            <a:r>
              <a:rPr lang="en-GB" i="1" dirty="0">
                <a:latin typeface="Times New Roman" panose="02020603050405020304" pitchFamily="18" charset="0"/>
                <a:cs typeface="Times New Roman" panose="02020603050405020304" pitchFamily="18" charset="0"/>
              </a:rPr>
              <a:t>Aging &amp; mental health</a:t>
            </a:r>
            <a:r>
              <a:rPr lang="en-GB" dirty="0">
                <a:latin typeface="Times New Roman" panose="02020603050405020304" pitchFamily="18" charset="0"/>
                <a:cs typeface="Times New Roman" panose="02020603050405020304" pitchFamily="18" charset="0"/>
              </a:rPr>
              <a:t>, pp.1-10.</a:t>
            </a:r>
          </a:p>
          <a:p>
            <a:r>
              <a:rPr lang="en-GB" dirty="0">
                <a:latin typeface="Times New Roman" panose="02020603050405020304" pitchFamily="18" charset="0"/>
                <a:cs typeface="Times New Roman" panose="02020603050405020304" pitchFamily="18" charset="0"/>
              </a:rPr>
              <a:t>Johannsen, S.S., 2019. Relationship Between Art Activities and Older Adult Depression. </a:t>
            </a:r>
            <a:r>
              <a:rPr lang="en-GB" i="1" dirty="0">
                <a:latin typeface="Times New Roman" panose="02020603050405020304" pitchFamily="18" charset="0"/>
                <a:cs typeface="Times New Roman" panose="02020603050405020304" pitchFamily="18" charset="0"/>
              </a:rPr>
              <a:t>Psi Chi Journal of Psychological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24</a:t>
            </a:r>
            <a:r>
              <a:rPr lang="en-GB" dirty="0">
                <a:latin typeface="Times New Roman" panose="02020603050405020304" pitchFamily="18" charset="0"/>
                <a:cs typeface="Times New Roman" panose="02020603050405020304" pitchFamily="18" charset="0"/>
              </a:rPr>
              <a:t>(1).</a:t>
            </a:r>
          </a:p>
          <a:p>
            <a:r>
              <a:rPr lang="en-GB" dirty="0">
                <a:latin typeface="Times New Roman" panose="02020603050405020304" pitchFamily="18" charset="0"/>
                <a:cs typeface="Times New Roman" panose="02020603050405020304" pitchFamily="18" charset="0"/>
              </a:rPr>
              <a:t>Haigh, E.A., </a:t>
            </a:r>
            <a:r>
              <a:rPr lang="en-GB" dirty="0" err="1">
                <a:latin typeface="Times New Roman" panose="02020603050405020304" pitchFamily="18" charset="0"/>
                <a:cs typeface="Times New Roman" panose="02020603050405020304" pitchFamily="18" charset="0"/>
              </a:rPr>
              <a:t>Bogucki</a:t>
            </a:r>
            <a:r>
              <a:rPr lang="en-GB" dirty="0">
                <a:latin typeface="Times New Roman" panose="02020603050405020304" pitchFamily="18" charset="0"/>
                <a:cs typeface="Times New Roman" panose="02020603050405020304" pitchFamily="18" charset="0"/>
              </a:rPr>
              <a:t>, O.E., </a:t>
            </a:r>
            <a:r>
              <a:rPr lang="en-GB" dirty="0" err="1">
                <a:latin typeface="Times New Roman" panose="02020603050405020304" pitchFamily="18" charset="0"/>
                <a:cs typeface="Times New Roman" panose="02020603050405020304" pitchFamily="18" charset="0"/>
              </a:rPr>
              <a:t>Sigmon</a:t>
            </a:r>
            <a:r>
              <a:rPr lang="en-GB" dirty="0">
                <a:latin typeface="Times New Roman" panose="02020603050405020304" pitchFamily="18" charset="0"/>
                <a:cs typeface="Times New Roman" panose="02020603050405020304" pitchFamily="18" charset="0"/>
              </a:rPr>
              <a:t>, S.T. and Blazer, D.G., 2018. Depression among older adults: a 20-year update on five common myths and misconceptions. </a:t>
            </a:r>
            <a:r>
              <a:rPr lang="en-GB" i="1" dirty="0">
                <a:latin typeface="Times New Roman" panose="02020603050405020304" pitchFamily="18" charset="0"/>
                <a:cs typeface="Times New Roman" panose="02020603050405020304" pitchFamily="18" charset="0"/>
              </a:rPr>
              <a:t>The American Journal of Geriatric Psychiatry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26</a:t>
            </a:r>
            <a:r>
              <a:rPr lang="en-GB" dirty="0">
                <a:latin typeface="Times New Roman" panose="02020603050405020304" pitchFamily="18" charset="0"/>
                <a:cs typeface="Times New Roman" panose="02020603050405020304" pitchFamily="18" charset="0"/>
              </a:rPr>
              <a:t>(1), pp.107-122.</a:t>
            </a:r>
          </a:p>
          <a:p>
            <a:endParaRPr lang="en-GB" dirty="0"/>
          </a:p>
        </p:txBody>
      </p:sp>
    </p:spTree>
    <p:extLst>
      <p:ext uri="{BB962C8B-B14F-4D97-AF65-F5344CB8AC3E}">
        <p14:creationId xmlns:p14="http://schemas.microsoft.com/office/powerpoint/2010/main" val="1098232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689</TotalTime>
  <Words>789</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Psychology for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user</dc:creator>
  <cp:lastModifiedBy>user</cp:lastModifiedBy>
  <cp:revision>31</cp:revision>
  <dcterms:created xsi:type="dcterms:W3CDTF">2019-08-12T17:32:44Z</dcterms:created>
  <dcterms:modified xsi:type="dcterms:W3CDTF">2019-08-19T22:01:52Z</dcterms:modified>
</cp:coreProperties>
</file>