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CC2"/>
    <a:srgbClr val="0071C0"/>
    <a:srgbClr val="002E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13"/>
    <p:restoredTop sz="94681"/>
  </p:normalViewPr>
  <p:slideViewPr>
    <p:cSldViewPr snapToGrid="0">
      <p:cViewPr>
        <p:scale>
          <a:sx n="93" d="100"/>
          <a:sy n="93" d="100"/>
        </p:scale>
        <p:origin x="1096" y="1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F2E72-6A58-871F-7EDB-BA34F405E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36B12D-FD7A-C0DA-9670-B48FDD81EE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4A589A-0D6D-AFCB-A0BB-3186A47736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B934-CCEE-9641-BA51-E2ACE92D4ADF}" type="datetimeFigureOut">
              <a:rPr lang="en-US" smtClean="0"/>
              <a:t>3/9/26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190B5-A729-6CD7-BF26-B1F58335E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6B8C9-96DF-6869-E1D9-89BFDBBC9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7CA1-EEF3-024B-A65D-8EE41BA0C0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583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3F495-3E26-E52B-3270-3DDBB46FB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4CEA3-F9C8-3A78-1268-A6690E00F7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7607F5-667B-DB5A-65AC-031B59133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B934-CCEE-9641-BA51-E2ACE92D4ADF}" type="datetimeFigureOut">
              <a:rPr lang="en-US" smtClean="0"/>
              <a:t>3/9/26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1FE477-C07D-4434-2AAA-DF0E91632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F66B17-E0C4-3D2B-5D1D-FB99B3692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7CA1-EEF3-024B-A65D-8EE41BA0C0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246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D4CB2-8D77-4997-A2D0-E5CCEA7D5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54294-F610-9675-DC6C-11A0BF5630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528FCD-BE7C-5CD3-EE91-8507B674F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B934-CCEE-9641-BA51-E2ACE92D4ADF}" type="datetimeFigureOut">
              <a:rPr lang="en-US" smtClean="0"/>
              <a:t>3/9/26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11DB93-4CED-D85E-AC18-590AA8B56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12F1D-61DD-77A5-DE12-A12E07496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7CA1-EEF3-024B-A65D-8EE41BA0C0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946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C8A5F-93F9-54F8-EBC5-3BC275A7D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C3F8D-AE5F-ABD7-0862-56FA0AA9E5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4E091-9D46-FD8F-75B6-1EDD0D220E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4EBEB-F98E-E71E-262C-495ECA972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B934-CCEE-9641-BA51-E2ACE92D4ADF}" type="datetimeFigureOut">
              <a:rPr lang="en-US" smtClean="0"/>
              <a:t>3/9/26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6C3209-7179-0BCB-A5DD-23427A6F0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129212-1925-4728-82A7-A5D8CEB7A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7CA1-EEF3-024B-A65D-8EE41BA0C0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867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2EF0A-BE78-6623-FE99-459C54A05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2C7FB1-B11C-6B56-F65E-F829AE64B3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7AA923-7654-A28E-9E91-E6D7432235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04021E-F089-3793-BA1B-55D348BF83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0A7667-B13C-8FC0-3456-8380452300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91E0E2-DC8A-E9A2-A227-46072E2BB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B934-CCEE-9641-BA51-E2ACE92D4ADF}" type="datetimeFigureOut">
              <a:rPr lang="en-US" smtClean="0"/>
              <a:t>3/9/26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AE4DA-BE32-F6D1-8A73-F73361701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454ABF-901F-0F2C-278D-43042D584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7CA1-EEF3-024B-A65D-8EE41BA0C0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410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CC515-8EC8-9294-ACFB-7D578EE9F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C2F03B-95CA-0653-367D-8898A7994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B934-CCEE-9641-BA51-E2ACE92D4ADF}" type="datetimeFigureOut">
              <a:rPr lang="en-US" smtClean="0"/>
              <a:t>3/9/26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D052F4-81FA-D5D9-B755-5EA49B762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6DEB27-014C-6E39-2671-6C61EDDC7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7CA1-EEF3-024B-A65D-8EE41BA0C0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609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E28094-3739-1A49-DF54-B0DF685C0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B934-CCEE-9641-BA51-E2ACE92D4ADF}" type="datetimeFigureOut">
              <a:rPr lang="en-US" smtClean="0"/>
              <a:t>3/9/26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981A89-6A78-C800-9AA3-5DE8A42B5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228BF1-4031-9D22-0840-F5BE22A55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7CA1-EEF3-024B-A65D-8EE41BA0C0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272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94535-CB44-C106-486B-BA3306368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82096-7215-C6E8-2498-1A8A5CEE1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1C382E-5ACD-F4C3-D0DF-1783EDB6A8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406F01-0980-7FDE-3F4F-C551F807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B934-CCEE-9641-BA51-E2ACE92D4ADF}" type="datetimeFigureOut">
              <a:rPr lang="en-US" smtClean="0"/>
              <a:t>3/9/26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FB1868-5522-6850-7BF3-3B149DFA6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1A6ED4-8121-FFD2-CE92-465EF9EA2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7CA1-EEF3-024B-A65D-8EE41BA0C0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754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56F1B-1002-5096-9942-86C635C74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BD27BB-76F4-9F34-F09B-618D45409E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EA0352-9C8F-0157-3F32-F1BF9286D1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AAB6C1-DA76-ACDF-153F-6A1D7C34B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B934-CCEE-9641-BA51-E2ACE92D4ADF}" type="datetimeFigureOut">
              <a:rPr lang="en-US" smtClean="0"/>
              <a:t>3/9/26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0E2C06-D5F3-CA3A-15BE-BFC52AD335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174BA2-D21E-40DE-2682-0E29A0AEE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7CA1-EEF3-024B-A65D-8EE41BA0C0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35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4C069-26E8-818B-991B-8D369F5AA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02499-DDD0-F195-EF03-A5FB94BDC6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23982-8F41-72DA-A390-6397561F32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B934-CCEE-9641-BA51-E2ACE92D4ADF}" type="datetimeFigureOut">
              <a:rPr lang="en-US" smtClean="0"/>
              <a:t>3/9/26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6CC783-2648-E9C2-F399-2F7F9C3D9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7B6E1-889F-80EF-0135-5FD9DA619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7CA1-EEF3-024B-A65D-8EE41BA0C0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824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CBD401-5097-C239-B313-70B5FEF163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8ADCEE-E194-9996-6E29-5411170A4B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6ABF-83A6-F90D-ECEF-ACEA976AA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B934-CCEE-9641-BA51-E2ACE92D4ADF}" type="datetimeFigureOut">
              <a:rPr lang="en-US" smtClean="0"/>
              <a:t>3/9/26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1862C-08BA-7BB5-D3A7-63D21B087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1DA2E-4D1C-D4AE-3F50-B9941C3AD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7CA1-EEF3-024B-A65D-8EE41BA0C0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985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9E3432-9DCA-4A3D-82D7-5F5C11E19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0C6D28-E94E-DC3E-8BB7-8A3E174C5F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0B5260-DB04-584D-F72D-24C447B4EC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65B934-CCEE-9641-BA51-E2ACE92D4ADF}" type="datetimeFigureOut">
              <a:rPr lang="en-US" smtClean="0"/>
              <a:t>3/9/26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392BB-8A83-6F8F-557B-4165C18E91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B5A07-3CE4-EF3C-CE2C-0B05434E85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0D7CA1-EEF3-024B-A65D-8EE41BA0C0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65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7639A-F4E1-A193-F123-70C7699FDE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8343" y="2505483"/>
            <a:ext cx="9144000" cy="923517"/>
          </a:xfrm>
        </p:spPr>
        <p:txBody>
          <a:bodyPr/>
          <a:lstStyle/>
          <a:p>
            <a:pPr algn="l"/>
            <a:r>
              <a:rPr lang="en-US" b="1" dirty="0">
                <a:solidFill>
                  <a:srgbClr val="003CC2"/>
                </a:solidFill>
                <a:latin typeface="Helvetica" pitchFamily="2" charset="0"/>
              </a:rPr>
              <a:t>Medical Model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511408-EE4F-77C0-650F-EE124E11FA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8343" y="3521076"/>
            <a:ext cx="9144000" cy="1655762"/>
          </a:xfrm>
        </p:spPr>
        <p:txBody>
          <a:bodyPr/>
          <a:lstStyle/>
          <a:p>
            <a:pPr algn="l"/>
            <a:r>
              <a:rPr lang="en-US" i="1" dirty="0">
                <a:latin typeface="Helvetica Light Oblique" panose="020B0403020202020204" pitchFamily="34" charset="0"/>
              </a:rPr>
              <a:t>Katie,</a:t>
            </a:r>
            <a:r>
              <a:rPr lang="en-US" i="1" dirty="0">
                <a:latin typeface="Helvetica Light Oblique" panose="020B0403020202020204" pitchFamily="34" charset="0"/>
              </a:rPr>
              <a:t> Fran &amp; Ash</a:t>
            </a:r>
          </a:p>
        </p:txBody>
      </p:sp>
    </p:spTree>
    <p:extLst>
      <p:ext uri="{BB962C8B-B14F-4D97-AF65-F5344CB8AC3E}">
        <p14:creationId xmlns:p14="http://schemas.microsoft.com/office/powerpoint/2010/main" val="16206236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28992-9A73-0F14-E9B6-E086FDA0A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469" y="696051"/>
            <a:ext cx="5144589" cy="1325563"/>
          </a:xfrm>
        </p:spPr>
        <p:txBody>
          <a:bodyPr/>
          <a:lstStyle/>
          <a:p>
            <a:r>
              <a:rPr lang="en-US" b="1" dirty="0">
                <a:latin typeface="Helvetica" pitchFamily="2" charset="0"/>
              </a:rPr>
              <a:t>What is the </a:t>
            </a:r>
            <a:r>
              <a:rPr lang="en-US" b="1" dirty="0">
                <a:solidFill>
                  <a:srgbClr val="003CC2"/>
                </a:solidFill>
                <a:latin typeface="Helvetica" pitchFamily="2" charset="0"/>
              </a:rPr>
              <a:t>‘Medical Model’</a:t>
            </a:r>
            <a:r>
              <a:rPr lang="en-US" b="1" dirty="0">
                <a:latin typeface="Helvetica" pitchFamily="2" charset="0"/>
              </a:rPr>
              <a:t>?</a:t>
            </a:r>
            <a:r>
              <a:rPr lang="en-US" b="1" dirty="0">
                <a:solidFill>
                  <a:srgbClr val="003CC2"/>
                </a:solidFill>
                <a:latin typeface="Helvetica" pitchFamily="2" charset="0"/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2CC8806-1221-CAFE-AB35-9401FF238620}"/>
              </a:ext>
            </a:extLst>
          </p:cNvPr>
          <p:cNvSpPr txBox="1"/>
          <p:nvPr/>
        </p:nvSpPr>
        <p:spPr>
          <a:xfrm>
            <a:off x="442949" y="2117446"/>
            <a:ext cx="1137458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Helvetica Light" panose="020B0403020202020204" pitchFamily="34" charset="0"/>
              </a:rPr>
              <a:t>The </a:t>
            </a:r>
            <a:r>
              <a:rPr lang="en-US" sz="1500" dirty="0">
                <a:solidFill>
                  <a:srgbClr val="003CC2"/>
                </a:solidFill>
                <a:latin typeface="Helvetica" pitchFamily="2" charset="0"/>
              </a:rPr>
              <a:t>medical model of disability </a:t>
            </a:r>
            <a:r>
              <a:rPr lang="en-US" sz="1500" dirty="0">
                <a:latin typeface="Helvetica Light" panose="020B0403020202020204" pitchFamily="34" charset="0"/>
              </a:rPr>
              <a:t>views disability as a </a:t>
            </a:r>
            <a:r>
              <a:rPr lang="en-US" sz="1500" b="1" dirty="0">
                <a:solidFill>
                  <a:srgbClr val="003CC2"/>
                </a:solidFill>
                <a:latin typeface="HELVETICA LIGHT" panose="020B0403020202020204" pitchFamily="34" charset="0"/>
              </a:rPr>
              <a:t>problem within the individual</a:t>
            </a:r>
            <a:r>
              <a:rPr lang="en-US" sz="1500" dirty="0">
                <a:latin typeface="Helvetica Light" panose="020B0403020202020204" pitchFamily="34" charset="0"/>
              </a:rPr>
              <a:t>, caused by a physical or mental condition that needs </a:t>
            </a:r>
            <a:r>
              <a:rPr lang="en-US" sz="1500" b="1" dirty="0">
                <a:solidFill>
                  <a:srgbClr val="003CC2"/>
                </a:solidFill>
                <a:latin typeface="HELVETICA LIGHT" panose="020B0403020202020204" pitchFamily="34" charset="0"/>
              </a:rPr>
              <a:t>diagnosis, treatment, or cure</a:t>
            </a:r>
            <a:r>
              <a:rPr lang="en-US" sz="1500" dirty="0">
                <a:latin typeface="Helvetica Light" panose="020B0403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500" dirty="0">
              <a:latin typeface="Helvetica Light" panose="020B0403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Helvetica Light" panose="020B0403020202020204" pitchFamily="34" charset="0"/>
              </a:rPr>
              <a:t>The term was coined by psychiatrist </a:t>
            </a:r>
            <a:r>
              <a:rPr lang="en-US" sz="1500" b="1" dirty="0">
                <a:solidFill>
                  <a:srgbClr val="003CC2"/>
                </a:solidFill>
                <a:latin typeface="HELVETICA LIGHT" panose="020B0403020202020204" pitchFamily="34" charset="0"/>
              </a:rPr>
              <a:t>Thomas Szasz </a:t>
            </a:r>
            <a:r>
              <a:rPr lang="en-US" sz="1500" dirty="0">
                <a:latin typeface="Helvetica Light" panose="020B0403020202020204" pitchFamily="34" charset="0"/>
              </a:rPr>
              <a:t>in the </a:t>
            </a:r>
            <a:r>
              <a:rPr lang="en-US" sz="1500" b="1" dirty="0">
                <a:solidFill>
                  <a:srgbClr val="003CC2"/>
                </a:solidFill>
                <a:latin typeface="HELVETICA LIGHT" panose="020B0403020202020204" pitchFamily="34" charset="0"/>
              </a:rPr>
              <a:t>mid-1950s</a:t>
            </a:r>
            <a:r>
              <a:rPr lang="en-US" sz="1500" dirty="0">
                <a:latin typeface="Helvetica Light" panose="020B0403020202020204" pitchFamily="34" charset="0"/>
              </a:rPr>
              <a:t> as a critique of psychiatric practices.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500" dirty="0">
              <a:latin typeface="Helvetica Light" panose="020B0403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Helvetica Light" panose="020B0403020202020204" pitchFamily="34" charset="0"/>
              </a:rPr>
              <a:t>It emerged</a:t>
            </a:r>
            <a:r>
              <a:rPr lang="en-US" sz="1500" dirty="0">
                <a:latin typeface="Helvetica Light" panose="020B0403020202020204" pitchFamily="34" charset="0"/>
              </a:rPr>
              <a:t> as mental health conditions were often labelled </a:t>
            </a:r>
            <a:r>
              <a:rPr lang="en-US" sz="1500" dirty="0">
                <a:latin typeface="Helvetica Light" panose="020B0403020202020204" pitchFamily="34" charset="0"/>
              </a:rPr>
              <a:t>as </a:t>
            </a:r>
            <a:r>
              <a:rPr lang="en-US" sz="1500" b="1" dirty="0">
                <a:solidFill>
                  <a:srgbClr val="003CC2"/>
                </a:solidFill>
                <a:latin typeface="Helvetica Light" panose="020B0403020202020204" pitchFamily="34" charset="0"/>
              </a:rPr>
              <a:t>medical illnesses and treated primarily with medication. </a:t>
            </a:r>
          </a:p>
          <a:p>
            <a:r>
              <a:rPr lang="en-US" sz="1500" b="1" dirty="0">
                <a:solidFill>
                  <a:srgbClr val="003CC2"/>
                </a:solidFill>
                <a:latin typeface="Helvetica Light" panose="020B0403020202020204" pitchFamily="34" charset="0"/>
              </a:rPr>
              <a:t> </a:t>
            </a:r>
            <a:endParaRPr lang="en-US" sz="1500" b="1" dirty="0">
              <a:solidFill>
                <a:srgbClr val="003CC2"/>
              </a:solidFill>
              <a:latin typeface="HELVETICA LIGHT" panose="020B0403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Helvetica Light" panose="020B0403020202020204" pitchFamily="34" charset="0"/>
              </a:rPr>
              <a:t>Historically, people with mental health conditions were often labelled as </a:t>
            </a:r>
            <a:r>
              <a:rPr lang="en-US" sz="1500" b="1" dirty="0">
                <a:solidFill>
                  <a:srgbClr val="003CC2"/>
                </a:solidFill>
                <a:latin typeface="HELVETICA LIGHT" panose="020B0403020202020204" pitchFamily="34" charset="0"/>
              </a:rPr>
              <a:t>deviant or abnormal</a:t>
            </a:r>
            <a:r>
              <a:rPr lang="en-US" sz="1500" dirty="0">
                <a:latin typeface="Helvetica Light" panose="020B0403020202020204" pitchFamily="34" charset="0"/>
              </a:rPr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500" dirty="0">
              <a:latin typeface="Helvetica Light" panose="020B0403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Helvetica Light" panose="020B0403020202020204" pitchFamily="34" charset="0"/>
              </a:rPr>
              <a:t>Szasz argued that psychiatry with </a:t>
            </a:r>
            <a:r>
              <a:rPr lang="en-US" sz="1500" b="1" dirty="0">
                <a:solidFill>
                  <a:srgbClr val="003CC2"/>
                </a:solidFill>
                <a:latin typeface="HELVETICA LIGHT" panose="020B0403020202020204" pitchFamily="34" charset="0"/>
              </a:rPr>
              <a:t>pathologizing normal human emotions and behaviors</a:t>
            </a:r>
            <a:r>
              <a:rPr lang="en-US" sz="1500" dirty="0">
                <a:latin typeface="Helvetica Light" panose="020B0403020202020204" pitchFamily="34" charset="0"/>
              </a:rPr>
              <a:t>, turning them into medical ‘diseases.’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500" dirty="0">
              <a:latin typeface="Helvetica Light" panose="020B0403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Helvetica Light" panose="020B0403020202020204" pitchFamily="34" charset="0"/>
              </a:rPr>
              <a:t>He believed this medicalization could </a:t>
            </a:r>
            <a:r>
              <a:rPr lang="en-US" sz="1500" dirty="0">
                <a:latin typeface="Helvetica Light" panose="020B0403020202020204" pitchFamily="34" charset="0"/>
              </a:rPr>
              <a:t>be used to </a:t>
            </a:r>
            <a:r>
              <a:rPr lang="en-US" sz="1500" b="1" dirty="0">
                <a:solidFill>
                  <a:srgbClr val="003CC2"/>
                </a:solidFill>
                <a:latin typeface="Helvetica Light" panose="020B0403020202020204" pitchFamily="34" charset="0"/>
              </a:rPr>
              <a:t>enforce social order </a:t>
            </a:r>
            <a:r>
              <a:rPr lang="en-US" sz="1500" dirty="0">
                <a:latin typeface="Helvetica Light" panose="020B0403020202020204" pitchFamily="34" charset="0"/>
              </a:rPr>
              <a:t>rather than address real social issues.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500" dirty="0">
              <a:latin typeface="Helvetica Light" panose="020B0403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Helvetica Light" panose="020B0403020202020204" pitchFamily="34" charset="0"/>
              </a:rPr>
              <a:t>Although he acknowledged some people experience </a:t>
            </a:r>
            <a:r>
              <a:rPr lang="en-US" sz="1500" b="1" dirty="0">
                <a:solidFill>
                  <a:srgbClr val="003CC2"/>
                </a:solidFill>
                <a:latin typeface="Helvetica Light" panose="020B0403020202020204" pitchFamily="34" charset="0"/>
              </a:rPr>
              <a:t>“problems or living”</a:t>
            </a:r>
            <a:r>
              <a:rPr lang="en-US" sz="1500" dirty="0">
                <a:latin typeface="Helvetica Light" panose="020B0403020202020204" pitchFamily="34" charset="0"/>
              </a:rPr>
              <a:t>, he argued that </a:t>
            </a:r>
            <a:r>
              <a:rPr lang="en-US" sz="1500" b="1" dirty="0">
                <a:solidFill>
                  <a:srgbClr val="003CC2"/>
                </a:solidFill>
                <a:latin typeface="Helvetica Light" panose="020B0403020202020204" pitchFamily="34" charset="0"/>
              </a:rPr>
              <a:t>medication alone cannot address wider issues</a:t>
            </a:r>
            <a:r>
              <a:rPr lang="en-US" sz="1500" dirty="0">
                <a:latin typeface="Helvetica Light" panose="020B0403020202020204" pitchFamily="34" charset="0"/>
              </a:rPr>
              <a:t> such as stigma, poverty, and injustice.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500" dirty="0">
              <a:latin typeface="Helvetica Light" panose="020B0403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Helvetica Light" panose="020B0403020202020204" pitchFamily="34" charset="0"/>
              </a:rPr>
              <a:t>The </a:t>
            </a:r>
            <a:r>
              <a:rPr lang="en-US" sz="1500" dirty="0">
                <a:latin typeface="Helvetica Light" panose="020B0403020202020204" pitchFamily="34" charset="0"/>
              </a:rPr>
              <a:t>critique highlighted that focusing only on medical treatment </a:t>
            </a:r>
            <a:r>
              <a:rPr lang="en-US" sz="1500" b="1" dirty="0">
                <a:solidFill>
                  <a:srgbClr val="003CC2"/>
                </a:solidFill>
                <a:latin typeface="HELVETICA LIGHT" panose="020B0403020202020204" pitchFamily="34" charset="0"/>
              </a:rPr>
              <a:t>ignores social and environmental factors </a:t>
            </a:r>
            <a:r>
              <a:rPr lang="en-US" sz="1500" dirty="0">
                <a:latin typeface="Helvetica Light" panose="020B0403020202020204" pitchFamily="34" charset="0"/>
              </a:rPr>
              <a:t>that affect people’s ability to integrate into society. </a:t>
            </a:r>
            <a:endParaRPr lang="en-US" sz="1500" dirty="0">
              <a:latin typeface="Helvetica Light" panose="020B04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0876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2507D-EC22-0F44-1384-F59DDD36A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925" y="652508"/>
            <a:ext cx="4508863" cy="1481092"/>
          </a:xfrm>
        </p:spPr>
        <p:txBody>
          <a:bodyPr/>
          <a:lstStyle/>
          <a:p>
            <a:r>
              <a:rPr lang="en-US" b="1" dirty="0">
                <a:latin typeface="Helvetica" pitchFamily="2" charset="0"/>
              </a:rPr>
              <a:t>What it says about </a:t>
            </a:r>
            <a:r>
              <a:rPr lang="en-US" b="1" i="1" dirty="0">
                <a:solidFill>
                  <a:srgbClr val="003CC2"/>
                </a:solidFill>
                <a:latin typeface="Helvetica Bold Oblique" pitchFamily="2" charset="0"/>
              </a:rPr>
              <a:t>disability.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8DFE57-5BDC-2583-FF54-03309F8EFDD9}"/>
              </a:ext>
            </a:extLst>
          </p:cNvPr>
          <p:cNvSpPr txBox="1"/>
          <p:nvPr/>
        </p:nvSpPr>
        <p:spPr>
          <a:xfrm>
            <a:off x="557349" y="2569029"/>
            <a:ext cx="104067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751159B-2211-2F06-456B-9298C95897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7349" y="2133600"/>
            <a:ext cx="10854253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 Light" panose="020B0403020202020204" pitchFamily="34" charset="0"/>
              </a:rPr>
              <a:t>The medical model of disability sees disability as a </a:t>
            </a:r>
            <a:r>
              <a:rPr kumimoji="0" lang="en-US" altLang="en-US" sz="1800" b="1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 LIGHT" panose="020B0403020202020204" pitchFamily="34" charset="0"/>
              </a:rPr>
              <a:t>medical problem </a:t>
            </a: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 Light" panose="020B0403020202020204" pitchFamily="34" charset="0"/>
              </a:rPr>
              <a:t>within the individual.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Helvetica Light" panose="020B0403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 Light" panose="020B0403020202020204" pitchFamily="34" charset="0"/>
              </a:rPr>
              <a:t>It believes disability is caused by a physical or mental impairment that needs </a:t>
            </a:r>
            <a:r>
              <a:rPr kumimoji="0" lang="en-US" altLang="en-US" sz="1800" b="1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 LIGHT" panose="020B0403020202020204" pitchFamily="34" charset="0"/>
              </a:rPr>
              <a:t>diagnosis and treatment</a:t>
            </a: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 Light" panose="020B0403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Helvetica Light" panose="020B0403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 Light" panose="020B0403020202020204" pitchFamily="34" charset="0"/>
              </a:rPr>
              <a:t>The main goal is to </a:t>
            </a:r>
            <a:r>
              <a:rPr kumimoji="0" lang="en-US" altLang="en-US" sz="1800" b="1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 LIGHT" panose="020B0403020202020204" pitchFamily="34" charset="0"/>
              </a:rPr>
              <a:t>cure, fix, or manage</a:t>
            </a: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 Light" panose="020B0403020202020204" pitchFamily="34" charset="0"/>
              </a:rPr>
              <a:t> the condition through medical intervention.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Helvetica Light" panose="020B0403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 Light" panose="020B0403020202020204" pitchFamily="34" charset="0"/>
              </a:rPr>
              <a:t>It </a:t>
            </a:r>
            <a:r>
              <a:rPr kumimoji="0" lang="en-US" altLang="en-US" sz="1800" b="1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 LIGHT" panose="020B0403020202020204" pitchFamily="34" charset="0"/>
              </a:rPr>
              <a:t>places responsibility </a:t>
            </a: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 Light" panose="020B0403020202020204" pitchFamily="34" charset="0"/>
              </a:rPr>
              <a:t>on health professionals to treat the disability.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Helvetica Light" panose="020B0403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 Light" panose="020B0403020202020204" pitchFamily="34" charset="0"/>
              </a:rPr>
              <a:t>The model focuses on </a:t>
            </a:r>
            <a:r>
              <a:rPr kumimoji="0" lang="en-US" altLang="en-US" sz="1800" b="1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 LIGHT" panose="020B0403020202020204" pitchFamily="34" charset="0"/>
              </a:rPr>
              <a:t>changing the individual</a:t>
            </a: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 Light" panose="020B0403020202020204" pitchFamily="34" charset="0"/>
              </a:rPr>
              <a:t>, rather than changing society or the environment.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rgbClr val="000000"/>
              </a:solidFill>
              <a:latin typeface="Helvetica Light" panose="020B0403020202020204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437851A4-BBE9-9264-6F7A-5064A1C530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2471" y="4922078"/>
            <a:ext cx="6631944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1400" dirty="0">
                <a:solidFill>
                  <a:srgbClr val="000000"/>
                </a:solidFill>
                <a:latin typeface="Helvetica Light" panose="020B0403020202020204" pitchFamily="34" charset="0"/>
              </a:rPr>
              <a:t>Negative connotations associated with the Medical Model of Disability is often –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1400" dirty="0">
                <a:solidFill>
                  <a:srgbClr val="000000"/>
                </a:solidFill>
                <a:latin typeface="Helvetica Light" panose="020B0403020202020204" pitchFamily="34" charset="0"/>
              </a:rPr>
              <a:t>Housebound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1400" dirty="0">
                <a:solidFill>
                  <a:srgbClr val="000000"/>
                </a:solidFill>
                <a:latin typeface="Helvetica Light" panose="020B0403020202020204" pitchFamily="34" charset="0"/>
              </a:rPr>
              <a:t>”Confined”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1400" dirty="0">
                <a:solidFill>
                  <a:srgbClr val="000000"/>
                </a:solidFill>
                <a:latin typeface="Helvetica Light" panose="020B0403020202020204" pitchFamily="34" charset="0"/>
              </a:rPr>
              <a:t>Unable to make decisions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1400" dirty="0">
                <a:solidFill>
                  <a:srgbClr val="000000"/>
                </a:solidFill>
                <a:latin typeface="Helvetica Light" panose="020B0403020202020204" pitchFamily="34" charset="0"/>
              </a:rPr>
              <a:t>Can't use hands, feet or other body parts.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1400" dirty="0">
                <a:solidFill>
                  <a:srgbClr val="000000"/>
                </a:solidFill>
                <a:latin typeface="Helvetica Light" panose="020B0403020202020204" pitchFamily="34" charset="0"/>
              </a:rPr>
              <a:t>Having a ungrateful or bitter attitude.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400" dirty="0">
              <a:solidFill>
                <a:srgbClr val="000000"/>
              </a:solidFill>
              <a:latin typeface="Helvetica Light" panose="020B04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4966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BEC47-0DF9-0B4D-A102-8F48FEFED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011" y="835388"/>
            <a:ext cx="5545183" cy="1325563"/>
          </a:xfrm>
        </p:spPr>
        <p:txBody>
          <a:bodyPr/>
          <a:lstStyle/>
          <a:p>
            <a:r>
              <a:rPr lang="en-US" b="1" dirty="0">
                <a:latin typeface="Helvetica" pitchFamily="2" charset="0"/>
              </a:rPr>
              <a:t>How can the model </a:t>
            </a:r>
            <a:r>
              <a:rPr lang="en-US" b="1" i="1" dirty="0">
                <a:solidFill>
                  <a:srgbClr val="003CC2"/>
                </a:solidFill>
                <a:latin typeface="Helvetica Bold Oblique" pitchFamily="2" charset="0"/>
              </a:rPr>
              <a:t>impact</a:t>
            </a:r>
            <a:r>
              <a:rPr lang="en-US" b="1" dirty="0">
                <a:latin typeface="Helvetica" pitchFamily="2" charset="0"/>
              </a:rPr>
              <a:t> students. 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5F0D767-5743-C8A3-8073-C99FFC9D6F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8011" y="2606292"/>
            <a:ext cx="10637916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Students with disabilities may be seen as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having a problem that needs fixing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rather than focusing on their strengths.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Schools may focus more 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medical support or diagnosis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instead of adapting teaching methods.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Students might be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labelled or stigmatized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, which can affect confidence and self-esteem.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Less attention may be given to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removing barriers in the classroom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(e.g., teaching style, environment).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It can lead to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lower expectations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of what disabled students can achieve.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7017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27F31-15CE-9D21-61FF-4FBB693B3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257" y="1018268"/>
            <a:ext cx="3202578" cy="1325563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Helvetica" pitchFamily="2" charset="0"/>
              </a:rPr>
              <a:t>What </a:t>
            </a:r>
            <a:r>
              <a:rPr lang="en-US" b="1" i="1" dirty="0">
                <a:solidFill>
                  <a:srgbClr val="003CC2"/>
                </a:solidFill>
                <a:latin typeface="Helvetica Bold Oblique" pitchFamily="2" charset="0"/>
              </a:rPr>
              <a:t>barriers</a:t>
            </a:r>
            <a:r>
              <a:rPr lang="en-US" b="1" dirty="0">
                <a:latin typeface="Helvetica" pitchFamily="2" charset="0"/>
              </a:rPr>
              <a:t> would be put in place.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69B2514-F6FC-B1AA-1029-4BA3A983CF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1257" y="3083009"/>
            <a:ext cx="11742317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Labelling and stigma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– students may be labelled by their diagnosis.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Low expectations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– teachers may assume disabled students cannot achieve as much.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Limited inclusion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– students may be separated into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special classes or support units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3CC2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Lack of adjustments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– less focus on adapting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teaching methods, materials, or environments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3CC2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Reduced independence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– students may become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over-reliant on professionals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rather than being empowered.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7416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5979C8D-DDD0-D7FF-988B-548F29310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966" y="870223"/>
            <a:ext cx="5721532" cy="1325563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Helvetica" pitchFamily="2" charset="0"/>
              </a:rPr>
              <a:t>What could post-16 educators do to </a:t>
            </a:r>
            <a:r>
              <a:rPr lang="en-US" b="1" i="1" dirty="0">
                <a:solidFill>
                  <a:srgbClr val="003CC2"/>
                </a:solidFill>
                <a:latin typeface="Helvetica Bold Oblique" pitchFamily="2" charset="0"/>
              </a:rPr>
              <a:t>relieve</a:t>
            </a:r>
            <a:r>
              <a:rPr lang="en-US" b="1" dirty="0">
                <a:latin typeface="Helvetica" pitchFamily="2" charset="0"/>
              </a:rPr>
              <a:t> these barriers? 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0DDC9E5E-450D-F6F0-E3AF-8FA806A755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8545" y="2736505"/>
            <a:ext cx="10754867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Use inclusive teaching methods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– adapt lessons to suit different learning needs.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3CC2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Focus on strengths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– recognize students’ abilities rather than just their diagnosis.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3CC2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Provide reasonable adjustments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– e.g., extra time, assistive technology, accessible materials.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Promote inclusion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– ensure students with disabilities learn alongside their peers where possible.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3CC2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Challenge stigma and low expectations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– encourage a positive and supportive learning environment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Work with support services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3CC2"/>
                </a:solidFill>
                <a:effectLst/>
                <a:latin typeface="Helvetica" pitchFamily="2" charset="0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Helvetica" pitchFamily="2" charset="0"/>
              </a:rPr>
              <a:t>– collaborate with learning support staff to meet students’ needs.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2542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7C887-A0C5-632B-3440-9FB2FD09A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82" y="549791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3CC2"/>
                </a:solidFill>
                <a:latin typeface="Helvetica" pitchFamily="2" charset="0"/>
              </a:rPr>
              <a:t>Reference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1AFF8E-85CC-039D-A042-D250F2C21BBC}"/>
              </a:ext>
            </a:extLst>
          </p:cNvPr>
          <p:cNvSpPr txBox="1"/>
          <p:nvPr/>
        </p:nvSpPr>
        <p:spPr>
          <a:xfrm>
            <a:off x="173182" y="1690688"/>
            <a:ext cx="91855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Helvetica" pitchFamily="2" charset="0"/>
              </a:rPr>
              <a:t>https://</a:t>
            </a:r>
            <a:r>
              <a:rPr lang="en-US" dirty="0" err="1">
                <a:latin typeface="Helvetica" pitchFamily="2" charset="0"/>
              </a:rPr>
              <a:t>www.tandfonline.com</a:t>
            </a:r>
            <a:r>
              <a:rPr lang="en-US" dirty="0">
                <a:latin typeface="Helvetica" pitchFamily="2" charset="0"/>
              </a:rPr>
              <a:t>/</a:t>
            </a:r>
            <a:r>
              <a:rPr lang="en-US" dirty="0" err="1">
                <a:latin typeface="Helvetica" pitchFamily="2" charset="0"/>
              </a:rPr>
              <a:t>doi</a:t>
            </a:r>
            <a:r>
              <a:rPr lang="en-US" dirty="0">
                <a:latin typeface="Helvetica" pitchFamily="2" charset="0"/>
              </a:rPr>
              <a:t>/full/10.1080/09687599.2023.2255926#d1e692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EEF4D7-5DF6-4D09-79C1-BAC49604ACE7}"/>
              </a:ext>
            </a:extLst>
          </p:cNvPr>
          <p:cNvSpPr txBox="1">
            <a:spLocks/>
          </p:cNvSpPr>
          <p:nvPr/>
        </p:nvSpPr>
        <p:spPr>
          <a:xfrm>
            <a:off x="1281546" y="55324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b="1" dirty="0">
                <a:solidFill>
                  <a:srgbClr val="003CC2"/>
                </a:solidFill>
                <a:latin typeface="Helvetica" pitchFamily="2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3982686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588</Words>
  <Application>Microsoft Macintosh PowerPoint</Application>
  <PresentationFormat>Widescreen</PresentationFormat>
  <Paragraphs>71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7" baseType="lpstr">
      <vt:lpstr>Aptos</vt:lpstr>
      <vt:lpstr>Aptos Display</vt:lpstr>
      <vt:lpstr>Arial</vt:lpstr>
      <vt:lpstr>Helvetica</vt:lpstr>
      <vt:lpstr>Helvetica Bold Oblique</vt:lpstr>
      <vt:lpstr>HELVETICA LIGHT</vt:lpstr>
      <vt:lpstr>HELVETICA LIGHT</vt:lpstr>
      <vt:lpstr>Helvetica Light Oblique</vt:lpstr>
      <vt:lpstr>Helvetica Light Oblique</vt:lpstr>
      <vt:lpstr>Office Theme</vt:lpstr>
      <vt:lpstr>Medical Model </vt:lpstr>
      <vt:lpstr>What is the ‘Medical Model’? </vt:lpstr>
      <vt:lpstr>What it says about disability. </vt:lpstr>
      <vt:lpstr>How can the model impact students. </vt:lpstr>
      <vt:lpstr>What barriers would be put in place. </vt:lpstr>
      <vt:lpstr>What could post-16 educators do to relieve these barriers?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Katie Rees (2005699)</dc:creator>
  <cp:lastModifiedBy>Katie Rees (2005699)</cp:lastModifiedBy>
  <cp:revision>1</cp:revision>
  <dcterms:created xsi:type="dcterms:W3CDTF">2026-03-09T18:47:23Z</dcterms:created>
  <dcterms:modified xsi:type="dcterms:W3CDTF">2026-03-09T19:34:00Z</dcterms:modified>
</cp:coreProperties>
</file>