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6F9F79-8776-4C27-B8F4-D019875A14CF}" v="7" dt="2022-12-07T20:04:11.8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6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B06F9F79-8776-4C27-B8F4-D019875A14CF}"/>
    <pc:docChg chg="undo custSel addSld modSld">
      <pc:chgData name="David Gardner" userId="32a3b49f-52b0-4a7d-8a0d-c44fdf742dfe" providerId="ADAL" clId="{B06F9F79-8776-4C27-B8F4-D019875A14CF}" dt="2022-12-07T20:17:57.264" v="483" actId="122"/>
      <pc:docMkLst>
        <pc:docMk/>
      </pc:docMkLst>
      <pc:sldChg chg="addSp modSp mod">
        <pc:chgData name="David Gardner" userId="32a3b49f-52b0-4a7d-8a0d-c44fdf742dfe" providerId="ADAL" clId="{B06F9F79-8776-4C27-B8F4-D019875A14CF}" dt="2022-12-07T20:04:11.883" v="480" actId="1076"/>
        <pc:sldMkLst>
          <pc:docMk/>
          <pc:sldMk cId="1100861109" sldId="256"/>
        </pc:sldMkLst>
        <pc:spChg chg="mod">
          <ac:chgData name="David Gardner" userId="32a3b49f-52b0-4a7d-8a0d-c44fdf742dfe" providerId="ADAL" clId="{B06F9F79-8776-4C27-B8F4-D019875A14CF}" dt="2022-12-07T20:04:10.410" v="479" actId="1076"/>
          <ac:spMkLst>
            <pc:docMk/>
            <pc:sldMk cId="1100861109" sldId="256"/>
            <ac:spMk id="4" creationId="{4177E110-6C86-19CD-B80F-1976C5A05DA7}"/>
          </ac:spMkLst>
        </pc:spChg>
        <pc:picChg chg="mod">
          <ac:chgData name="David Gardner" userId="32a3b49f-52b0-4a7d-8a0d-c44fdf742dfe" providerId="ADAL" clId="{B06F9F79-8776-4C27-B8F4-D019875A14CF}" dt="2022-12-07T20:04:07.542" v="478" actId="14100"/>
          <ac:picMkLst>
            <pc:docMk/>
            <pc:sldMk cId="1100861109" sldId="256"/>
            <ac:picMk id="1026" creationId="{E473FC6B-32AC-9562-8527-7EC024C103DD}"/>
          </ac:picMkLst>
        </pc:picChg>
        <pc:picChg chg="add mod">
          <ac:chgData name="David Gardner" userId="32a3b49f-52b0-4a7d-8a0d-c44fdf742dfe" providerId="ADAL" clId="{B06F9F79-8776-4C27-B8F4-D019875A14CF}" dt="2022-12-07T20:04:11.883" v="480" actId="1076"/>
          <ac:picMkLst>
            <pc:docMk/>
            <pc:sldMk cId="1100861109" sldId="256"/>
            <ac:picMk id="2050" creationId="{B2E97FFA-B339-5304-CC8C-26042810495F}"/>
          </ac:picMkLst>
        </pc:picChg>
      </pc:sldChg>
      <pc:sldChg chg="modSp mod">
        <pc:chgData name="David Gardner" userId="32a3b49f-52b0-4a7d-8a0d-c44fdf742dfe" providerId="ADAL" clId="{B06F9F79-8776-4C27-B8F4-D019875A14CF}" dt="2022-12-07T19:41:32.027" v="387" actId="20577"/>
        <pc:sldMkLst>
          <pc:docMk/>
          <pc:sldMk cId="1573816361" sldId="257"/>
        </pc:sldMkLst>
        <pc:spChg chg="mod">
          <ac:chgData name="David Gardner" userId="32a3b49f-52b0-4a7d-8a0d-c44fdf742dfe" providerId="ADAL" clId="{B06F9F79-8776-4C27-B8F4-D019875A14CF}" dt="2022-12-07T19:41:32.027" v="387" actId="20577"/>
          <ac:spMkLst>
            <pc:docMk/>
            <pc:sldMk cId="1573816361" sldId="257"/>
            <ac:spMk id="5" creationId="{34B5A465-974B-9028-99F5-F574B93B1FE3}"/>
          </ac:spMkLst>
        </pc:spChg>
      </pc:sldChg>
      <pc:sldChg chg="modSp mod">
        <pc:chgData name="David Gardner" userId="32a3b49f-52b0-4a7d-8a0d-c44fdf742dfe" providerId="ADAL" clId="{B06F9F79-8776-4C27-B8F4-D019875A14CF}" dt="2022-12-07T19:45:12.264" v="413" actId="1076"/>
        <pc:sldMkLst>
          <pc:docMk/>
          <pc:sldMk cId="1681042665" sldId="258"/>
        </pc:sldMkLst>
        <pc:spChg chg="mod">
          <ac:chgData name="David Gardner" userId="32a3b49f-52b0-4a7d-8a0d-c44fdf742dfe" providerId="ADAL" clId="{B06F9F79-8776-4C27-B8F4-D019875A14CF}" dt="2022-12-07T19:45:12.264" v="413" actId="1076"/>
          <ac:spMkLst>
            <pc:docMk/>
            <pc:sldMk cId="1681042665" sldId="258"/>
            <ac:spMk id="9" creationId="{9A92F3E3-2624-DF0B-57D1-8EC5BC98A8B8}"/>
          </ac:spMkLst>
        </pc:spChg>
      </pc:sldChg>
      <pc:sldChg chg="addSp delSp modSp mod">
        <pc:chgData name="David Gardner" userId="32a3b49f-52b0-4a7d-8a0d-c44fdf742dfe" providerId="ADAL" clId="{B06F9F79-8776-4C27-B8F4-D019875A14CF}" dt="2022-12-07T20:03:49.538" v="475"/>
        <pc:sldMkLst>
          <pc:docMk/>
          <pc:sldMk cId="1265586183" sldId="259"/>
        </pc:sldMkLst>
        <pc:spChg chg="mod">
          <ac:chgData name="David Gardner" userId="32a3b49f-52b0-4a7d-8a0d-c44fdf742dfe" providerId="ADAL" clId="{B06F9F79-8776-4C27-B8F4-D019875A14CF}" dt="2022-12-06T17:57:14.611" v="3" actId="20577"/>
          <ac:spMkLst>
            <pc:docMk/>
            <pc:sldMk cId="1265586183" sldId="259"/>
            <ac:spMk id="3" creationId="{E7AA6BAF-9338-654D-708B-01D432CB4F0F}"/>
          </ac:spMkLst>
        </pc:spChg>
        <pc:spChg chg="mod">
          <ac:chgData name="David Gardner" userId="32a3b49f-52b0-4a7d-8a0d-c44fdf742dfe" providerId="ADAL" clId="{B06F9F79-8776-4C27-B8F4-D019875A14CF}" dt="2022-12-07T19:49:25.479" v="473" actId="207"/>
          <ac:spMkLst>
            <pc:docMk/>
            <pc:sldMk cId="1265586183" sldId="259"/>
            <ac:spMk id="5" creationId="{99FAB4A2-4A61-CBF5-BC38-37AEAF618177}"/>
          </ac:spMkLst>
        </pc:spChg>
        <pc:picChg chg="add del">
          <ac:chgData name="David Gardner" userId="32a3b49f-52b0-4a7d-8a0d-c44fdf742dfe" providerId="ADAL" clId="{B06F9F79-8776-4C27-B8F4-D019875A14CF}" dt="2022-12-07T20:03:49.538" v="475"/>
          <ac:picMkLst>
            <pc:docMk/>
            <pc:sldMk cId="1265586183" sldId="259"/>
            <ac:picMk id="1026" creationId="{38356231-7815-6034-C485-788EF6DADDD6}"/>
          </ac:picMkLst>
        </pc:picChg>
      </pc:sldChg>
      <pc:sldChg chg="addSp delSp modSp new mod">
        <pc:chgData name="David Gardner" userId="32a3b49f-52b0-4a7d-8a0d-c44fdf742dfe" providerId="ADAL" clId="{B06F9F79-8776-4C27-B8F4-D019875A14CF}" dt="2022-12-07T20:17:57.264" v="483" actId="122"/>
        <pc:sldMkLst>
          <pc:docMk/>
          <pc:sldMk cId="2845571474" sldId="261"/>
        </pc:sldMkLst>
        <pc:spChg chg="mod">
          <ac:chgData name="David Gardner" userId="32a3b49f-52b0-4a7d-8a0d-c44fdf742dfe" providerId="ADAL" clId="{B06F9F79-8776-4C27-B8F4-D019875A14CF}" dt="2022-12-07T20:17:57.264" v="483" actId="122"/>
          <ac:spMkLst>
            <pc:docMk/>
            <pc:sldMk cId="2845571474" sldId="261"/>
            <ac:spMk id="2" creationId="{B6A28B7D-3DC9-C0A2-894C-F2DB632D2E78}"/>
          </ac:spMkLst>
        </pc:spChg>
        <pc:spChg chg="del">
          <ac:chgData name="David Gardner" userId="32a3b49f-52b0-4a7d-8a0d-c44fdf742dfe" providerId="ADAL" clId="{B06F9F79-8776-4C27-B8F4-D019875A14CF}" dt="2022-12-06T17:58:31.081" v="5" actId="478"/>
          <ac:spMkLst>
            <pc:docMk/>
            <pc:sldMk cId="2845571474" sldId="261"/>
            <ac:spMk id="3" creationId="{6B65BC9E-D29B-937D-43C8-2BCD1E22EEF7}"/>
          </ac:spMkLst>
        </pc:spChg>
        <pc:spChg chg="add mod">
          <ac:chgData name="David Gardner" userId="32a3b49f-52b0-4a7d-8a0d-c44fdf742dfe" providerId="ADAL" clId="{B06F9F79-8776-4C27-B8F4-D019875A14CF}" dt="2022-12-06T18:01:33.631" v="237" actId="14100"/>
          <ac:spMkLst>
            <pc:docMk/>
            <pc:sldMk cId="2845571474" sldId="261"/>
            <ac:spMk id="6" creationId="{AA0CAA06-0579-2F8F-0F9B-46B2D51C5459}"/>
          </ac:spMkLst>
        </pc:spChg>
        <pc:picChg chg="add mod">
          <ac:chgData name="David Gardner" userId="32a3b49f-52b0-4a7d-8a0d-c44fdf742dfe" providerId="ADAL" clId="{B06F9F79-8776-4C27-B8F4-D019875A14CF}" dt="2022-12-06T17:58:59.451" v="36" actId="14100"/>
          <ac:picMkLst>
            <pc:docMk/>
            <pc:sldMk cId="2845571474" sldId="261"/>
            <ac:picMk id="5" creationId="{DE149ABB-4086-4E39-C0A2-8B1AADB2D952}"/>
          </ac:picMkLst>
        </pc:picChg>
      </pc:sldChg>
      <pc:sldChg chg="modSp new mod">
        <pc:chgData name="David Gardner" userId="32a3b49f-52b0-4a7d-8a0d-c44fdf742dfe" providerId="ADAL" clId="{B06F9F79-8776-4C27-B8F4-D019875A14CF}" dt="2022-12-06T18:03:18.329" v="386" actId="207"/>
        <pc:sldMkLst>
          <pc:docMk/>
          <pc:sldMk cId="2767755923" sldId="262"/>
        </pc:sldMkLst>
        <pc:spChg chg="mod">
          <ac:chgData name="David Gardner" userId="32a3b49f-52b0-4a7d-8a0d-c44fdf742dfe" providerId="ADAL" clId="{B06F9F79-8776-4C27-B8F4-D019875A14CF}" dt="2022-12-06T18:01:49.920" v="248" actId="122"/>
          <ac:spMkLst>
            <pc:docMk/>
            <pc:sldMk cId="2767755923" sldId="262"/>
            <ac:spMk id="2" creationId="{146D5B75-06EE-85C7-6DF0-7B27B4B4851C}"/>
          </ac:spMkLst>
        </pc:spChg>
        <pc:spChg chg="mod">
          <ac:chgData name="David Gardner" userId="32a3b49f-52b0-4a7d-8a0d-c44fdf742dfe" providerId="ADAL" clId="{B06F9F79-8776-4C27-B8F4-D019875A14CF}" dt="2022-12-06T18:03:18.329" v="386" actId="207"/>
          <ac:spMkLst>
            <pc:docMk/>
            <pc:sldMk cId="2767755923" sldId="262"/>
            <ac:spMk id="3" creationId="{97F6FC7F-68A6-63C4-FF40-D62AB6EECBE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ADB35-4222-E0A9-4A19-15F8C3CF8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45879-8D30-FD89-BC8C-06709B911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D6E56-2C46-0A30-C951-359EA5EFB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F869D-122B-2C32-BF88-D61C10DD5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C644E-3807-D849-320F-F84C2AEB2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244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B5018-7D49-95E1-3245-7A8BCDF07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565F4-7F43-6705-1112-73DD33275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1836DD-4285-7295-112D-A43D99197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DF024-BFDB-E12B-5597-6F65BB5A3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788A0-24BB-7726-215E-D1B19AD47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17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84ECA-E744-CC62-ED5D-44C13485E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EC3214-45E3-5598-1361-B48F0B8E0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6B55D-AB78-96FE-6FCF-DA79938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AF91A-38C9-7E8F-1407-2A9E32AA8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69400-22E5-AE75-C18D-C95B470D4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793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B081F-81C4-5C53-D641-13341E931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81A17-C65F-D47E-8129-F249592C83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8D465C-B553-3EF5-8EB2-D1AEE98A3A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9BA213-FC5A-9A2C-B18F-88798D239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3D8DAA-9FEA-64DF-0BCB-FD8BBD345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9F29F6-0347-2C32-8917-AC00D8F33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065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90698-4F52-F709-9290-EEEFB6117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2BE7B-CD9D-CCFC-A4DD-AED40D0A10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624457-2623-4FD9-2820-75A9D99013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A72211-9DE3-8A9F-E4A3-EFDC8DF37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1C6F7A-673E-A9C7-5A7A-D4944AAB9C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9CE1E2-2D26-7326-A350-21BB4C240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AB40E9-1230-2B8A-AD4D-09C3004A5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D0227B-136F-F9A5-03CF-1C33101B6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268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C0FD-7A92-0422-754A-17C41DB0D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E10EBF-7218-B2EB-627D-3E860F30A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645A6E-24F4-EF55-B1EA-843EFB648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6F1DD5-CDF4-0C35-D19D-625AFEB8B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387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C3B4C3-FE43-0819-0185-EF1191FB0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0735FF-4110-788F-1ADC-A78E29EAC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31F41F-937E-1C4B-55F1-CD6D48BA1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6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C6674-9C25-3172-414B-FE68499B8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89C5B-ED4C-9C74-9869-E5FEE4F1D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656B8-A53D-C2FA-E8C9-49BDC4B15D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DC496C-CC6A-3E1A-5B42-053DB8E6A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4F3F4-1C2D-553C-10E6-B5D390DA5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D7F4D-1BB6-7C6C-EE22-D8F711F4A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576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83EE6-80F1-C2A0-3E02-EA3C2A560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BE639D-BC38-4183-32D1-C4C792D561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C274BD-32A6-1CB8-028D-4601F852E9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9CECE9-245C-D4AC-121F-33E45CD87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66F18-69EE-8B3D-4461-88EAFCC8B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FFEF5-BAFE-CACF-0CCB-3AE712A20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410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5C9B2-7194-FBD2-F0C0-3AD518358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3EAF5D-0C21-E82B-45A2-508306B8AD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BD319A-FF36-5206-1A39-9A46C2760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4BC6F-D299-04FF-DEB8-981F08BE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704A0-9A22-9E8F-5930-955A8F7CF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234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802EE9-5A91-53AC-8FC4-F5D0EFB505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70B963-5C1D-214A-C75C-9AFDD3FB67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E2E26-2DF9-F3AA-B3C9-2281C62E7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E6CA2-A463-703C-636B-D64184B58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9819A-9ED0-FC37-4EB1-F1FD816E8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696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BE4620-C938-B469-4D2A-3B9801CF3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172D77-F555-86C2-A3D6-77E5CF6806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9C406-A5E0-2A6C-ADD6-9ADDB87FF1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91B7F-A286-4315-8C66-25FFEADCA79E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620C0-CBB1-E7AC-4634-A5853B6281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BD95B-0972-3839-0CB8-18162076EF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215A16-C0A6-4D85-8556-A4FE0989D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962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E8684-2E37-BEE5-92D5-BCB5643253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3190" y="882750"/>
            <a:ext cx="8733329" cy="1013618"/>
          </a:xfrm>
        </p:spPr>
        <p:txBody>
          <a:bodyPr>
            <a:normAutofit fontScale="90000"/>
          </a:bodyPr>
          <a:lstStyle/>
          <a:p>
            <a:r>
              <a:rPr lang="en-GB" dirty="0"/>
              <a:t>Diet and Performance </a:t>
            </a:r>
            <a:br>
              <a:rPr lang="en-GB" dirty="0"/>
            </a:br>
            <a:r>
              <a:rPr lang="en-GB" dirty="0"/>
              <a:t>Profiling Analysis</a:t>
            </a:r>
          </a:p>
        </p:txBody>
      </p:sp>
      <p:pic>
        <p:nvPicPr>
          <p:cNvPr id="1026" name="Picture 2" descr="Active Health Energy Balance">
            <a:extLst>
              <a:ext uri="{FF2B5EF4-FFF2-40B4-BE49-F238E27FC236}">
                <a16:creationId xmlns:a16="http://schemas.microsoft.com/office/drawing/2014/main" id="{E473FC6B-32AC-9562-8527-7EC024C10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8102" y="2142934"/>
            <a:ext cx="5946684" cy="372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77E110-6C86-19CD-B80F-1976C5A05DA7}"/>
              </a:ext>
            </a:extLst>
          </p:cNvPr>
          <p:cNvSpPr txBox="1"/>
          <p:nvPr/>
        </p:nvSpPr>
        <p:spPr>
          <a:xfrm>
            <a:off x="700338" y="1718429"/>
            <a:ext cx="38290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Consider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 M’s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 training 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 athletes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 exercising environment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Tdee Calculator For Your Health Goal [How Many Calories Should I Eat]">
            <a:extLst>
              <a:ext uri="{FF2B5EF4-FFF2-40B4-BE49-F238E27FC236}">
                <a16:creationId xmlns:a16="http://schemas.microsoft.com/office/drawing/2014/main" id="{B2E97FFA-B339-5304-CC8C-260428104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38" y="4693304"/>
            <a:ext cx="375285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861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6D4F1-C7C2-C40D-5939-A2D992F52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3 M’s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67E43-552F-C574-02B5-AABAFD455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097" y="1539525"/>
            <a:ext cx="6303096" cy="311662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Maintain		Energy in = Energy out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Minimise		Energy in &lt; Energy out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Maximise		Energy in &gt; Energy out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317FE7-518B-3CD2-61E5-93C255C5F414}"/>
              </a:ext>
            </a:extLst>
          </p:cNvPr>
          <p:cNvSpPr txBox="1"/>
          <p:nvPr/>
        </p:nvSpPr>
        <p:spPr>
          <a:xfrm>
            <a:off x="7259102" y="1610017"/>
            <a:ext cx="4431754" cy="286232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1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An athlete weighing 75 kg runs for 45 minutes with an energy consumption of 0.208 kcal/min/kg.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How much energy do they use?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solidFill>
                <a:srgbClr val="FF00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State 3 strategies by which you could mitigate this energy use.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B5A465-974B-9028-99F5-F574B93B1FE3}"/>
              </a:ext>
            </a:extLst>
          </p:cNvPr>
          <p:cNvSpPr txBox="1"/>
          <p:nvPr/>
        </p:nvSpPr>
        <p:spPr>
          <a:xfrm>
            <a:off x="482444" y="5009566"/>
            <a:ext cx="8958876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2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The athlete wanted to develop an energy deficit of 300Kcal how long would they have to run for at this pace?  </a:t>
            </a:r>
          </a:p>
        </p:txBody>
      </p:sp>
    </p:spTree>
    <p:extLst>
      <p:ext uri="{BB962C8B-B14F-4D97-AF65-F5344CB8AC3E}">
        <p14:creationId xmlns:p14="http://schemas.microsoft.com/office/powerpoint/2010/main" val="1573816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A356-F212-88AB-5F0E-7907F54C4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079" y="151952"/>
            <a:ext cx="10515600" cy="734399"/>
          </a:xfrm>
        </p:spPr>
        <p:txBody>
          <a:bodyPr/>
          <a:lstStyle/>
          <a:p>
            <a:r>
              <a:rPr lang="en-GB" dirty="0"/>
              <a:t>Resting Metabolic Rate- Schofield Equation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E82EF-CFA4-B247-EB1A-F89D76175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125" y="886351"/>
            <a:ext cx="10515600" cy="1603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0" dirty="0">
                <a:solidFill>
                  <a:srgbClr val="FF0000"/>
                </a:solidFill>
                <a:effectLst/>
              </a:rPr>
              <a:t>Among the pre-existing equations, the Schofield equation provided the highest percentage of accurate prediction with 59.1%, 18.7% overprediction, and 22.2% underprediction.</a:t>
            </a:r>
          </a:p>
          <a:p>
            <a:pPr marL="0" indent="0">
              <a:buNone/>
            </a:pPr>
            <a:r>
              <a:rPr lang="en-GB" sz="1200" b="0" i="0" dirty="0" err="1">
                <a:effectLst/>
                <a:latin typeface="Arial" panose="020B0604020202020204" pitchFamily="34" charset="0"/>
              </a:rPr>
              <a:t>Xue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, J., Li, S., Zhang, Y., &amp; Hong, P. (2019). Accuracy of predictive resting-metabolic-rate equations in </a:t>
            </a:r>
            <a:r>
              <a:rPr lang="en-GB" sz="1200" dirty="0">
                <a:latin typeface="Arial" panose="020B0604020202020204" pitchFamily="34" charset="0"/>
              </a:rPr>
              <a:t>C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hinese mainland adults.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International Journal of Environmental Research and Public Health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16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(15), 2747.</a:t>
            </a:r>
            <a:endParaRPr lang="en-GB" sz="18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3E8BCA-2C81-0A36-EB69-B6750E283F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0059780"/>
              </p:ext>
            </p:extLst>
          </p:nvPr>
        </p:nvGraphicFramePr>
        <p:xfrm>
          <a:off x="502604" y="2648800"/>
          <a:ext cx="6487227" cy="3766025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650118">
                  <a:extLst>
                    <a:ext uri="{9D8B030D-6E8A-4147-A177-3AD203B41FA5}">
                      <a16:colId xmlns:a16="http://schemas.microsoft.com/office/drawing/2014/main" val="1980571038"/>
                    </a:ext>
                  </a:extLst>
                </a:gridCol>
                <a:gridCol w="2514209">
                  <a:extLst>
                    <a:ext uri="{9D8B030D-6E8A-4147-A177-3AD203B41FA5}">
                      <a16:colId xmlns:a16="http://schemas.microsoft.com/office/drawing/2014/main" val="1574618808"/>
                    </a:ext>
                  </a:extLst>
                </a:gridCol>
                <a:gridCol w="3322900">
                  <a:extLst>
                    <a:ext uri="{9D8B030D-6E8A-4147-A177-3AD203B41FA5}">
                      <a16:colId xmlns:a16="http://schemas.microsoft.com/office/drawing/2014/main" val="1021306874"/>
                    </a:ext>
                  </a:extLst>
                </a:gridCol>
              </a:tblGrid>
              <a:tr h="596859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Age (years)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500" b="1" dirty="0">
                          <a:effectLst/>
                        </a:rPr>
                        <a:t>Males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500" b="1" dirty="0">
                          <a:effectLst/>
                        </a:rPr>
                        <a:t>Females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856842995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10-17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17.686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 + 658.2 </a:t>
                      </a:r>
                    </a:p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SEE = 105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13.384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+ 692.6 </a:t>
                      </a:r>
                    </a:p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SEE = 111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17866943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18-29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15.057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 + 692.2 </a:t>
                      </a:r>
                    </a:p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SEE = 153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14.818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+ 486.6</a:t>
                      </a:r>
                      <a:br>
                        <a:rPr lang="en-GB" sz="1500" b="0" dirty="0">
                          <a:effectLst/>
                        </a:rPr>
                      </a:br>
                      <a:r>
                        <a:rPr lang="en-GB" sz="1500" b="0" dirty="0">
                          <a:effectLst/>
                        </a:rPr>
                        <a:t>SEE = 119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1793879896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30-59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BMR = 11.472 x (wt kg) + 873.1</a:t>
                      </a:r>
                      <a:br>
                        <a:rPr lang="en-GB" sz="1500" b="0">
                          <a:effectLst/>
                        </a:rPr>
                      </a:br>
                      <a:r>
                        <a:rPr lang="en-GB" sz="1500" b="0">
                          <a:effectLst/>
                        </a:rPr>
                        <a:t>SEE = 167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 8.126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+ 845.6</a:t>
                      </a:r>
                      <a:br>
                        <a:rPr lang="en-GB" sz="1500" b="0" dirty="0">
                          <a:effectLst/>
                        </a:rPr>
                      </a:br>
                      <a:r>
                        <a:rPr lang="en-GB" sz="1500" b="0" dirty="0">
                          <a:effectLst/>
                        </a:rPr>
                        <a:t>SEE = 111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1342685538"/>
                  </a:ext>
                </a:extLst>
              </a:tr>
              <a:tr h="725223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>
                          <a:effectLst/>
                        </a:rPr>
                        <a:t>≥ 60</a:t>
                      </a:r>
                      <a:endParaRPr lang="en-GB" sz="1500" b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=11.711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+ 587.7 </a:t>
                      </a:r>
                      <a:br>
                        <a:rPr lang="en-GB" sz="1500" b="0" dirty="0">
                          <a:effectLst/>
                        </a:rPr>
                      </a:br>
                      <a:r>
                        <a:rPr lang="en-GB" sz="1500" b="0" dirty="0">
                          <a:effectLst/>
                        </a:rPr>
                        <a:t>SEE = 164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BMR =9.082 x (</a:t>
                      </a:r>
                      <a:r>
                        <a:rPr lang="en-GB" sz="1500" b="0" dirty="0" err="1">
                          <a:effectLst/>
                        </a:rPr>
                        <a:t>wt</a:t>
                      </a:r>
                      <a:r>
                        <a:rPr lang="en-GB" sz="1500" b="0" dirty="0">
                          <a:effectLst/>
                        </a:rPr>
                        <a:t> kg)  + 658.5</a:t>
                      </a:r>
                      <a:br>
                        <a:rPr lang="en-GB" sz="1500" b="0" dirty="0">
                          <a:effectLst/>
                        </a:rPr>
                      </a:br>
                      <a:r>
                        <a:rPr lang="en-GB" sz="1500" b="0" dirty="0">
                          <a:effectLst/>
                        </a:rPr>
                        <a:t>SEE: 108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extLst>
                  <a:ext uri="{0D108BD9-81ED-4DB2-BD59-A6C34878D82A}">
                    <a16:rowId xmlns:a16="http://schemas.microsoft.com/office/drawing/2014/main" val="1474496511"/>
                  </a:ext>
                </a:extLst>
              </a:tr>
              <a:tr h="268190">
                <a:tc gridSpan="3">
                  <a:txBody>
                    <a:bodyPr/>
                    <a:lstStyle/>
                    <a:p>
                      <a:pPr algn="l" fontAlgn="base"/>
                      <a:r>
                        <a:rPr lang="en-GB" sz="1500" b="0" dirty="0">
                          <a:effectLst/>
                        </a:rPr>
                        <a:t>SEE = Standard error of estimation</a:t>
                      </a:r>
                      <a:endParaRPr lang="en-GB" sz="1500" b="0" dirty="0">
                        <a:effectLst/>
                        <a:latin typeface="inherit"/>
                      </a:endParaRPr>
                    </a:p>
                  </a:txBody>
                  <a:tcPr marL="39673" marR="39673" marT="19837" marB="19837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300358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C17A03A-959A-FF9C-8906-D9D3A736F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0610723"/>
              </p:ext>
            </p:extLst>
          </p:nvPr>
        </p:nvGraphicFramePr>
        <p:xfrm>
          <a:off x="6989832" y="2597189"/>
          <a:ext cx="4408848" cy="1872002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964976">
                  <a:extLst>
                    <a:ext uri="{9D8B030D-6E8A-4147-A177-3AD203B41FA5}">
                      <a16:colId xmlns:a16="http://schemas.microsoft.com/office/drawing/2014/main" val="353048213"/>
                    </a:ext>
                  </a:extLst>
                </a:gridCol>
                <a:gridCol w="612209">
                  <a:extLst>
                    <a:ext uri="{9D8B030D-6E8A-4147-A177-3AD203B41FA5}">
                      <a16:colId xmlns:a16="http://schemas.microsoft.com/office/drawing/2014/main" val="2160638831"/>
                    </a:ext>
                  </a:extLst>
                </a:gridCol>
                <a:gridCol w="831663">
                  <a:extLst>
                    <a:ext uri="{9D8B030D-6E8A-4147-A177-3AD203B41FA5}">
                      <a16:colId xmlns:a16="http://schemas.microsoft.com/office/drawing/2014/main" val="598710304"/>
                    </a:ext>
                  </a:extLst>
                </a:gridCol>
              </a:tblGrid>
              <a:tr h="198119">
                <a:tc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Lifestyle Activity Stress Factor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7716256"/>
                  </a:ext>
                </a:extLst>
              </a:tr>
              <a:tr h="1981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Male</a:t>
                      </a:r>
                      <a:endParaRPr lang="en-GB" sz="1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Female</a:t>
                      </a:r>
                      <a:endParaRPr lang="en-GB" sz="1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2907590"/>
                  </a:ext>
                </a:extLst>
              </a:tr>
              <a:tr h="244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Sedentary - inactive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225257"/>
                  </a:ext>
                </a:extLst>
              </a:tr>
              <a:tr h="4994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Sedentary – no physical activity but busy active lifestyle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1.3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1.3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4329622"/>
                  </a:ext>
                </a:extLst>
              </a:tr>
              <a:tr h="244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Light - &gt; 20 mins x2 /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</a:rPr>
                        <a:t>wk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1.7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</a:rPr>
                        <a:t>1.6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6479072"/>
                  </a:ext>
                </a:extLst>
              </a:tr>
              <a:tr h="244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Moderate 20-45mins 3-4 /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</a:rPr>
                        <a:t>wk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2.1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1.9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5093883"/>
                  </a:ext>
                </a:extLst>
              </a:tr>
              <a:tr h="244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Active &gt;60 mins 5-7 /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</a:rPr>
                        <a:t>wk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2.4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2.2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178749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A92F3E3-2624-DF0B-57D1-8EC5BC98A8B8}"/>
              </a:ext>
            </a:extLst>
          </p:cNvPr>
          <p:cNvSpPr txBox="1"/>
          <p:nvPr/>
        </p:nvSpPr>
        <p:spPr>
          <a:xfrm>
            <a:off x="6735115" y="4819573"/>
            <a:ext cx="5301276" cy="17543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3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What is the range of RMR of a 35 year old moderately active female weighing 65kg ?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What is your BMR range?</a:t>
            </a:r>
          </a:p>
        </p:txBody>
      </p:sp>
    </p:spTree>
    <p:extLst>
      <p:ext uri="{BB962C8B-B14F-4D97-AF65-F5344CB8AC3E}">
        <p14:creationId xmlns:p14="http://schemas.microsoft.com/office/powerpoint/2010/main" val="1681042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FC295-41E0-7CF1-4213-5FD840971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1960"/>
          </a:xfrm>
        </p:spPr>
        <p:txBody>
          <a:bodyPr/>
          <a:lstStyle/>
          <a:p>
            <a:pPr algn="ctr"/>
            <a:r>
              <a:rPr lang="en-GB" dirty="0"/>
              <a:t>Thermic Effect of Food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A6BAF-9338-654D-708B-01D432CB4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85" y="1215928"/>
            <a:ext cx="11469736" cy="44261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i="0" dirty="0">
                <a:solidFill>
                  <a:srgbClr val="202124"/>
                </a:solidFill>
                <a:effectLst/>
              </a:rPr>
              <a:t>The thermic effect of food (TEF) is the amount of energy it takes for your body to digest, absorb, and metabolise the food you eat. TEF makes up a part of your daily calorie expenditure (calories out), and usually represents about 10% of the caloric intake of healthy adults eating a mixed and balanced diet.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i.e. Energy intake x 0.1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00B050"/>
                </a:solidFill>
                <a:effectLst/>
                <a:latin typeface="Inter"/>
              </a:rPr>
              <a:t>Fat</a:t>
            </a:r>
            <a:r>
              <a:rPr lang="en-GB" b="0" i="0" dirty="0">
                <a:solidFill>
                  <a:srgbClr val="00B050"/>
                </a:solidFill>
                <a:effectLst/>
                <a:latin typeface="Inter"/>
              </a:rPr>
              <a:t> provides 9 calories per gram, and its TEF is 0–3%.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00B050"/>
                </a:solidFill>
                <a:effectLst/>
                <a:latin typeface="Inter"/>
              </a:rPr>
              <a:t>Carbohydrate</a:t>
            </a:r>
            <a:r>
              <a:rPr lang="en-GB" b="0" i="0" dirty="0">
                <a:solidFill>
                  <a:srgbClr val="00B050"/>
                </a:solidFill>
                <a:effectLst/>
                <a:latin typeface="Inter"/>
              </a:rPr>
              <a:t> provides 4 calories per gram, and its TEF is 5–10%.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00B050"/>
                </a:solidFill>
                <a:effectLst/>
                <a:latin typeface="Inter"/>
              </a:rPr>
              <a:t>Protein</a:t>
            </a:r>
            <a:r>
              <a:rPr lang="en-GB" b="0" i="0" dirty="0">
                <a:solidFill>
                  <a:srgbClr val="00B050"/>
                </a:solidFill>
                <a:effectLst/>
                <a:latin typeface="Inter"/>
              </a:rPr>
              <a:t> provides 4 calories per gram, and its TEF is 20–30%.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b="0" i="0" dirty="0">
                <a:solidFill>
                  <a:srgbClr val="999999"/>
                </a:solidFill>
                <a:effectLst/>
                <a:latin typeface="Open Sans" panose="020B0606030504020204" pitchFamily="34" charset="0"/>
              </a:rPr>
              <a:t>  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AEE4C-4332-7C65-5B48-DE4D4007B183}"/>
              </a:ext>
            </a:extLst>
          </p:cNvPr>
          <p:cNvSpPr txBox="1"/>
          <p:nvPr/>
        </p:nvSpPr>
        <p:spPr>
          <a:xfrm>
            <a:off x="572200" y="4903407"/>
            <a:ext cx="3057351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4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An athlete consumes 3500kcal per day how many kcals are required to process this food?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FAB4A2-4A61-CBF5-BC38-37AEAF618177}"/>
              </a:ext>
            </a:extLst>
          </p:cNvPr>
          <p:cNvSpPr txBox="1"/>
          <p:nvPr/>
        </p:nvSpPr>
        <p:spPr>
          <a:xfrm>
            <a:off x="4067116" y="4903407"/>
            <a:ext cx="3960531" cy="169277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5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What is the thermic impact of a diet of 2500 kcals of which 60% is Carbs, 25% is fat and 15% is protein.</a:t>
            </a: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(Assume mean thermic value for each nutrient)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7CA58B-29B9-7C6B-F7BC-B99EE2BF8132}"/>
              </a:ext>
            </a:extLst>
          </p:cNvPr>
          <p:cNvSpPr txBox="1"/>
          <p:nvPr/>
        </p:nvSpPr>
        <p:spPr>
          <a:xfrm>
            <a:off x="8253910" y="4690234"/>
            <a:ext cx="3807193" cy="20313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6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If the athlete adopts a ketogenic diet that changes their consumptions to 10% carbs, 70% fat and 20% protein what is the impact on the thermic effect?</a:t>
            </a:r>
          </a:p>
        </p:txBody>
      </p:sp>
    </p:spTree>
    <p:extLst>
      <p:ext uri="{BB962C8B-B14F-4D97-AF65-F5344CB8AC3E}">
        <p14:creationId xmlns:p14="http://schemas.microsoft.com/office/powerpoint/2010/main" val="1265586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2944-9EEF-03DB-8B42-CAEE9BA40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37329"/>
          </a:xfrm>
        </p:spPr>
        <p:txBody>
          <a:bodyPr/>
          <a:lstStyle/>
          <a:p>
            <a:pPr algn="ctr"/>
            <a:r>
              <a:rPr lang="en-GB" dirty="0"/>
              <a:t>Energy 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C5E40-1CF4-2422-CAD9-C3E01E3FF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260"/>
            <a:ext cx="10515600" cy="46567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An moderately active female athlete weighing 75kg consumes 2500kcal per day of which, by energy 50% is carbs, 40% is fat and 10% is protein.</a:t>
            </a:r>
          </a:p>
          <a:p>
            <a:pPr marL="0" indent="0">
              <a:buNone/>
            </a:pPr>
            <a:r>
              <a:rPr lang="en-GB" dirty="0"/>
              <a:t>The daily activity of the athlete;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Sleeps 8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Walks lightly 2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Sits 8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Gardening 2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Stands for 1 hour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Cooks and house work – 1 hour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Jog for 1 hours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B050"/>
                </a:solidFill>
              </a:rPr>
              <a:t>Washing and other light activities 1 hour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55DFB0-C36A-7297-5BDE-05B9A05882FA}"/>
              </a:ext>
            </a:extLst>
          </p:cNvPr>
          <p:cNvSpPr txBox="1"/>
          <p:nvPr/>
        </p:nvSpPr>
        <p:spPr>
          <a:xfrm>
            <a:off x="5980064" y="2995641"/>
            <a:ext cx="4302729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7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What is the daily energy requirements of the athlete to maintain body weight?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5EB938-9E26-DB32-D859-99ADBF88E70C}"/>
              </a:ext>
            </a:extLst>
          </p:cNvPr>
          <p:cNvSpPr txBox="1"/>
          <p:nvPr/>
        </p:nvSpPr>
        <p:spPr>
          <a:xfrm>
            <a:off x="5980064" y="4599076"/>
            <a:ext cx="4375656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8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If the athlete has a body fat of 25% and wants to reduce this to 20% in 3 months what is her new energy daily requirement?</a:t>
            </a:r>
          </a:p>
        </p:txBody>
      </p:sp>
    </p:spTree>
    <p:extLst>
      <p:ext uri="{BB962C8B-B14F-4D97-AF65-F5344CB8AC3E}">
        <p14:creationId xmlns:p14="http://schemas.microsoft.com/office/powerpoint/2010/main" val="1069134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28B7D-3DC9-C0A2-894C-F2DB632D2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457"/>
            <a:ext cx="10515600" cy="33049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Dietary Evaluation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149ABB-4086-4E39-C0A2-8B1AADB2D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22" y="976294"/>
            <a:ext cx="8718763" cy="56622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0CAA06-0579-2F8F-0F9B-46B2D51C5459}"/>
              </a:ext>
            </a:extLst>
          </p:cNvPr>
          <p:cNvSpPr txBox="1"/>
          <p:nvPr/>
        </p:nvSpPr>
        <p:spPr>
          <a:xfrm>
            <a:off x="9205708" y="1391234"/>
            <a:ext cx="2760029" cy="424731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Question 9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Consider the 3 T’s for both Diet and Exercise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pPr algn="ctr"/>
            <a:r>
              <a:rPr lang="en-GB" dirty="0">
                <a:solidFill>
                  <a:srgbClr val="FF0000"/>
                </a:solidFill>
              </a:rPr>
              <a:t>Type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Timing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Total</a:t>
            </a:r>
          </a:p>
          <a:p>
            <a:pPr algn="ctr"/>
            <a:endParaRPr lang="en-GB" dirty="0">
              <a:solidFill>
                <a:srgbClr val="FF0000"/>
              </a:solidFill>
            </a:endParaRPr>
          </a:p>
          <a:p>
            <a:pPr algn="ctr"/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In groups of 3-4 evaluate the diet and make / present recommendations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571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D5B75-06EE-85C7-6DF0-7B27B4B48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6FC7F-68A6-63C4-FF40-D62AB6EECB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Question 10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Evaluate the dietary and exercise profile of your client and justify 3-4 recommendations (if possible).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755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764</Words>
  <Application>Microsoft Office PowerPoint</Application>
  <PresentationFormat>Widescreen</PresentationFormat>
  <Paragraphs>125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inherit</vt:lpstr>
      <vt:lpstr>Inter</vt:lpstr>
      <vt:lpstr>Arial</vt:lpstr>
      <vt:lpstr>Arial</vt:lpstr>
      <vt:lpstr>Calibri</vt:lpstr>
      <vt:lpstr>Calibri Light</vt:lpstr>
      <vt:lpstr>Open Sans</vt:lpstr>
      <vt:lpstr>Office Theme</vt:lpstr>
      <vt:lpstr>Diet and Performance  Profiling Analysis</vt:lpstr>
      <vt:lpstr>3 M’s</vt:lpstr>
      <vt:lpstr>Resting Metabolic Rate- Schofield Equation</vt:lpstr>
      <vt:lpstr>Thermic Effect of Food</vt:lpstr>
      <vt:lpstr>Energy Calculations</vt:lpstr>
      <vt:lpstr>Dietary Evaluation</vt:lpstr>
      <vt:lpstr>Case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Diet and Performance  Profiling Analysis</dc:title>
  <dc:creator>David Gardner</dc:creator>
  <cp:lastModifiedBy>David Gardner</cp:lastModifiedBy>
  <cp:revision>1</cp:revision>
  <dcterms:created xsi:type="dcterms:W3CDTF">2022-12-06T16:23:10Z</dcterms:created>
  <dcterms:modified xsi:type="dcterms:W3CDTF">2022-12-07T20:18:02Z</dcterms:modified>
</cp:coreProperties>
</file>