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983" autoAdjust="0"/>
  </p:normalViewPr>
  <p:slideViewPr>
    <p:cSldViewPr snapToGrid="0">
      <p:cViewPr varScale="1">
        <p:scale>
          <a:sx n="98" d="100"/>
          <a:sy n="98" d="100"/>
        </p:scale>
        <p:origin x="103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on mistry" userId="36f729d3b1f0becb" providerId="LiveId" clId="{E2DA117C-D903-4C21-92C4-E993FD5FCA43}"/>
    <pc:docChg chg="undo custSel addSld delSld modSld">
      <pc:chgData name="hamon mistry" userId="36f729d3b1f0becb" providerId="LiveId" clId="{E2DA117C-D903-4C21-92C4-E993FD5FCA43}" dt="2025-09-18T14:35:07.413" v="2400" actId="47"/>
      <pc:docMkLst>
        <pc:docMk/>
      </pc:docMkLst>
      <pc:sldChg chg="modSp new mod">
        <pc:chgData name="hamon mistry" userId="36f729d3b1f0becb" providerId="LiveId" clId="{E2DA117C-D903-4C21-92C4-E993FD5FCA43}" dt="2025-09-18T13:25:51.763" v="75" actId="14100"/>
        <pc:sldMkLst>
          <pc:docMk/>
          <pc:sldMk cId="1272633450" sldId="256"/>
        </pc:sldMkLst>
        <pc:spChg chg="mod">
          <ac:chgData name="hamon mistry" userId="36f729d3b1f0becb" providerId="LiveId" clId="{E2DA117C-D903-4C21-92C4-E993FD5FCA43}" dt="2025-09-18T13:25:40.570" v="72" actId="1076"/>
          <ac:spMkLst>
            <pc:docMk/>
            <pc:sldMk cId="1272633450" sldId="256"/>
            <ac:spMk id="2" creationId="{3BFB533A-3C05-80F8-5DB3-FED697A5CCCA}"/>
          </ac:spMkLst>
        </pc:spChg>
        <pc:spChg chg="mod">
          <ac:chgData name="hamon mistry" userId="36f729d3b1f0becb" providerId="LiveId" clId="{E2DA117C-D903-4C21-92C4-E993FD5FCA43}" dt="2025-09-18T13:25:51.763" v="75" actId="14100"/>
          <ac:spMkLst>
            <pc:docMk/>
            <pc:sldMk cId="1272633450" sldId="256"/>
            <ac:spMk id="3" creationId="{53B72A96-D61A-C37C-DAA4-12C57CEA2AEE}"/>
          </ac:spMkLst>
        </pc:spChg>
      </pc:sldChg>
      <pc:sldChg chg="addSp modSp new mod modNotesTx">
        <pc:chgData name="hamon mistry" userId="36f729d3b1f0becb" providerId="LiveId" clId="{E2DA117C-D903-4C21-92C4-E993FD5FCA43}" dt="2025-09-18T14:24:41.594" v="2231" actId="2710"/>
        <pc:sldMkLst>
          <pc:docMk/>
          <pc:sldMk cId="1029861025" sldId="257"/>
        </pc:sldMkLst>
        <pc:spChg chg="mod">
          <ac:chgData name="hamon mistry" userId="36f729d3b1f0becb" providerId="LiveId" clId="{E2DA117C-D903-4C21-92C4-E993FD5FCA43}" dt="2025-09-18T14:23:29.885" v="2216" actId="404"/>
          <ac:spMkLst>
            <pc:docMk/>
            <pc:sldMk cId="1029861025" sldId="257"/>
            <ac:spMk id="2" creationId="{F69C2B7D-762E-5C11-3B59-A70120E985B4}"/>
          </ac:spMkLst>
        </pc:spChg>
        <pc:spChg chg="mod">
          <ac:chgData name="hamon mistry" userId="36f729d3b1f0becb" providerId="LiveId" clId="{E2DA117C-D903-4C21-92C4-E993FD5FCA43}" dt="2025-09-18T14:23:45.270" v="2220" actId="27636"/>
          <ac:spMkLst>
            <pc:docMk/>
            <pc:sldMk cId="1029861025" sldId="257"/>
            <ac:spMk id="3" creationId="{E51EE62E-CA4B-C085-8C64-E7451982C756}"/>
          </ac:spMkLst>
        </pc:spChg>
        <pc:spChg chg="add">
          <ac:chgData name="hamon mistry" userId="36f729d3b1f0becb" providerId="LiveId" clId="{E2DA117C-D903-4C21-92C4-E993FD5FCA43}" dt="2025-09-18T13:31:08.409" v="417"/>
          <ac:spMkLst>
            <pc:docMk/>
            <pc:sldMk cId="1029861025" sldId="257"/>
            <ac:spMk id="4" creationId="{1384824B-773C-2D25-6F34-DDCCA562B5B8}"/>
          </ac:spMkLst>
        </pc:spChg>
        <pc:spChg chg="add mod">
          <ac:chgData name="hamon mistry" userId="36f729d3b1f0becb" providerId="LiveId" clId="{E2DA117C-D903-4C21-92C4-E993FD5FCA43}" dt="2025-09-18T14:24:25.320" v="2228" actId="2711"/>
          <ac:spMkLst>
            <pc:docMk/>
            <pc:sldMk cId="1029861025" sldId="257"/>
            <ac:spMk id="7" creationId="{5D182243-AC7B-111E-AF1F-0967192350FB}"/>
          </ac:spMkLst>
        </pc:spChg>
        <pc:picChg chg="add mod">
          <ac:chgData name="hamon mistry" userId="36f729d3b1f0becb" providerId="LiveId" clId="{E2DA117C-D903-4C21-92C4-E993FD5FCA43}" dt="2025-09-18T14:24:07.542" v="2226" actId="1440"/>
          <ac:picMkLst>
            <pc:docMk/>
            <pc:sldMk cId="1029861025" sldId="257"/>
            <ac:picMk id="5" creationId="{CF26E6DF-BB51-35D8-1BFF-E4DD63660E0C}"/>
          </ac:picMkLst>
        </pc:picChg>
      </pc:sldChg>
      <pc:sldChg chg="addSp modSp add mod modNotesTx">
        <pc:chgData name="hamon mistry" userId="36f729d3b1f0becb" providerId="LiveId" clId="{E2DA117C-D903-4C21-92C4-E993FD5FCA43}" dt="2025-09-18T14:25:43.018" v="2244" actId="20577"/>
        <pc:sldMkLst>
          <pc:docMk/>
          <pc:sldMk cId="586145119" sldId="258"/>
        </pc:sldMkLst>
        <pc:spChg chg="mod">
          <ac:chgData name="hamon mistry" userId="36f729d3b1f0becb" providerId="LiveId" clId="{E2DA117C-D903-4C21-92C4-E993FD5FCA43}" dt="2025-09-18T14:24:53.938" v="2234" actId="113"/>
          <ac:spMkLst>
            <pc:docMk/>
            <pc:sldMk cId="586145119" sldId="258"/>
            <ac:spMk id="2" creationId="{4BCBB6CD-6854-55EA-9349-29A54D476E85}"/>
          </ac:spMkLst>
        </pc:spChg>
        <pc:spChg chg="mod">
          <ac:chgData name="hamon mistry" userId="36f729d3b1f0becb" providerId="LiveId" clId="{E2DA117C-D903-4C21-92C4-E993FD5FCA43}" dt="2025-09-18T14:25:03.297" v="2237" actId="27636"/>
          <ac:spMkLst>
            <pc:docMk/>
            <pc:sldMk cId="586145119" sldId="258"/>
            <ac:spMk id="3" creationId="{D3955EE6-168A-DE7E-C260-B00EA733B3DE}"/>
          </ac:spMkLst>
        </pc:spChg>
        <pc:spChg chg="add mod">
          <ac:chgData name="hamon mistry" userId="36f729d3b1f0becb" providerId="LiveId" clId="{E2DA117C-D903-4C21-92C4-E993FD5FCA43}" dt="2025-09-18T14:25:25.858" v="2243" actId="14100"/>
          <ac:spMkLst>
            <pc:docMk/>
            <pc:sldMk cId="586145119" sldId="258"/>
            <ac:spMk id="5" creationId="{AB0E5393-0F60-9E4B-27FD-3FD5105BA1EF}"/>
          </ac:spMkLst>
        </pc:spChg>
        <pc:picChg chg="add mod">
          <ac:chgData name="hamon mistry" userId="36f729d3b1f0becb" providerId="LiveId" clId="{E2DA117C-D903-4C21-92C4-E993FD5FCA43}" dt="2025-09-18T13:37:11.889" v="794" actId="1076"/>
          <ac:picMkLst>
            <pc:docMk/>
            <pc:sldMk cId="586145119" sldId="258"/>
            <ac:picMk id="2050" creationId="{0BFC47A5-611D-D5A9-4D83-8D233C56CBBE}"/>
          </ac:picMkLst>
        </pc:picChg>
      </pc:sldChg>
      <pc:sldChg chg="addSp delSp modSp add mod modNotesTx">
        <pc:chgData name="hamon mistry" userId="36f729d3b1f0becb" providerId="LiveId" clId="{E2DA117C-D903-4C21-92C4-E993FD5FCA43}" dt="2025-09-18T14:27:08.598" v="2263" actId="2710"/>
        <pc:sldMkLst>
          <pc:docMk/>
          <pc:sldMk cId="3637001715" sldId="259"/>
        </pc:sldMkLst>
        <pc:spChg chg="mod">
          <ac:chgData name="hamon mistry" userId="36f729d3b1f0becb" providerId="LiveId" clId="{E2DA117C-D903-4C21-92C4-E993FD5FCA43}" dt="2025-09-18T14:26:00.798" v="2247" actId="113"/>
          <ac:spMkLst>
            <pc:docMk/>
            <pc:sldMk cId="3637001715" sldId="259"/>
            <ac:spMk id="2" creationId="{00AB7406-92F3-4071-205E-78EED84B50E1}"/>
          </ac:spMkLst>
        </pc:spChg>
        <pc:spChg chg="del mod">
          <ac:chgData name="hamon mistry" userId="36f729d3b1f0becb" providerId="LiveId" clId="{E2DA117C-D903-4C21-92C4-E993FD5FCA43}" dt="2025-09-18T13:55:12.254" v="1497" actId="478"/>
          <ac:spMkLst>
            <pc:docMk/>
            <pc:sldMk cId="3637001715" sldId="259"/>
            <ac:spMk id="3" creationId="{6A51377A-AFFF-30C9-0762-2AD8F87DCDBE}"/>
          </ac:spMkLst>
        </pc:spChg>
        <pc:spChg chg="add">
          <ac:chgData name="hamon mistry" userId="36f729d3b1f0becb" providerId="LiveId" clId="{E2DA117C-D903-4C21-92C4-E993FD5FCA43}" dt="2025-09-18T13:47:35.767" v="1123"/>
          <ac:spMkLst>
            <pc:docMk/>
            <pc:sldMk cId="3637001715" sldId="259"/>
            <ac:spMk id="4" creationId="{44D420B9-CC8A-241C-1E73-CB0892DBADF2}"/>
          </ac:spMkLst>
        </pc:spChg>
        <pc:spChg chg="add del mod">
          <ac:chgData name="hamon mistry" userId="36f729d3b1f0becb" providerId="LiveId" clId="{E2DA117C-D903-4C21-92C4-E993FD5FCA43}" dt="2025-09-18T13:55:16.159" v="1498" actId="478"/>
          <ac:spMkLst>
            <pc:docMk/>
            <pc:sldMk cId="3637001715" sldId="259"/>
            <ac:spMk id="8" creationId="{345A3E6B-39E5-4A43-849F-96D29A04DACE}"/>
          </ac:spMkLst>
        </pc:spChg>
        <pc:spChg chg="add mod">
          <ac:chgData name="hamon mistry" userId="36f729d3b1f0becb" providerId="LiveId" clId="{E2DA117C-D903-4C21-92C4-E993FD5FCA43}" dt="2025-09-18T14:27:00.001" v="2260" actId="1076"/>
          <ac:spMkLst>
            <pc:docMk/>
            <pc:sldMk cId="3637001715" sldId="259"/>
            <ac:spMk id="10" creationId="{C9E69385-4C35-6650-67F6-A5C04FE28BA8}"/>
          </ac:spMkLst>
        </pc:spChg>
        <pc:graphicFrameChg chg="add mod modGraphic">
          <ac:chgData name="hamon mistry" userId="36f729d3b1f0becb" providerId="LiveId" clId="{E2DA117C-D903-4C21-92C4-E993FD5FCA43}" dt="2025-09-18T14:26:36.327" v="2254" actId="14100"/>
          <ac:graphicFrameMkLst>
            <pc:docMk/>
            <pc:sldMk cId="3637001715" sldId="259"/>
            <ac:graphicFrameMk id="6" creationId="{D5FF1A10-BFFB-928D-767B-B0ABBE85DCA5}"/>
          </ac:graphicFrameMkLst>
        </pc:graphicFrameChg>
        <pc:picChg chg="add del mod">
          <ac:chgData name="hamon mistry" userId="36f729d3b1f0becb" providerId="LiveId" clId="{E2DA117C-D903-4C21-92C4-E993FD5FCA43}" dt="2025-09-18T13:53:04.560" v="1477" actId="478"/>
          <ac:picMkLst>
            <pc:docMk/>
            <pc:sldMk cId="3637001715" sldId="259"/>
            <ac:picMk id="5" creationId="{8C9CE6A0-2F1F-2337-2308-6BDEAAB896B9}"/>
          </ac:picMkLst>
        </pc:picChg>
      </pc:sldChg>
      <pc:sldChg chg="addSp modSp add mod modNotesTx">
        <pc:chgData name="hamon mistry" userId="36f729d3b1f0becb" providerId="LiveId" clId="{E2DA117C-D903-4C21-92C4-E993FD5FCA43}" dt="2025-09-18T14:28:26.959" v="2295" actId="14100"/>
        <pc:sldMkLst>
          <pc:docMk/>
          <pc:sldMk cId="983729517" sldId="260"/>
        </pc:sldMkLst>
        <pc:spChg chg="mod">
          <ac:chgData name="hamon mistry" userId="36f729d3b1f0becb" providerId="LiveId" clId="{E2DA117C-D903-4C21-92C4-E993FD5FCA43}" dt="2025-09-18T14:27:19.100" v="2267" actId="404"/>
          <ac:spMkLst>
            <pc:docMk/>
            <pc:sldMk cId="983729517" sldId="260"/>
            <ac:spMk id="2" creationId="{53AA48A2-641A-5B7A-9A79-84BEA9E1873C}"/>
          </ac:spMkLst>
        </pc:spChg>
        <pc:spChg chg="mod">
          <ac:chgData name="hamon mistry" userId="36f729d3b1f0becb" providerId="LiveId" clId="{E2DA117C-D903-4C21-92C4-E993FD5FCA43}" dt="2025-09-18T14:27:34.660" v="2283" actId="20577"/>
          <ac:spMkLst>
            <pc:docMk/>
            <pc:sldMk cId="983729517" sldId="260"/>
            <ac:spMk id="3" creationId="{9C5A279D-3AD7-45E1-A49B-A609BC72299F}"/>
          </ac:spMkLst>
        </pc:spChg>
        <pc:spChg chg="add mod">
          <ac:chgData name="hamon mistry" userId="36f729d3b1f0becb" providerId="LiveId" clId="{E2DA117C-D903-4C21-92C4-E993FD5FCA43}" dt="2025-09-18T14:28:23.230" v="2293" actId="14100"/>
          <ac:spMkLst>
            <pc:docMk/>
            <pc:sldMk cId="983729517" sldId="260"/>
            <ac:spMk id="5" creationId="{7BDE4FB4-F10A-7638-1035-52E6C75ACC46}"/>
          </ac:spMkLst>
        </pc:spChg>
        <pc:picChg chg="add mod">
          <ac:chgData name="hamon mistry" userId="36f729d3b1f0becb" providerId="LiveId" clId="{E2DA117C-D903-4C21-92C4-E993FD5FCA43}" dt="2025-09-18T14:28:26.959" v="2295" actId="14100"/>
          <ac:picMkLst>
            <pc:docMk/>
            <pc:sldMk cId="983729517" sldId="260"/>
            <ac:picMk id="4098" creationId="{889BE40E-5DE6-4656-2574-7557D3DCA5A1}"/>
          </ac:picMkLst>
        </pc:picChg>
      </pc:sldChg>
      <pc:sldChg chg="addSp delSp modSp add mod modNotesTx">
        <pc:chgData name="hamon mistry" userId="36f729d3b1f0becb" providerId="LiveId" clId="{E2DA117C-D903-4C21-92C4-E993FD5FCA43}" dt="2025-09-18T14:29:35.869" v="2320" actId="14734"/>
        <pc:sldMkLst>
          <pc:docMk/>
          <pc:sldMk cId="2786124015" sldId="261"/>
        </pc:sldMkLst>
        <pc:spChg chg="mod">
          <ac:chgData name="hamon mistry" userId="36f729d3b1f0becb" providerId="LiveId" clId="{E2DA117C-D903-4C21-92C4-E993FD5FCA43}" dt="2025-09-18T14:29:16.321" v="2317" actId="404"/>
          <ac:spMkLst>
            <pc:docMk/>
            <pc:sldMk cId="2786124015" sldId="261"/>
            <ac:spMk id="2" creationId="{222450F5-031A-E5CD-63B9-6C6D305943B6}"/>
          </ac:spMkLst>
        </pc:spChg>
        <pc:spChg chg="del">
          <ac:chgData name="hamon mistry" userId="36f729d3b1f0becb" providerId="LiveId" clId="{E2DA117C-D903-4C21-92C4-E993FD5FCA43}" dt="2025-09-18T14:03:48.809" v="1541" actId="478"/>
          <ac:spMkLst>
            <pc:docMk/>
            <pc:sldMk cId="2786124015" sldId="261"/>
            <ac:spMk id="3" creationId="{1C8C2AF4-07AA-8910-B67D-4B1475C1E256}"/>
          </ac:spMkLst>
        </pc:spChg>
        <pc:spChg chg="add mod">
          <ac:chgData name="hamon mistry" userId="36f729d3b1f0becb" providerId="LiveId" clId="{E2DA117C-D903-4C21-92C4-E993FD5FCA43}" dt="2025-09-18T14:29:02.994" v="2311" actId="1076"/>
          <ac:spMkLst>
            <pc:docMk/>
            <pc:sldMk cId="2786124015" sldId="261"/>
            <ac:spMk id="6" creationId="{8ECA8280-2A80-D939-A216-DE1E13553191}"/>
          </ac:spMkLst>
        </pc:spChg>
        <pc:graphicFrameChg chg="add mod modGraphic">
          <ac:chgData name="hamon mistry" userId="36f729d3b1f0becb" providerId="LiveId" clId="{E2DA117C-D903-4C21-92C4-E993FD5FCA43}" dt="2025-09-18T14:29:35.869" v="2320" actId="14734"/>
          <ac:graphicFrameMkLst>
            <pc:docMk/>
            <pc:sldMk cId="2786124015" sldId="261"/>
            <ac:graphicFrameMk id="4" creationId="{CF3A2742-F4E3-5DB3-70E4-FE2F94DC9574}"/>
          </ac:graphicFrameMkLst>
        </pc:graphicFrameChg>
      </pc:sldChg>
      <pc:sldChg chg="addSp modSp add mod modNotesTx">
        <pc:chgData name="hamon mistry" userId="36f729d3b1f0becb" providerId="LiveId" clId="{E2DA117C-D903-4C21-92C4-E993FD5FCA43}" dt="2025-09-18T14:30:27.478" v="2334" actId="14100"/>
        <pc:sldMkLst>
          <pc:docMk/>
          <pc:sldMk cId="3583807201" sldId="262"/>
        </pc:sldMkLst>
        <pc:spChg chg="mod">
          <ac:chgData name="hamon mistry" userId="36f729d3b1f0becb" providerId="LiveId" clId="{E2DA117C-D903-4C21-92C4-E993FD5FCA43}" dt="2025-09-18T14:29:53.302" v="2324" actId="404"/>
          <ac:spMkLst>
            <pc:docMk/>
            <pc:sldMk cId="3583807201" sldId="262"/>
            <ac:spMk id="2" creationId="{0F2EA9FB-EDB0-60B4-4962-BD3E622129F5}"/>
          </ac:spMkLst>
        </pc:spChg>
        <pc:spChg chg="mod">
          <ac:chgData name="hamon mistry" userId="36f729d3b1f0becb" providerId="LiveId" clId="{E2DA117C-D903-4C21-92C4-E993FD5FCA43}" dt="2025-09-18T14:30:03.916" v="2328" actId="14100"/>
          <ac:spMkLst>
            <pc:docMk/>
            <pc:sldMk cId="3583807201" sldId="262"/>
            <ac:spMk id="3" creationId="{B94AA21E-0321-C0F9-AC05-ADCA464C023E}"/>
          </ac:spMkLst>
        </pc:spChg>
        <pc:spChg chg="add mod">
          <ac:chgData name="hamon mistry" userId="36f729d3b1f0becb" providerId="LiveId" clId="{E2DA117C-D903-4C21-92C4-E993FD5FCA43}" dt="2025-09-18T14:30:27.478" v="2334" actId="14100"/>
          <ac:spMkLst>
            <pc:docMk/>
            <pc:sldMk cId="3583807201" sldId="262"/>
            <ac:spMk id="6" creationId="{4DD40403-B0E7-4FB5-083D-93AB8873D3AE}"/>
          </ac:spMkLst>
        </pc:spChg>
        <pc:picChg chg="add mod">
          <ac:chgData name="hamon mistry" userId="36f729d3b1f0becb" providerId="LiveId" clId="{E2DA117C-D903-4C21-92C4-E993FD5FCA43}" dt="2025-09-18T14:12:24.578" v="2050" actId="1076"/>
          <ac:picMkLst>
            <pc:docMk/>
            <pc:sldMk cId="3583807201" sldId="262"/>
            <ac:picMk id="4" creationId="{955159A0-CD33-E2EF-809A-0AD0B49B6722}"/>
          </ac:picMkLst>
        </pc:picChg>
      </pc:sldChg>
      <pc:sldChg chg="addSp delSp modSp add mod modNotesTx">
        <pc:chgData name="hamon mistry" userId="36f729d3b1f0becb" providerId="LiveId" clId="{E2DA117C-D903-4C21-92C4-E993FD5FCA43}" dt="2025-09-18T14:31:20.515" v="2348" actId="2710"/>
        <pc:sldMkLst>
          <pc:docMk/>
          <pc:sldMk cId="239487918" sldId="263"/>
        </pc:sldMkLst>
        <pc:spChg chg="mod">
          <ac:chgData name="hamon mistry" userId="36f729d3b1f0becb" providerId="LiveId" clId="{E2DA117C-D903-4C21-92C4-E993FD5FCA43}" dt="2025-09-18T14:30:45.795" v="2339" actId="14100"/>
          <ac:spMkLst>
            <pc:docMk/>
            <pc:sldMk cId="239487918" sldId="263"/>
            <ac:spMk id="2" creationId="{3BB6EC2E-F6CC-4D37-ABBE-83743E7A9C9A}"/>
          </ac:spMkLst>
        </pc:spChg>
        <pc:spChg chg="del mod">
          <ac:chgData name="hamon mistry" userId="36f729d3b1f0becb" providerId="LiveId" clId="{E2DA117C-D903-4C21-92C4-E993FD5FCA43}" dt="2025-09-18T14:18:15.002" v="2187" actId="478"/>
          <ac:spMkLst>
            <pc:docMk/>
            <pc:sldMk cId="239487918" sldId="263"/>
            <ac:spMk id="3" creationId="{01F98226-B210-76B1-359B-FA824CF0B143}"/>
          </ac:spMkLst>
        </pc:spChg>
        <pc:spChg chg="add mod">
          <ac:chgData name="hamon mistry" userId="36f729d3b1f0becb" providerId="LiveId" clId="{E2DA117C-D903-4C21-92C4-E993FD5FCA43}" dt="2025-09-18T14:19:00.442" v="2189" actId="1076"/>
          <ac:spMkLst>
            <pc:docMk/>
            <pc:sldMk cId="239487918" sldId="263"/>
            <ac:spMk id="7" creationId="{322CABC6-FA56-B040-DEE2-084DE4CBD264}"/>
          </ac:spMkLst>
        </pc:spChg>
        <pc:spChg chg="add mod">
          <ac:chgData name="hamon mistry" userId="36f729d3b1f0becb" providerId="LiveId" clId="{E2DA117C-D903-4C21-92C4-E993FD5FCA43}" dt="2025-09-18T14:19:00.442" v="2189" actId="1076"/>
          <ac:spMkLst>
            <pc:docMk/>
            <pc:sldMk cId="239487918" sldId="263"/>
            <ac:spMk id="8" creationId="{8633CDD7-6BAD-2A27-F793-4F8AF7F71607}"/>
          </ac:spMkLst>
        </pc:spChg>
        <pc:spChg chg="add mod">
          <ac:chgData name="hamon mistry" userId="36f729d3b1f0becb" providerId="LiveId" clId="{E2DA117C-D903-4C21-92C4-E993FD5FCA43}" dt="2025-09-18T14:19:00.442" v="2189" actId="1076"/>
          <ac:spMkLst>
            <pc:docMk/>
            <pc:sldMk cId="239487918" sldId="263"/>
            <ac:spMk id="12" creationId="{02281792-5C61-843A-9C72-745CF90485B9}"/>
          </ac:spMkLst>
        </pc:spChg>
        <pc:spChg chg="add mod">
          <ac:chgData name="hamon mistry" userId="36f729d3b1f0becb" providerId="LiveId" clId="{E2DA117C-D903-4C21-92C4-E993FD5FCA43}" dt="2025-09-18T14:19:00.442" v="2189" actId="1076"/>
          <ac:spMkLst>
            <pc:docMk/>
            <pc:sldMk cId="239487918" sldId="263"/>
            <ac:spMk id="15" creationId="{6B23BBF9-71C3-C4AA-4DDD-65FAF7EE3D4D}"/>
          </ac:spMkLst>
        </pc:spChg>
        <pc:spChg chg="add mod">
          <ac:chgData name="hamon mistry" userId="36f729d3b1f0becb" providerId="LiveId" clId="{E2DA117C-D903-4C21-92C4-E993FD5FCA43}" dt="2025-09-18T14:19:00.442" v="2189" actId="1076"/>
          <ac:spMkLst>
            <pc:docMk/>
            <pc:sldMk cId="239487918" sldId="263"/>
            <ac:spMk id="19" creationId="{4C64FB8B-9081-0FFC-1A55-CD1559E59995}"/>
          </ac:spMkLst>
        </pc:spChg>
        <pc:spChg chg="add mod">
          <ac:chgData name="hamon mistry" userId="36f729d3b1f0becb" providerId="LiveId" clId="{E2DA117C-D903-4C21-92C4-E993FD5FCA43}" dt="2025-09-18T14:21:49.022" v="2208" actId="20577"/>
          <ac:spMkLst>
            <pc:docMk/>
            <pc:sldMk cId="239487918" sldId="263"/>
            <ac:spMk id="23" creationId="{E4439DE3-35A3-B89F-66BC-0CB1513B0027}"/>
          </ac:spMkLst>
        </pc:spChg>
        <pc:spChg chg="add mod">
          <ac:chgData name="hamon mistry" userId="36f729d3b1f0becb" providerId="LiveId" clId="{E2DA117C-D903-4C21-92C4-E993FD5FCA43}" dt="2025-09-18T14:19:00.442" v="2189" actId="1076"/>
          <ac:spMkLst>
            <pc:docMk/>
            <pc:sldMk cId="239487918" sldId="263"/>
            <ac:spMk id="29" creationId="{7E8D1CE7-F611-7789-4FD7-8BD5DD3AEFAB}"/>
          </ac:spMkLst>
        </pc:spChg>
        <pc:spChg chg="add mod">
          <ac:chgData name="hamon mistry" userId="36f729d3b1f0becb" providerId="LiveId" clId="{E2DA117C-D903-4C21-92C4-E993FD5FCA43}" dt="2025-09-18T14:19:00.442" v="2189" actId="1076"/>
          <ac:spMkLst>
            <pc:docMk/>
            <pc:sldMk cId="239487918" sldId="263"/>
            <ac:spMk id="30" creationId="{D5587D16-FBE2-C88E-A4AA-A650D782DA20}"/>
          </ac:spMkLst>
        </pc:spChg>
        <pc:spChg chg="mod">
          <ac:chgData name="hamon mistry" userId="36f729d3b1f0becb" providerId="LiveId" clId="{E2DA117C-D903-4C21-92C4-E993FD5FCA43}" dt="2025-09-18T14:23:01.617" v="2212" actId="207"/>
          <ac:spMkLst>
            <pc:docMk/>
            <pc:sldMk cId="239487918" sldId="263"/>
            <ac:spMk id="31" creationId="{CF5C1C62-71F4-3BA5-CED1-0A5D624EFF23}"/>
          </ac:spMkLst>
        </pc:spChg>
        <pc:spChg chg="add mod">
          <ac:chgData name="hamon mistry" userId="36f729d3b1f0becb" providerId="LiveId" clId="{E2DA117C-D903-4C21-92C4-E993FD5FCA43}" dt="2025-09-18T14:19:00.442" v="2189" actId="1076"/>
          <ac:spMkLst>
            <pc:docMk/>
            <pc:sldMk cId="239487918" sldId="263"/>
            <ac:spMk id="44" creationId="{1E492C74-2426-E61A-B6B2-14F04FBA4254}"/>
          </ac:spMkLst>
        </pc:spChg>
        <pc:spChg chg="add mod">
          <ac:chgData name="hamon mistry" userId="36f729d3b1f0becb" providerId="LiveId" clId="{E2DA117C-D903-4C21-92C4-E993FD5FCA43}" dt="2025-09-18T14:19:00.442" v="2189" actId="1076"/>
          <ac:spMkLst>
            <pc:docMk/>
            <pc:sldMk cId="239487918" sldId="263"/>
            <ac:spMk id="45" creationId="{519F9838-0DFC-8CD4-B8CD-0E2B91B4FDC8}"/>
          </ac:spMkLst>
        </pc:spChg>
        <pc:spChg chg="add mod">
          <ac:chgData name="hamon mistry" userId="36f729d3b1f0becb" providerId="LiveId" clId="{E2DA117C-D903-4C21-92C4-E993FD5FCA43}" dt="2025-09-18T14:31:10.640" v="2345" actId="1076"/>
          <ac:spMkLst>
            <pc:docMk/>
            <pc:sldMk cId="239487918" sldId="263"/>
            <ac:spMk id="50" creationId="{9339E0E0-2DC5-45C5-B1E8-243FB8EE99CB}"/>
          </ac:spMkLst>
        </pc:spChg>
      </pc:sldChg>
      <pc:sldChg chg="addSp modSp add mod modNotesTx">
        <pc:chgData name="hamon mistry" userId="36f729d3b1f0becb" providerId="LiveId" clId="{E2DA117C-D903-4C21-92C4-E993FD5FCA43}" dt="2025-09-18T14:32:06.348" v="2363" actId="2710"/>
        <pc:sldMkLst>
          <pc:docMk/>
          <pc:sldMk cId="3261066579" sldId="264"/>
        </pc:sldMkLst>
        <pc:spChg chg="mod">
          <ac:chgData name="hamon mistry" userId="36f729d3b1f0becb" providerId="LiveId" clId="{E2DA117C-D903-4C21-92C4-E993FD5FCA43}" dt="2025-09-18T14:31:26.854" v="2350" actId="2711"/>
          <ac:spMkLst>
            <pc:docMk/>
            <pc:sldMk cId="3261066579" sldId="264"/>
            <ac:spMk id="2" creationId="{DBEE2EA4-DA29-C640-DD18-99A949CC1682}"/>
          </ac:spMkLst>
        </pc:spChg>
        <pc:spChg chg="mod">
          <ac:chgData name="hamon mistry" userId="36f729d3b1f0becb" providerId="LiveId" clId="{E2DA117C-D903-4C21-92C4-E993FD5FCA43}" dt="2025-09-18T14:31:56.419" v="2360" actId="27636"/>
          <ac:spMkLst>
            <pc:docMk/>
            <pc:sldMk cId="3261066579" sldId="264"/>
            <ac:spMk id="3" creationId="{7DEB75B5-461B-1D4A-F26F-E019E3508931}"/>
          </ac:spMkLst>
        </pc:spChg>
        <pc:picChg chg="add mod">
          <ac:chgData name="hamon mistry" userId="36f729d3b1f0becb" providerId="LiveId" clId="{E2DA117C-D903-4C21-92C4-E993FD5FCA43}" dt="2025-09-18T14:31:38.729" v="2354" actId="1440"/>
          <ac:picMkLst>
            <pc:docMk/>
            <pc:sldMk cId="3261066579" sldId="264"/>
            <ac:picMk id="5122" creationId="{8ACF1A7F-BFCC-D00B-BDE2-414EB4745055}"/>
          </ac:picMkLst>
        </pc:picChg>
      </pc:sldChg>
      <pc:sldChg chg="modSp add mod">
        <pc:chgData name="hamon mistry" userId="36f729d3b1f0becb" providerId="LiveId" clId="{E2DA117C-D903-4C21-92C4-E993FD5FCA43}" dt="2025-09-18T14:34:59.159" v="2399" actId="14100"/>
        <pc:sldMkLst>
          <pc:docMk/>
          <pc:sldMk cId="3291186542" sldId="265"/>
        </pc:sldMkLst>
        <pc:spChg chg="mod">
          <ac:chgData name="hamon mistry" userId="36f729d3b1f0becb" providerId="LiveId" clId="{E2DA117C-D903-4C21-92C4-E993FD5FCA43}" dt="2025-09-18T14:33:57.241" v="2370" actId="2711"/>
          <ac:spMkLst>
            <pc:docMk/>
            <pc:sldMk cId="3291186542" sldId="265"/>
            <ac:spMk id="2" creationId="{CEEC30D4-3FC0-CD78-E22C-FC849A5A15DF}"/>
          </ac:spMkLst>
        </pc:spChg>
        <pc:spChg chg="mod">
          <ac:chgData name="hamon mistry" userId="36f729d3b1f0becb" providerId="LiveId" clId="{E2DA117C-D903-4C21-92C4-E993FD5FCA43}" dt="2025-09-18T14:34:59.159" v="2399" actId="14100"/>
          <ac:spMkLst>
            <pc:docMk/>
            <pc:sldMk cId="3291186542" sldId="265"/>
            <ac:spMk id="3" creationId="{2C02F2A2-DE71-A9AD-B117-5CE5E23E29D6}"/>
          </ac:spMkLst>
        </pc:spChg>
      </pc:sldChg>
      <pc:sldChg chg="add del">
        <pc:chgData name="hamon mistry" userId="36f729d3b1f0becb" providerId="LiveId" clId="{E2DA117C-D903-4C21-92C4-E993FD5FCA43}" dt="2025-09-18T14:35:07.413" v="2400" actId="47"/>
        <pc:sldMkLst>
          <pc:docMk/>
          <pc:sldMk cId="777657474" sldId="26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6EA7F06-C269-D22F-5656-0A4536B4257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3C56BE4-7F47-668C-3C9C-66AB52243D5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3A299DD-99AC-4A58-9476-054D7C2AF914}" type="datetimeFigureOut">
              <a:rPr lang="en-US" smtClean="0"/>
              <a:t>9/18/2025</a:t>
            </a:fld>
            <a:endParaRPr lang="en-US"/>
          </a:p>
        </p:txBody>
      </p:sp>
      <p:sp>
        <p:nvSpPr>
          <p:cNvPr id="4" name="Footer Placeholder 3">
            <a:extLst>
              <a:ext uri="{FF2B5EF4-FFF2-40B4-BE49-F238E27FC236}">
                <a16:creationId xmlns:a16="http://schemas.microsoft.com/office/drawing/2014/main" id="{FBFE7E3F-925A-A1C1-F015-FC0C51EF8F3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E566B450-4745-82A1-DF95-79B9C966603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61EAB97-F34A-4B45-BC87-243D47F0528C}" type="slidenum">
              <a:rPr lang="en-US" smtClean="0"/>
              <a:t>‹#›</a:t>
            </a:fld>
            <a:endParaRPr lang="en-US"/>
          </a:p>
        </p:txBody>
      </p:sp>
    </p:spTree>
    <p:extLst>
      <p:ext uri="{BB962C8B-B14F-4D97-AF65-F5344CB8AC3E}">
        <p14:creationId xmlns:p14="http://schemas.microsoft.com/office/powerpoint/2010/main" val="759823324"/>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CC9672-6D45-4299-9989-61806CBE2724}" type="datetimeFigureOut">
              <a:rPr lang="en-US" smtClean="0"/>
              <a:t>9/18/2025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0B14DF-EAAF-4701-B1B7-BA511CF057A1}" type="slidenum">
              <a:rPr lang="en-US" smtClean="0"/>
              <a:t>‹#›</a:t>
            </a:fld>
            <a:endParaRPr lang="en-US"/>
          </a:p>
        </p:txBody>
      </p:sp>
    </p:spTree>
    <p:extLst>
      <p:ext uri="{BB962C8B-B14F-4D97-AF65-F5344CB8AC3E}">
        <p14:creationId xmlns:p14="http://schemas.microsoft.com/office/powerpoint/2010/main" val="3987575917"/>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5" name="Footer Placeholder 4">
            <a:extLst>
              <a:ext uri="{FF2B5EF4-FFF2-40B4-BE49-F238E27FC236}">
                <a16:creationId xmlns:a16="http://schemas.microsoft.com/office/drawing/2014/main" id="{2470679E-3EB9-87C2-1583-DFEF428E2A49}"/>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4012619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Green Haven Florists was established in 2016 in Norwich by Liam Patel and his wife, Priya Patel. The florist is well-known for its custom floral arrangements and eco-friendly packaging. It caters to a diverse clientele and gains its business from walk-in customers and wedding planners (Kotler &amp; Keller, 2016). Employing five staff, it fosters community ties. A 30% decrease in in-store sales, higher costs of flowers and materials, and competition from online and other local florists could cut profits. This presentation seeks to understand the scope and causes of these issues and interventions. </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54F479D3-E792-6777-E446-A1822B07C7FB}"/>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2127104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Green Haven Florists’ in-store sales have dropped by 30%, threatening financial stability (Porter, 2008). Internally, the website is old, and the digital marketing effort is limited (Johnson et al., 2017). The high street of Norwich has less traffic. It makes it more difficult for online shops or local florists. The firm has limited market power but moderate economic power over others. In light of the severe impact, which includes a loss of revenue and loyalty, we must analyse the situation systematically, starting from the 5W2H.</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9E0E494F-5B96-CBDF-3D40-614B1954324D}"/>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573218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5W2H Model for Green Haven 30 Per cent Drop in In-store Sales (MindTools, 2023). Over the past year, it has affected Liam, Priya, the staff, and Norwich’s high street customers. Key causes are growing reliance on online shopping, an outdated website, and competition from new florists. The problem is exacerbated by the rising prices of flowers and sustainable materials, and less marketing. The 30% drop and cost increases highlight the severity. This model outlines the scope of the business; however, it needs a more in-depth analysis through PESTEL analysis.</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E793DF3B-2903-7CEE-B109-D671ED3C6F67}"/>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22171582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PESTEL analysis is a tool firms use to analyse external constraints on business. These include Political, Economic, Social, Technological, Environmental, and Legal (Johnson et al, 2017). It helps determine market trends for strategic planning. In addition, it provides a holistic understanding of uncontrollable factors like economic changes. This is important for Green Haven. Broadness of scope can overlook internal weaknesses and requires frequent updating to stay relevant. PESTEL helps understand the market, but seeing how we can apply it, we will find Green Haven's solution with other firm-specific tools.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5" name="Footer Placeholder 4">
            <a:extLst>
              <a:ext uri="{FF2B5EF4-FFF2-40B4-BE49-F238E27FC236}">
                <a16:creationId xmlns:a16="http://schemas.microsoft.com/office/drawing/2014/main" id="{23B5CEF7-93B4-31DB-8657-197F0734ED35}"/>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3824027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PESTEL analysis highlights Green Haven’s external pressures (Statista, 2025). According to the UK Government, in 2025, the UK policy is stable for offering digital grants. Due to inflation, flowers and materials will cost more, according to Porter (2008). Socially, while consumers request environmentally friendly goods, they avoid shopping in person (Kotler &amp; Keller, 2016). Due to online retail growth and competitors’ online campaigns, Green Haven's website is outdated. Sustainable practices are costly, and conforming to the law is essential. Sales decline occurs due to economic and technological factors. The fishbone model allows the in-depth analysis of the situation.</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5" name="Footer Placeholder 4">
            <a:extLst>
              <a:ext uri="{FF2B5EF4-FFF2-40B4-BE49-F238E27FC236}">
                <a16:creationId xmlns:a16="http://schemas.microsoft.com/office/drawing/2014/main" id="{2DFEB0B4-3B9D-9A92-418D-65D33EB8C35E}"/>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390736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cause-and-effect model or fishbone diagram helps systematise the problem's causes, like market, technology, and others (Drucker, 2006). This businesslike tool helps visualise information and identify a problem’s causes. It is ideal for Green Haven’s sales decline. However, it may simply be complex interrelated issues and requires prioritisation, focusing on the key drivers. The subsequent application of this model will show how it complements the 5W2H and the PESTEL by identifying specific causes. Thus, through the model, we can enhance our understanding of Green Haven's impediments in its operations.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5" name="Footer Placeholder 4">
            <a:extLst>
              <a:ext uri="{FF2B5EF4-FFF2-40B4-BE49-F238E27FC236}">
                <a16:creationId xmlns:a16="http://schemas.microsoft.com/office/drawing/2014/main" id="{3E48D9BB-CA62-FAEC-CA1C-6F1BD01FAB8E}"/>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569503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diagram identifies the causes of Green Haven’s 30% decline in sales (Johnson et al., 2017). The key drivers are competition from one online retailer and a local florist, increasing flower and material costs, an old website, and low marketing efforts. In addition, customers are demanding subscriptions, and the site has usability problems. Keep your message short and sweet, no more than 12 words contained within a small, appropriate box. This is a model of causal relations, but it needs ordering to meet the challenges of Green Haven effectively.</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A52932E0-232A-D99E-F373-6DBBF01A33E5}"/>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20598683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Green Haven credits its 30% sales decline to falling foot traffic and increased competition. PESTEL highlights external pressures such as inflation and e-commerce growth (Statista, 2025). A weak website and limited marketing are a few of the bigger issues (Drucker, 2006). To overcome these hurdles, it is important to be digitally modernised. The combination of 5W2H, PESTEL, and fishbone analysis generates concerted steering that clarifies strategic priorities for Green Haven's sustainability. Thank you; I am ready for questions.</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sp>
        <p:nvSpPr>
          <p:cNvPr id="5" name="Footer Placeholder 4">
            <a:extLst>
              <a:ext uri="{FF2B5EF4-FFF2-40B4-BE49-F238E27FC236}">
                <a16:creationId xmlns:a16="http://schemas.microsoft.com/office/drawing/2014/main" id="{D5D0AB63-656C-239B-1BC5-CFBCE9E62D4E}"/>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1887551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5" name="Footer Placeholder 4">
            <a:extLst>
              <a:ext uri="{FF2B5EF4-FFF2-40B4-BE49-F238E27FC236}">
                <a16:creationId xmlns:a16="http://schemas.microsoft.com/office/drawing/2014/main" id="{E07DCEBE-5193-206E-95AD-295F79E3F643}"/>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1662865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1D99E-3E3C-9DE8-5520-E9D6AACF65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54CFAB7-2FC3-0DC5-F86B-4A8921BDC0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8ED6D5A-EA8D-5135-9A4B-0C2E42FFA8B1}"/>
              </a:ext>
            </a:extLst>
          </p:cNvPr>
          <p:cNvSpPr>
            <a:spLocks noGrp="1"/>
          </p:cNvSpPr>
          <p:nvPr>
            <p:ph type="dt" sz="half" idx="10"/>
          </p:nvPr>
        </p:nvSpPr>
        <p:spPr/>
        <p:txBody>
          <a:bodyPr/>
          <a:lstStyle/>
          <a:p>
            <a:fld id="{F94929B3-58B8-4C18-B5DE-FF38C86EC458}" type="datetime1">
              <a:rPr lang="en-US" smtClean="0"/>
              <a:t>9/18/2025</a:t>
            </a:fld>
            <a:endParaRPr lang="en-US"/>
          </a:p>
        </p:txBody>
      </p:sp>
      <p:sp>
        <p:nvSpPr>
          <p:cNvPr id="5" name="Footer Placeholder 4">
            <a:extLst>
              <a:ext uri="{FF2B5EF4-FFF2-40B4-BE49-F238E27FC236}">
                <a16:creationId xmlns:a16="http://schemas.microsoft.com/office/drawing/2014/main" id="{32924CAD-2CBD-3844-8BF1-8F35487EA6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6FFE6D-19EA-ABC5-ACD5-8A257003350F}"/>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4092394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4B51B-0BE4-DDCB-01B9-A6B2F726A46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D6AF5-5A26-8C2A-051C-F69007B4BD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00EDAD-478E-C5B7-4BD1-EC6FD4B33BC0}"/>
              </a:ext>
            </a:extLst>
          </p:cNvPr>
          <p:cNvSpPr>
            <a:spLocks noGrp="1"/>
          </p:cNvSpPr>
          <p:nvPr>
            <p:ph type="dt" sz="half" idx="10"/>
          </p:nvPr>
        </p:nvSpPr>
        <p:spPr/>
        <p:txBody>
          <a:bodyPr/>
          <a:lstStyle/>
          <a:p>
            <a:fld id="{B4EBDF29-AC92-4E6D-8FDD-4D9FE43497FE}" type="datetime1">
              <a:rPr lang="en-US" smtClean="0"/>
              <a:t>9/18/2025</a:t>
            </a:fld>
            <a:endParaRPr lang="en-US"/>
          </a:p>
        </p:txBody>
      </p:sp>
      <p:sp>
        <p:nvSpPr>
          <p:cNvPr id="5" name="Footer Placeholder 4">
            <a:extLst>
              <a:ext uri="{FF2B5EF4-FFF2-40B4-BE49-F238E27FC236}">
                <a16:creationId xmlns:a16="http://schemas.microsoft.com/office/drawing/2014/main" id="{73AEFCEC-EDE0-AEB9-BAE3-355A5A0013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5A32D6-A8F4-80CE-CC05-3B9E368082D3}"/>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3878101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E27E3-1C50-2F28-21FE-BC1BE7883A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D2780A-8CF4-7CF2-5905-1BA47CDB2E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89AB77-73E9-B8B6-E7B5-8EB9EC9EF538}"/>
              </a:ext>
            </a:extLst>
          </p:cNvPr>
          <p:cNvSpPr>
            <a:spLocks noGrp="1"/>
          </p:cNvSpPr>
          <p:nvPr>
            <p:ph type="dt" sz="half" idx="10"/>
          </p:nvPr>
        </p:nvSpPr>
        <p:spPr/>
        <p:txBody>
          <a:bodyPr/>
          <a:lstStyle/>
          <a:p>
            <a:fld id="{E986AA16-5D66-4E2D-99F4-40513C1EB52F}" type="datetime1">
              <a:rPr lang="en-US" smtClean="0"/>
              <a:t>9/18/2025</a:t>
            </a:fld>
            <a:endParaRPr lang="en-US"/>
          </a:p>
        </p:txBody>
      </p:sp>
      <p:sp>
        <p:nvSpPr>
          <p:cNvPr id="5" name="Footer Placeholder 4">
            <a:extLst>
              <a:ext uri="{FF2B5EF4-FFF2-40B4-BE49-F238E27FC236}">
                <a16:creationId xmlns:a16="http://schemas.microsoft.com/office/drawing/2014/main" id="{5039DED6-FAFF-154D-1345-54D8772A88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DDD7B9-B757-7B2E-1342-13C70A815E30}"/>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1543227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11558-DFB2-C586-6231-26E5756EB2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502B358-7C49-6FFB-5A1A-9D299D6265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B8890B1-E715-C384-1251-0D8DBC244A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8F1165D-429D-20D9-95DE-77214D4EE338}"/>
              </a:ext>
            </a:extLst>
          </p:cNvPr>
          <p:cNvSpPr>
            <a:spLocks noGrp="1"/>
          </p:cNvSpPr>
          <p:nvPr>
            <p:ph type="dt" sz="half" idx="10"/>
          </p:nvPr>
        </p:nvSpPr>
        <p:spPr/>
        <p:txBody>
          <a:bodyPr/>
          <a:lstStyle/>
          <a:p>
            <a:fld id="{34B29939-0998-4015-B173-488B7F46D670}" type="datetime1">
              <a:rPr lang="en-US" smtClean="0"/>
              <a:t>9/18/2025</a:t>
            </a:fld>
            <a:endParaRPr lang="en-US"/>
          </a:p>
        </p:txBody>
      </p:sp>
      <p:sp>
        <p:nvSpPr>
          <p:cNvPr id="6" name="Footer Placeholder 5">
            <a:extLst>
              <a:ext uri="{FF2B5EF4-FFF2-40B4-BE49-F238E27FC236}">
                <a16:creationId xmlns:a16="http://schemas.microsoft.com/office/drawing/2014/main" id="{C6313896-CAD9-DE31-7060-A3996A2E281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28F16D-0668-8DD5-A667-444170EBB2E1}"/>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98843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1578D-9258-A7F2-1CB2-2220271AA66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B101B4E-0A4F-97B5-1DD3-71F5410D27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321545-ACE8-53D8-5487-C6E20DA6D5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CEB9275-81A9-08F1-350A-E246E512F7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883E8-8BAA-4F81-E6F2-0D26B6DC33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6568DE-06BD-1A20-F11E-51CB431753BC}"/>
              </a:ext>
            </a:extLst>
          </p:cNvPr>
          <p:cNvSpPr>
            <a:spLocks noGrp="1"/>
          </p:cNvSpPr>
          <p:nvPr>
            <p:ph type="dt" sz="half" idx="10"/>
          </p:nvPr>
        </p:nvSpPr>
        <p:spPr/>
        <p:txBody>
          <a:bodyPr/>
          <a:lstStyle/>
          <a:p>
            <a:fld id="{379D581D-B56F-4917-9174-DB077DDBBC2F}" type="datetime1">
              <a:rPr lang="en-US" smtClean="0"/>
              <a:t>9/18/2025</a:t>
            </a:fld>
            <a:endParaRPr lang="en-US"/>
          </a:p>
        </p:txBody>
      </p:sp>
      <p:sp>
        <p:nvSpPr>
          <p:cNvPr id="8" name="Footer Placeholder 7">
            <a:extLst>
              <a:ext uri="{FF2B5EF4-FFF2-40B4-BE49-F238E27FC236}">
                <a16:creationId xmlns:a16="http://schemas.microsoft.com/office/drawing/2014/main" id="{0D2F8246-0057-91A5-2C77-7C7CFD6E9D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E8F7EE-D98A-1822-E19D-B3206209B667}"/>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1346159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26261-48F0-2D0D-2028-BBB90B726A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05E37AE-A335-4BC6-54F3-946070982AFC}"/>
              </a:ext>
            </a:extLst>
          </p:cNvPr>
          <p:cNvSpPr>
            <a:spLocks noGrp="1"/>
          </p:cNvSpPr>
          <p:nvPr>
            <p:ph type="dt" sz="half" idx="10"/>
          </p:nvPr>
        </p:nvSpPr>
        <p:spPr/>
        <p:txBody>
          <a:bodyPr/>
          <a:lstStyle/>
          <a:p>
            <a:fld id="{DFF0F8C6-D443-481E-9D4F-F956A6270929}" type="datetime1">
              <a:rPr lang="en-US" smtClean="0"/>
              <a:t>9/18/2025</a:t>
            </a:fld>
            <a:endParaRPr lang="en-US"/>
          </a:p>
        </p:txBody>
      </p:sp>
      <p:sp>
        <p:nvSpPr>
          <p:cNvPr id="4" name="Footer Placeholder 3">
            <a:extLst>
              <a:ext uri="{FF2B5EF4-FFF2-40B4-BE49-F238E27FC236}">
                <a16:creationId xmlns:a16="http://schemas.microsoft.com/office/drawing/2014/main" id="{C1ABBD74-BA7C-B2A0-E946-26341D0AE32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2061473-762F-ED29-6A8D-D35618DB1688}"/>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2979507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B1C471-55A8-D6AD-240E-AFC0E4E60D59}"/>
              </a:ext>
            </a:extLst>
          </p:cNvPr>
          <p:cNvSpPr>
            <a:spLocks noGrp="1"/>
          </p:cNvSpPr>
          <p:nvPr>
            <p:ph type="dt" sz="half" idx="10"/>
          </p:nvPr>
        </p:nvSpPr>
        <p:spPr/>
        <p:txBody>
          <a:bodyPr/>
          <a:lstStyle/>
          <a:p>
            <a:fld id="{9BDA1A48-63A5-4559-AB16-46569D3D26F7}" type="datetime1">
              <a:rPr lang="en-US" smtClean="0"/>
              <a:t>9/18/2025</a:t>
            </a:fld>
            <a:endParaRPr lang="en-US"/>
          </a:p>
        </p:txBody>
      </p:sp>
      <p:sp>
        <p:nvSpPr>
          <p:cNvPr id="3" name="Footer Placeholder 2">
            <a:extLst>
              <a:ext uri="{FF2B5EF4-FFF2-40B4-BE49-F238E27FC236}">
                <a16:creationId xmlns:a16="http://schemas.microsoft.com/office/drawing/2014/main" id="{F62810FA-BB63-F432-23F9-7A760BD955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662C85-F93C-41FF-2983-6C198BC2B8C5}"/>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1832906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2CC9C-E492-3C9B-B54A-9A50D0A3AA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83A7A05-723D-ECC8-4241-DEC5EE51C8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974116F-A4C8-3061-FAB9-7E0AAF76AC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40BDC9-F38F-B287-12BC-A963D33CF8FE}"/>
              </a:ext>
            </a:extLst>
          </p:cNvPr>
          <p:cNvSpPr>
            <a:spLocks noGrp="1"/>
          </p:cNvSpPr>
          <p:nvPr>
            <p:ph type="dt" sz="half" idx="10"/>
          </p:nvPr>
        </p:nvSpPr>
        <p:spPr/>
        <p:txBody>
          <a:bodyPr/>
          <a:lstStyle/>
          <a:p>
            <a:fld id="{F78C8473-0892-42E5-8CED-98FBDC2FF616}" type="datetime1">
              <a:rPr lang="en-US" smtClean="0"/>
              <a:t>9/18/2025</a:t>
            </a:fld>
            <a:endParaRPr lang="en-US"/>
          </a:p>
        </p:txBody>
      </p:sp>
      <p:sp>
        <p:nvSpPr>
          <p:cNvPr id="6" name="Footer Placeholder 5">
            <a:extLst>
              <a:ext uri="{FF2B5EF4-FFF2-40B4-BE49-F238E27FC236}">
                <a16:creationId xmlns:a16="http://schemas.microsoft.com/office/drawing/2014/main" id="{3F1BB02B-B09A-9680-2D3C-45659078B7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C09C37-BF99-7C85-2018-E78BB71BDED0}"/>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420385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1D3C-5CE9-078C-015C-11C9090500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9EECB12-475F-E21E-BDDF-05DD99FC81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26C731-1A18-CD82-563C-6C3C25E4BD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C73425-3EBE-AAC6-678B-C176D1D7F446}"/>
              </a:ext>
            </a:extLst>
          </p:cNvPr>
          <p:cNvSpPr>
            <a:spLocks noGrp="1"/>
          </p:cNvSpPr>
          <p:nvPr>
            <p:ph type="dt" sz="half" idx="10"/>
          </p:nvPr>
        </p:nvSpPr>
        <p:spPr/>
        <p:txBody>
          <a:bodyPr/>
          <a:lstStyle/>
          <a:p>
            <a:fld id="{0108510D-8C31-4F33-9672-8797480D696D}" type="datetime1">
              <a:rPr lang="en-US" smtClean="0"/>
              <a:t>9/18/2025</a:t>
            </a:fld>
            <a:endParaRPr lang="en-US"/>
          </a:p>
        </p:txBody>
      </p:sp>
      <p:sp>
        <p:nvSpPr>
          <p:cNvPr id="6" name="Footer Placeholder 5">
            <a:extLst>
              <a:ext uri="{FF2B5EF4-FFF2-40B4-BE49-F238E27FC236}">
                <a16:creationId xmlns:a16="http://schemas.microsoft.com/office/drawing/2014/main" id="{B672830A-2A96-8BA1-5CE4-4DB5201B15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D5D5CF-F975-9155-C469-C2E858D953BC}"/>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1175493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3EDFB-7FE4-516C-F9BB-8BD0E8E69E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7A9DC1-C584-BD43-6365-482CB3E274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5004F4-2A9F-F2DF-C315-BF4B0693AE06}"/>
              </a:ext>
            </a:extLst>
          </p:cNvPr>
          <p:cNvSpPr>
            <a:spLocks noGrp="1"/>
          </p:cNvSpPr>
          <p:nvPr>
            <p:ph type="dt" sz="half" idx="10"/>
          </p:nvPr>
        </p:nvSpPr>
        <p:spPr/>
        <p:txBody>
          <a:bodyPr/>
          <a:lstStyle/>
          <a:p>
            <a:fld id="{3FF2D1F3-6296-4A00-8963-FE41A271CCDD}" type="datetime1">
              <a:rPr lang="en-US" smtClean="0"/>
              <a:t>9/18/2025</a:t>
            </a:fld>
            <a:endParaRPr lang="en-US"/>
          </a:p>
        </p:txBody>
      </p:sp>
      <p:sp>
        <p:nvSpPr>
          <p:cNvPr id="5" name="Footer Placeholder 4">
            <a:extLst>
              <a:ext uri="{FF2B5EF4-FFF2-40B4-BE49-F238E27FC236}">
                <a16:creationId xmlns:a16="http://schemas.microsoft.com/office/drawing/2014/main" id="{EA991FED-9E97-4302-6E27-E1D14F9745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E61C68-74F0-42EF-B7AC-6CD1DB7B08F4}"/>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1479842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73C883-C3A4-5B6A-53BA-1069E6A790D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6BE30A8-F373-CFAD-E8C7-E7DB63D4F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AB54D53-BAF8-E684-B4A0-4CDC80886B51}"/>
              </a:ext>
            </a:extLst>
          </p:cNvPr>
          <p:cNvSpPr>
            <a:spLocks noGrp="1"/>
          </p:cNvSpPr>
          <p:nvPr>
            <p:ph type="dt" sz="half" idx="10"/>
          </p:nvPr>
        </p:nvSpPr>
        <p:spPr/>
        <p:txBody>
          <a:bodyPr/>
          <a:lstStyle/>
          <a:p>
            <a:fld id="{DB721FFF-F6E2-4160-8DC7-69DD0573B32D}" type="datetime1">
              <a:rPr lang="en-US" smtClean="0"/>
              <a:t>9/18/2025</a:t>
            </a:fld>
            <a:endParaRPr lang="en-US"/>
          </a:p>
        </p:txBody>
      </p:sp>
      <p:sp>
        <p:nvSpPr>
          <p:cNvPr id="5" name="Footer Placeholder 4">
            <a:extLst>
              <a:ext uri="{FF2B5EF4-FFF2-40B4-BE49-F238E27FC236}">
                <a16:creationId xmlns:a16="http://schemas.microsoft.com/office/drawing/2014/main" id="{7554275A-ABE7-9E73-B5FC-7D040CB664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F278FD-4461-FFED-693D-4F099D7EF8B1}"/>
              </a:ext>
            </a:extLst>
          </p:cNvPr>
          <p:cNvSpPr>
            <a:spLocks noGrp="1"/>
          </p:cNvSpPr>
          <p:nvPr>
            <p:ph type="sldNum" sz="quarter" idx="12"/>
          </p:nvPr>
        </p:nvSpPr>
        <p:spPr/>
        <p:txBody>
          <a:bodyPr/>
          <a:lstStyle/>
          <a:p>
            <a:fld id="{96EED676-1EC9-4A04-AC88-DF0D620CBFA1}" type="slidenum">
              <a:rPr lang="en-US" smtClean="0"/>
              <a:t>‹#›</a:t>
            </a:fld>
            <a:endParaRPr lang="en-US"/>
          </a:p>
        </p:txBody>
      </p:sp>
    </p:spTree>
    <p:extLst>
      <p:ext uri="{BB962C8B-B14F-4D97-AF65-F5344CB8AC3E}">
        <p14:creationId xmlns:p14="http://schemas.microsoft.com/office/powerpoint/2010/main" val="3513645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3F4B55-6FBE-4432-A7E5-7886E77DBC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1434F95-CC40-D44D-0E27-9B0ACBBF24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57C0EC-FFC0-E573-D00C-852B94162A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E97FAA-B4E4-47CD-A2B5-C351FB8E9013}" type="datetime1">
              <a:rPr lang="en-US" smtClean="0"/>
              <a:t>9/18/2025</a:t>
            </a:fld>
            <a:endParaRPr lang="en-US"/>
          </a:p>
        </p:txBody>
      </p:sp>
      <p:sp>
        <p:nvSpPr>
          <p:cNvPr id="5" name="Footer Placeholder 4">
            <a:extLst>
              <a:ext uri="{FF2B5EF4-FFF2-40B4-BE49-F238E27FC236}">
                <a16:creationId xmlns:a16="http://schemas.microsoft.com/office/drawing/2014/main" id="{83488942-7106-DBA5-CA06-AC49444993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A7E0FD6-A4D9-3652-3DCF-A27336EEB0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6EED676-1EC9-4A04-AC88-DF0D620CBFA1}" type="slidenum">
              <a:rPr lang="en-US" smtClean="0"/>
              <a:t>‹#›</a:t>
            </a:fld>
            <a:endParaRPr lang="en-US"/>
          </a:p>
        </p:txBody>
      </p:sp>
    </p:spTree>
    <p:extLst>
      <p:ext uri="{BB962C8B-B14F-4D97-AF65-F5344CB8AC3E}">
        <p14:creationId xmlns:p14="http://schemas.microsoft.com/office/powerpoint/2010/main" val="3852744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mindtools.com/a2e3k8v/5w2h"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https://www.find-government-grants.service.gov.uk/grants" TargetMode="External"/><Relationship Id="rId4" Type="http://schemas.openxmlformats.org/officeDocument/2006/relationships/hyperlink" Target="https://www.statista.com/outlook/emo/ecommerce/united-kingd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B533A-3C05-80F8-5DB3-FED697A5CCCA}"/>
              </a:ext>
            </a:extLst>
          </p:cNvPr>
          <p:cNvSpPr>
            <a:spLocks noGrp="1"/>
          </p:cNvSpPr>
          <p:nvPr>
            <p:ph type="ctrTitle"/>
          </p:nvPr>
        </p:nvSpPr>
        <p:spPr>
          <a:xfrm>
            <a:off x="457201" y="1604256"/>
            <a:ext cx="11138170" cy="600929"/>
          </a:xfrm>
        </p:spPr>
        <p:txBody>
          <a:bodyPr>
            <a:noAutofit/>
          </a:bodyPr>
          <a:lstStyle/>
          <a:p>
            <a:r>
              <a:rPr lang="en-US" sz="4000" b="1" dirty="0">
                <a:latin typeface="Arial" panose="020B0604020202020204" pitchFamily="34" charset="0"/>
                <a:cs typeface="Arial" panose="020B0604020202020204" pitchFamily="34" charset="0"/>
              </a:rPr>
              <a:t>Problem Analysis for Green Haven Florists </a:t>
            </a:r>
          </a:p>
        </p:txBody>
      </p:sp>
      <p:sp>
        <p:nvSpPr>
          <p:cNvPr id="3" name="Subtitle 2">
            <a:extLst>
              <a:ext uri="{FF2B5EF4-FFF2-40B4-BE49-F238E27FC236}">
                <a16:creationId xmlns:a16="http://schemas.microsoft.com/office/drawing/2014/main" id="{53B72A96-D61A-C37C-DAA4-12C57CEA2AEE}"/>
              </a:ext>
            </a:extLst>
          </p:cNvPr>
          <p:cNvSpPr>
            <a:spLocks noGrp="1"/>
          </p:cNvSpPr>
          <p:nvPr>
            <p:ph type="subTitle" idx="1"/>
          </p:nvPr>
        </p:nvSpPr>
        <p:spPr>
          <a:xfrm>
            <a:off x="725442" y="2725491"/>
            <a:ext cx="10454600" cy="3282462"/>
          </a:xfrm>
        </p:spPr>
        <p:txBody>
          <a:bodyPr>
            <a:normAutofit/>
          </a:bodyPr>
          <a:lstStyle/>
          <a:p>
            <a:r>
              <a:rPr lang="en-GB" sz="3200" b="1" dirty="0">
                <a:latin typeface="Arial" panose="020B0604020202020204" pitchFamily="34" charset="0"/>
                <a:cs typeface="Arial" panose="020B0604020202020204" pitchFamily="34" charset="0"/>
              </a:rPr>
              <a:t>Module Code: </a:t>
            </a:r>
            <a:r>
              <a:rPr lang="en-GB" sz="2800" dirty="0">
                <a:latin typeface="Arial" panose="020B0604020202020204" pitchFamily="34" charset="0"/>
                <a:cs typeface="Arial" panose="020B0604020202020204" pitchFamily="34" charset="0"/>
              </a:rPr>
              <a:t>LCLM 4004</a:t>
            </a:r>
          </a:p>
          <a:p>
            <a:r>
              <a:rPr lang="en-GB" sz="3200" b="1" dirty="0">
                <a:latin typeface="Arial" panose="020B0604020202020204" pitchFamily="34" charset="0"/>
                <a:cs typeface="Arial" panose="020B0604020202020204" pitchFamily="34" charset="0"/>
              </a:rPr>
              <a:t>Module Name: </a:t>
            </a:r>
            <a:r>
              <a:rPr lang="en-GB" sz="2800" dirty="0">
                <a:latin typeface="Arial" panose="020B0604020202020204" pitchFamily="34" charset="0"/>
                <a:cs typeface="Arial" panose="020B0604020202020204" pitchFamily="34" charset="0"/>
              </a:rPr>
              <a:t>Problem Solving and Decision-Making</a:t>
            </a:r>
          </a:p>
          <a:p>
            <a:r>
              <a:rPr lang="en-GB" sz="3200" b="1" dirty="0">
                <a:latin typeface="Arial" panose="020B0604020202020204" pitchFamily="34" charset="0"/>
                <a:cs typeface="Arial" panose="020B0604020202020204" pitchFamily="34" charset="0"/>
              </a:rPr>
              <a:t>Component 1: </a:t>
            </a:r>
            <a:r>
              <a:rPr lang="en-GB" sz="2800" dirty="0">
                <a:latin typeface="Arial" panose="020B0604020202020204" pitchFamily="34" charset="0"/>
                <a:cs typeface="Arial" panose="020B0604020202020204" pitchFamily="34" charset="0"/>
              </a:rPr>
              <a:t>Green Haven Florists</a:t>
            </a:r>
          </a:p>
          <a:p>
            <a:pPr lvl="2"/>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2633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C2B7D-762E-5C11-3B59-A70120E985B4}"/>
              </a:ext>
            </a:extLst>
          </p:cNvPr>
          <p:cNvSpPr>
            <a:spLocks noGrp="1"/>
          </p:cNvSpPr>
          <p:nvPr>
            <p:ph type="ctrTitle"/>
          </p:nvPr>
        </p:nvSpPr>
        <p:spPr>
          <a:xfrm>
            <a:off x="363415" y="243132"/>
            <a:ext cx="11301047" cy="940899"/>
          </a:xfrm>
        </p:spPr>
        <p:txBody>
          <a:bodyPr>
            <a:noAutofit/>
          </a:bodyPr>
          <a:lstStyle/>
          <a:p>
            <a:r>
              <a:rPr lang="en-US" sz="4800" b="1" dirty="0">
                <a:latin typeface="Arial" panose="020B0604020202020204" pitchFamily="34" charset="0"/>
                <a:cs typeface="Arial" panose="020B0604020202020204" pitchFamily="34" charset="0"/>
              </a:rPr>
              <a:t>Introduction to Green Haven Florists</a:t>
            </a:r>
          </a:p>
        </p:txBody>
      </p:sp>
      <p:sp>
        <p:nvSpPr>
          <p:cNvPr id="3" name="Subtitle 2">
            <a:extLst>
              <a:ext uri="{FF2B5EF4-FFF2-40B4-BE49-F238E27FC236}">
                <a16:creationId xmlns:a16="http://schemas.microsoft.com/office/drawing/2014/main" id="{E51EE62E-CA4B-C085-8C64-E7451982C756}"/>
              </a:ext>
            </a:extLst>
          </p:cNvPr>
          <p:cNvSpPr>
            <a:spLocks noGrp="1"/>
          </p:cNvSpPr>
          <p:nvPr>
            <p:ph type="subTitle" idx="1"/>
          </p:nvPr>
        </p:nvSpPr>
        <p:spPr>
          <a:xfrm>
            <a:off x="363415" y="1591408"/>
            <a:ext cx="5732585" cy="4257850"/>
          </a:xfrm>
        </p:spPr>
        <p:txBody>
          <a:bodyPr>
            <a:normAutofit fontScale="85000" lnSpcReduction="20000"/>
          </a:bodyPr>
          <a:lstStyle/>
          <a:p>
            <a:pPr marL="342900" indent="-342900" algn="l">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Independent flower shop, Norwich, UK, founded 2016.</a:t>
            </a:r>
          </a:p>
          <a:p>
            <a:pPr marL="342900" indent="-342900" algn="l">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Bespoke floral arrangements, eco-friendly packaging.</a:t>
            </a:r>
          </a:p>
          <a:p>
            <a:pPr marL="342900" indent="-342900" algn="l">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Serves walk-in customers, corporate accounts, and wedding planners.</a:t>
            </a:r>
          </a:p>
          <a:p>
            <a:pPr marL="342900" indent="-342900" algn="l">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Employs five staff, with strong community engagement.</a:t>
            </a:r>
          </a:p>
          <a:p>
            <a:pPr marL="342900" indent="-342900" algn="l">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30% in-store sales decline over the past year.</a:t>
            </a:r>
          </a:p>
        </p:txBody>
      </p:sp>
      <p:pic>
        <p:nvPicPr>
          <p:cNvPr id="5" name="Picture 4">
            <a:extLst>
              <a:ext uri="{FF2B5EF4-FFF2-40B4-BE49-F238E27FC236}">
                <a16:creationId xmlns:a16="http://schemas.microsoft.com/office/drawing/2014/main" id="{CF26E6DF-BB51-35D8-1BFF-E4DD63660E0C}"/>
              </a:ext>
            </a:extLst>
          </p:cNvPr>
          <p:cNvPicPr>
            <a:picLocks noChangeAspect="1"/>
          </p:cNvPicPr>
          <p:nvPr/>
        </p:nvPicPr>
        <p:blipFill>
          <a:blip r:embed="rId3"/>
          <a:stretch>
            <a:fillRect/>
          </a:stretch>
        </p:blipFill>
        <p:spPr>
          <a:xfrm>
            <a:off x="6545942" y="1769907"/>
            <a:ext cx="4867595" cy="3840154"/>
          </a:xfrm>
          <a:prstGeom prst="rect">
            <a:avLst/>
          </a:prstGeom>
          <a:ln>
            <a:noFill/>
          </a:ln>
          <a:effectLst>
            <a:softEdge rad="112500"/>
          </a:effectLst>
        </p:spPr>
      </p:pic>
      <p:sp>
        <p:nvSpPr>
          <p:cNvPr id="7" name="TextBox 6">
            <a:extLst>
              <a:ext uri="{FF2B5EF4-FFF2-40B4-BE49-F238E27FC236}">
                <a16:creationId xmlns:a16="http://schemas.microsoft.com/office/drawing/2014/main" id="{5D182243-AC7B-111E-AF1F-0967192350FB}"/>
              </a:ext>
            </a:extLst>
          </p:cNvPr>
          <p:cNvSpPr txBox="1"/>
          <p:nvPr/>
        </p:nvSpPr>
        <p:spPr>
          <a:xfrm>
            <a:off x="1509486" y="5934780"/>
            <a:ext cx="2438400"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cs typeface="Arial" panose="020B0604020202020204" pitchFamily="34" charset="0"/>
              </a:rPr>
              <a:t>(Kotler &amp; Keller, 2016</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9861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AD09B-A8C7-A360-EDA5-1C8F258C35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CBB6CD-6854-55EA-9349-29A54D476E85}"/>
              </a:ext>
            </a:extLst>
          </p:cNvPr>
          <p:cNvSpPr>
            <a:spLocks noGrp="1"/>
          </p:cNvSpPr>
          <p:nvPr>
            <p:ph type="ctrTitle"/>
          </p:nvPr>
        </p:nvSpPr>
        <p:spPr>
          <a:xfrm>
            <a:off x="363415" y="243132"/>
            <a:ext cx="11301047" cy="940899"/>
          </a:xfrm>
        </p:spPr>
        <p:txBody>
          <a:bodyPr>
            <a:normAutofit fontScale="90000"/>
          </a:bodyPr>
          <a:lstStyle/>
          <a:p>
            <a:r>
              <a:rPr lang="en-US" b="1" dirty="0">
                <a:latin typeface="Arial" panose="020B0604020202020204" pitchFamily="34" charset="0"/>
                <a:cs typeface="Arial" panose="020B0604020202020204" pitchFamily="34" charset="0"/>
              </a:rPr>
              <a:t>Nature and Scope of the Problem</a:t>
            </a:r>
          </a:p>
        </p:txBody>
      </p:sp>
      <p:sp>
        <p:nvSpPr>
          <p:cNvPr id="3" name="Subtitle 2">
            <a:extLst>
              <a:ext uri="{FF2B5EF4-FFF2-40B4-BE49-F238E27FC236}">
                <a16:creationId xmlns:a16="http://schemas.microsoft.com/office/drawing/2014/main" id="{D3955EE6-168A-DE7E-C260-B00EA733B3DE}"/>
              </a:ext>
            </a:extLst>
          </p:cNvPr>
          <p:cNvSpPr>
            <a:spLocks noGrp="1"/>
          </p:cNvSpPr>
          <p:nvPr>
            <p:ph type="subTitle" idx="1"/>
          </p:nvPr>
        </p:nvSpPr>
        <p:spPr>
          <a:xfrm>
            <a:off x="363415" y="1591407"/>
            <a:ext cx="5551002" cy="4528039"/>
          </a:xfrm>
        </p:spPr>
        <p:txBody>
          <a:bodyPr>
            <a:normAutofit fontScale="85000" lnSpcReduction="20000"/>
          </a:bodyPr>
          <a:lstStyle/>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30% in-store sales decline.</a:t>
            </a:r>
          </a:p>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Outdated website and poor usability.</a:t>
            </a:r>
          </a:p>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Limited digital marketing efforts.</a:t>
            </a:r>
          </a:p>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Reduced high street foot traffic.</a:t>
            </a:r>
          </a:p>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Intense online and local florist competition.</a:t>
            </a:r>
          </a:p>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Limited control over external trends.</a:t>
            </a:r>
          </a:p>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Moderate control over internal operations.</a:t>
            </a:r>
          </a:p>
          <a:p>
            <a:pPr marL="342900" indent="-342900" algn="l">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Declining revenue and customer loyalty loss.</a:t>
            </a:r>
          </a:p>
        </p:txBody>
      </p:sp>
      <p:pic>
        <p:nvPicPr>
          <p:cNvPr id="2050" name="Picture 2" descr="Generated Image">
            <a:extLst>
              <a:ext uri="{FF2B5EF4-FFF2-40B4-BE49-F238E27FC236}">
                <a16:creationId xmlns:a16="http://schemas.microsoft.com/office/drawing/2014/main" id="{0BFC47A5-611D-D5A9-4D83-8D233C56CB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6274" y="1753799"/>
            <a:ext cx="5628188" cy="38693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B0E5393-0F60-9E4B-27FD-3FD5105BA1EF}"/>
              </a:ext>
            </a:extLst>
          </p:cNvPr>
          <p:cNvSpPr txBox="1"/>
          <p:nvPr/>
        </p:nvSpPr>
        <p:spPr>
          <a:xfrm>
            <a:off x="2927346" y="5934780"/>
            <a:ext cx="1731740"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(Porter, 2008). </a:t>
            </a:r>
            <a:endParaRPr lang="en-US" dirty="0"/>
          </a:p>
        </p:txBody>
      </p:sp>
    </p:spTree>
    <p:extLst>
      <p:ext uri="{BB962C8B-B14F-4D97-AF65-F5344CB8AC3E}">
        <p14:creationId xmlns:p14="http://schemas.microsoft.com/office/powerpoint/2010/main" val="586145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E9B1B4-F3EA-2352-2615-BCD83D1758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AB7406-92F3-4071-205E-78EED84B50E1}"/>
              </a:ext>
            </a:extLst>
          </p:cNvPr>
          <p:cNvSpPr>
            <a:spLocks noGrp="1"/>
          </p:cNvSpPr>
          <p:nvPr>
            <p:ph type="ctrTitle"/>
          </p:nvPr>
        </p:nvSpPr>
        <p:spPr>
          <a:xfrm>
            <a:off x="363415" y="243132"/>
            <a:ext cx="11301047" cy="940899"/>
          </a:xfrm>
        </p:spPr>
        <p:txBody>
          <a:bodyPr/>
          <a:lstStyle/>
          <a:p>
            <a:r>
              <a:rPr lang="en-US" b="1" dirty="0">
                <a:latin typeface="Arial" panose="020B0604020202020204" pitchFamily="34" charset="0"/>
                <a:cs typeface="Arial" panose="020B0604020202020204" pitchFamily="34" charset="0"/>
              </a:rPr>
              <a:t>5W2H Analysis of the Problem</a:t>
            </a:r>
          </a:p>
        </p:txBody>
      </p:sp>
      <p:graphicFrame>
        <p:nvGraphicFramePr>
          <p:cNvPr id="6" name="Table 5">
            <a:extLst>
              <a:ext uri="{FF2B5EF4-FFF2-40B4-BE49-F238E27FC236}">
                <a16:creationId xmlns:a16="http://schemas.microsoft.com/office/drawing/2014/main" id="{D5FF1A10-BFFB-928D-767B-B0ABBE85DCA5}"/>
              </a:ext>
            </a:extLst>
          </p:cNvPr>
          <p:cNvGraphicFramePr>
            <a:graphicFrameLocks noGrp="1"/>
          </p:cNvGraphicFramePr>
          <p:nvPr>
            <p:extLst>
              <p:ext uri="{D42A27DB-BD31-4B8C-83A1-F6EECF244321}">
                <p14:modId xmlns:p14="http://schemas.microsoft.com/office/powerpoint/2010/main" val="806278709"/>
              </p:ext>
            </p:extLst>
          </p:nvPr>
        </p:nvGraphicFramePr>
        <p:xfrm>
          <a:off x="545871" y="1323992"/>
          <a:ext cx="11100257" cy="4613803"/>
        </p:xfrm>
        <a:graphic>
          <a:graphicData uri="http://schemas.openxmlformats.org/drawingml/2006/table">
            <a:tbl>
              <a:tblPr firstRow="1" bandRow="1">
                <a:tableStyleId>{93296810-A885-4BE3-A3E7-6D5BEEA58F35}</a:tableStyleId>
              </a:tblPr>
              <a:tblGrid>
                <a:gridCol w="1585751">
                  <a:extLst>
                    <a:ext uri="{9D8B030D-6E8A-4147-A177-3AD203B41FA5}">
                      <a16:colId xmlns:a16="http://schemas.microsoft.com/office/drawing/2014/main" val="516700139"/>
                    </a:ext>
                  </a:extLst>
                </a:gridCol>
                <a:gridCol w="1585751">
                  <a:extLst>
                    <a:ext uri="{9D8B030D-6E8A-4147-A177-3AD203B41FA5}">
                      <a16:colId xmlns:a16="http://schemas.microsoft.com/office/drawing/2014/main" val="1482979515"/>
                    </a:ext>
                  </a:extLst>
                </a:gridCol>
                <a:gridCol w="1585751">
                  <a:extLst>
                    <a:ext uri="{9D8B030D-6E8A-4147-A177-3AD203B41FA5}">
                      <a16:colId xmlns:a16="http://schemas.microsoft.com/office/drawing/2014/main" val="1537974666"/>
                    </a:ext>
                  </a:extLst>
                </a:gridCol>
                <a:gridCol w="1585751">
                  <a:extLst>
                    <a:ext uri="{9D8B030D-6E8A-4147-A177-3AD203B41FA5}">
                      <a16:colId xmlns:a16="http://schemas.microsoft.com/office/drawing/2014/main" val="2616223528"/>
                    </a:ext>
                  </a:extLst>
                </a:gridCol>
                <a:gridCol w="1585751">
                  <a:extLst>
                    <a:ext uri="{9D8B030D-6E8A-4147-A177-3AD203B41FA5}">
                      <a16:colId xmlns:a16="http://schemas.microsoft.com/office/drawing/2014/main" val="3425015451"/>
                    </a:ext>
                  </a:extLst>
                </a:gridCol>
                <a:gridCol w="1585751">
                  <a:extLst>
                    <a:ext uri="{9D8B030D-6E8A-4147-A177-3AD203B41FA5}">
                      <a16:colId xmlns:a16="http://schemas.microsoft.com/office/drawing/2014/main" val="1430925739"/>
                    </a:ext>
                  </a:extLst>
                </a:gridCol>
                <a:gridCol w="1585751">
                  <a:extLst>
                    <a:ext uri="{9D8B030D-6E8A-4147-A177-3AD203B41FA5}">
                      <a16:colId xmlns:a16="http://schemas.microsoft.com/office/drawing/2014/main" val="283900714"/>
                    </a:ext>
                  </a:extLst>
                </a:gridCol>
              </a:tblGrid>
              <a:tr h="416076">
                <a:tc gridSpan="7">
                  <a:txBody>
                    <a:bodyPr/>
                    <a:lstStyle/>
                    <a:p>
                      <a:pPr algn="ctr"/>
                      <a:r>
                        <a:rPr lang="en-GB" sz="2400" dirty="0">
                          <a:solidFill>
                            <a:schemeClr val="tx1"/>
                          </a:solidFill>
                          <a:latin typeface="Arial" panose="020B0604020202020204" pitchFamily="34" charset="0"/>
                          <a:cs typeface="Arial" panose="020B0604020202020204" pitchFamily="34" charset="0"/>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748937">
                <a:tc>
                  <a:txBody>
                    <a:bodyPr/>
                    <a:lstStyle/>
                    <a:p>
                      <a:pPr algn="ctr"/>
                      <a:r>
                        <a:rPr lang="en-GB" sz="2400" dirty="0">
                          <a:solidFill>
                            <a:schemeClr val="tx1"/>
                          </a:solidFill>
                          <a:latin typeface="Arial" panose="020B0604020202020204" pitchFamily="34" charset="0"/>
                          <a:cs typeface="Arial" panose="020B0604020202020204" pitchFamily="34" charset="0"/>
                        </a:rPr>
                        <a:t>What?</a:t>
                      </a:r>
                    </a:p>
                  </a:txBody>
                  <a:tcPr>
                    <a:solidFill>
                      <a:srgbClr val="FF0000"/>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Where? </a:t>
                      </a:r>
                    </a:p>
                  </a:txBody>
                  <a:tcPr>
                    <a:solidFill>
                      <a:srgbClr val="FFC000"/>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When?</a:t>
                      </a:r>
                    </a:p>
                  </a:txBody>
                  <a:tcPr>
                    <a:solidFill>
                      <a:srgbClr val="FFFF00"/>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Who?</a:t>
                      </a:r>
                    </a:p>
                  </a:txBody>
                  <a:tcPr>
                    <a:solidFill>
                      <a:srgbClr val="92D050"/>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Why?</a:t>
                      </a:r>
                    </a:p>
                  </a:txBody>
                  <a:tcPr>
                    <a:solidFill>
                      <a:srgbClr val="00B0F0"/>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How?</a:t>
                      </a:r>
                    </a:p>
                  </a:txBody>
                  <a:tcPr>
                    <a:solidFill>
                      <a:srgbClr val="0070C0"/>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How much?</a:t>
                      </a:r>
                    </a:p>
                  </a:txBody>
                  <a:tcPr>
                    <a:solidFill>
                      <a:srgbClr val="7030A0"/>
                    </a:solidFill>
                  </a:tcPr>
                </a:tc>
                <a:extLst>
                  <a:ext uri="{0D108BD9-81ED-4DB2-BD59-A6C34878D82A}">
                    <a16:rowId xmlns:a16="http://schemas.microsoft.com/office/drawing/2014/main" val="1480788629"/>
                  </a:ext>
                </a:extLst>
              </a:tr>
              <a:tr h="1047643">
                <a:tc>
                  <a:txBody>
                    <a:bodyPr/>
                    <a:lstStyle/>
                    <a:p>
                      <a:r>
                        <a:rPr lang="en-GB" dirty="0">
                          <a:latin typeface="Arial" panose="020B0604020202020204" pitchFamily="34" charset="0"/>
                          <a:cs typeface="Arial" panose="020B0604020202020204" pitchFamily="34" charset="0"/>
                        </a:rPr>
                        <a:t>What effect is it having?</a:t>
                      </a:r>
                    </a:p>
                  </a:txBody>
                  <a:tcPr>
                    <a:solidFill>
                      <a:srgbClr val="FF0000"/>
                    </a:solidFill>
                  </a:tcPr>
                </a:tc>
                <a:tc>
                  <a:txBody>
                    <a:bodyPr/>
                    <a:lstStyle/>
                    <a:p>
                      <a:r>
                        <a:rPr lang="en-GB" dirty="0">
                          <a:latin typeface="Arial" panose="020B0604020202020204" pitchFamily="34" charset="0"/>
                          <a:cs typeface="Arial" panose="020B0604020202020204" pitchFamily="34" charset="0"/>
                        </a:rPr>
                        <a:t>Where is the problem occurring?</a:t>
                      </a:r>
                    </a:p>
                  </a:txBody>
                  <a:tcPr>
                    <a:solidFill>
                      <a:srgbClr val="FFC000"/>
                    </a:solidFill>
                  </a:tcPr>
                </a:tc>
                <a:tc>
                  <a:txBody>
                    <a:bodyPr/>
                    <a:lstStyle/>
                    <a:p>
                      <a:r>
                        <a:rPr lang="en-GB" dirty="0">
                          <a:latin typeface="Arial" panose="020B0604020202020204" pitchFamily="34" charset="0"/>
                          <a:cs typeface="Arial" panose="020B0604020202020204" pitchFamily="34" charset="0"/>
                        </a:rPr>
                        <a:t>When was the problem first noticed?</a:t>
                      </a:r>
                    </a:p>
                  </a:txBody>
                  <a:tcPr>
                    <a:solidFill>
                      <a:srgbClr val="FFFF00"/>
                    </a:solidFill>
                  </a:tcPr>
                </a:tc>
                <a:tc>
                  <a:txBody>
                    <a:bodyPr/>
                    <a:lstStyle/>
                    <a:p>
                      <a:r>
                        <a:rPr lang="en-GB" dirty="0">
                          <a:latin typeface="Arial" panose="020B0604020202020204" pitchFamily="34" charset="0"/>
                          <a:cs typeface="Arial" panose="020B0604020202020204" pitchFamily="34" charset="0"/>
                        </a:rPr>
                        <a:t>Who is impacted by the problem?</a:t>
                      </a:r>
                    </a:p>
                  </a:txBody>
                  <a:tcPr>
                    <a:solidFill>
                      <a:srgbClr val="92D050"/>
                    </a:solidFill>
                  </a:tcPr>
                </a:tc>
                <a:tc>
                  <a:txBody>
                    <a:bodyPr/>
                    <a:lstStyle/>
                    <a:p>
                      <a:r>
                        <a:rPr lang="en-GB" dirty="0">
                          <a:latin typeface="Arial" panose="020B0604020202020204" pitchFamily="34" charset="0"/>
                          <a:cs typeface="Arial" panose="020B0604020202020204" pitchFamily="34" charset="0"/>
                        </a:rPr>
                        <a:t>Why is the problem happening?</a:t>
                      </a:r>
                    </a:p>
                  </a:txBody>
                  <a:tcPr>
                    <a:solidFill>
                      <a:srgbClr val="00B0F0"/>
                    </a:solidFill>
                  </a:tcPr>
                </a:tc>
                <a:tc>
                  <a:txBody>
                    <a:bodyPr/>
                    <a:lstStyle/>
                    <a:p>
                      <a:r>
                        <a:rPr lang="en-GB" dirty="0">
                          <a:latin typeface="Arial" panose="020B0604020202020204" pitchFamily="34" charset="0"/>
                          <a:cs typeface="Arial" panose="020B0604020202020204" pitchFamily="34" charset="0"/>
                        </a:rPr>
                        <a:t>How serious is the problem?</a:t>
                      </a:r>
                    </a:p>
                  </a:txBody>
                  <a:tcPr>
                    <a:solidFill>
                      <a:srgbClr val="0070C0"/>
                    </a:solidFill>
                  </a:tcPr>
                </a:tc>
                <a:tc>
                  <a:txBody>
                    <a:bodyPr/>
                    <a:lstStyle/>
                    <a:p>
                      <a:r>
                        <a:rPr lang="en-GB" dirty="0">
                          <a:latin typeface="Arial" panose="020B0604020202020204" pitchFamily="34" charset="0"/>
                          <a:cs typeface="Arial" panose="020B0604020202020204" pitchFamily="34" charset="0"/>
                        </a:rPr>
                        <a:t>How much money is being lost?</a:t>
                      </a:r>
                    </a:p>
                  </a:txBody>
                  <a:tcPr>
                    <a:solidFill>
                      <a:srgbClr val="7030A0"/>
                    </a:solidFill>
                  </a:tcPr>
                </a:tc>
                <a:extLst>
                  <a:ext uri="{0D108BD9-81ED-4DB2-BD59-A6C34878D82A}">
                    <a16:rowId xmlns:a16="http://schemas.microsoft.com/office/drawing/2014/main" val="2046650194"/>
                  </a:ext>
                </a:extLst>
              </a:tr>
              <a:tr h="2080381">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30% in-store sales decline</a:t>
                      </a:r>
                    </a:p>
                  </a:txBody>
                  <a:tcPr>
                    <a:solidFill>
                      <a:srgbClr val="FF0000"/>
                    </a:solidFill>
                  </a:tcPr>
                </a:tc>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Norwich High Street</a:t>
                      </a:r>
                      <a:endParaRPr lang="en-GB" dirty="0">
                        <a:latin typeface="Arial" panose="020B0604020202020204" pitchFamily="34" charset="0"/>
                        <a:cs typeface="Arial" panose="020B0604020202020204" pitchFamily="34" charset="0"/>
                      </a:endParaRPr>
                    </a:p>
                  </a:txBody>
                  <a:tcPr>
                    <a:solidFill>
                      <a:srgbClr val="FFC000"/>
                    </a:solidFill>
                  </a:tcPr>
                </a:tc>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Past 12 months</a:t>
                      </a:r>
                      <a:endParaRPr lang="en-GB" dirty="0">
                        <a:latin typeface="Arial" panose="020B0604020202020204" pitchFamily="34" charset="0"/>
                        <a:cs typeface="Arial" panose="020B0604020202020204" pitchFamily="34" charset="0"/>
                      </a:endParaRPr>
                    </a:p>
                  </a:txBody>
                  <a:tcPr>
                    <a:solidFill>
                      <a:srgbClr val="FFFF00"/>
                    </a:solidFill>
                  </a:tcPr>
                </a:tc>
                <a:tc>
                  <a:txBody>
                    <a:bodyPr/>
                    <a:lstStyle/>
                    <a:p>
                      <a:pPr marL="285750" indent="-285750" algn="l">
                        <a:buFont typeface="Arial" panose="020B0604020202020204" pitchFamily="34" charset="0"/>
                        <a:buChar char="•"/>
                      </a:pPr>
                      <a:r>
                        <a:rPr lang="en-US" dirty="0">
                          <a:latin typeface="Arial" panose="020B0604020202020204" pitchFamily="34" charset="0"/>
                          <a:cs typeface="Arial" panose="020B0604020202020204" pitchFamily="34" charset="0"/>
                        </a:rPr>
                        <a:t>Liam, Priya, staff, customers.</a:t>
                      </a:r>
                    </a:p>
                  </a:txBody>
                  <a:tcPr>
                    <a:solidFill>
                      <a:srgbClr val="92D05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Online shopping shift, outdated website and competition.</a:t>
                      </a:r>
                    </a:p>
                  </a:txBody>
                  <a:tcPr>
                    <a:solidFill>
                      <a:srgbClr val="00B0F0"/>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latin typeface="Arial" panose="020B0604020202020204" pitchFamily="34" charset="0"/>
                          <a:cs typeface="Arial" panose="020B0604020202020204" pitchFamily="34" charset="0"/>
                        </a:rPr>
                        <a:t>Rising costs and limited marketing.</a:t>
                      </a:r>
                    </a:p>
                  </a:txBody>
                  <a:tcPr>
                    <a:solidFill>
                      <a:srgbClr val="0070C0"/>
                    </a:solidFill>
                  </a:tcPr>
                </a:tc>
                <a:tc>
                  <a:txBody>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30% drop and cost increases.</a:t>
                      </a:r>
                      <a:endParaRPr lang="en-GB" dirty="0">
                        <a:latin typeface="Arial" panose="020B0604020202020204" pitchFamily="34" charset="0"/>
                        <a:cs typeface="Arial" panose="020B0604020202020204" pitchFamily="34" charset="0"/>
                      </a:endParaRPr>
                    </a:p>
                  </a:txBody>
                  <a:tcPr>
                    <a:solidFill>
                      <a:srgbClr val="7030A0"/>
                    </a:solidFill>
                  </a:tcPr>
                </a:tc>
                <a:extLst>
                  <a:ext uri="{0D108BD9-81ED-4DB2-BD59-A6C34878D82A}">
                    <a16:rowId xmlns:a16="http://schemas.microsoft.com/office/drawing/2014/main" val="886584623"/>
                  </a:ext>
                </a:extLst>
              </a:tr>
            </a:tbl>
          </a:graphicData>
        </a:graphic>
      </p:graphicFrame>
      <p:sp>
        <p:nvSpPr>
          <p:cNvPr id="10" name="TextBox 9">
            <a:extLst>
              <a:ext uri="{FF2B5EF4-FFF2-40B4-BE49-F238E27FC236}">
                <a16:creationId xmlns:a16="http://schemas.microsoft.com/office/drawing/2014/main" id="{C9E69385-4C35-6650-67F6-A5C04FE28BA8}"/>
              </a:ext>
            </a:extLst>
          </p:cNvPr>
          <p:cNvSpPr txBox="1"/>
          <p:nvPr/>
        </p:nvSpPr>
        <p:spPr>
          <a:xfrm>
            <a:off x="4569766" y="6239731"/>
            <a:ext cx="2888343"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cs typeface="Arial" panose="020B0604020202020204" pitchFamily="34" charset="0"/>
              </a:rPr>
              <a:t>(MindTools, 2023).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7001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0519B-73DF-E5F8-19F3-7566DFFF91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AA48A2-641A-5B7A-9A79-84BEA9E1873C}"/>
              </a:ext>
            </a:extLst>
          </p:cNvPr>
          <p:cNvSpPr>
            <a:spLocks noGrp="1"/>
          </p:cNvSpPr>
          <p:nvPr>
            <p:ph type="ctrTitle"/>
          </p:nvPr>
        </p:nvSpPr>
        <p:spPr>
          <a:xfrm>
            <a:off x="363415" y="243132"/>
            <a:ext cx="11301047" cy="940899"/>
          </a:xfrm>
        </p:spPr>
        <p:txBody>
          <a:bodyPr>
            <a:noAutofit/>
          </a:bodyPr>
          <a:lstStyle/>
          <a:p>
            <a:r>
              <a:rPr lang="en-US" sz="4400" b="1" dirty="0">
                <a:latin typeface="Arial" panose="020B0604020202020204" pitchFamily="34" charset="0"/>
                <a:cs typeface="Arial" panose="020B0604020202020204" pitchFamily="34" charset="0"/>
              </a:rPr>
              <a:t>Understanding the PESTEL Framework</a:t>
            </a:r>
          </a:p>
        </p:txBody>
      </p:sp>
      <p:sp>
        <p:nvSpPr>
          <p:cNvPr id="3" name="Subtitle 2">
            <a:extLst>
              <a:ext uri="{FF2B5EF4-FFF2-40B4-BE49-F238E27FC236}">
                <a16:creationId xmlns:a16="http://schemas.microsoft.com/office/drawing/2014/main" id="{9C5A279D-3AD7-45E1-A49B-A609BC72299F}"/>
              </a:ext>
            </a:extLst>
          </p:cNvPr>
          <p:cNvSpPr>
            <a:spLocks noGrp="1"/>
          </p:cNvSpPr>
          <p:nvPr>
            <p:ph type="subTitle" idx="1"/>
          </p:nvPr>
        </p:nvSpPr>
        <p:spPr>
          <a:xfrm>
            <a:off x="363415" y="1591407"/>
            <a:ext cx="6053714" cy="4528039"/>
          </a:xfrm>
        </p:spPr>
        <p:txBody>
          <a:bodyPr>
            <a:normAutofit fontScale="85000" lnSpcReduction="10000"/>
          </a:bodyPr>
          <a:lstStyle/>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Analyses Political, Economic and Social factors.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Examines Technological, Environmental and Legal factors.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Identifies external business influences.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Supports strategic market planning.</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Comprehensive, captures uncontrollable trends.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Broad, may miss internal issues.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Requires updating for ongoing relevance.</a:t>
            </a:r>
          </a:p>
        </p:txBody>
      </p:sp>
      <p:pic>
        <p:nvPicPr>
          <p:cNvPr id="4098" name="Picture 2" descr="What is A PESTEL Analysis with Examples | EdrawMax Online">
            <a:extLst>
              <a:ext uri="{FF2B5EF4-FFF2-40B4-BE49-F238E27FC236}">
                <a16:creationId xmlns:a16="http://schemas.microsoft.com/office/drawing/2014/main" id="{889BE40E-5DE6-4656-2574-7557D3DCA5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3842" y="2099424"/>
            <a:ext cx="5557157" cy="3609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BDE4FB4-F10A-7638-1035-52E6C75ACC46}"/>
              </a:ext>
            </a:extLst>
          </p:cNvPr>
          <p:cNvSpPr txBox="1"/>
          <p:nvPr/>
        </p:nvSpPr>
        <p:spPr>
          <a:xfrm>
            <a:off x="2445204" y="6119444"/>
            <a:ext cx="2992210"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(Johnson et al, 2017). </a:t>
            </a:r>
            <a:endParaRPr lang="en-US" dirty="0"/>
          </a:p>
        </p:txBody>
      </p:sp>
    </p:spTree>
    <p:extLst>
      <p:ext uri="{BB962C8B-B14F-4D97-AF65-F5344CB8AC3E}">
        <p14:creationId xmlns:p14="http://schemas.microsoft.com/office/powerpoint/2010/main" val="983729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2FE30-FDED-5DED-735A-7C9DEC5EAF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2450F5-031A-E5CD-63B9-6C6D305943B6}"/>
              </a:ext>
            </a:extLst>
          </p:cNvPr>
          <p:cNvSpPr>
            <a:spLocks noGrp="1"/>
          </p:cNvSpPr>
          <p:nvPr>
            <p:ph type="ctrTitle"/>
          </p:nvPr>
        </p:nvSpPr>
        <p:spPr>
          <a:xfrm>
            <a:off x="363415" y="243132"/>
            <a:ext cx="11301047" cy="940899"/>
          </a:xfrm>
        </p:spPr>
        <p:txBody>
          <a:bodyPr>
            <a:noAutofit/>
          </a:bodyPr>
          <a:lstStyle/>
          <a:p>
            <a:r>
              <a:rPr lang="en-US" sz="4800" b="1" dirty="0">
                <a:latin typeface="Arial" panose="020B0604020202020204" pitchFamily="34" charset="0"/>
                <a:cs typeface="Arial" panose="020B0604020202020204" pitchFamily="34" charset="0"/>
              </a:rPr>
              <a:t>PESTEL Analysis for Green Haven</a:t>
            </a:r>
          </a:p>
        </p:txBody>
      </p:sp>
      <p:graphicFrame>
        <p:nvGraphicFramePr>
          <p:cNvPr id="4" name="Table 3">
            <a:extLst>
              <a:ext uri="{FF2B5EF4-FFF2-40B4-BE49-F238E27FC236}">
                <a16:creationId xmlns:a16="http://schemas.microsoft.com/office/drawing/2014/main" id="{CF3A2742-F4E3-5DB3-70E4-FE2F94DC9574}"/>
              </a:ext>
            </a:extLst>
          </p:cNvPr>
          <p:cNvGraphicFramePr>
            <a:graphicFrameLocks noGrp="1"/>
          </p:cNvGraphicFramePr>
          <p:nvPr>
            <p:extLst>
              <p:ext uri="{D42A27DB-BD31-4B8C-83A1-F6EECF244321}">
                <p14:modId xmlns:p14="http://schemas.microsoft.com/office/powerpoint/2010/main" val="269823331"/>
              </p:ext>
            </p:extLst>
          </p:nvPr>
        </p:nvGraphicFramePr>
        <p:xfrm>
          <a:off x="638782" y="1611305"/>
          <a:ext cx="10914435" cy="4315965"/>
        </p:xfrm>
        <a:graphic>
          <a:graphicData uri="http://schemas.openxmlformats.org/drawingml/2006/table">
            <a:tbl>
              <a:tblPr firstRow="1" bandRow="1">
                <a:tableStyleId>{5C22544A-7EE6-4342-B048-85BDC9FD1C3A}</a:tableStyleId>
              </a:tblPr>
              <a:tblGrid>
                <a:gridCol w="1779395">
                  <a:extLst>
                    <a:ext uri="{9D8B030D-6E8A-4147-A177-3AD203B41FA5}">
                      <a16:colId xmlns:a16="http://schemas.microsoft.com/office/drawing/2014/main" val="1284065850"/>
                    </a:ext>
                  </a:extLst>
                </a:gridCol>
                <a:gridCol w="1868246">
                  <a:extLst>
                    <a:ext uri="{9D8B030D-6E8A-4147-A177-3AD203B41FA5}">
                      <a16:colId xmlns:a16="http://schemas.microsoft.com/office/drawing/2014/main" val="1858564028"/>
                    </a:ext>
                  </a:extLst>
                </a:gridCol>
                <a:gridCol w="1853313">
                  <a:extLst>
                    <a:ext uri="{9D8B030D-6E8A-4147-A177-3AD203B41FA5}">
                      <a16:colId xmlns:a16="http://schemas.microsoft.com/office/drawing/2014/main" val="1949424782"/>
                    </a:ext>
                  </a:extLst>
                </a:gridCol>
                <a:gridCol w="1959235">
                  <a:extLst>
                    <a:ext uri="{9D8B030D-6E8A-4147-A177-3AD203B41FA5}">
                      <a16:colId xmlns:a16="http://schemas.microsoft.com/office/drawing/2014/main" val="446382655"/>
                    </a:ext>
                  </a:extLst>
                </a:gridCol>
                <a:gridCol w="1433056">
                  <a:extLst>
                    <a:ext uri="{9D8B030D-6E8A-4147-A177-3AD203B41FA5}">
                      <a16:colId xmlns:a16="http://schemas.microsoft.com/office/drawing/2014/main" val="3644160467"/>
                    </a:ext>
                  </a:extLst>
                </a:gridCol>
                <a:gridCol w="2021190">
                  <a:extLst>
                    <a:ext uri="{9D8B030D-6E8A-4147-A177-3AD203B41FA5}">
                      <a16:colId xmlns:a16="http://schemas.microsoft.com/office/drawing/2014/main" val="66830876"/>
                    </a:ext>
                  </a:extLst>
                </a:gridCol>
              </a:tblGrid>
              <a:tr h="1802757">
                <a:tc>
                  <a:txBody>
                    <a:bodyPr/>
                    <a:lstStyle/>
                    <a:p>
                      <a:pPr>
                        <a:lnSpc>
                          <a:spcPct val="150000"/>
                        </a:lnSpc>
                      </a:pPr>
                      <a:endParaRPr lang="en-GB" sz="1600" dirty="0">
                        <a:latin typeface="Arial" panose="020B0604020202020204" pitchFamily="34" charset="0"/>
                        <a:cs typeface="Arial" panose="020B0604020202020204" pitchFamily="34" charset="0"/>
                      </a:endParaRPr>
                    </a:p>
                    <a:p>
                      <a:pPr algn="ctr">
                        <a:lnSpc>
                          <a:spcPct val="150000"/>
                        </a:lnSpc>
                      </a:pPr>
                      <a:r>
                        <a:rPr lang="en-GB" sz="2400" dirty="0">
                          <a:solidFill>
                            <a:schemeClr val="tx1"/>
                          </a:solidFill>
                          <a:latin typeface="Arial" panose="020B0604020202020204" pitchFamily="34" charset="0"/>
                          <a:cs typeface="Arial" panose="020B0604020202020204" pitchFamily="34" charset="0"/>
                        </a:rPr>
                        <a:t>Political  Factors</a:t>
                      </a:r>
                    </a:p>
                  </a:txBody>
                  <a:tcPr>
                    <a:pattFill prst="pct40">
                      <a:fgClr>
                        <a:srgbClr val="FF0000"/>
                      </a:fgClr>
                      <a:bgClr>
                        <a:schemeClr val="bg1"/>
                      </a:bgClr>
                    </a:patt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algn="ctr">
                        <a:lnSpc>
                          <a:spcPct val="150000"/>
                        </a:lnSpc>
                      </a:pPr>
                      <a:r>
                        <a:rPr lang="en-GB" sz="2400" dirty="0">
                          <a:solidFill>
                            <a:schemeClr val="tx1"/>
                          </a:solidFill>
                          <a:latin typeface="Arial" panose="020B0604020202020204" pitchFamily="34" charset="0"/>
                          <a:cs typeface="Arial" panose="020B0604020202020204" pitchFamily="34" charset="0"/>
                        </a:rPr>
                        <a:t>Economic Factors</a:t>
                      </a:r>
                    </a:p>
                  </a:txBody>
                  <a:tcPr>
                    <a:pattFill prst="pct40">
                      <a:fgClr>
                        <a:srgbClr val="FFC000"/>
                      </a:fgClr>
                      <a:bgClr>
                        <a:schemeClr val="bg1"/>
                      </a:bgClr>
                    </a:patt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algn="ctr">
                        <a:lnSpc>
                          <a:spcPct val="150000"/>
                        </a:lnSpc>
                      </a:pPr>
                      <a:r>
                        <a:rPr lang="en-GB" sz="2400" dirty="0">
                          <a:solidFill>
                            <a:schemeClr val="tx1"/>
                          </a:solidFill>
                          <a:latin typeface="Arial" panose="020B0604020202020204" pitchFamily="34" charset="0"/>
                          <a:cs typeface="Arial" panose="020B0604020202020204" pitchFamily="34" charset="0"/>
                        </a:rPr>
                        <a:t>Social Factors</a:t>
                      </a:r>
                    </a:p>
                  </a:txBody>
                  <a:tcPr>
                    <a:pattFill prst="pct40">
                      <a:fgClr>
                        <a:srgbClr val="FFFF00"/>
                      </a:fgClr>
                      <a:bgClr>
                        <a:schemeClr val="bg1"/>
                      </a:bgClr>
                    </a:patt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algn="ctr">
                        <a:lnSpc>
                          <a:spcPct val="150000"/>
                        </a:lnSpc>
                      </a:pPr>
                      <a:r>
                        <a:rPr lang="en-GB" sz="2000" dirty="0">
                          <a:solidFill>
                            <a:schemeClr val="tx1"/>
                          </a:solidFill>
                          <a:latin typeface="Arial" panose="020B0604020202020204" pitchFamily="34" charset="0"/>
                          <a:cs typeface="Arial" panose="020B0604020202020204" pitchFamily="34" charset="0"/>
                        </a:rPr>
                        <a:t>Technological </a:t>
                      </a:r>
                    </a:p>
                    <a:p>
                      <a:pPr algn="ctr">
                        <a:lnSpc>
                          <a:spcPct val="150000"/>
                        </a:lnSpc>
                      </a:pPr>
                      <a:r>
                        <a:rPr lang="en-GB" sz="2000" dirty="0">
                          <a:solidFill>
                            <a:schemeClr val="tx1"/>
                          </a:solidFill>
                          <a:latin typeface="Arial" panose="020B0604020202020204" pitchFamily="34" charset="0"/>
                          <a:cs typeface="Arial" panose="020B0604020202020204" pitchFamily="34" charset="0"/>
                        </a:rPr>
                        <a:t>Factors</a:t>
                      </a:r>
                    </a:p>
                  </a:txBody>
                  <a:tcPr>
                    <a:pattFill prst="pct40">
                      <a:fgClr>
                        <a:srgbClr val="92D050"/>
                      </a:fgClr>
                      <a:bgClr>
                        <a:schemeClr val="bg1"/>
                      </a:bgClr>
                    </a:patt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algn="ctr">
                        <a:lnSpc>
                          <a:spcPct val="150000"/>
                        </a:lnSpc>
                      </a:pPr>
                      <a:r>
                        <a:rPr lang="en-GB" sz="2400" dirty="0">
                          <a:solidFill>
                            <a:schemeClr val="tx1"/>
                          </a:solidFill>
                          <a:latin typeface="Arial" panose="020B0604020202020204" pitchFamily="34" charset="0"/>
                          <a:cs typeface="Arial" panose="020B0604020202020204" pitchFamily="34" charset="0"/>
                        </a:rPr>
                        <a:t>Legal Factors</a:t>
                      </a:r>
                    </a:p>
                  </a:txBody>
                  <a:tcPr>
                    <a:pattFill prst="pct40">
                      <a:fgClr>
                        <a:srgbClr val="00B0F0"/>
                      </a:fgClr>
                      <a:bgClr>
                        <a:schemeClr val="bg1"/>
                      </a:bgClr>
                    </a:pattFill>
                  </a:tcPr>
                </a:tc>
                <a:tc>
                  <a:txBody>
                    <a:bodyPr/>
                    <a:lstStyle/>
                    <a:p>
                      <a:pPr>
                        <a:lnSpc>
                          <a:spcPct val="150000"/>
                        </a:lnSpc>
                      </a:pPr>
                      <a:endParaRPr lang="en-GB" sz="1600" dirty="0">
                        <a:latin typeface="Arial" panose="020B0604020202020204" pitchFamily="34" charset="0"/>
                        <a:cs typeface="Arial" panose="020B0604020202020204" pitchFamily="34" charset="0"/>
                      </a:endParaRPr>
                    </a:p>
                    <a:p>
                      <a:pPr algn="ctr">
                        <a:lnSpc>
                          <a:spcPct val="150000"/>
                        </a:lnSpc>
                      </a:pPr>
                      <a:r>
                        <a:rPr lang="en-GB" sz="2000" dirty="0">
                          <a:solidFill>
                            <a:schemeClr val="tx1"/>
                          </a:solidFill>
                          <a:latin typeface="Arial" panose="020B0604020202020204" pitchFamily="34" charset="0"/>
                          <a:cs typeface="Arial" panose="020B0604020202020204" pitchFamily="34" charset="0"/>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2513208">
                <a:tc>
                  <a:txBody>
                    <a:bodyPr/>
                    <a:lstStyle/>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Stable policies.</a:t>
                      </a:r>
                    </a:p>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Digital grants.</a:t>
                      </a:r>
                    </a:p>
                  </a:txBody>
                  <a:tcPr>
                    <a:pattFill prst="pct40">
                      <a:fgClr>
                        <a:srgbClr val="FF0000"/>
                      </a:fgClr>
                      <a:bgClr>
                        <a:schemeClr val="bg1"/>
                      </a:bgClr>
                    </a:pattFill>
                  </a:tcPr>
                </a:tc>
                <a:tc>
                  <a:txBody>
                    <a:bodyPr/>
                    <a:lstStyle/>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Inflation</a:t>
                      </a:r>
                    </a:p>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Rising costs.</a:t>
                      </a:r>
                    </a:p>
                    <a:p>
                      <a:pPr>
                        <a:lnSpc>
                          <a:spcPct val="150000"/>
                        </a:lnSpc>
                      </a:pPr>
                      <a:endParaRPr lang="en-GB" sz="1800" b="1" dirty="0">
                        <a:latin typeface="Arial" panose="020B0604020202020204" pitchFamily="34" charset="0"/>
                        <a:cs typeface="Arial" panose="020B0604020202020204" pitchFamily="34" charset="0"/>
                      </a:endParaRPr>
                    </a:p>
                  </a:txBody>
                  <a:tcPr>
                    <a:pattFill prst="pct40">
                      <a:fgClr>
                        <a:srgbClr val="FFC000"/>
                      </a:fgClr>
                      <a:bgClr>
                        <a:schemeClr val="bg1"/>
                      </a:bgClr>
                    </a:pattFill>
                  </a:tcPr>
                </a:tc>
                <a:tc>
                  <a:txBody>
                    <a:bodyPr/>
                    <a:lstStyle/>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Eco-friendly demand.</a:t>
                      </a:r>
                    </a:p>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Online shift.</a:t>
                      </a:r>
                    </a:p>
                    <a:p>
                      <a:pPr>
                        <a:lnSpc>
                          <a:spcPct val="150000"/>
                        </a:lnSpc>
                      </a:pPr>
                      <a:endParaRPr lang="en-GB" sz="1800" b="1" dirty="0">
                        <a:latin typeface="Arial" panose="020B0604020202020204" pitchFamily="34" charset="0"/>
                        <a:cs typeface="Arial" panose="020B0604020202020204" pitchFamily="34" charset="0"/>
                      </a:endParaRPr>
                    </a:p>
                  </a:txBody>
                  <a:tcPr>
                    <a:pattFill prst="pct40">
                      <a:fgClr>
                        <a:srgbClr val="FFFF00"/>
                      </a:fgClr>
                      <a:bgClr>
                        <a:schemeClr val="bg1"/>
                      </a:bgClr>
                    </a:pattFill>
                  </a:tcPr>
                </a:tc>
                <a:tc>
                  <a:txBody>
                    <a:bodyPr/>
                    <a:lstStyle/>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E-commerce growth.</a:t>
                      </a:r>
                    </a:p>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Digital competition.</a:t>
                      </a:r>
                    </a:p>
                    <a:p>
                      <a:pPr>
                        <a:lnSpc>
                          <a:spcPct val="150000"/>
                        </a:lnSpc>
                      </a:pPr>
                      <a:endParaRPr lang="en-GB" sz="1800" b="1" dirty="0">
                        <a:latin typeface="Arial" panose="020B0604020202020204" pitchFamily="34" charset="0"/>
                        <a:cs typeface="Arial" panose="020B0604020202020204" pitchFamily="34" charset="0"/>
                      </a:endParaRPr>
                    </a:p>
                  </a:txBody>
                  <a:tcPr>
                    <a:pattFill prst="pct40">
                      <a:fgClr>
                        <a:srgbClr val="92D050"/>
                      </a:fgClr>
                      <a:bgClr>
                        <a:schemeClr val="bg1"/>
                      </a:bgClr>
                    </a:pattFill>
                  </a:tcPr>
                </a:tc>
                <a:tc>
                  <a:txBody>
                    <a:bodyPr/>
                    <a:lstStyle/>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Retail</a:t>
                      </a:r>
                    </a:p>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Data compliance needs.</a:t>
                      </a:r>
                    </a:p>
                    <a:p>
                      <a:pPr>
                        <a:lnSpc>
                          <a:spcPct val="150000"/>
                        </a:lnSpc>
                      </a:pPr>
                      <a:endParaRPr lang="en-GB" sz="1800" b="1" dirty="0">
                        <a:latin typeface="Arial" panose="020B0604020202020204" pitchFamily="34" charset="0"/>
                        <a:cs typeface="Arial" panose="020B0604020202020204" pitchFamily="34" charset="0"/>
                      </a:endParaRPr>
                    </a:p>
                  </a:txBody>
                  <a:tcPr>
                    <a:pattFill prst="pct40">
                      <a:fgClr>
                        <a:srgbClr val="00B0F0"/>
                      </a:fgClr>
                      <a:bgClr>
                        <a:schemeClr val="bg1"/>
                      </a:bgClr>
                    </a:pattFill>
                  </a:tcPr>
                </a:tc>
                <a:tc>
                  <a:txBody>
                    <a:bodyPr/>
                    <a:lstStyle/>
                    <a:p>
                      <a:pPr marL="285750" indent="-285750">
                        <a:lnSpc>
                          <a:spcPct val="150000"/>
                        </a:lnSpc>
                        <a:buFont typeface="Wingdings" panose="05000000000000000000" pitchFamily="2" charset="2"/>
                        <a:buChar char="§"/>
                      </a:pPr>
                      <a:r>
                        <a:rPr lang="en-GB" sz="1800" b="1" dirty="0">
                          <a:latin typeface="Arial" panose="020B0604020202020204" pitchFamily="34" charset="0"/>
                          <a:cs typeface="Arial" panose="020B0604020202020204" pitchFamily="34" charset="0"/>
                        </a:rPr>
                        <a:t>Costly sustainable Practices</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6" name="TextBox 5">
            <a:extLst>
              <a:ext uri="{FF2B5EF4-FFF2-40B4-BE49-F238E27FC236}">
                <a16:creationId xmlns:a16="http://schemas.microsoft.com/office/drawing/2014/main" id="{8ECA8280-2A80-D939-A216-DE1E13553191}"/>
              </a:ext>
            </a:extLst>
          </p:cNvPr>
          <p:cNvSpPr txBox="1"/>
          <p:nvPr/>
        </p:nvSpPr>
        <p:spPr>
          <a:xfrm>
            <a:off x="5612947" y="6098512"/>
            <a:ext cx="2224768"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(Statista, 2025). </a:t>
            </a:r>
            <a:endParaRPr lang="en-US" dirty="0"/>
          </a:p>
        </p:txBody>
      </p:sp>
    </p:spTree>
    <p:extLst>
      <p:ext uri="{BB962C8B-B14F-4D97-AF65-F5344CB8AC3E}">
        <p14:creationId xmlns:p14="http://schemas.microsoft.com/office/powerpoint/2010/main" val="2786124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DB972-4AEB-9A2A-B890-883C515BA2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EA9FB-EDB0-60B4-4962-BD3E622129F5}"/>
              </a:ext>
            </a:extLst>
          </p:cNvPr>
          <p:cNvSpPr>
            <a:spLocks noGrp="1"/>
          </p:cNvSpPr>
          <p:nvPr>
            <p:ph type="ctrTitle"/>
          </p:nvPr>
        </p:nvSpPr>
        <p:spPr>
          <a:xfrm>
            <a:off x="363415" y="243132"/>
            <a:ext cx="11301047" cy="940899"/>
          </a:xfrm>
        </p:spPr>
        <p:txBody>
          <a:bodyPr>
            <a:noAutofit/>
          </a:bodyPr>
          <a:lstStyle/>
          <a:p>
            <a:r>
              <a:rPr lang="en-US" sz="4000" b="1" dirty="0">
                <a:latin typeface="Arial" panose="020B0604020202020204" pitchFamily="34" charset="0"/>
                <a:cs typeface="Arial" panose="020B0604020202020204" pitchFamily="34" charset="0"/>
              </a:rPr>
              <a:t>Understanding the Cause-and-Effect Model</a:t>
            </a:r>
          </a:p>
        </p:txBody>
      </p:sp>
      <p:sp>
        <p:nvSpPr>
          <p:cNvPr id="3" name="Subtitle 2">
            <a:extLst>
              <a:ext uri="{FF2B5EF4-FFF2-40B4-BE49-F238E27FC236}">
                <a16:creationId xmlns:a16="http://schemas.microsoft.com/office/drawing/2014/main" id="{B94AA21E-0321-C0F9-AC05-ADCA464C023E}"/>
              </a:ext>
            </a:extLst>
          </p:cNvPr>
          <p:cNvSpPr>
            <a:spLocks noGrp="1"/>
          </p:cNvSpPr>
          <p:nvPr>
            <p:ph type="subTitle" idx="1"/>
          </p:nvPr>
        </p:nvSpPr>
        <p:spPr>
          <a:xfrm>
            <a:off x="363415" y="1591407"/>
            <a:ext cx="5439509" cy="4595383"/>
          </a:xfrm>
        </p:spPr>
        <p:txBody>
          <a:bodyPr>
            <a:normAutofit fontScale="92500" lnSpcReduction="10000"/>
          </a:bodyPr>
          <a:lstStyle/>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 A fishbone diagram </a:t>
            </a:r>
            <a:r>
              <a:rPr lang="en-US" dirty="0" err="1">
                <a:latin typeface="Arial" panose="020B0604020202020204" pitchFamily="34" charset="0"/>
                <a:cs typeface="Arial" panose="020B0604020202020204" pitchFamily="34" charset="0"/>
              </a:rPr>
              <a:t>categorises</a:t>
            </a:r>
            <a:r>
              <a:rPr lang="en-US" dirty="0">
                <a:latin typeface="Arial" panose="020B0604020202020204" pitchFamily="34" charset="0"/>
                <a:cs typeface="Arial" panose="020B0604020202020204" pitchFamily="34" charset="0"/>
              </a:rPr>
              <a:t> causes.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Identifies underlying problem drivers.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Used in business problem-solving.</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Visual clarity and systematic analysis.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May oversimplify complex issues.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Requires </a:t>
            </a:r>
            <a:r>
              <a:rPr lang="en-US" dirty="0" err="1">
                <a:latin typeface="Arial" panose="020B0604020202020204" pitchFamily="34" charset="0"/>
                <a:cs typeface="Arial" panose="020B0604020202020204" pitchFamily="34" charset="0"/>
              </a:rPr>
              <a:t>prioritisation</a:t>
            </a:r>
            <a:r>
              <a:rPr lang="en-US" dirty="0">
                <a:latin typeface="Arial" panose="020B0604020202020204" pitchFamily="34" charset="0"/>
                <a:cs typeface="Arial" panose="020B0604020202020204" pitchFamily="34" charset="0"/>
              </a:rPr>
              <a:t> of causes.</a:t>
            </a:r>
          </a:p>
          <a:p>
            <a:pPr marL="342900" indent="-342900" algn="l">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Complements other analytical tools.</a:t>
            </a:r>
          </a:p>
        </p:txBody>
      </p:sp>
      <p:pic>
        <p:nvPicPr>
          <p:cNvPr id="4" name="Picture 4" descr="What is a Fishbone Diagram? A Guide to Problem-Solving – HKMLC Smart Board">
            <a:extLst>
              <a:ext uri="{FF2B5EF4-FFF2-40B4-BE49-F238E27FC236}">
                <a16:creationId xmlns:a16="http://schemas.microsoft.com/office/drawing/2014/main" id="{955159A0-CD33-E2EF-809A-0AD0B49B67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6" r="1899"/>
          <a:stretch>
            <a:fillRect/>
          </a:stretch>
        </p:blipFill>
        <p:spPr bwMode="auto">
          <a:xfrm>
            <a:off x="6389077" y="1874241"/>
            <a:ext cx="5275385" cy="3606360"/>
          </a:xfrm>
          <a:prstGeom prst="rect">
            <a:avLst/>
          </a:prstGeom>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DD40403-B0E7-4FB5-083D-93AB8873D3AE}"/>
              </a:ext>
            </a:extLst>
          </p:cNvPr>
          <p:cNvSpPr txBox="1"/>
          <p:nvPr/>
        </p:nvSpPr>
        <p:spPr>
          <a:xfrm>
            <a:off x="2964578" y="6186790"/>
            <a:ext cx="2391193"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(Drucker, 2006)</a:t>
            </a:r>
            <a:endParaRPr lang="en-US" dirty="0"/>
          </a:p>
        </p:txBody>
      </p:sp>
    </p:spTree>
    <p:extLst>
      <p:ext uri="{BB962C8B-B14F-4D97-AF65-F5344CB8AC3E}">
        <p14:creationId xmlns:p14="http://schemas.microsoft.com/office/powerpoint/2010/main" val="3583807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204066-3489-7BF4-5BD5-38A6F3C050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B6EC2E-F6CC-4D37-ABBE-83743E7A9C9A}"/>
              </a:ext>
            </a:extLst>
          </p:cNvPr>
          <p:cNvSpPr>
            <a:spLocks noGrp="1"/>
          </p:cNvSpPr>
          <p:nvPr>
            <p:ph type="ctrTitle"/>
          </p:nvPr>
        </p:nvSpPr>
        <p:spPr>
          <a:xfrm>
            <a:off x="363415" y="243132"/>
            <a:ext cx="11301047" cy="725243"/>
          </a:xfrm>
        </p:spPr>
        <p:txBody>
          <a:bodyPr>
            <a:noAutofit/>
          </a:bodyPr>
          <a:lstStyle/>
          <a:p>
            <a:r>
              <a:rPr lang="en-US" sz="4000" b="1" dirty="0">
                <a:latin typeface="Arial" panose="020B0604020202020204" pitchFamily="34" charset="0"/>
                <a:cs typeface="Arial" panose="020B0604020202020204" pitchFamily="34" charset="0"/>
              </a:rPr>
              <a:t>Root Causes of Green Haven’s Challenges</a:t>
            </a:r>
          </a:p>
        </p:txBody>
      </p:sp>
      <p:sp>
        <p:nvSpPr>
          <p:cNvPr id="4" name="Line 43">
            <a:extLst>
              <a:ext uri="{FF2B5EF4-FFF2-40B4-BE49-F238E27FC236}">
                <a16:creationId xmlns:a16="http://schemas.microsoft.com/office/drawing/2014/main" id="{796D8B29-EA28-91A2-A77F-4DAA43B092C5}"/>
              </a:ext>
            </a:extLst>
          </p:cNvPr>
          <p:cNvSpPr>
            <a:spLocks noChangeShapeType="1"/>
          </p:cNvSpPr>
          <p:nvPr/>
        </p:nvSpPr>
        <p:spPr bwMode="auto">
          <a:xfrm>
            <a:off x="2922465" y="210820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Text Box 42">
            <a:extLst>
              <a:ext uri="{FF2B5EF4-FFF2-40B4-BE49-F238E27FC236}">
                <a16:creationId xmlns:a16="http://schemas.microsoft.com/office/drawing/2014/main" id="{1999AB2A-DA00-AE35-5983-8A1AD0BE4EAE}"/>
              </a:ext>
            </a:extLst>
          </p:cNvPr>
          <p:cNvSpPr txBox="1">
            <a:spLocks noChangeArrowheads="1"/>
          </p:cNvSpPr>
          <p:nvPr/>
        </p:nvSpPr>
        <p:spPr bwMode="auto">
          <a:xfrm>
            <a:off x="1611190" y="1798637"/>
            <a:ext cx="1296988" cy="4778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Increasing competition</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 name="Line 41">
            <a:extLst>
              <a:ext uri="{FF2B5EF4-FFF2-40B4-BE49-F238E27FC236}">
                <a16:creationId xmlns:a16="http://schemas.microsoft.com/office/drawing/2014/main" id="{21B45546-6F24-4EFA-3C1A-977171A3DCB5}"/>
              </a:ext>
            </a:extLst>
          </p:cNvPr>
          <p:cNvSpPr>
            <a:spLocks noChangeShapeType="1"/>
          </p:cNvSpPr>
          <p:nvPr/>
        </p:nvSpPr>
        <p:spPr bwMode="auto">
          <a:xfrm>
            <a:off x="3524128" y="270986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Text Box 40">
            <a:extLst>
              <a:ext uri="{FF2B5EF4-FFF2-40B4-BE49-F238E27FC236}">
                <a16:creationId xmlns:a16="http://schemas.microsoft.com/office/drawing/2014/main" id="{322CABC6-FA56-B040-DEE2-084DE4CBD264}"/>
              </a:ext>
            </a:extLst>
          </p:cNvPr>
          <p:cNvSpPr txBox="1">
            <a:spLocks noChangeArrowheads="1"/>
          </p:cNvSpPr>
          <p:nvPr/>
        </p:nvSpPr>
        <p:spPr bwMode="auto">
          <a:xfrm>
            <a:off x="2335090" y="2455862"/>
            <a:ext cx="1174750" cy="4206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Prompt customer trends.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Line 39">
            <a:extLst>
              <a:ext uri="{FF2B5EF4-FFF2-40B4-BE49-F238E27FC236}">
                <a16:creationId xmlns:a16="http://schemas.microsoft.com/office/drawing/2014/main" id="{8633CDD7-6BAD-2A27-F793-4F8AF7F71607}"/>
              </a:ext>
            </a:extLst>
          </p:cNvPr>
          <p:cNvSpPr>
            <a:spLocks noChangeShapeType="1"/>
          </p:cNvSpPr>
          <p:nvPr/>
        </p:nvSpPr>
        <p:spPr bwMode="auto">
          <a:xfrm>
            <a:off x="4076578" y="326231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Text Box 38">
            <a:extLst>
              <a:ext uri="{FF2B5EF4-FFF2-40B4-BE49-F238E27FC236}">
                <a16:creationId xmlns:a16="http://schemas.microsoft.com/office/drawing/2014/main" id="{6EF76638-0388-2616-4C86-4BC92C8C503B}"/>
              </a:ext>
            </a:extLst>
          </p:cNvPr>
          <p:cNvSpPr txBox="1">
            <a:spLocks noChangeArrowheads="1"/>
          </p:cNvSpPr>
          <p:nvPr/>
        </p:nvSpPr>
        <p:spPr bwMode="auto">
          <a:xfrm>
            <a:off x="3001840" y="3065462"/>
            <a:ext cx="1060450" cy="4429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Economic instabilities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Line 37">
            <a:extLst>
              <a:ext uri="{FF2B5EF4-FFF2-40B4-BE49-F238E27FC236}">
                <a16:creationId xmlns:a16="http://schemas.microsoft.com/office/drawing/2014/main" id="{CFC6C130-D8F5-0C94-0C6B-D58FA1430B6F}"/>
              </a:ext>
            </a:extLst>
          </p:cNvPr>
          <p:cNvSpPr>
            <a:spLocks noChangeShapeType="1"/>
          </p:cNvSpPr>
          <p:nvPr/>
        </p:nvSpPr>
        <p:spPr bwMode="auto">
          <a:xfrm>
            <a:off x="5267203" y="211613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Text Box 36">
            <a:extLst>
              <a:ext uri="{FF2B5EF4-FFF2-40B4-BE49-F238E27FC236}">
                <a16:creationId xmlns:a16="http://schemas.microsoft.com/office/drawing/2014/main" id="{896B59D1-F49B-61DD-4424-4D59FC7E7426}"/>
              </a:ext>
            </a:extLst>
          </p:cNvPr>
          <p:cNvSpPr txBox="1">
            <a:spLocks noChangeArrowheads="1"/>
          </p:cNvSpPr>
          <p:nvPr/>
        </p:nvSpPr>
        <p:spPr bwMode="auto">
          <a:xfrm>
            <a:off x="4076578" y="1862137"/>
            <a:ext cx="1176337" cy="4143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Lack of training prospects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Line 35">
            <a:extLst>
              <a:ext uri="{FF2B5EF4-FFF2-40B4-BE49-F238E27FC236}">
                <a16:creationId xmlns:a16="http://schemas.microsoft.com/office/drawing/2014/main" id="{02281792-5C61-843A-9C72-745CF90485B9}"/>
              </a:ext>
            </a:extLst>
          </p:cNvPr>
          <p:cNvSpPr>
            <a:spLocks noChangeShapeType="1"/>
          </p:cNvSpPr>
          <p:nvPr/>
        </p:nvSpPr>
        <p:spPr bwMode="auto">
          <a:xfrm>
            <a:off x="5810128" y="271621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Text Box 34">
            <a:extLst>
              <a:ext uri="{FF2B5EF4-FFF2-40B4-BE49-F238E27FC236}">
                <a16:creationId xmlns:a16="http://schemas.microsoft.com/office/drawing/2014/main" id="{2ADD0766-9901-2FA6-C9C5-552165CE8DB9}"/>
              </a:ext>
            </a:extLst>
          </p:cNvPr>
          <p:cNvSpPr txBox="1">
            <a:spLocks noChangeArrowheads="1"/>
          </p:cNvSpPr>
          <p:nvPr/>
        </p:nvSpPr>
        <p:spPr bwMode="auto">
          <a:xfrm>
            <a:off x="4671890" y="2405062"/>
            <a:ext cx="1123950" cy="4730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Low employee spirits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Line 33">
            <a:extLst>
              <a:ext uri="{FF2B5EF4-FFF2-40B4-BE49-F238E27FC236}">
                <a16:creationId xmlns:a16="http://schemas.microsoft.com/office/drawing/2014/main" id="{226A2135-307B-8C2D-C94E-2C1EF3EE48DF}"/>
              </a:ext>
            </a:extLst>
          </p:cNvPr>
          <p:cNvSpPr>
            <a:spLocks noChangeShapeType="1"/>
          </p:cNvSpPr>
          <p:nvPr/>
        </p:nvSpPr>
        <p:spPr bwMode="auto">
          <a:xfrm>
            <a:off x="6362578" y="326866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Text Box 32">
            <a:extLst>
              <a:ext uri="{FF2B5EF4-FFF2-40B4-BE49-F238E27FC236}">
                <a16:creationId xmlns:a16="http://schemas.microsoft.com/office/drawing/2014/main" id="{6B23BBF9-71C3-C4AA-4DDD-65FAF7EE3D4D}"/>
              </a:ext>
            </a:extLst>
          </p:cNvPr>
          <p:cNvSpPr txBox="1">
            <a:spLocks noChangeArrowheads="1"/>
          </p:cNvSpPr>
          <p:nvPr/>
        </p:nvSpPr>
        <p:spPr bwMode="auto">
          <a:xfrm>
            <a:off x="5135440" y="3065462"/>
            <a:ext cx="12128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High income rates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Line 31">
            <a:extLst>
              <a:ext uri="{FF2B5EF4-FFF2-40B4-BE49-F238E27FC236}">
                <a16:creationId xmlns:a16="http://schemas.microsoft.com/office/drawing/2014/main" id="{43982A07-3654-C7AA-B297-4F4ED5A2FB7F}"/>
              </a:ext>
            </a:extLst>
          </p:cNvPr>
          <p:cNvSpPr>
            <a:spLocks noChangeShapeType="1"/>
          </p:cNvSpPr>
          <p:nvPr/>
        </p:nvSpPr>
        <p:spPr bwMode="auto">
          <a:xfrm>
            <a:off x="7473828" y="2100262"/>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Text Box 30">
            <a:extLst>
              <a:ext uri="{FF2B5EF4-FFF2-40B4-BE49-F238E27FC236}">
                <a16:creationId xmlns:a16="http://schemas.microsoft.com/office/drawing/2014/main" id="{E1B4531B-CD61-B42C-4E65-7176470F0414}"/>
              </a:ext>
            </a:extLst>
          </p:cNvPr>
          <p:cNvSpPr txBox="1">
            <a:spLocks noChangeArrowheads="1"/>
          </p:cNvSpPr>
          <p:nvPr/>
        </p:nvSpPr>
        <p:spPr bwMode="auto">
          <a:xfrm>
            <a:off x="6318128" y="1862137"/>
            <a:ext cx="1141412" cy="4143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Hopeless leadership styles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8" name="Line 29">
            <a:extLst>
              <a:ext uri="{FF2B5EF4-FFF2-40B4-BE49-F238E27FC236}">
                <a16:creationId xmlns:a16="http://schemas.microsoft.com/office/drawing/2014/main" id="{05D37C68-B883-292C-73A8-A2AB374DBFBD}"/>
              </a:ext>
            </a:extLst>
          </p:cNvPr>
          <p:cNvSpPr>
            <a:spLocks noChangeShapeType="1"/>
          </p:cNvSpPr>
          <p:nvPr/>
        </p:nvSpPr>
        <p:spPr bwMode="auto">
          <a:xfrm>
            <a:off x="8075490" y="270192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Text Box 28">
            <a:extLst>
              <a:ext uri="{FF2B5EF4-FFF2-40B4-BE49-F238E27FC236}">
                <a16:creationId xmlns:a16="http://schemas.microsoft.com/office/drawing/2014/main" id="{4C64FB8B-9081-0FFC-1A55-CD1559E59995}"/>
              </a:ext>
            </a:extLst>
          </p:cNvPr>
          <p:cNvSpPr txBox="1">
            <a:spLocks noChangeArrowheads="1"/>
          </p:cNvSpPr>
          <p:nvPr/>
        </p:nvSpPr>
        <p:spPr bwMode="auto">
          <a:xfrm>
            <a:off x="6870578" y="2405062"/>
            <a:ext cx="1190625" cy="56832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Poor communication channels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0" name="Line 27">
            <a:extLst>
              <a:ext uri="{FF2B5EF4-FFF2-40B4-BE49-F238E27FC236}">
                <a16:creationId xmlns:a16="http://schemas.microsoft.com/office/drawing/2014/main" id="{FF520CA2-B884-9D4F-8904-33A5D98070FC}"/>
              </a:ext>
            </a:extLst>
          </p:cNvPr>
          <p:cNvSpPr>
            <a:spLocks noChangeShapeType="1"/>
          </p:cNvSpPr>
          <p:nvPr/>
        </p:nvSpPr>
        <p:spPr bwMode="auto">
          <a:xfrm>
            <a:off x="8627940" y="325437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Text Box 26">
            <a:extLst>
              <a:ext uri="{FF2B5EF4-FFF2-40B4-BE49-F238E27FC236}">
                <a16:creationId xmlns:a16="http://schemas.microsoft.com/office/drawing/2014/main" id="{8A63F363-981E-0D71-3F32-D21A9D4506FB}"/>
              </a:ext>
            </a:extLst>
          </p:cNvPr>
          <p:cNvSpPr txBox="1">
            <a:spLocks noChangeArrowheads="1"/>
          </p:cNvSpPr>
          <p:nvPr/>
        </p:nvSpPr>
        <p:spPr bwMode="auto">
          <a:xfrm>
            <a:off x="7291265" y="3065462"/>
            <a:ext cx="132080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Struggle to change.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 name="Line 25">
            <a:extLst>
              <a:ext uri="{FF2B5EF4-FFF2-40B4-BE49-F238E27FC236}">
                <a16:creationId xmlns:a16="http://schemas.microsoft.com/office/drawing/2014/main" id="{10813F32-F3B9-F736-921D-4BB3A5B0D903}"/>
              </a:ext>
            </a:extLst>
          </p:cNvPr>
          <p:cNvSpPr>
            <a:spLocks noChangeShapeType="1"/>
          </p:cNvSpPr>
          <p:nvPr/>
        </p:nvSpPr>
        <p:spPr bwMode="auto">
          <a:xfrm>
            <a:off x="7662740" y="4046537"/>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Text Box 24">
            <a:extLst>
              <a:ext uri="{FF2B5EF4-FFF2-40B4-BE49-F238E27FC236}">
                <a16:creationId xmlns:a16="http://schemas.microsoft.com/office/drawing/2014/main" id="{E4439DE3-35A3-B89F-66BC-0CB1513B0027}"/>
              </a:ext>
            </a:extLst>
          </p:cNvPr>
          <p:cNvSpPr txBox="1">
            <a:spLocks noChangeArrowheads="1"/>
          </p:cNvSpPr>
          <p:nvPr/>
        </p:nvSpPr>
        <p:spPr bwMode="auto">
          <a:xfrm>
            <a:off x="6507040" y="3827462"/>
            <a:ext cx="1139825" cy="3921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Struggle to change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4" name="Line 23">
            <a:extLst>
              <a:ext uri="{FF2B5EF4-FFF2-40B4-BE49-F238E27FC236}">
                <a16:creationId xmlns:a16="http://schemas.microsoft.com/office/drawing/2014/main" id="{B54B0FBF-918F-1879-FF52-C53A102CA362}"/>
              </a:ext>
            </a:extLst>
          </p:cNvPr>
          <p:cNvSpPr>
            <a:spLocks noChangeShapeType="1"/>
          </p:cNvSpPr>
          <p:nvPr/>
        </p:nvSpPr>
        <p:spPr bwMode="auto">
          <a:xfrm>
            <a:off x="7138865" y="46037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Text Box 22">
            <a:extLst>
              <a:ext uri="{FF2B5EF4-FFF2-40B4-BE49-F238E27FC236}">
                <a16:creationId xmlns:a16="http://schemas.microsoft.com/office/drawing/2014/main" id="{B64F93B2-AE14-0F6D-CFA6-955330875457}"/>
              </a:ext>
            </a:extLst>
          </p:cNvPr>
          <p:cNvSpPr txBox="1">
            <a:spLocks noChangeArrowheads="1"/>
          </p:cNvSpPr>
          <p:nvPr/>
        </p:nvSpPr>
        <p:spPr bwMode="auto">
          <a:xfrm>
            <a:off x="6026028" y="4329112"/>
            <a:ext cx="1060450" cy="4206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Insufficient digital tools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 name="Line 21">
            <a:extLst>
              <a:ext uri="{FF2B5EF4-FFF2-40B4-BE49-F238E27FC236}">
                <a16:creationId xmlns:a16="http://schemas.microsoft.com/office/drawing/2014/main" id="{6BAE69D8-89F1-6A28-9D92-5B9F11DC75D0}"/>
              </a:ext>
            </a:extLst>
          </p:cNvPr>
          <p:cNvSpPr>
            <a:spLocks noChangeShapeType="1"/>
          </p:cNvSpPr>
          <p:nvPr/>
        </p:nvSpPr>
        <p:spPr bwMode="auto">
          <a:xfrm>
            <a:off x="6640390" y="515620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Text Box 20">
            <a:extLst>
              <a:ext uri="{FF2B5EF4-FFF2-40B4-BE49-F238E27FC236}">
                <a16:creationId xmlns:a16="http://schemas.microsoft.com/office/drawing/2014/main" id="{0BDA7B8D-D131-DAB2-DF5D-586EA0B98196}"/>
              </a:ext>
            </a:extLst>
          </p:cNvPr>
          <p:cNvSpPr txBox="1">
            <a:spLocks noChangeArrowheads="1"/>
          </p:cNvSpPr>
          <p:nvPr/>
        </p:nvSpPr>
        <p:spPr bwMode="auto">
          <a:xfrm>
            <a:off x="5565653" y="4967287"/>
            <a:ext cx="1060450" cy="46672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Outdated systems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Line 19">
            <a:extLst>
              <a:ext uri="{FF2B5EF4-FFF2-40B4-BE49-F238E27FC236}">
                <a16:creationId xmlns:a16="http://schemas.microsoft.com/office/drawing/2014/main" id="{F2EAE295-A482-E994-55CA-219937F55E60}"/>
              </a:ext>
            </a:extLst>
          </p:cNvPr>
          <p:cNvSpPr>
            <a:spLocks noChangeShapeType="1"/>
          </p:cNvSpPr>
          <p:nvPr/>
        </p:nvSpPr>
        <p:spPr bwMode="auto">
          <a:xfrm>
            <a:off x="5135440" y="40163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Text Box 18">
            <a:extLst>
              <a:ext uri="{FF2B5EF4-FFF2-40B4-BE49-F238E27FC236}">
                <a16:creationId xmlns:a16="http://schemas.microsoft.com/office/drawing/2014/main" id="{7E8D1CE7-F611-7789-4FD7-8BD5DD3AEFAB}"/>
              </a:ext>
            </a:extLst>
          </p:cNvPr>
          <p:cNvSpPr txBox="1">
            <a:spLocks noChangeArrowheads="1"/>
          </p:cNvSpPr>
          <p:nvPr/>
        </p:nvSpPr>
        <p:spPr bwMode="auto">
          <a:xfrm>
            <a:off x="3794003" y="3827462"/>
            <a:ext cx="13271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Split supply chain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0" name="Line 17">
            <a:extLst>
              <a:ext uri="{FF2B5EF4-FFF2-40B4-BE49-F238E27FC236}">
                <a16:creationId xmlns:a16="http://schemas.microsoft.com/office/drawing/2014/main" id="{D5587D16-FBE2-C88E-A4AA-A650D782DA20}"/>
              </a:ext>
            </a:extLst>
          </p:cNvPr>
          <p:cNvSpPr>
            <a:spLocks noChangeShapeType="1"/>
          </p:cNvSpPr>
          <p:nvPr/>
        </p:nvSpPr>
        <p:spPr bwMode="auto">
          <a:xfrm>
            <a:off x="4686178" y="4573587"/>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Text Box 16">
            <a:extLst>
              <a:ext uri="{FF2B5EF4-FFF2-40B4-BE49-F238E27FC236}">
                <a16:creationId xmlns:a16="http://schemas.microsoft.com/office/drawing/2014/main" id="{CF5C1C62-71F4-3BA5-CED1-0A5D624EFF23}"/>
              </a:ext>
            </a:extLst>
          </p:cNvPr>
          <p:cNvSpPr txBox="1">
            <a:spLocks noChangeArrowheads="1"/>
          </p:cNvSpPr>
          <p:nvPr/>
        </p:nvSpPr>
        <p:spPr bwMode="auto">
          <a:xfrm>
            <a:off x="3571753" y="4281487"/>
            <a:ext cx="1100137" cy="4683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i="0" u="none" strike="noStrike" cap="none" normalizeH="0" baseline="0" dirty="0">
                <a:ln>
                  <a:noFill/>
                </a:ln>
                <a:effectLst/>
                <a:latin typeface="Arial" panose="020B0604020202020204" pitchFamily="34" charset="0"/>
                <a:ea typeface="Times New Roman" panose="02020603050405020304" pitchFamily="18" charset="0"/>
              </a:rPr>
              <a:t>Limited resource allocation</a:t>
            </a:r>
            <a:endParaRPr kumimoji="0" lang="en-US" altLang="en-US" sz="1800" i="0" u="none" strike="noStrike" cap="none" normalizeH="0" baseline="0" dirty="0">
              <a:ln>
                <a:noFill/>
              </a:ln>
              <a:effectLst/>
              <a:latin typeface="Arial" panose="020B0604020202020204" pitchFamily="34" charset="0"/>
            </a:endParaRPr>
          </a:p>
        </p:txBody>
      </p:sp>
      <p:sp>
        <p:nvSpPr>
          <p:cNvPr id="32" name="Line 15">
            <a:extLst>
              <a:ext uri="{FF2B5EF4-FFF2-40B4-BE49-F238E27FC236}">
                <a16:creationId xmlns:a16="http://schemas.microsoft.com/office/drawing/2014/main" id="{30AF90C8-FDA3-F5E8-F5E1-9D39E152F945}"/>
              </a:ext>
            </a:extLst>
          </p:cNvPr>
          <p:cNvSpPr>
            <a:spLocks noChangeShapeType="1"/>
          </p:cNvSpPr>
          <p:nvPr/>
        </p:nvSpPr>
        <p:spPr bwMode="auto">
          <a:xfrm>
            <a:off x="4186115" y="512603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Text Box 14">
            <a:extLst>
              <a:ext uri="{FF2B5EF4-FFF2-40B4-BE49-F238E27FC236}">
                <a16:creationId xmlns:a16="http://schemas.microsoft.com/office/drawing/2014/main" id="{19503FE3-68BB-7F07-BC94-6C94DBBDE9DF}"/>
              </a:ext>
            </a:extLst>
          </p:cNvPr>
          <p:cNvSpPr txBox="1">
            <a:spLocks noChangeArrowheads="1"/>
          </p:cNvSpPr>
          <p:nvPr/>
        </p:nvSpPr>
        <p:spPr bwMode="auto">
          <a:xfrm>
            <a:off x="3001840" y="4824412"/>
            <a:ext cx="1169988" cy="4778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Inefficient processes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4" name="Rectangle 13">
            <a:extLst>
              <a:ext uri="{FF2B5EF4-FFF2-40B4-BE49-F238E27FC236}">
                <a16:creationId xmlns:a16="http://schemas.microsoft.com/office/drawing/2014/main" id="{0233F3B6-61AD-49A9-3BFF-F39400907D7F}"/>
              </a:ext>
            </a:extLst>
          </p:cNvPr>
          <p:cNvSpPr>
            <a:spLocks noChangeArrowheads="1"/>
          </p:cNvSpPr>
          <p:nvPr/>
        </p:nvSpPr>
        <p:spPr bwMode="auto">
          <a:xfrm>
            <a:off x="2573215" y="1200150"/>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Market Dynamics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5" name="Rectangle 12">
            <a:extLst>
              <a:ext uri="{FF2B5EF4-FFF2-40B4-BE49-F238E27FC236}">
                <a16:creationId xmlns:a16="http://schemas.microsoft.com/office/drawing/2014/main" id="{5EC02D43-2A7A-26BB-BC1C-EB33606A21C4}"/>
              </a:ext>
            </a:extLst>
          </p:cNvPr>
          <p:cNvSpPr>
            <a:spLocks noChangeArrowheads="1"/>
          </p:cNvSpPr>
          <p:nvPr/>
        </p:nvSpPr>
        <p:spPr bwMode="auto">
          <a:xfrm>
            <a:off x="4908428" y="1200150"/>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Employee Factors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6" name="Rectangle 11">
            <a:extLst>
              <a:ext uri="{FF2B5EF4-FFF2-40B4-BE49-F238E27FC236}">
                <a16:creationId xmlns:a16="http://schemas.microsoft.com/office/drawing/2014/main" id="{9E56FFBE-7107-B615-2832-7AEB77C7B4FD}"/>
              </a:ext>
            </a:extLst>
          </p:cNvPr>
          <p:cNvSpPr>
            <a:spLocks noChangeArrowheads="1"/>
          </p:cNvSpPr>
          <p:nvPr/>
        </p:nvSpPr>
        <p:spPr bwMode="auto">
          <a:xfrm>
            <a:off x="7148390" y="1200150"/>
            <a:ext cx="113665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Management Issues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7" name="Line 10">
            <a:extLst>
              <a:ext uri="{FF2B5EF4-FFF2-40B4-BE49-F238E27FC236}">
                <a16:creationId xmlns:a16="http://schemas.microsoft.com/office/drawing/2014/main" id="{195B3AF6-FE2F-7989-FC8D-6B445AD65FE2}"/>
              </a:ext>
            </a:extLst>
          </p:cNvPr>
          <p:cNvSpPr>
            <a:spLocks noChangeShapeType="1"/>
          </p:cNvSpPr>
          <p:nvPr/>
        </p:nvSpPr>
        <p:spPr bwMode="auto">
          <a:xfrm>
            <a:off x="2166815" y="3594100"/>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Line 9">
            <a:extLst>
              <a:ext uri="{FF2B5EF4-FFF2-40B4-BE49-F238E27FC236}">
                <a16:creationId xmlns:a16="http://schemas.microsoft.com/office/drawing/2014/main" id="{FE58B473-AD2F-443B-0BF9-A0D8815E31B4}"/>
              </a:ext>
            </a:extLst>
          </p:cNvPr>
          <p:cNvSpPr>
            <a:spLocks noChangeShapeType="1"/>
          </p:cNvSpPr>
          <p:nvPr/>
        </p:nvSpPr>
        <p:spPr bwMode="auto">
          <a:xfrm>
            <a:off x="3071690" y="1692275"/>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Line 8">
            <a:extLst>
              <a:ext uri="{FF2B5EF4-FFF2-40B4-BE49-F238E27FC236}">
                <a16:creationId xmlns:a16="http://schemas.microsoft.com/office/drawing/2014/main" id="{206878FD-B6C2-A18E-9B40-656870EA10EC}"/>
              </a:ext>
            </a:extLst>
          </p:cNvPr>
          <p:cNvSpPr>
            <a:spLocks noChangeShapeType="1"/>
          </p:cNvSpPr>
          <p:nvPr/>
        </p:nvSpPr>
        <p:spPr bwMode="auto">
          <a:xfrm>
            <a:off x="5408490" y="1692275"/>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Line 7">
            <a:extLst>
              <a:ext uri="{FF2B5EF4-FFF2-40B4-BE49-F238E27FC236}">
                <a16:creationId xmlns:a16="http://schemas.microsoft.com/office/drawing/2014/main" id="{1BEC4B24-3BC8-73B3-5D49-8B073024603E}"/>
              </a:ext>
            </a:extLst>
          </p:cNvPr>
          <p:cNvSpPr>
            <a:spLocks noChangeShapeType="1"/>
          </p:cNvSpPr>
          <p:nvPr/>
        </p:nvSpPr>
        <p:spPr bwMode="auto">
          <a:xfrm>
            <a:off x="7648453" y="1692275"/>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Rectangle 6">
            <a:extLst>
              <a:ext uri="{FF2B5EF4-FFF2-40B4-BE49-F238E27FC236}">
                <a16:creationId xmlns:a16="http://schemas.microsoft.com/office/drawing/2014/main" id="{9527CCD6-771A-6F57-8522-B9E67293AD6B}"/>
              </a:ext>
            </a:extLst>
          </p:cNvPr>
          <p:cNvSpPr>
            <a:spLocks noChangeArrowheads="1"/>
          </p:cNvSpPr>
          <p:nvPr/>
        </p:nvSpPr>
        <p:spPr bwMode="auto">
          <a:xfrm>
            <a:off x="3938465" y="5524500"/>
            <a:ext cx="1063625" cy="55721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Operational Constraints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2" name="Line 5">
            <a:extLst>
              <a:ext uri="{FF2B5EF4-FFF2-40B4-BE49-F238E27FC236}">
                <a16:creationId xmlns:a16="http://schemas.microsoft.com/office/drawing/2014/main" id="{023293A0-BF0F-1096-8490-BD4DCAA267E6}"/>
              </a:ext>
            </a:extLst>
          </p:cNvPr>
          <p:cNvSpPr>
            <a:spLocks noChangeShapeType="1"/>
          </p:cNvSpPr>
          <p:nvPr/>
        </p:nvSpPr>
        <p:spPr bwMode="auto">
          <a:xfrm flipV="1">
            <a:off x="4413128" y="3594100"/>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Rectangle 4">
            <a:extLst>
              <a:ext uri="{FF2B5EF4-FFF2-40B4-BE49-F238E27FC236}">
                <a16:creationId xmlns:a16="http://schemas.microsoft.com/office/drawing/2014/main" id="{AEE86C61-90B1-123D-AFB1-655FE77C7532}"/>
              </a:ext>
            </a:extLst>
          </p:cNvPr>
          <p:cNvSpPr>
            <a:spLocks noChangeArrowheads="1"/>
          </p:cNvSpPr>
          <p:nvPr/>
        </p:nvSpPr>
        <p:spPr bwMode="auto">
          <a:xfrm>
            <a:off x="6262565" y="5524500"/>
            <a:ext cx="1320800" cy="490537"/>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Technological Challenges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4" name="Line 3">
            <a:extLst>
              <a:ext uri="{FF2B5EF4-FFF2-40B4-BE49-F238E27FC236}">
                <a16:creationId xmlns:a16="http://schemas.microsoft.com/office/drawing/2014/main" id="{1E492C74-2426-E61A-B6B2-14F04FBA4254}"/>
              </a:ext>
            </a:extLst>
          </p:cNvPr>
          <p:cNvSpPr>
            <a:spLocks noChangeShapeType="1"/>
          </p:cNvSpPr>
          <p:nvPr/>
        </p:nvSpPr>
        <p:spPr bwMode="auto">
          <a:xfrm flipV="1">
            <a:off x="6875340" y="3594100"/>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Rectangle 2">
            <a:extLst>
              <a:ext uri="{FF2B5EF4-FFF2-40B4-BE49-F238E27FC236}">
                <a16:creationId xmlns:a16="http://schemas.microsoft.com/office/drawing/2014/main" id="{519F9838-0DFC-8CD4-B8CD-0E2B91B4FDC8}"/>
              </a:ext>
            </a:extLst>
          </p:cNvPr>
          <p:cNvSpPr>
            <a:spLocks noChangeArrowheads="1"/>
          </p:cNvSpPr>
          <p:nvPr/>
        </p:nvSpPr>
        <p:spPr bwMode="auto">
          <a:xfrm>
            <a:off x="10142415" y="3113087"/>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Text Box 1">
            <a:extLst>
              <a:ext uri="{FF2B5EF4-FFF2-40B4-BE49-F238E27FC236}">
                <a16:creationId xmlns:a16="http://schemas.microsoft.com/office/drawing/2014/main" id="{70277514-3CD4-B99A-956A-D7473844B604}"/>
              </a:ext>
            </a:extLst>
          </p:cNvPr>
          <p:cNvSpPr txBox="1">
            <a:spLocks noChangeArrowheads="1"/>
          </p:cNvSpPr>
          <p:nvPr/>
        </p:nvSpPr>
        <p:spPr bwMode="auto">
          <a:xfrm>
            <a:off x="10012240" y="3206750"/>
            <a:ext cx="1235075"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Low Workplace Adaptability</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47" name="Rectangle 44">
            <a:extLst>
              <a:ext uri="{FF2B5EF4-FFF2-40B4-BE49-F238E27FC236}">
                <a16:creationId xmlns:a16="http://schemas.microsoft.com/office/drawing/2014/main" id="{FF97D0D2-F0AD-83C4-7B45-FEED31F9102D}"/>
              </a:ext>
            </a:extLst>
          </p:cNvPr>
          <p:cNvSpPr>
            <a:spLocks noChangeArrowheads="1"/>
          </p:cNvSpPr>
          <p:nvPr/>
        </p:nvSpPr>
        <p:spPr bwMode="auto">
          <a:xfrm>
            <a:off x="2344615" y="57308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8" name="Rectangle 67">
            <a:extLst>
              <a:ext uri="{FF2B5EF4-FFF2-40B4-BE49-F238E27FC236}">
                <a16:creationId xmlns:a16="http://schemas.microsoft.com/office/drawing/2014/main" id="{89080830-2045-68FB-4910-04449A9ED17D}"/>
              </a:ext>
            </a:extLst>
          </p:cNvPr>
          <p:cNvSpPr>
            <a:spLocks noChangeArrowheads="1"/>
          </p:cNvSpPr>
          <p:nvPr/>
        </p:nvSpPr>
        <p:spPr bwMode="auto">
          <a:xfrm>
            <a:off x="2344615" y="103028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0" name="TextBox 49">
            <a:extLst>
              <a:ext uri="{FF2B5EF4-FFF2-40B4-BE49-F238E27FC236}">
                <a16:creationId xmlns:a16="http://schemas.microsoft.com/office/drawing/2014/main" id="{9339E0E0-2DC5-45C5-B1E8-243FB8EE99CB}"/>
              </a:ext>
            </a:extLst>
          </p:cNvPr>
          <p:cNvSpPr txBox="1"/>
          <p:nvPr/>
        </p:nvSpPr>
        <p:spPr>
          <a:xfrm>
            <a:off x="4236915" y="6436280"/>
            <a:ext cx="2568575" cy="369332"/>
          </a:xfrm>
          <a:prstGeom prst="rect">
            <a:avLst/>
          </a:prstGeom>
          <a:noFill/>
        </p:spPr>
        <p:txBody>
          <a:bodyPr wrap="square">
            <a:spAutoFit/>
          </a:bodyPr>
          <a:lstStyle/>
          <a:p>
            <a:r>
              <a:rPr lang="en-GB" sz="1800" kern="1200" dirty="0">
                <a:solidFill>
                  <a:schemeClr val="tx1"/>
                </a:solidFill>
                <a:effectLst/>
                <a:latin typeface="Arial" panose="020B0604020202020204" pitchFamily="34" charset="0"/>
                <a:ea typeface="+mn-ea"/>
                <a:cs typeface="Arial" panose="020B0604020202020204" pitchFamily="34" charset="0"/>
              </a:rPr>
              <a:t>(Johnson et al., 2017).</a:t>
            </a:r>
            <a:endParaRPr lang="en-US" dirty="0"/>
          </a:p>
        </p:txBody>
      </p:sp>
    </p:spTree>
    <p:extLst>
      <p:ext uri="{BB962C8B-B14F-4D97-AF65-F5344CB8AC3E}">
        <p14:creationId xmlns:p14="http://schemas.microsoft.com/office/powerpoint/2010/main" val="239487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F3491-AFBD-9578-E175-6C196C5A17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EE2EA4-DA29-C640-DD18-99A949CC1682}"/>
              </a:ext>
            </a:extLst>
          </p:cNvPr>
          <p:cNvSpPr>
            <a:spLocks noGrp="1"/>
          </p:cNvSpPr>
          <p:nvPr>
            <p:ph type="ctrTitle"/>
          </p:nvPr>
        </p:nvSpPr>
        <p:spPr>
          <a:xfrm>
            <a:off x="363415" y="243132"/>
            <a:ext cx="11301047" cy="940899"/>
          </a:xfrm>
        </p:spPr>
        <p:txBody>
          <a:bodyPr/>
          <a:lstStyle/>
          <a:p>
            <a:r>
              <a:rPr lang="en-US" b="1" dirty="0">
                <a:latin typeface="Arial" panose="020B0604020202020204" pitchFamily="34" charset="0"/>
                <a:cs typeface="Arial" panose="020B0604020202020204" pitchFamily="34" charset="0"/>
              </a:rPr>
              <a:t>Summary of Key Findings</a:t>
            </a:r>
          </a:p>
        </p:txBody>
      </p:sp>
      <p:sp>
        <p:nvSpPr>
          <p:cNvPr id="3" name="Subtitle 2">
            <a:extLst>
              <a:ext uri="{FF2B5EF4-FFF2-40B4-BE49-F238E27FC236}">
                <a16:creationId xmlns:a16="http://schemas.microsoft.com/office/drawing/2014/main" id="{7DEB75B5-461B-1D4A-F26F-E019E3508931}"/>
              </a:ext>
            </a:extLst>
          </p:cNvPr>
          <p:cNvSpPr>
            <a:spLocks noGrp="1"/>
          </p:cNvSpPr>
          <p:nvPr>
            <p:ph type="subTitle" idx="1"/>
          </p:nvPr>
        </p:nvSpPr>
        <p:spPr>
          <a:xfrm>
            <a:off x="363415" y="1591407"/>
            <a:ext cx="5583429" cy="5023461"/>
          </a:xfrm>
        </p:spPr>
        <p:txBody>
          <a:bodyPr>
            <a:normAutofit fontScale="92500" lnSpcReduction="20000"/>
          </a:bodyPr>
          <a:lstStyle/>
          <a:p>
            <a:pPr marL="342900" indent="-342900" algn="l">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There was a 30% decline in sales as well as foot traffic.</a:t>
            </a:r>
            <a:endParaRPr lang="en-US"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Intense online and local competition.</a:t>
            </a:r>
            <a:endParaRPr lang="en-US"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Inflation and e-commerce growth pressures.</a:t>
            </a:r>
            <a:endParaRPr lang="en-US"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Outdated website, limited marketing.</a:t>
            </a:r>
            <a:endParaRPr lang="en-US"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Digital modernisation is critical.</a:t>
            </a:r>
            <a:endParaRPr lang="en-US" dirty="0">
              <a:latin typeface="Arial" panose="020B0604020202020204" pitchFamily="34" charset="0"/>
              <a:cs typeface="Arial" panose="020B0604020202020204" pitchFamily="34" charset="0"/>
            </a:endParaRPr>
          </a:p>
          <a:p>
            <a:pPr marL="342900" indent="-342900" algn="l">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Integrated tools highlight challenges.</a:t>
            </a:r>
            <a:endParaRPr lang="en-US" dirty="0">
              <a:latin typeface="Arial" panose="020B0604020202020204" pitchFamily="34" charset="0"/>
              <a:cs typeface="Arial" panose="020B0604020202020204" pitchFamily="34" charset="0"/>
            </a:endParaRPr>
          </a:p>
          <a:p>
            <a:pPr>
              <a:lnSpc>
                <a:spcPct val="150000"/>
              </a:lnSpc>
            </a:pPr>
            <a:r>
              <a:rPr lang="en-GB" dirty="0"/>
              <a:t>(Drucker, 2006)</a:t>
            </a:r>
            <a:endParaRPr lang="en-US" dirty="0">
              <a:latin typeface="Arial" panose="020B0604020202020204" pitchFamily="34" charset="0"/>
              <a:cs typeface="Arial" panose="020B0604020202020204" pitchFamily="34" charset="0"/>
            </a:endParaRPr>
          </a:p>
        </p:txBody>
      </p:sp>
      <p:pic>
        <p:nvPicPr>
          <p:cNvPr id="5122" name="Picture 2" descr="5 Why Fishbone Diagram for Root Cause Analysis in PowerPoint &amp; Google Slides">
            <a:extLst>
              <a:ext uri="{FF2B5EF4-FFF2-40B4-BE49-F238E27FC236}">
                <a16:creationId xmlns:a16="http://schemas.microsoft.com/office/drawing/2014/main" id="{8ACF1A7F-BFCC-D00B-BDE2-414EB47450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5157" y="1920338"/>
            <a:ext cx="5419305" cy="38701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1066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3F84FC-A8C0-BF8D-C631-A7735521C7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EC30D4-3FC0-CD78-E22C-FC849A5A15DF}"/>
              </a:ext>
            </a:extLst>
          </p:cNvPr>
          <p:cNvSpPr>
            <a:spLocks noGrp="1"/>
          </p:cNvSpPr>
          <p:nvPr>
            <p:ph type="ctrTitle"/>
          </p:nvPr>
        </p:nvSpPr>
        <p:spPr>
          <a:xfrm>
            <a:off x="445476" y="0"/>
            <a:ext cx="11301047" cy="940899"/>
          </a:xfrm>
        </p:spPr>
        <p:txBody>
          <a:bodyPr/>
          <a:lstStyle/>
          <a:p>
            <a:r>
              <a:rPr lang="en-US" b="1"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2C02F2A2-DE71-A9AD-B117-5CE5E23E29D6}"/>
              </a:ext>
            </a:extLst>
          </p:cNvPr>
          <p:cNvSpPr>
            <a:spLocks noGrp="1"/>
          </p:cNvSpPr>
          <p:nvPr>
            <p:ph type="subTitle" idx="1"/>
          </p:nvPr>
        </p:nvSpPr>
        <p:spPr>
          <a:xfrm>
            <a:off x="210765" y="1021405"/>
            <a:ext cx="11770468" cy="5061857"/>
          </a:xfrm>
        </p:spPr>
        <p:txBody>
          <a:bodyPr>
            <a:noAutofit/>
          </a:bodyPr>
          <a:lstStyle/>
          <a:p>
            <a:pPr algn="just">
              <a:lnSpc>
                <a:spcPct val="160000"/>
              </a:lnSpc>
            </a:pPr>
            <a:r>
              <a:rPr lang="en-US" sz="1700" dirty="0">
                <a:latin typeface="Arial" panose="020B0604020202020204" pitchFamily="34" charset="0"/>
                <a:cs typeface="Arial" panose="020B0604020202020204" pitchFamily="34" charset="0"/>
              </a:rPr>
              <a:t>Drucker, P.F. (2006). </a:t>
            </a:r>
            <a:r>
              <a:rPr lang="en-US" sz="1700" i="1" dirty="0">
                <a:latin typeface="Arial" panose="020B0604020202020204" pitchFamily="34" charset="0"/>
                <a:cs typeface="Arial" panose="020B0604020202020204" pitchFamily="34" charset="0"/>
              </a:rPr>
              <a:t>The effective executive</a:t>
            </a:r>
            <a:r>
              <a:rPr lang="en-US" sz="1700" dirty="0">
                <a:latin typeface="Arial" panose="020B0604020202020204" pitchFamily="34" charset="0"/>
                <a:cs typeface="Arial" panose="020B0604020202020204" pitchFamily="34" charset="0"/>
              </a:rPr>
              <a:t>. New York: HarperCollins.</a:t>
            </a:r>
          </a:p>
          <a:p>
            <a:pPr algn="just">
              <a:lnSpc>
                <a:spcPct val="160000"/>
              </a:lnSpc>
            </a:pPr>
            <a:r>
              <a:rPr lang="en-US" sz="1700" dirty="0">
                <a:latin typeface="Arial" panose="020B0604020202020204" pitchFamily="34" charset="0"/>
                <a:cs typeface="Arial" panose="020B0604020202020204" pitchFamily="34" charset="0"/>
              </a:rPr>
              <a:t>Johnson, G., Whittington, R., Scholes, K., Angwin, D. and </a:t>
            </a:r>
            <a:r>
              <a:rPr lang="en-US" sz="1700" dirty="0" err="1">
                <a:latin typeface="Arial" panose="020B0604020202020204" pitchFamily="34" charset="0"/>
                <a:cs typeface="Arial" panose="020B0604020202020204" pitchFamily="34" charset="0"/>
              </a:rPr>
              <a:t>Regnér</a:t>
            </a:r>
            <a:r>
              <a:rPr lang="en-US" sz="1700" dirty="0">
                <a:latin typeface="Arial" panose="020B0604020202020204" pitchFamily="34" charset="0"/>
                <a:cs typeface="Arial" panose="020B0604020202020204" pitchFamily="34" charset="0"/>
              </a:rPr>
              <a:t>, P. (2017). </a:t>
            </a:r>
            <a:r>
              <a:rPr lang="en-US" sz="1700" i="1" dirty="0">
                <a:latin typeface="Arial" panose="020B0604020202020204" pitchFamily="34" charset="0"/>
                <a:cs typeface="Arial" panose="020B0604020202020204" pitchFamily="34" charset="0"/>
              </a:rPr>
              <a:t>Exploring strategy</a:t>
            </a:r>
            <a:r>
              <a:rPr lang="en-US" sz="1700" dirty="0">
                <a:latin typeface="Arial" panose="020B0604020202020204" pitchFamily="34" charset="0"/>
                <a:cs typeface="Arial" panose="020B0604020202020204" pitchFamily="34" charset="0"/>
              </a:rPr>
              <a:t>. 10</a:t>
            </a:r>
            <a:r>
              <a:rPr lang="en-US" sz="1700" baseline="30000" dirty="0">
                <a:latin typeface="Arial" panose="020B0604020202020204" pitchFamily="34" charset="0"/>
                <a:cs typeface="Arial" panose="020B0604020202020204" pitchFamily="34" charset="0"/>
              </a:rPr>
              <a:t>th</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edn</a:t>
            </a:r>
            <a:r>
              <a:rPr lang="en-US" sz="1700" dirty="0">
                <a:latin typeface="Arial" panose="020B0604020202020204" pitchFamily="34" charset="0"/>
                <a:cs typeface="Arial" panose="020B0604020202020204" pitchFamily="34" charset="0"/>
              </a:rPr>
              <a:t>. Harlow: Pearson.</a:t>
            </a:r>
          </a:p>
          <a:p>
            <a:pPr algn="just">
              <a:lnSpc>
                <a:spcPct val="160000"/>
              </a:lnSpc>
            </a:pPr>
            <a:r>
              <a:rPr lang="en-US" sz="1700" dirty="0">
                <a:latin typeface="Arial" panose="020B0604020202020204" pitchFamily="34" charset="0"/>
                <a:cs typeface="Arial" panose="020B0604020202020204" pitchFamily="34" charset="0"/>
              </a:rPr>
              <a:t>Kotler, P. and Keller, K.L. (2016) </a:t>
            </a:r>
            <a:r>
              <a:rPr lang="en-US" sz="1700" i="1" dirty="0">
                <a:latin typeface="Arial" panose="020B0604020202020204" pitchFamily="34" charset="0"/>
                <a:cs typeface="Arial" panose="020B0604020202020204" pitchFamily="34" charset="0"/>
              </a:rPr>
              <a:t>Marketing management</a:t>
            </a:r>
            <a:r>
              <a:rPr lang="en-US" sz="1700" dirty="0">
                <a:latin typeface="Arial" panose="020B0604020202020204" pitchFamily="34" charset="0"/>
                <a:cs typeface="Arial" panose="020B0604020202020204" pitchFamily="34" charset="0"/>
              </a:rPr>
              <a:t>. 15</a:t>
            </a:r>
            <a:r>
              <a:rPr lang="en-US" sz="1700" baseline="30000" dirty="0">
                <a:latin typeface="Arial" panose="020B0604020202020204" pitchFamily="34" charset="0"/>
                <a:cs typeface="Arial" panose="020B0604020202020204" pitchFamily="34" charset="0"/>
              </a:rPr>
              <a:t>th</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edn</a:t>
            </a:r>
            <a:r>
              <a:rPr lang="en-US" sz="1700" dirty="0">
                <a:latin typeface="Arial" panose="020B0604020202020204" pitchFamily="34" charset="0"/>
                <a:cs typeface="Arial" panose="020B0604020202020204" pitchFamily="34" charset="0"/>
              </a:rPr>
              <a:t>. Boston: Pearson.</a:t>
            </a:r>
          </a:p>
          <a:p>
            <a:pPr algn="just">
              <a:lnSpc>
                <a:spcPct val="160000"/>
              </a:lnSpc>
            </a:pPr>
            <a:r>
              <a:rPr lang="en-US" sz="1700" dirty="0">
                <a:latin typeface="Arial" panose="020B0604020202020204" pitchFamily="34" charset="0"/>
                <a:cs typeface="Arial" panose="020B0604020202020204" pitchFamily="34" charset="0"/>
              </a:rPr>
              <a:t>MindTools (2023). </a:t>
            </a:r>
            <a:r>
              <a:rPr lang="en-US" sz="1700" i="1" dirty="0">
                <a:latin typeface="Arial" panose="020B0604020202020204" pitchFamily="34" charset="0"/>
                <a:cs typeface="Arial" panose="020B0604020202020204" pitchFamily="34" charset="0"/>
              </a:rPr>
              <a:t>The 5W2H method</a:t>
            </a:r>
            <a:r>
              <a:rPr lang="en-US" sz="1700" dirty="0">
                <a:latin typeface="Arial" panose="020B0604020202020204" pitchFamily="34" charset="0"/>
                <a:cs typeface="Arial" panose="020B0604020202020204" pitchFamily="34" charset="0"/>
              </a:rPr>
              <a:t>. Available at: </a:t>
            </a:r>
            <a:r>
              <a:rPr lang="en-US" sz="1700" dirty="0">
                <a:latin typeface="Arial" panose="020B0604020202020204" pitchFamily="34" charset="0"/>
                <a:cs typeface="Arial" panose="020B0604020202020204" pitchFamily="34" charset="0"/>
                <a:hlinkClick r:id="rId3"/>
              </a:rPr>
              <a:t>https://www.mindtools.com/a2e3k8v/5w2h</a:t>
            </a:r>
            <a:r>
              <a:rPr lang="en-US" sz="1700" dirty="0">
                <a:latin typeface="Arial" panose="020B0604020202020204" pitchFamily="34" charset="0"/>
                <a:cs typeface="Arial" panose="020B0604020202020204" pitchFamily="34" charset="0"/>
              </a:rPr>
              <a:t> (Accessed: 18 September 2025).</a:t>
            </a:r>
          </a:p>
          <a:p>
            <a:pPr algn="just">
              <a:lnSpc>
                <a:spcPct val="160000"/>
              </a:lnSpc>
            </a:pPr>
            <a:r>
              <a:rPr lang="en-US" sz="1700" dirty="0">
                <a:latin typeface="Arial" panose="020B0604020202020204" pitchFamily="34" charset="0"/>
                <a:cs typeface="Arial" panose="020B0604020202020204" pitchFamily="34" charset="0"/>
              </a:rPr>
              <a:t>Porter, M.E. (2008). Competitive strategy: techniques for </a:t>
            </a:r>
            <a:r>
              <a:rPr lang="en-US" sz="1700" dirty="0" err="1">
                <a:latin typeface="Arial" panose="020B0604020202020204" pitchFamily="34" charset="0"/>
                <a:cs typeface="Arial" panose="020B0604020202020204" pitchFamily="34" charset="0"/>
              </a:rPr>
              <a:t>analysing</a:t>
            </a:r>
            <a:r>
              <a:rPr lang="en-US" sz="1700" i="1" dirty="0">
                <a:latin typeface="Arial" panose="020B0604020202020204" pitchFamily="34" charset="0"/>
                <a:cs typeface="Arial" panose="020B0604020202020204" pitchFamily="34" charset="0"/>
              </a:rPr>
              <a:t> industries and competitors</a:t>
            </a:r>
            <a:r>
              <a:rPr lang="en-US" sz="1700" dirty="0">
                <a:latin typeface="Arial" panose="020B0604020202020204" pitchFamily="34" charset="0"/>
                <a:cs typeface="Arial" panose="020B0604020202020204" pitchFamily="34" charset="0"/>
              </a:rPr>
              <a:t>. New York: Free Press.</a:t>
            </a:r>
          </a:p>
          <a:p>
            <a:pPr algn="just">
              <a:lnSpc>
                <a:spcPct val="160000"/>
              </a:lnSpc>
            </a:pPr>
            <a:r>
              <a:rPr lang="en-US" sz="1700" dirty="0">
                <a:latin typeface="Arial" panose="020B0604020202020204" pitchFamily="34" charset="0"/>
                <a:cs typeface="Arial" panose="020B0604020202020204" pitchFamily="34" charset="0"/>
              </a:rPr>
              <a:t>Statista (2025) </a:t>
            </a:r>
            <a:r>
              <a:rPr lang="en-US" sz="1700" i="1" dirty="0">
                <a:latin typeface="Arial" panose="020B0604020202020204" pitchFamily="34" charset="0"/>
                <a:cs typeface="Arial" panose="020B0604020202020204" pitchFamily="34" charset="0"/>
              </a:rPr>
              <a:t>UK e-commerce market trends 2024</a:t>
            </a:r>
            <a:r>
              <a:rPr lang="en-US" sz="1700" dirty="0">
                <a:latin typeface="Arial" panose="020B0604020202020204" pitchFamily="34" charset="0"/>
                <a:cs typeface="Arial" panose="020B0604020202020204" pitchFamily="34" charset="0"/>
              </a:rPr>
              <a:t>. Available at: </a:t>
            </a:r>
            <a:r>
              <a:rPr lang="en-US" sz="1700" dirty="0">
                <a:latin typeface="Arial" panose="020B0604020202020204" pitchFamily="34" charset="0"/>
                <a:cs typeface="Arial" panose="020B0604020202020204" pitchFamily="34" charset="0"/>
                <a:hlinkClick r:id="rId4"/>
              </a:rPr>
              <a:t>https://www.statista.com/outlook/emo/ecommerce/united-kingdom</a:t>
            </a:r>
            <a:r>
              <a:rPr lang="en-US" sz="1700" dirty="0">
                <a:latin typeface="Arial" panose="020B0604020202020204" pitchFamily="34" charset="0"/>
                <a:cs typeface="Arial" panose="020B0604020202020204" pitchFamily="34" charset="0"/>
              </a:rPr>
              <a:t> (Accessed: 18 September 2025).</a:t>
            </a:r>
          </a:p>
          <a:p>
            <a:pPr algn="just">
              <a:lnSpc>
                <a:spcPct val="160000"/>
              </a:lnSpc>
            </a:pPr>
            <a:r>
              <a:rPr lang="en-US" sz="1700" dirty="0">
                <a:latin typeface="Arial" panose="020B0604020202020204" pitchFamily="34" charset="0"/>
                <a:cs typeface="Arial" panose="020B0604020202020204" pitchFamily="34" charset="0"/>
              </a:rPr>
              <a:t>UK Government (2025) </a:t>
            </a:r>
            <a:r>
              <a:rPr lang="en-US" sz="1700" i="1" dirty="0">
                <a:latin typeface="Arial" panose="020B0604020202020204" pitchFamily="34" charset="0"/>
                <a:cs typeface="Arial" panose="020B0604020202020204" pitchFamily="34" charset="0"/>
              </a:rPr>
              <a:t>Small business grants</a:t>
            </a:r>
            <a:r>
              <a:rPr lang="en-US" sz="1700" dirty="0">
                <a:latin typeface="Arial" panose="020B0604020202020204" pitchFamily="34" charset="0"/>
                <a:cs typeface="Arial" panose="020B0604020202020204" pitchFamily="34" charset="0"/>
              </a:rPr>
              <a:t>. Available at: </a:t>
            </a:r>
            <a:r>
              <a:rPr lang="en-US" sz="1700" dirty="0">
                <a:latin typeface="Arial" panose="020B0604020202020204" pitchFamily="34" charset="0"/>
                <a:cs typeface="Arial" panose="020B0604020202020204" pitchFamily="34" charset="0"/>
                <a:hlinkClick r:id="rId5"/>
              </a:rPr>
              <a:t>https://www.find-government-grants.service.gov.uk/grants</a:t>
            </a:r>
            <a:r>
              <a:rPr lang="en-US" sz="1700" dirty="0">
                <a:latin typeface="Arial" panose="020B0604020202020204" pitchFamily="34" charset="0"/>
                <a:cs typeface="Arial" panose="020B0604020202020204" pitchFamily="34" charset="0"/>
              </a:rPr>
              <a:t> (Accessed: 18 September 2025).</a:t>
            </a:r>
          </a:p>
        </p:txBody>
      </p:sp>
    </p:spTree>
    <p:extLst>
      <p:ext uri="{BB962C8B-B14F-4D97-AF65-F5344CB8AC3E}">
        <p14:creationId xmlns:p14="http://schemas.microsoft.com/office/powerpoint/2010/main" val="32911865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TotalTime>
  <Words>1577</Words>
  <Application>Microsoft Office PowerPoint</Application>
  <PresentationFormat>Widescreen</PresentationFormat>
  <Paragraphs>136</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Wingdings</vt:lpstr>
      <vt:lpstr>Office Theme</vt:lpstr>
      <vt:lpstr>Problem Analysis for Green Haven Florists </vt:lpstr>
      <vt:lpstr>Introduction to Green Haven Florists</vt:lpstr>
      <vt:lpstr>Nature and Scope of the Problem</vt:lpstr>
      <vt:lpstr>5W2H Analysis of the Problem</vt:lpstr>
      <vt:lpstr>Understanding the PESTEL Framework</vt:lpstr>
      <vt:lpstr>PESTEL Analysis for Green Haven</vt:lpstr>
      <vt:lpstr>Understanding the Cause-and-Effect Model</vt:lpstr>
      <vt:lpstr>Root Causes of Green Haven’s Challenges</vt:lpstr>
      <vt:lpstr>Summary of Key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Daylia Gavin</dc:creator>
  <cp:revision>3</cp:revision>
  <dcterms:created xsi:type="dcterms:W3CDTF">2025-09-18T13:21:04Z</dcterms:created>
  <dcterms:modified xsi:type="dcterms:W3CDTF">2025-09-18T15:41:05Z</dcterms:modified>
</cp:coreProperties>
</file>