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81" r:id="rId3"/>
  </p:sldMasterIdLst>
  <p:notesMasterIdLst>
    <p:notesMasterId r:id="rId42"/>
  </p:notesMasterIdLst>
  <p:handoutMasterIdLst>
    <p:handoutMasterId r:id="rId43"/>
  </p:handoutMasterIdLst>
  <p:sldIdLst>
    <p:sldId id="299" r:id="rId4"/>
    <p:sldId id="258" r:id="rId5"/>
    <p:sldId id="447" r:id="rId6"/>
    <p:sldId id="343" r:id="rId7"/>
    <p:sldId id="400" r:id="rId8"/>
    <p:sldId id="401" r:id="rId9"/>
    <p:sldId id="402" r:id="rId10"/>
    <p:sldId id="404" r:id="rId11"/>
    <p:sldId id="405" r:id="rId12"/>
    <p:sldId id="406" r:id="rId13"/>
    <p:sldId id="407" r:id="rId14"/>
    <p:sldId id="408" r:id="rId15"/>
    <p:sldId id="409" r:id="rId16"/>
    <p:sldId id="410" r:id="rId17"/>
    <p:sldId id="411" r:id="rId18"/>
    <p:sldId id="412" r:id="rId19"/>
    <p:sldId id="413" r:id="rId20"/>
    <p:sldId id="414" r:id="rId21"/>
    <p:sldId id="415" r:id="rId22"/>
    <p:sldId id="416" r:id="rId23"/>
    <p:sldId id="417" r:id="rId24"/>
    <p:sldId id="418" r:id="rId25"/>
    <p:sldId id="419" r:id="rId26"/>
    <p:sldId id="420" r:id="rId27"/>
    <p:sldId id="421" r:id="rId28"/>
    <p:sldId id="422" r:id="rId29"/>
    <p:sldId id="423" r:id="rId30"/>
    <p:sldId id="424" r:id="rId31"/>
    <p:sldId id="425" r:id="rId32"/>
    <p:sldId id="426" r:id="rId33"/>
    <p:sldId id="427" r:id="rId34"/>
    <p:sldId id="428" r:id="rId35"/>
    <p:sldId id="429" r:id="rId36"/>
    <p:sldId id="430" r:id="rId37"/>
    <p:sldId id="431" r:id="rId38"/>
    <p:sldId id="432" r:id="rId39"/>
    <p:sldId id="433" r:id="rId40"/>
    <p:sldId id="448" r:id="rId41"/>
  </p:sldIdLst>
  <p:sldSz cx="9144000" cy="6858000" type="screen4x3"/>
  <p:notesSz cx="6669088" cy="9753600"/>
  <p:defaultTextStyle>
    <a:defPPr>
      <a:defRPr lang="en-US"/>
    </a:defPPr>
    <a:lvl1pPr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5pPr>
    <a:lvl6pPr marL="2286000" algn="l" defTabSz="914400" rtl="0" eaLnBrk="1" latinLnBrk="0" hangingPunct="1">
      <a:defRPr kern="1200">
        <a:solidFill>
          <a:schemeClr val="tx1"/>
        </a:solidFill>
        <a:latin typeface="Trebuchet MS" panose="020B0603020202020204" pitchFamily="34" charset="0"/>
        <a:ea typeface="+mn-ea"/>
        <a:cs typeface="+mn-cs"/>
      </a:defRPr>
    </a:lvl6pPr>
    <a:lvl7pPr marL="2743200" algn="l" defTabSz="914400" rtl="0" eaLnBrk="1" latinLnBrk="0" hangingPunct="1">
      <a:defRPr kern="1200">
        <a:solidFill>
          <a:schemeClr val="tx1"/>
        </a:solidFill>
        <a:latin typeface="Trebuchet MS" panose="020B0603020202020204" pitchFamily="34" charset="0"/>
        <a:ea typeface="+mn-ea"/>
        <a:cs typeface="+mn-cs"/>
      </a:defRPr>
    </a:lvl7pPr>
    <a:lvl8pPr marL="3200400" algn="l" defTabSz="914400" rtl="0" eaLnBrk="1" latinLnBrk="0" hangingPunct="1">
      <a:defRPr kern="1200">
        <a:solidFill>
          <a:schemeClr val="tx1"/>
        </a:solidFill>
        <a:latin typeface="Trebuchet MS" panose="020B0603020202020204" pitchFamily="34" charset="0"/>
        <a:ea typeface="+mn-ea"/>
        <a:cs typeface="+mn-cs"/>
      </a:defRPr>
    </a:lvl8pPr>
    <a:lvl9pPr marL="3657600" algn="l" defTabSz="914400" rtl="0" eaLnBrk="1" latinLnBrk="0" hangingPunct="1">
      <a:defRPr kern="1200">
        <a:solidFill>
          <a:schemeClr val="tx1"/>
        </a:solidFill>
        <a:latin typeface="Trebuchet MS" panose="020B0603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579A62C-5EA5-03D2-518D-3F514D5F9B25}" v="4" dt="2019-11-14T09:18:46.3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64" autoAdjust="0"/>
    <p:restoredTop sz="94613" autoAdjust="0"/>
  </p:normalViewPr>
  <p:slideViewPr>
    <p:cSldViewPr>
      <p:cViewPr varScale="1">
        <p:scale>
          <a:sx n="109" d="100"/>
          <a:sy n="109" d="100"/>
        </p:scale>
        <p:origin x="1794"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2" d="100"/>
          <a:sy n="82" d="100"/>
        </p:scale>
        <p:origin x="3192" y="10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microsoft.com/office/2015/10/relationships/revisionInfo" Target="revisionInfo.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handoutMaster" Target="handoutMasters/handoutMaster1.xml"/><Relationship Id="rId48" Type="http://schemas.microsoft.com/office/2016/11/relationships/changesInfo" Target="changesInfos/changesInfo1.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tje Cockrill" userId="S::antje.cockrill@uwtsd.ac.uk::3461a5d9-f496-4349-a7c6-26c156c02e7e" providerId="AD" clId="Web-{8579A62C-5EA5-03D2-518D-3F514D5F9B25}"/>
    <pc:docChg chg="delSld modSld">
      <pc:chgData name="Antje Cockrill" userId="S::antje.cockrill@uwtsd.ac.uk::3461a5d9-f496-4349-a7c6-26c156c02e7e" providerId="AD" clId="Web-{8579A62C-5EA5-03D2-518D-3F514D5F9B25}" dt="2019-11-14T09:18:46.388" v="3" actId="20577"/>
      <pc:docMkLst>
        <pc:docMk/>
      </pc:docMkLst>
      <pc:sldChg chg="modSp">
        <pc:chgData name="Antje Cockrill" userId="S::antje.cockrill@uwtsd.ac.uk::3461a5d9-f496-4349-a7c6-26c156c02e7e" providerId="AD" clId="Web-{8579A62C-5EA5-03D2-518D-3F514D5F9B25}" dt="2019-11-14T09:18:21.216" v="1" actId="14100"/>
        <pc:sldMkLst>
          <pc:docMk/>
          <pc:sldMk cId="0" sldId="258"/>
        </pc:sldMkLst>
        <pc:spChg chg="mod">
          <ac:chgData name="Antje Cockrill" userId="S::antje.cockrill@uwtsd.ac.uk::3461a5d9-f496-4349-a7c6-26c156c02e7e" providerId="AD" clId="Web-{8579A62C-5EA5-03D2-518D-3F514D5F9B25}" dt="2019-11-14T09:18:21.216" v="1" actId="14100"/>
          <ac:spMkLst>
            <pc:docMk/>
            <pc:sldMk cId="0" sldId="258"/>
            <ac:spMk id="18437" creationId="{846D9EF7-D1D8-4F29-BFF8-E1BEE997749E}"/>
          </ac:spMkLst>
        </pc:spChg>
      </pc:sldChg>
      <pc:sldChg chg="modSp">
        <pc:chgData name="Antje Cockrill" userId="S::antje.cockrill@uwtsd.ac.uk::3461a5d9-f496-4349-a7c6-26c156c02e7e" providerId="AD" clId="Web-{8579A62C-5EA5-03D2-518D-3F514D5F9B25}" dt="2019-11-14T09:18:46.388" v="3" actId="20577"/>
        <pc:sldMkLst>
          <pc:docMk/>
          <pc:sldMk cId="0" sldId="414"/>
        </pc:sldMkLst>
        <pc:spChg chg="mod">
          <ac:chgData name="Antje Cockrill" userId="S::antje.cockrill@uwtsd.ac.uk::3461a5d9-f496-4349-a7c6-26c156c02e7e" providerId="AD" clId="Web-{8579A62C-5EA5-03D2-518D-3F514D5F9B25}" dt="2019-11-14T09:18:46.388" v="3" actId="20577"/>
          <ac:spMkLst>
            <pc:docMk/>
            <pc:sldMk cId="0" sldId="414"/>
            <ac:spMk id="4" creationId="{E2D47100-B335-46A0-8CBE-B511F0872DB3}"/>
          </ac:spMkLst>
        </pc:spChg>
      </pc:sldChg>
      <pc:sldChg chg="del">
        <pc:chgData name="Antje Cockrill" userId="S::antje.cockrill@uwtsd.ac.uk::3461a5d9-f496-4349-a7c6-26c156c02e7e" providerId="AD" clId="Web-{8579A62C-5EA5-03D2-518D-3F514D5F9B25}" dt="2019-11-14T09:18:25.434" v="2"/>
        <pc:sldMkLst>
          <pc:docMk/>
          <pc:sldMk cId="0" sldId="449"/>
        </pc:sldMkLst>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s>
</file>

<file path=ppt/diagrams/_rels/drawing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2F0C1C-58A8-4A49-8566-712B0C5AC309}" type="doc">
      <dgm:prSet loTypeId="urn:microsoft.com/office/officeart/2011/layout/RadialPictureList" loCatId="officeonline" qsTypeId="urn:microsoft.com/office/officeart/2005/8/quickstyle/simple4" qsCatId="simple" csTypeId="urn:microsoft.com/office/officeart/2005/8/colors/accent1_2" csCatId="accent1" phldr="1"/>
      <dgm:spPr/>
      <dgm:t>
        <a:bodyPr/>
        <a:lstStyle/>
        <a:p>
          <a:endParaRPr lang="en-GB"/>
        </a:p>
      </dgm:t>
    </dgm:pt>
    <dgm:pt modelId="{2B79EA7C-90EB-4764-96B6-D1DF9679E647}">
      <dgm:prSet phldrT="[Text]"/>
      <dgm:spPr/>
      <dgm:t>
        <a:bodyPr/>
        <a:lstStyle/>
        <a:p>
          <a:r>
            <a:rPr lang="en-GB" dirty="0"/>
            <a:t>Food</a:t>
          </a:r>
        </a:p>
      </dgm:t>
    </dgm:pt>
    <dgm:pt modelId="{F6200C7C-5E0C-4A80-8C2F-107A4B6A7C6D}" type="parTrans" cxnId="{84212118-EC05-4661-8F68-D23F9FEC00B3}">
      <dgm:prSet/>
      <dgm:spPr/>
      <dgm:t>
        <a:bodyPr/>
        <a:lstStyle/>
        <a:p>
          <a:endParaRPr lang="en-GB"/>
        </a:p>
      </dgm:t>
    </dgm:pt>
    <dgm:pt modelId="{0DCC3641-9F00-4D33-B043-065C32915B9C}" type="sibTrans" cxnId="{84212118-EC05-4661-8F68-D23F9FEC00B3}">
      <dgm:prSet/>
      <dgm:spPr/>
      <dgm:t>
        <a:bodyPr/>
        <a:lstStyle/>
        <a:p>
          <a:endParaRPr lang="en-GB"/>
        </a:p>
      </dgm:t>
    </dgm:pt>
    <dgm:pt modelId="{A3E70DD3-C0B5-4260-820A-307095320456}">
      <dgm:prSet phldrT="[Text]"/>
      <dgm:spPr/>
      <dgm:t>
        <a:bodyPr/>
        <a:lstStyle/>
        <a:p>
          <a:r>
            <a:rPr lang="en-GB" dirty="0"/>
            <a:t>Question 1</a:t>
          </a:r>
        </a:p>
      </dgm:t>
    </dgm:pt>
    <dgm:pt modelId="{5877F6BC-1151-4F1F-8042-18818A1EB927}" type="parTrans" cxnId="{821B2E5E-7470-46D8-AE8B-17B807CC20F4}">
      <dgm:prSet/>
      <dgm:spPr/>
      <dgm:t>
        <a:bodyPr/>
        <a:lstStyle/>
        <a:p>
          <a:endParaRPr lang="en-GB"/>
        </a:p>
      </dgm:t>
    </dgm:pt>
    <dgm:pt modelId="{3A3BA0CF-79E1-4C3A-B6FB-F7275716448B}" type="sibTrans" cxnId="{821B2E5E-7470-46D8-AE8B-17B807CC20F4}">
      <dgm:prSet/>
      <dgm:spPr/>
      <dgm:t>
        <a:bodyPr/>
        <a:lstStyle/>
        <a:p>
          <a:endParaRPr lang="en-GB"/>
        </a:p>
      </dgm:t>
    </dgm:pt>
    <dgm:pt modelId="{3BC16606-6BAC-44D0-AD16-B6A2A9FB90EC}">
      <dgm:prSet phldrT="[Text]"/>
      <dgm:spPr/>
      <dgm:t>
        <a:bodyPr/>
        <a:lstStyle/>
        <a:p>
          <a:r>
            <a:rPr lang="en-GB" dirty="0"/>
            <a:t>Question 2</a:t>
          </a:r>
        </a:p>
      </dgm:t>
    </dgm:pt>
    <dgm:pt modelId="{3E5E4D46-5BD6-435E-813A-7307016BB126}" type="parTrans" cxnId="{0F71F9F4-C9B4-43EF-A96C-0082C7F9F381}">
      <dgm:prSet/>
      <dgm:spPr/>
      <dgm:t>
        <a:bodyPr/>
        <a:lstStyle/>
        <a:p>
          <a:endParaRPr lang="en-GB"/>
        </a:p>
      </dgm:t>
    </dgm:pt>
    <dgm:pt modelId="{69FA54B6-AEC7-48B5-8F7B-6C0FE79DBF9B}" type="sibTrans" cxnId="{0F71F9F4-C9B4-43EF-A96C-0082C7F9F381}">
      <dgm:prSet/>
      <dgm:spPr/>
      <dgm:t>
        <a:bodyPr/>
        <a:lstStyle/>
        <a:p>
          <a:endParaRPr lang="en-GB"/>
        </a:p>
      </dgm:t>
    </dgm:pt>
    <dgm:pt modelId="{F9AB5EBF-F488-4E55-85E3-B02DB3250C01}">
      <dgm:prSet phldrT="[Text]"/>
      <dgm:spPr/>
      <dgm:t>
        <a:bodyPr/>
        <a:lstStyle/>
        <a:p>
          <a:r>
            <a:rPr lang="en-GB" dirty="0"/>
            <a:t>Question 3</a:t>
          </a:r>
        </a:p>
      </dgm:t>
    </dgm:pt>
    <dgm:pt modelId="{3A18E485-6B11-4A65-AE5E-765D92DD3C84}" type="parTrans" cxnId="{641D5B70-E903-441C-8210-BCFB6CA54530}">
      <dgm:prSet/>
      <dgm:spPr/>
      <dgm:t>
        <a:bodyPr/>
        <a:lstStyle/>
        <a:p>
          <a:endParaRPr lang="en-GB"/>
        </a:p>
      </dgm:t>
    </dgm:pt>
    <dgm:pt modelId="{35C24508-3CE1-494C-9364-610A877821EB}" type="sibTrans" cxnId="{641D5B70-E903-441C-8210-BCFB6CA54530}">
      <dgm:prSet/>
      <dgm:spPr/>
      <dgm:t>
        <a:bodyPr/>
        <a:lstStyle/>
        <a:p>
          <a:endParaRPr lang="en-GB"/>
        </a:p>
      </dgm:t>
    </dgm:pt>
    <dgm:pt modelId="{7DF94C10-1505-4247-9D31-170CDF5FD171}" type="pres">
      <dgm:prSet presAssocID="{2C2F0C1C-58A8-4A49-8566-712B0C5AC309}" presName="Name0" presStyleCnt="0">
        <dgm:presLayoutVars>
          <dgm:chMax val="1"/>
          <dgm:chPref val="1"/>
          <dgm:dir/>
          <dgm:resizeHandles/>
        </dgm:presLayoutVars>
      </dgm:prSet>
      <dgm:spPr/>
    </dgm:pt>
    <dgm:pt modelId="{4FC093FC-9B8D-4FA8-B33B-312896ADBDD6}" type="pres">
      <dgm:prSet presAssocID="{2B79EA7C-90EB-4764-96B6-D1DF9679E647}" presName="Parent" presStyleLbl="node1" presStyleIdx="0" presStyleCnt="2">
        <dgm:presLayoutVars>
          <dgm:chMax val="4"/>
          <dgm:chPref val="3"/>
        </dgm:presLayoutVars>
      </dgm:prSet>
      <dgm:spPr/>
    </dgm:pt>
    <dgm:pt modelId="{5D465E7B-92D6-44F0-A93E-87D8437C66A5}" type="pres">
      <dgm:prSet presAssocID="{A3E70DD3-C0B5-4260-820A-307095320456}" presName="Accent" presStyleLbl="node1" presStyleIdx="1" presStyleCnt="2"/>
      <dgm:spPr/>
    </dgm:pt>
    <dgm:pt modelId="{AB4F3565-F906-432D-9426-054F369BD6A0}" type="pres">
      <dgm:prSet presAssocID="{A3E70DD3-C0B5-4260-820A-307095320456}" presName="Image1"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a:stretch>
        </a:blipFill>
      </dgm:spPr>
    </dgm:pt>
    <dgm:pt modelId="{C3C2A401-A29E-4497-BA46-87F5FB99E3EA}" type="pres">
      <dgm:prSet presAssocID="{A3E70DD3-C0B5-4260-820A-307095320456}" presName="Child1" presStyleLbl="revTx" presStyleIdx="0" presStyleCnt="3" custScaleX="125985" custLinFactNeighborX="7505" custLinFactNeighborY="5135">
        <dgm:presLayoutVars>
          <dgm:chMax val="0"/>
          <dgm:chPref val="0"/>
          <dgm:bulletEnabled val="1"/>
        </dgm:presLayoutVars>
      </dgm:prSet>
      <dgm:spPr/>
    </dgm:pt>
    <dgm:pt modelId="{7C75EA89-2A5C-488A-A7D9-277E3B800FED}" type="pres">
      <dgm:prSet presAssocID="{3BC16606-6BAC-44D0-AD16-B6A2A9FB90EC}" presName="Image2" presStyleCnt="0"/>
      <dgm:spPr/>
    </dgm:pt>
    <dgm:pt modelId="{7C1AD5A7-300D-48F1-9098-01BFA3EC38C6}" type="pres">
      <dgm:prSet presAssocID="{3BC16606-6BAC-44D0-AD16-B6A2A9FB90EC}" presName="Image" presStyleLbl="fgImgPlace1" presStyleIdx="1" presStyleCnt="3"/>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dgm:spPr>
    </dgm:pt>
    <dgm:pt modelId="{C1FA5C74-7E01-41C4-B395-522E0A172FE4}" type="pres">
      <dgm:prSet presAssocID="{3BC16606-6BAC-44D0-AD16-B6A2A9FB90EC}" presName="Child2" presStyleLbl="revTx" presStyleIdx="1" presStyleCnt="3" custScaleX="126146" custLinFactNeighborX="7281" custLinFactNeighborY="7115">
        <dgm:presLayoutVars>
          <dgm:chMax val="0"/>
          <dgm:chPref val="0"/>
          <dgm:bulletEnabled val="1"/>
        </dgm:presLayoutVars>
      </dgm:prSet>
      <dgm:spPr/>
    </dgm:pt>
    <dgm:pt modelId="{4C62BB8D-DB88-49FC-8FC8-5CC3C073E482}" type="pres">
      <dgm:prSet presAssocID="{F9AB5EBF-F488-4E55-85E3-B02DB3250C01}" presName="Image3" presStyleCnt="0"/>
      <dgm:spPr/>
    </dgm:pt>
    <dgm:pt modelId="{587D9721-3FEA-4367-BAF3-639C79316CC4}" type="pres">
      <dgm:prSet presAssocID="{F9AB5EBF-F488-4E55-85E3-B02DB3250C01}" presName="Image" presStyleLbl="fgImgPlace1" presStyleIdx="2" presStyleCnt="3"/>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a:stretch>
        </a:blipFill>
      </dgm:spPr>
    </dgm:pt>
    <dgm:pt modelId="{4823014B-5BEB-486E-A067-A6F5CCF4A938}" type="pres">
      <dgm:prSet presAssocID="{F9AB5EBF-F488-4E55-85E3-B02DB3250C01}" presName="Child3" presStyleLbl="revTx" presStyleIdx="2" presStyleCnt="3" custScaleX="140051" custScaleY="90909" custLinFactNeighborX="14296" custLinFactNeighborY="-895">
        <dgm:presLayoutVars>
          <dgm:chMax val="0"/>
          <dgm:chPref val="0"/>
          <dgm:bulletEnabled val="1"/>
        </dgm:presLayoutVars>
      </dgm:prSet>
      <dgm:spPr/>
    </dgm:pt>
  </dgm:ptLst>
  <dgm:cxnLst>
    <dgm:cxn modelId="{84212118-EC05-4661-8F68-D23F9FEC00B3}" srcId="{2C2F0C1C-58A8-4A49-8566-712B0C5AC309}" destId="{2B79EA7C-90EB-4764-96B6-D1DF9679E647}" srcOrd="0" destOrd="0" parTransId="{F6200C7C-5E0C-4A80-8C2F-107A4B6A7C6D}" sibTransId="{0DCC3641-9F00-4D33-B043-065C32915B9C}"/>
    <dgm:cxn modelId="{7FEDCA1D-EDD5-45D2-89D5-9C1D5A5F6504}" type="presOf" srcId="{2B79EA7C-90EB-4764-96B6-D1DF9679E647}" destId="{4FC093FC-9B8D-4FA8-B33B-312896ADBDD6}" srcOrd="0" destOrd="0" presId="urn:microsoft.com/office/officeart/2011/layout/RadialPictureList"/>
    <dgm:cxn modelId="{11545327-60AF-4599-855F-825BD6E61E6B}" type="presOf" srcId="{F9AB5EBF-F488-4E55-85E3-B02DB3250C01}" destId="{4823014B-5BEB-486E-A067-A6F5CCF4A938}" srcOrd="0" destOrd="0" presId="urn:microsoft.com/office/officeart/2011/layout/RadialPictureList"/>
    <dgm:cxn modelId="{821B2E5E-7470-46D8-AE8B-17B807CC20F4}" srcId="{2B79EA7C-90EB-4764-96B6-D1DF9679E647}" destId="{A3E70DD3-C0B5-4260-820A-307095320456}" srcOrd="0" destOrd="0" parTransId="{5877F6BC-1151-4F1F-8042-18818A1EB927}" sibTransId="{3A3BA0CF-79E1-4C3A-B6FB-F7275716448B}"/>
    <dgm:cxn modelId="{9BFE5463-1852-44E4-94E6-80243F9DBDE3}" type="presOf" srcId="{2C2F0C1C-58A8-4A49-8566-712B0C5AC309}" destId="{7DF94C10-1505-4247-9D31-170CDF5FD171}" srcOrd="0" destOrd="0" presId="urn:microsoft.com/office/officeart/2011/layout/RadialPictureList"/>
    <dgm:cxn modelId="{641D5B70-E903-441C-8210-BCFB6CA54530}" srcId="{2B79EA7C-90EB-4764-96B6-D1DF9679E647}" destId="{F9AB5EBF-F488-4E55-85E3-B02DB3250C01}" srcOrd="2" destOrd="0" parTransId="{3A18E485-6B11-4A65-AE5E-765D92DD3C84}" sibTransId="{35C24508-3CE1-494C-9364-610A877821EB}"/>
    <dgm:cxn modelId="{BFD8F1F3-DBDC-4549-9080-8B37E8F113F5}" type="presOf" srcId="{3BC16606-6BAC-44D0-AD16-B6A2A9FB90EC}" destId="{C1FA5C74-7E01-41C4-B395-522E0A172FE4}" srcOrd="0" destOrd="0" presId="urn:microsoft.com/office/officeart/2011/layout/RadialPictureList"/>
    <dgm:cxn modelId="{0F71F9F4-C9B4-43EF-A96C-0082C7F9F381}" srcId="{2B79EA7C-90EB-4764-96B6-D1DF9679E647}" destId="{3BC16606-6BAC-44D0-AD16-B6A2A9FB90EC}" srcOrd="1" destOrd="0" parTransId="{3E5E4D46-5BD6-435E-813A-7307016BB126}" sibTransId="{69FA54B6-AEC7-48B5-8F7B-6C0FE79DBF9B}"/>
    <dgm:cxn modelId="{21AC80FE-F805-445C-80C1-D825F73EF641}" type="presOf" srcId="{A3E70DD3-C0B5-4260-820A-307095320456}" destId="{C3C2A401-A29E-4497-BA46-87F5FB99E3EA}" srcOrd="0" destOrd="0" presId="urn:microsoft.com/office/officeart/2011/layout/RadialPictureList"/>
    <dgm:cxn modelId="{FA0350BF-61A8-46E7-95AC-622FBBCD5404}" type="presParOf" srcId="{7DF94C10-1505-4247-9D31-170CDF5FD171}" destId="{4FC093FC-9B8D-4FA8-B33B-312896ADBDD6}" srcOrd="0" destOrd="0" presId="urn:microsoft.com/office/officeart/2011/layout/RadialPictureList"/>
    <dgm:cxn modelId="{102551D8-3ACD-449E-9F64-6950F2391229}" type="presParOf" srcId="{7DF94C10-1505-4247-9D31-170CDF5FD171}" destId="{5D465E7B-92D6-44F0-A93E-87D8437C66A5}" srcOrd="1" destOrd="0" presId="urn:microsoft.com/office/officeart/2011/layout/RadialPictureList"/>
    <dgm:cxn modelId="{5F879196-B93F-4948-B3E8-C93A103D1498}" type="presParOf" srcId="{7DF94C10-1505-4247-9D31-170CDF5FD171}" destId="{AB4F3565-F906-432D-9426-054F369BD6A0}" srcOrd="2" destOrd="0" presId="urn:microsoft.com/office/officeart/2011/layout/RadialPictureList"/>
    <dgm:cxn modelId="{A3845589-20C9-4335-BDB8-B561094CCFD5}" type="presParOf" srcId="{7DF94C10-1505-4247-9D31-170CDF5FD171}" destId="{C3C2A401-A29E-4497-BA46-87F5FB99E3EA}" srcOrd="3" destOrd="0" presId="urn:microsoft.com/office/officeart/2011/layout/RadialPictureList"/>
    <dgm:cxn modelId="{C2304BFB-5056-4D1D-9EAC-063A42A285C5}" type="presParOf" srcId="{7DF94C10-1505-4247-9D31-170CDF5FD171}" destId="{7C75EA89-2A5C-488A-A7D9-277E3B800FED}" srcOrd="4" destOrd="0" presId="urn:microsoft.com/office/officeart/2011/layout/RadialPictureList"/>
    <dgm:cxn modelId="{36CD21D1-8B19-40F0-8F0E-AA8E82E6BF96}" type="presParOf" srcId="{7C75EA89-2A5C-488A-A7D9-277E3B800FED}" destId="{7C1AD5A7-300D-48F1-9098-01BFA3EC38C6}" srcOrd="0" destOrd="0" presId="urn:microsoft.com/office/officeart/2011/layout/RadialPictureList"/>
    <dgm:cxn modelId="{0C671E26-A98B-4C93-A8DF-2FCAF709C1AA}" type="presParOf" srcId="{7DF94C10-1505-4247-9D31-170CDF5FD171}" destId="{C1FA5C74-7E01-41C4-B395-522E0A172FE4}" srcOrd="5" destOrd="0" presId="urn:microsoft.com/office/officeart/2011/layout/RadialPictureList"/>
    <dgm:cxn modelId="{682A93D2-075A-4424-AED8-1D0211EB4597}" type="presParOf" srcId="{7DF94C10-1505-4247-9D31-170CDF5FD171}" destId="{4C62BB8D-DB88-49FC-8FC8-5CC3C073E482}" srcOrd="6" destOrd="0" presId="urn:microsoft.com/office/officeart/2011/layout/RadialPictureList"/>
    <dgm:cxn modelId="{AC1716C0-D640-4685-BBCD-FEC54AAA83AA}" type="presParOf" srcId="{4C62BB8D-DB88-49FC-8FC8-5CC3C073E482}" destId="{587D9721-3FEA-4367-BAF3-639C79316CC4}" srcOrd="0" destOrd="0" presId="urn:microsoft.com/office/officeart/2011/layout/RadialPictureList"/>
    <dgm:cxn modelId="{670EEB52-B8EF-4B95-B9AB-565E8FD3B6E4}" type="presParOf" srcId="{7DF94C10-1505-4247-9D31-170CDF5FD171}" destId="{4823014B-5BEB-486E-A067-A6F5CCF4A938}" srcOrd="7" destOrd="0" presId="urn:microsoft.com/office/officeart/2011/layout/RadialPicture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3663534-A034-4B8E-97BD-5A30FE562433}" type="doc">
      <dgm:prSet loTypeId="urn:microsoft.com/office/officeart/2005/8/layout/hierarchy3" loCatId="hierarchy" qsTypeId="urn:microsoft.com/office/officeart/2005/8/quickstyle/3d6" qsCatId="3D" csTypeId="urn:microsoft.com/office/officeart/2005/8/colors/accent1_2" csCatId="accent1" phldr="1"/>
      <dgm:spPr/>
      <dgm:t>
        <a:bodyPr/>
        <a:lstStyle/>
        <a:p>
          <a:endParaRPr lang="en-GB"/>
        </a:p>
      </dgm:t>
    </dgm:pt>
    <dgm:pt modelId="{34E5E5ED-D2A2-47F5-A674-A994FB7294A3}">
      <dgm:prSet phldrT="[Text]"/>
      <dgm:spPr/>
      <dgm:t>
        <a:bodyPr/>
        <a:lstStyle/>
        <a:p>
          <a:r>
            <a:rPr lang="en-GB" dirty="0"/>
            <a:t>Self-completed</a:t>
          </a:r>
        </a:p>
      </dgm:t>
    </dgm:pt>
    <dgm:pt modelId="{CF4E4BB3-55DB-4362-AD7F-E0273C1F66E9}" type="parTrans" cxnId="{F9599475-9332-4357-99E6-AA8C6785A8C1}">
      <dgm:prSet/>
      <dgm:spPr/>
      <dgm:t>
        <a:bodyPr/>
        <a:lstStyle/>
        <a:p>
          <a:endParaRPr lang="en-GB"/>
        </a:p>
      </dgm:t>
    </dgm:pt>
    <dgm:pt modelId="{331BD2CC-0605-43D7-983C-A8D52F3ABAB0}" type="sibTrans" cxnId="{F9599475-9332-4357-99E6-AA8C6785A8C1}">
      <dgm:prSet/>
      <dgm:spPr/>
      <dgm:t>
        <a:bodyPr/>
        <a:lstStyle/>
        <a:p>
          <a:endParaRPr lang="en-GB"/>
        </a:p>
      </dgm:t>
    </dgm:pt>
    <dgm:pt modelId="{6B977093-4479-47A4-B9B4-1875F714900C}">
      <dgm:prSet phldrT="[Text]"/>
      <dgm:spPr/>
      <dgm:t>
        <a:bodyPr/>
        <a:lstStyle/>
        <a:p>
          <a:r>
            <a:rPr lang="en-GB" dirty="0"/>
            <a:t>Postal</a:t>
          </a:r>
        </a:p>
      </dgm:t>
    </dgm:pt>
    <dgm:pt modelId="{C0AF5016-40C9-46CC-9118-E6737E9BFE78}" type="parTrans" cxnId="{B0976584-0690-44FE-B761-A097B8798E38}">
      <dgm:prSet/>
      <dgm:spPr/>
      <dgm:t>
        <a:bodyPr/>
        <a:lstStyle/>
        <a:p>
          <a:endParaRPr lang="en-GB"/>
        </a:p>
      </dgm:t>
    </dgm:pt>
    <dgm:pt modelId="{96F8FA05-B0BB-4D70-9890-5875841535DC}" type="sibTrans" cxnId="{B0976584-0690-44FE-B761-A097B8798E38}">
      <dgm:prSet/>
      <dgm:spPr/>
      <dgm:t>
        <a:bodyPr/>
        <a:lstStyle/>
        <a:p>
          <a:endParaRPr lang="en-GB"/>
        </a:p>
      </dgm:t>
    </dgm:pt>
    <dgm:pt modelId="{688C7EA9-9B05-48D0-879C-010E9B6E0F6E}">
      <dgm:prSet phldrT="[Text]"/>
      <dgm:spPr/>
      <dgm:t>
        <a:bodyPr/>
        <a:lstStyle/>
        <a:p>
          <a:r>
            <a:rPr lang="en-GB" dirty="0"/>
            <a:t>Electronic</a:t>
          </a:r>
        </a:p>
      </dgm:t>
    </dgm:pt>
    <dgm:pt modelId="{96F37CF6-4588-4C81-AF78-46C92026FB3E}" type="parTrans" cxnId="{6EA77FF8-D550-469E-A9B9-D341AF84F70F}">
      <dgm:prSet/>
      <dgm:spPr/>
      <dgm:t>
        <a:bodyPr/>
        <a:lstStyle/>
        <a:p>
          <a:endParaRPr lang="en-GB"/>
        </a:p>
      </dgm:t>
    </dgm:pt>
    <dgm:pt modelId="{934FDD88-ECBE-4B85-A841-D778ACDD72BC}" type="sibTrans" cxnId="{6EA77FF8-D550-469E-A9B9-D341AF84F70F}">
      <dgm:prSet/>
      <dgm:spPr/>
      <dgm:t>
        <a:bodyPr/>
        <a:lstStyle/>
        <a:p>
          <a:endParaRPr lang="en-GB"/>
        </a:p>
      </dgm:t>
    </dgm:pt>
    <dgm:pt modelId="{42907B76-3E48-4701-8A6A-05F79DA3E5DF}">
      <dgm:prSet phldrT="[Text]"/>
      <dgm:spPr/>
      <dgm:t>
        <a:bodyPr/>
        <a:lstStyle/>
        <a:p>
          <a:r>
            <a:rPr lang="en-GB" dirty="0"/>
            <a:t>Interviewer-led</a:t>
          </a:r>
        </a:p>
      </dgm:t>
    </dgm:pt>
    <dgm:pt modelId="{8A57F225-ABC0-45A4-B0AF-B045FB677700}" type="parTrans" cxnId="{C273EFA0-4345-4221-9CC4-7B8969E442A9}">
      <dgm:prSet/>
      <dgm:spPr/>
      <dgm:t>
        <a:bodyPr/>
        <a:lstStyle/>
        <a:p>
          <a:endParaRPr lang="en-GB"/>
        </a:p>
      </dgm:t>
    </dgm:pt>
    <dgm:pt modelId="{7354ABB8-6287-4613-943A-647FEFE99957}" type="sibTrans" cxnId="{C273EFA0-4345-4221-9CC4-7B8969E442A9}">
      <dgm:prSet/>
      <dgm:spPr/>
      <dgm:t>
        <a:bodyPr/>
        <a:lstStyle/>
        <a:p>
          <a:endParaRPr lang="en-GB"/>
        </a:p>
      </dgm:t>
    </dgm:pt>
    <dgm:pt modelId="{92452415-47A7-4441-B209-67C219D66F1B}">
      <dgm:prSet phldrT="[Text]"/>
      <dgm:spPr/>
      <dgm:t>
        <a:bodyPr/>
        <a:lstStyle/>
        <a:p>
          <a:r>
            <a:rPr lang="en-GB" dirty="0"/>
            <a:t>Face to face</a:t>
          </a:r>
        </a:p>
      </dgm:t>
    </dgm:pt>
    <dgm:pt modelId="{3DD9C81B-8B3A-4723-9B76-7FC94F82A68D}" type="parTrans" cxnId="{5CB5BD3C-B8C2-46A9-AF55-AADBC5B8C601}">
      <dgm:prSet/>
      <dgm:spPr/>
      <dgm:t>
        <a:bodyPr/>
        <a:lstStyle/>
        <a:p>
          <a:endParaRPr lang="en-GB"/>
        </a:p>
      </dgm:t>
    </dgm:pt>
    <dgm:pt modelId="{0EA3597D-98A7-49F8-A0E0-AD13D77D263F}" type="sibTrans" cxnId="{5CB5BD3C-B8C2-46A9-AF55-AADBC5B8C601}">
      <dgm:prSet/>
      <dgm:spPr/>
      <dgm:t>
        <a:bodyPr/>
        <a:lstStyle/>
        <a:p>
          <a:endParaRPr lang="en-GB"/>
        </a:p>
      </dgm:t>
    </dgm:pt>
    <dgm:pt modelId="{56F856D9-F129-4CE9-ABDA-E28F66BF66D1}">
      <dgm:prSet phldrT="[Text]"/>
      <dgm:spPr/>
      <dgm:t>
        <a:bodyPr/>
        <a:lstStyle/>
        <a:p>
          <a:r>
            <a:rPr lang="en-GB" dirty="0"/>
            <a:t>Telephone</a:t>
          </a:r>
        </a:p>
      </dgm:t>
    </dgm:pt>
    <dgm:pt modelId="{D61DD2AF-65F3-45DD-B337-FDDCA629F06B}" type="parTrans" cxnId="{90BF4BAF-5791-4E0A-8B2B-C7B56FFA1C67}">
      <dgm:prSet/>
      <dgm:spPr/>
      <dgm:t>
        <a:bodyPr/>
        <a:lstStyle/>
        <a:p>
          <a:endParaRPr lang="en-GB"/>
        </a:p>
      </dgm:t>
    </dgm:pt>
    <dgm:pt modelId="{B99EA933-BF2D-4A23-9EFF-A97241365A7C}" type="sibTrans" cxnId="{90BF4BAF-5791-4E0A-8B2B-C7B56FFA1C67}">
      <dgm:prSet/>
      <dgm:spPr/>
      <dgm:t>
        <a:bodyPr/>
        <a:lstStyle/>
        <a:p>
          <a:endParaRPr lang="en-GB"/>
        </a:p>
      </dgm:t>
    </dgm:pt>
    <dgm:pt modelId="{B64689BD-518E-4364-971A-5FD25D7FB096}" type="pres">
      <dgm:prSet presAssocID="{73663534-A034-4B8E-97BD-5A30FE562433}" presName="diagram" presStyleCnt="0">
        <dgm:presLayoutVars>
          <dgm:chPref val="1"/>
          <dgm:dir/>
          <dgm:animOne val="branch"/>
          <dgm:animLvl val="lvl"/>
          <dgm:resizeHandles/>
        </dgm:presLayoutVars>
      </dgm:prSet>
      <dgm:spPr/>
    </dgm:pt>
    <dgm:pt modelId="{35B8475D-3875-46EC-AA94-ECAD4AE9E816}" type="pres">
      <dgm:prSet presAssocID="{34E5E5ED-D2A2-47F5-A674-A994FB7294A3}" presName="root" presStyleCnt="0"/>
      <dgm:spPr/>
    </dgm:pt>
    <dgm:pt modelId="{3369EAD5-B7B4-4E9F-8CCC-254592DAF091}" type="pres">
      <dgm:prSet presAssocID="{34E5E5ED-D2A2-47F5-A674-A994FB7294A3}" presName="rootComposite" presStyleCnt="0"/>
      <dgm:spPr/>
    </dgm:pt>
    <dgm:pt modelId="{D50BF7B9-5379-42A6-B71B-5CBF0CD72235}" type="pres">
      <dgm:prSet presAssocID="{34E5E5ED-D2A2-47F5-A674-A994FB7294A3}" presName="rootText" presStyleLbl="node1" presStyleIdx="0" presStyleCnt="2"/>
      <dgm:spPr/>
    </dgm:pt>
    <dgm:pt modelId="{40467CC1-E7ED-453C-A23B-8D23209BA90F}" type="pres">
      <dgm:prSet presAssocID="{34E5E5ED-D2A2-47F5-A674-A994FB7294A3}" presName="rootConnector" presStyleLbl="node1" presStyleIdx="0" presStyleCnt="2"/>
      <dgm:spPr/>
    </dgm:pt>
    <dgm:pt modelId="{736DABC9-09E1-48A3-B68F-7B64867A5FCD}" type="pres">
      <dgm:prSet presAssocID="{34E5E5ED-D2A2-47F5-A674-A994FB7294A3}" presName="childShape" presStyleCnt="0"/>
      <dgm:spPr/>
    </dgm:pt>
    <dgm:pt modelId="{BBE1BF40-4B32-4CA2-9D62-4CE7C8EB8008}" type="pres">
      <dgm:prSet presAssocID="{C0AF5016-40C9-46CC-9118-E6737E9BFE78}" presName="Name13" presStyleLbl="parChTrans1D2" presStyleIdx="0" presStyleCnt="4"/>
      <dgm:spPr/>
    </dgm:pt>
    <dgm:pt modelId="{F2C2174A-7CDC-4955-9E2C-F4389F70EF4A}" type="pres">
      <dgm:prSet presAssocID="{6B977093-4479-47A4-B9B4-1875F714900C}" presName="childText" presStyleLbl="bgAcc1" presStyleIdx="0" presStyleCnt="4">
        <dgm:presLayoutVars>
          <dgm:bulletEnabled val="1"/>
        </dgm:presLayoutVars>
      </dgm:prSet>
      <dgm:spPr/>
    </dgm:pt>
    <dgm:pt modelId="{1AB357BF-808B-49B1-B3A6-D2F570F50485}" type="pres">
      <dgm:prSet presAssocID="{96F37CF6-4588-4C81-AF78-46C92026FB3E}" presName="Name13" presStyleLbl="parChTrans1D2" presStyleIdx="1" presStyleCnt="4"/>
      <dgm:spPr/>
    </dgm:pt>
    <dgm:pt modelId="{82940C75-C701-4831-AE78-5BA3E55849D4}" type="pres">
      <dgm:prSet presAssocID="{688C7EA9-9B05-48D0-879C-010E9B6E0F6E}" presName="childText" presStyleLbl="bgAcc1" presStyleIdx="1" presStyleCnt="4">
        <dgm:presLayoutVars>
          <dgm:bulletEnabled val="1"/>
        </dgm:presLayoutVars>
      </dgm:prSet>
      <dgm:spPr/>
    </dgm:pt>
    <dgm:pt modelId="{F80067C4-7DAE-488F-AB84-B97F10FBDC9C}" type="pres">
      <dgm:prSet presAssocID="{42907B76-3E48-4701-8A6A-05F79DA3E5DF}" presName="root" presStyleCnt="0"/>
      <dgm:spPr/>
    </dgm:pt>
    <dgm:pt modelId="{A873A119-2503-4C56-A946-FE9F39409977}" type="pres">
      <dgm:prSet presAssocID="{42907B76-3E48-4701-8A6A-05F79DA3E5DF}" presName="rootComposite" presStyleCnt="0"/>
      <dgm:spPr/>
    </dgm:pt>
    <dgm:pt modelId="{3208B6B8-3920-447C-884E-DB3664EA8329}" type="pres">
      <dgm:prSet presAssocID="{42907B76-3E48-4701-8A6A-05F79DA3E5DF}" presName="rootText" presStyleLbl="node1" presStyleIdx="1" presStyleCnt="2" custLinFactNeighborX="-1094" custLinFactNeighborY="-11540"/>
      <dgm:spPr/>
    </dgm:pt>
    <dgm:pt modelId="{E10420C0-DB92-494A-9FDA-85B3C7157073}" type="pres">
      <dgm:prSet presAssocID="{42907B76-3E48-4701-8A6A-05F79DA3E5DF}" presName="rootConnector" presStyleLbl="node1" presStyleIdx="1" presStyleCnt="2"/>
      <dgm:spPr/>
    </dgm:pt>
    <dgm:pt modelId="{CA6D7007-D82E-4455-BE46-ED0E2B7D3481}" type="pres">
      <dgm:prSet presAssocID="{42907B76-3E48-4701-8A6A-05F79DA3E5DF}" presName="childShape" presStyleCnt="0"/>
      <dgm:spPr/>
    </dgm:pt>
    <dgm:pt modelId="{B911A0C4-21C4-47FF-9A11-64D328E1F412}" type="pres">
      <dgm:prSet presAssocID="{3DD9C81B-8B3A-4723-9B76-7FC94F82A68D}" presName="Name13" presStyleLbl="parChTrans1D2" presStyleIdx="2" presStyleCnt="4"/>
      <dgm:spPr/>
    </dgm:pt>
    <dgm:pt modelId="{6345150C-D702-42BD-8C04-D36CCBCEE155}" type="pres">
      <dgm:prSet presAssocID="{92452415-47A7-4441-B209-67C219D66F1B}" presName="childText" presStyleLbl="bgAcc1" presStyleIdx="2" presStyleCnt="4">
        <dgm:presLayoutVars>
          <dgm:bulletEnabled val="1"/>
        </dgm:presLayoutVars>
      </dgm:prSet>
      <dgm:spPr/>
    </dgm:pt>
    <dgm:pt modelId="{68DC0D03-8F4E-4721-B896-BCCC2FDAFD3E}" type="pres">
      <dgm:prSet presAssocID="{D61DD2AF-65F3-45DD-B337-FDDCA629F06B}" presName="Name13" presStyleLbl="parChTrans1D2" presStyleIdx="3" presStyleCnt="4"/>
      <dgm:spPr/>
    </dgm:pt>
    <dgm:pt modelId="{8826150F-18A5-497C-B5D2-E332F8F4F752}" type="pres">
      <dgm:prSet presAssocID="{56F856D9-F129-4CE9-ABDA-E28F66BF66D1}" presName="childText" presStyleLbl="bgAcc1" presStyleIdx="3" presStyleCnt="4">
        <dgm:presLayoutVars>
          <dgm:bulletEnabled val="1"/>
        </dgm:presLayoutVars>
      </dgm:prSet>
      <dgm:spPr/>
    </dgm:pt>
  </dgm:ptLst>
  <dgm:cxnLst>
    <dgm:cxn modelId="{4EBB6313-03B9-4DE7-900D-96D338BEDE2D}" type="presOf" srcId="{34E5E5ED-D2A2-47F5-A674-A994FB7294A3}" destId="{40467CC1-E7ED-453C-A23B-8D23209BA90F}" srcOrd="1" destOrd="0" presId="urn:microsoft.com/office/officeart/2005/8/layout/hierarchy3"/>
    <dgm:cxn modelId="{589D7A1D-109A-4DE8-BC80-B3BE7B5289E0}" type="presOf" srcId="{96F37CF6-4588-4C81-AF78-46C92026FB3E}" destId="{1AB357BF-808B-49B1-B3A6-D2F570F50485}" srcOrd="0" destOrd="0" presId="urn:microsoft.com/office/officeart/2005/8/layout/hierarchy3"/>
    <dgm:cxn modelId="{6D686334-0DB7-4B0C-988B-D3242CD7C65E}" type="presOf" srcId="{73663534-A034-4B8E-97BD-5A30FE562433}" destId="{B64689BD-518E-4364-971A-5FD25D7FB096}" srcOrd="0" destOrd="0" presId="urn:microsoft.com/office/officeart/2005/8/layout/hierarchy3"/>
    <dgm:cxn modelId="{5CB5BD3C-B8C2-46A9-AF55-AADBC5B8C601}" srcId="{42907B76-3E48-4701-8A6A-05F79DA3E5DF}" destId="{92452415-47A7-4441-B209-67C219D66F1B}" srcOrd="0" destOrd="0" parTransId="{3DD9C81B-8B3A-4723-9B76-7FC94F82A68D}" sibTransId="{0EA3597D-98A7-49F8-A0E0-AD13D77D263F}"/>
    <dgm:cxn modelId="{082E3163-9C4C-47C0-A038-6A6E0A2A834E}" type="presOf" srcId="{34E5E5ED-D2A2-47F5-A674-A994FB7294A3}" destId="{D50BF7B9-5379-42A6-B71B-5CBF0CD72235}" srcOrd="0" destOrd="0" presId="urn:microsoft.com/office/officeart/2005/8/layout/hierarchy3"/>
    <dgm:cxn modelId="{D409CB6A-CD59-47F8-9224-7CF0B40D80B7}" type="presOf" srcId="{688C7EA9-9B05-48D0-879C-010E9B6E0F6E}" destId="{82940C75-C701-4831-AE78-5BA3E55849D4}" srcOrd="0" destOrd="0" presId="urn:microsoft.com/office/officeart/2005/8/layout/hierarchy3"/>
    <dgm:cxn modelId="{D319346E-50D5-45CF-917B-CA635533A996}" type="presOf" srcId="{42907B76-3E48-4701-8A6A-05F79DA3E5DF}" destId="{E10420C0-DB92-494A-9FDA-85B3C7157073}" srcOrd="1" destOrd="0" presId="urn:microsoft.com/office/officeart/2005/8/layout/hierarchy3"/>
    <dgm:cxn modelId="{1A8A7A71-BFEA-42F5-B99B-5E21EE917C1F}" type="presOf" srcId="{C0AF5016-40C9-46CC-9118-E6737E9BFE78}" destId="{BBE1BF40-4B32-4CA2-9D62-4CE7C8EB8008}" srcOrd="0" destOrd="0" presId="urn:microsoft.com/office/officeart/2005/8/layout/hierarchy3"/>
    <dgm:cxn modelId="{F9599475-9332-4357-99E6-AA8C6785A8C1}" srcId="{73663534-A034-4B8E-97BD-5A30FE562433}" destId="{34E5E5ED-D2A2-47F5-A674-A994FB7294A3}" srcOrd="0" destOrd="0" parTransId="{CF4E4BB3-55DB-4362-AD7F-E0273C1F66E9}" sibTransId="{331BD2CC-0605-43D7-983C-A8D52F3ABAB0}"/>
    <dgm:cxn modelId="{7E50AA81-C865-4FBD-805D-99343E10FB12}" type="presOf" srcId="{92452415-47A7-4441-B209-67C219D66F1B}" destId="{6345150C-D702-42BD-8C04-D36CCBCEE155}" srcOrd="0" destOrd="0" presId="urn:microsoft.com/office/officeart/2005/8/layout/hierarchy3"/>
    <dgm:cxn modelId="{B0976584-0690-44FE-B761-A097B8798E38}" srcId="{34E5E5ED-D2A2-47F5-A674-A994FB7294A3}" destId="{6B977093-4479-47A4-B9B4-1875F714900C}" srcOrd="0" destOrd="0" parTransId="{C0AF5016-40C9-46CC-9118-E6737E9BFE78}" sibTransId="{96F8FA05-B0BB-4D70-9890-5875841535DC}"/>
    <dgm:cxn modelId="{718CC186-F282-417B-BD94-4049A451AAAE}" type="presOf" srcId="{56F856D9-F129-4CE9-ABDA-E28F66BF66D1}" destId="{8826150F-18A5-497C-B5D2-E332F8F4F752}" srcOrd="0" destOrd="0" presId="urn:microsoft.com/office/officeart/2005/8/layout/hierarchy3"/>
    <dgm:cxn modelId="{A08D8F97-CABC-4849-8329-CB316EDB4CF6}" type="presOf" srcId="{D61DD2AF-65F3-45DD-B337-FDDCA629F06B}" destId="{68DC0D03-8F4E-4721-B896-BCCC2FDAFD3E}" srcOrd="0" destOrd="0" presId="urn:microsoft.com/office/officeart/2005/8/layout/hierarchy3"/>
    <dgm:cxn modelId="{A739659B-AFCB-49FD-9398-5738DDC9A3B2}" type="presOf" srcId="{3DD9C81B-8B3A-4723-9B76-7FC94F82A68D}" destId="{B911A0C4-21C4-47FF-9A11-64D328E1F412}" srcOrd="0" destOrd="0" presId="urn:microsoft.com/office/officeart/2005/8/layout/hierarchy3"/>
    <dgm:cxn modelId="{C273EFA0-4345-4221-9CC4-7B8969E442A9}" srcId="{73663534-A034-4B8E-97BD-5A30FE562433}" destId="{42907B76-3E48-4701-8A6A-05F79DA3E5DF}" srcOrd="1" destOrd="0" parTransId="{8A57F225-ABC0-45A4-B0AF-B045FB677700}" sibTransId="{7354ABB8-6287-4613-943A-647FEFE99957}"/>
    <dgm:cxn modelId="{90BF4BAF-5791-4E0A-8B2B-C7B56FFA1C67}" srcId="{42907B76-3E48-4701-8A6A-05F79DA3E5DF}" destId="{56F856D9-F129-4CE9-ABDA-E28F66BF66D1}" srcOrd="1" destOrd="0" parTransId="{D61DD2AF-65F3-45DD-B337-FDDCA629F06B}" sibTransId="{B99EA933-BF2D-4A23-9EFF-A97241365A7C}"/>
    <dgm:cxn modelId="{7A8CF4B2-80E7-468F-9B43-A66FDD2B2E0F}" type="presOf" srcId="{42907B76-3E48-4701-8A6A-05F79DA3E5DF}" destId="{3208B6B8-3920-447C-884E-DB3664EA8329}" srcOrd="0" destOrd="0" presId="urn:microsoft.com/office/officeart/2005/8/layout/hierarchy3"/>
    <dgm:cxn modelId="{FB9795C2-A689-46E3-A29F-475FCAAC93E6}" type="presOf" srcId="{6B977093-4479-47A4-B9B4-1875F714900C}" destId="{F2C2174A-7CDC-4955-9E2C-F4389F70EF4A}" srcOrd="0" destOrd="0" presId="urn:microsoft.com/office/officeart/2005/8/layout/hierarchy3"/>
    <dgm:cxn modelId="{6EA77FF8-D550-469E-A9B9-D341AF84F70F}" srcId="{34E5E5ED-D2A2-47F5-A674-A994FB7294A3}" destId="{688C7EA9-9B05-48D0-879C-010E9B6E0F6E}" srcOrd="1" destOrd="0" parTransId="{96F37CF6-4588-4C81-AF78-46C92026FB3E}" sibTransId="{934FDD88-ECBE-4B85-A841-D778ACDD72BC}"/>
    <dgm:cxn modelId="{2EB87796-94D9-408C-B57B-37CD86391B21}" type="presParOf" srcId="{B64689BD-518E-4364-971A-5FD25D7FB096}" destId="{35B8475D-3875-46EC-AA94-ECAD4AE9E816}" srcOrd="0" destOrd="0" presId="urn:microsoft.com/office/officeart/2005/8/layout/hierarchy3"/>
    <dgm:cxn modelId="{4323BB36-63C2-43A7-8F38-2A875E2884C7}" type="presParOf" srcId="{35B8475D-3875-46EC-AA94-ECAD4AE9E816}" destId="{3369EAD5-B7B4-4E9F-8CCC-254592DAF091}" srcOrd="0" destOrd="0" presId="urn:microsoft.com/office/officeart/2005/8/layout/hierarchy3"/>
    <dgm:cxn modelId="{05487B42-DEFE-48EE-ACEC-FF29579395BF}" type="presParOf" srcId="{3369EAD5-B7B4-4E9F-8CCC-254592DAF091}" destId="{D50BF7B9-5379-42A6-B71B-5CBF0CD72235}" srcOrd="0" destOrd="0" presId="urn:microsoft.com/office/officeart/2005/8/layout/hierarchy3"/>
    <dgm:cxn modelId="{C51B1665-F7AA-4F6B-844D-BA1E056F9B72}" type="presParOf" srcId="{3369EAD5-B7B4-4E9F-8CCC-254592DAF091}" destId="{40467CC1-E7ED-453C-A23B-8D23209BA90F}" srcOrd="1" destOrd="0" presId="urn:microsoft.com/office/officeart/2005/8/layout/hierarchy3"/>
    <dgm:cxn modelId="{8A896F6F-6012-4E73-B9AF-2DADCB928689}" type="presParOf" srcId="{35B8475D-3875-46EC-AA94-ECAD4AE9E816}" destId="{736DABC9-09E1-48A3-B68F-7B64867A5FCD}" srcOrd="1" destOrd="0" presId="urn:microsoft.com/office/officeart/2005/8/layout/hierarchy3"/>
    <dgm:cxn modelId="{6D5E4EC4-E196-44B3-B1DB-475A26A1B270}" type="presParOf" srcId="{736DABC9-09E1-48A3-B68F-7B64867A5FCD}" destId="{BBE1BF40-4B32-4CA2-9D62-4CE7C8EB8008}" srcOrd="0" destOrd="0" presId="urn:microsoft.com/office/officeart/2005/8/layout/hierarchy3"/>
    <dgm:cxn modelId="{F5E6B2B8-96B7-4F91-B7E6-E6984A16F398}" type="presParOf" srcId="{736DABC9-09E1-48A3-B68F-7B64867A5FCD}" destId="{F2C2174A-7CDC-4955-9E2C-F4389F70EF4A}" srcOrd="1" destOrd="0" presId="urn:microsoft.com/office/officeart/2005/8/layout/hierarchy3"/>
    <dgm:cxn modelId="{999521D3-3263-4FEC-B194-9C9FC1F1E100}" type="presParOf" srcId="{736DABC9-09E1-48A3-B68F-7B64867A5FCD}" destId="{1AB357BF-808B-49B1-B3A6-D2F570F50485}" srcOrd="2" destOrd="0" presId="urn:microsoft.com/office/officeart/2005/8/layout/hierarchy3"/>
    <dgm:cxn modelId="{5BA814F7-6314-449B-B061-92BBC65716CE}" type="presParOf" srcId="{736DABC9-09E1-48A3-B68F-7B64867A5FCD}" destId="{82940C75-C701-4831-AE78-5BA3E55849D4}" srcOrd="3" destOrd="0" presId="urn:microsoft.com/office/officeart/2005/8/layout/hierarchy3"/>
    <dgm:cxn modelId="{3C2E2F07-2537-40E2-B315-A491A24E2CB1}" type="presParOf" srcId="{B64689BD-518E-4364-971A-5FD25D7FB096}" destId="{F80067C4-7DAE-488F-AB84-B97F10FBDC9C}" srcOrd="1" destOrd="0" presId="urn:microsoft.com/office/officeart/2005/8/layout/hierarchy3"/>
    <dgm:cxn modelId="{3616D1AC-661F-4AE0-8D6C-8767D6B8E52A}" type="presParOf" srcId="{F80067C4-7DAE-488F-AB84-B97F10FBDC9C}" destId="{A873A119-2503-4C56-A946-FE9F39409977}" srcOrd="0" destOrd="0" presId="urn:microsoft.com/office/officeart/2005/8/layout/hierarchy3"/>
    <dgm:cxn modelId="{E7C27DED-E222-4648-A181-B3856F337C94}" type="presParOf" srcId="{A873A119-2503-4C56-A946-FE9F39409977}" destId="{3208B6B8-3920-447C-884E-DB3664EA8329}" srcOrd="0" destOrd="0" presId="urn:microsoft.com/office/officeart/2005/8/layout/hierarchy3"/>
    <dgm:cxn modelId="{D185E99C-C656-492C-9770-27D0E5FA5FB8}" type="presParOf" srcId="{A873A119-2503-4C56-A946-FE9F39409977}" destId="{E10420C0-DB92-494A-9FDA-85B3C7157073}" srcOrd="1" destOrd="0" presId="urn:microsoft.com/office/officeart/2005/8/layout/hierarchy3"/>
    <dgm:cxn modelId="{7723E7C4-3243-4A70-87C8-A1454288D737}" type="presParOf" srcId="{F80067C4-7DAE-488F-AB84-B97F10FBDC9C}" destId="{CA6D7007-D82E-4455-BE46-ED0E2B7D3481}" srcOrd="1" destOrd="0" presId="urn:microsoft.com/office/officeart/2005/8/layout/hierarchy3"/>
    <dgm:cxn modelId="{4C52F429-6031-4FE9-AC93-AF03D5B4F73A}" type="presParOf" srcId="{CA6D7007-D82E-4455-BE46-ED0E2B7D3481}" destId="{B911A0C4-21C4-47FF-9A11-64D328E1F412}" srcOrd="0" destOrd="0" presId="urn:microsoft.com/office/officeart/2005/8/layout/hierarchy3"/>
    <dgm:cxn modelId="{F598EF3F-31F1-46B2-BFA2-C836C7205C63}" type="presParOf" srcId="{CA6D7007-D82E-4455-BE46-ED0E2B7D3481}" destId="{6345150C-D702-42BD-8C04-D36CCBCEE155}" srcOrd="1" destOrd="0" presId="urn:microsoft.com/office/officeart/2005/8/layout/hierarchy3"/>
    <dgm:cxn modelId="{95FD7507-5ED6-4C22-ABE6-4FF15CEEF183}" type="presParOf" srcId="{CA6D7007-D82E-4455-BE46-ED0E2B7D3481}" destId="{68DC0D03-8F4E-4721-B896-BCCC2FDAFD3E}" srcOrd="2" destOrd="0" presId="urn:microsoft.com/office/officeart/2005/8/layout/hierarchy3"/>
    <dgm:cxn modelId="{DCDAFE46-BB06-4F4C-9EB8-E5B6C67CE064}" type="presParOf" srcId="{CA6D7007-D82E-4455-BE46-ED0E2B7D3481}" destId="{8826150F-18A5-497C-B5D2-E332F8F4F752}"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C093FC-9B8D-4FA8-B33B-312896ADBDD6}">
      <dsp:nvSpPr>
        <dsp:cNvPr id="0" name=""/>
        <dsp:cNvSpPr/>
      </dsp:nvSpPr>
      <dsp:spPr>
        <a:xfrm>
          <a:off x="483682" y="398968"/>
          <a:ext cx="717535" cy="717571"/>
        </a:xfrm>
        <a:prstGeom prst="ellipse">
          <a:avLst/>
        </a:prstGeom>
        <a:gradFill rotWithShape="0">
          <a:gsLst>
            <a:gs pos="0">
              <a:schemeClr val="accent1">
                <a:hueOff val="0"/>
                <a:satOff val="0"/>
                <a:lumOff val="0"/>
                <a:alphaOff val="0"/>
                <a:tint val="96000"/>
                <a:lumMod val="100000"/>
              </a:schemeClr>
            </a:gs>
            <a:gs pos="78000">
              <a:schemeClr val="accen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kern="1200" dirty="0"/>
            <a:t>Food</a:t>
          </a:r>
        </a:p>
      </dsp:txBody>
      <dsp:txXfrm>
        <a:off x="588763" y="504054"/>
        <a:ext cx="507373" cy="507399"/>
      </dsp:txXfrm>
    </dsp:sp>
    <dsp:sp modelId="{5D465E7B-92D6-44F0-A93E-87D8437C66A5}">
      <dsp:nvSpPr>
        <dsp:cNvPr id="0" name=""/>
        <dsp:cNvSpPr/>
      </dsp:nvSpPr>
      <dsp:spPr>
        <a:xfrm>
          <a:off x="113660" y="0"/>
          <a:ext cx="1446433" cy="1507819"/>
        </a:xfrm>
        <a:prstGeom prst="blockArc">
          <a:avLst>
            <a:gd name="adj1" fmla="val 17527788"/>
            <a:gd name="adj2" fmla="val 4119114"/>
            <a:gd name="adj3" fmla="val 5750"/>
          </a:avLst>
        </a:prstGeom>
        <a:gradFill rotWithShape="0">
          <a:gsLst>
            <a:gs pos="0">
              <a:schemeClr val="accent1">
                <a:hueOff val="0"/>
                <a:satOff val="0"/>
                <a:lumOff val="0"/>
                <a:alphaOff val="0"/>
                <a:tint val="96000"/>
                <a:lumMod val="100000"/>
              </a:schemeClr>
            </a:gs>
            <a:gs pos="78000">
              <a:schemeClr val="accen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AB4F3565-F906-432D-9426-054F369BD6A0}">
      <dsp:nvSpPr>
        <dsp:cNvPr id="0" name=""/>
        <dsp:cNvSpPr/>
      </dsp:nvSpPr>
      <dsp:spPr>
        <a:xfrm>
          <a:off x="1178708" y="127109"/>
          <a:ext cx="384386" cy="384493"/>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a:stretch>
        </a:blipFill>
        <a:ln>
          <a:noFill/>
        </a:ln>
        <a:effectLst>
          <a:outerShdw blurRad="38100" dist="254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C3C2A401-A29E-4497-BA46-87F5FB99E3EA}">
      <dsp:nvSpPr>
        <dsp:cNvPr id="0" name=""/>
        <dsp:cNvSpPr/>
      </dsp:nvSpPr>
      <dsp:spPr>
        <a:xfrm>
          <a:off x="1564016" y="152400"/>
          <a:ext cx="648213" cy="3721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l" defTabSz="444500">
            <a:lnSpc>
              <a:spcPct val="90000"/>
            </a:lnSpc>
            <a:spcBef>
              <a:spcPct val="0"/>
            </a:spcBef>
            <a:spcAft>
              <a:spcPct val="10000"/>
            </a:spcAft>
            <a:buNone/>
          </a:pPr>
          <a:r>
            <a:rPr lang="en-GB" sz="1000" kern="1200" dirty="0"/>
            <a:t>Question 1</a:t>
          </a:r>
        </a:p>
      </dsp:txBody>
      <dsp:txXfrm>
        <a:off x="1564016" y="152400"/>
        <a:ext cx="648213" cy="372129"/>
      </dsp:txXfrm>
    </dsp:sp>
    <dsp:sp modelId="{7C1AD5A7-300D-48F1-9098-01BFA3EC38C6}">
      <dsp:nvSpPr>
        <dsp:cNvPr id="0" name=""/>
        <dsp:cNvSpPr/>
      </dsp:nvSpPr>
      <dsp:spPr>
        <a:xfrm>
          <a:off x="1327274" y="564527"/>
          <a:ext cx="384386" cy="384493"/>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a:ln>
          <a:noFill/>
        </a:ln>
        <a:effectLst>
          <a:outerShdw blurRad="38100" dist="254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C1FA5C74-7E01-41C4-B395-522E0A172FE4}">
      <dsp:nvSpPr>
        <dsp:cNvPr id="0" name=""/>
        <dsp:cNvSpPr/>
      </dsp:nvSpPr>
      <dsp:spPr>
        <a:xfrm>
          <a:off x="1713160" y="596432"/>
          <a:ext cx="649041" cy="3721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l" defTabSz="400050">
            <a:lnSpc>
              <a:spcPct val="90000"/>
            </a:lnSpc>
            <a:spcBef>
              <a:spcPct val="0"/>
            </a:spcBef>
            <a:spcAft>
              <a:spcPct val="10000"/>
            </a:spcAft>
            <a:buNone/>
          </a:pPr>
          <a:r>
            <a:rPr lang="en-GB" sz="900" kern="1200" dirty="0"/>
            <a:t>Question 2</a:t>
          </a:r>
        </a:p>
      </dsp:txBody>
      <dsp:txXfrm>
        <a:off x="1713160" y="596432"/>
        <a:ext cx="649041" cy="372129"/>
      </dsp:txXfrm>
    </dsp:sp>
    <dsp:sp modelId="{587D9721-3FEA-4367-BAF3-639C79316CC4}">
      <dsp:nvSpPr>
        <dsp:cNvPr id="0" name=""/>
        <dsp:cNvSpPr/>
      </dsp:nvSpPr>
      <dsp:spPr>
        <a:xfrm>
          <a:off x="1178708" y="1008127"/>
          <a:ext cx="384386" cy="384493"/>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a:stretch>
        </a:blipFill>
        <a:ln>
          <a:noFill/>
        </a:ln>
        <a:effectLst>
          <a:outerShdw blurRad="38100" dist="254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4823014B-5BEB-486E-A067-A6F5CCF4A938}">
      <dsp:nvSpPr>
        <dsp:cNvPr id="0" name=""/>
        <dsp:cNvSpPr/>
      </dsp:nvSpPr>
      <dsp:spPr>
        <a:xfrm>
          <a:off x="1562771" y="1029553"/>
          <a:ext cx="720584" cy="338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l" defTabSz="400050">
            <a:lnSpc>
              <a:spcPct val="90000"/>
            </a:lnSpc>
            <a:spcBef>
              <a:spcPct val="0"/>
            </a:spcBef>
            <a:spcAft>
              <a:spcPct val="10000"/>
            </a:spcAft>
            <a:buNone/>
          </a:pPr>
          <a:r>
            <a:rPr lang="en-GB" sz="900" kern="1200" dirty="0"/>
            <a:t>Question 3</a:t>
          </a:r>
        </a:p>
      </dsp:txBody>
      <dsp:txXfrm>
        <a:off x="1562771" y="1029553"/>
        <a:ext cx="720584" cy="33829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0BF7B9-5379-42A6-B71B-5CBF0CD72235}">
      <dsp:nvSpPr>
        <dsp:cNvPr id="0" name=""/>
        <dsp:cNvSpPr/>
      </dsp:nvSpPr>
      <dsp:spPr>
        <a:xfrm>
          <a:off x="1100304" y="2804"/>
          <a:ext cx="2482933" cy="1241466"/>
        </a:xfrm>
        <a:prstGeom prst="roundRect">
          <a:avLst>
            <a:gd name="adj" fmla="val 10000"/>
          </a:avLst>
        </a:prstGeom>
        <a:solidFill>
          <a:schemeClr val="accent1">
            <a:hueOff val="0"/>
            <a:satOff val="0"/>
            <a:lumOff val="0"/>
            <a:alphaOff val="0"/>
          </a:schemeClr>
        </a:solidFill>
        <a:ln>
          <a:noFill/>
        </a:ln>
        <a:effectLst>
          <a:outerShdw blurRad="38100" dist="254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GB" sz="3200" kern="1200" dirty="0"/>
            <a:t>Self-completed</a:t>
          </a:r>
        </a:p>
      </dsp:txBody>
      <dsp:txXfrm>
        <a:off x="1136665" y="39165"/>
        <a:ext cx="2410211" cy="1168744"/>
      </dsp:txXfrm>
    </dsp:sp>
    <dsp:sp modelId="{BBE1BF40-4B32-4CA2-9D62-4CE7C8EB8008}">
      <dsp:nvSpPr>
        <dsp:cNvPr id="0" name=""/>
        <dsp:cNvSpPr/>
      </dsp:nvSpPr>
      <dsp:spPr>
        <a:xfrm>
          <a:off x="1348597" y="1244271"/>
          <a:ext cx="248293" cy="931099"/>
        </a:xfrm>
        <a:custGeom>
          <a:avLst/>
          <a:gdLst/>
          <a:ahLst/>
          <a:cxnLst/>
          <a:rect l="0" t="0" r="0" b="0"/>
          <a:pathLst>
            <a:path>
              <a:moveTo>
                <a:pt x="0" y="0"/>
              </a:moveTo>
              <a:lnTo>
                <a:pt x="0" y="931099"/>
              </a:lnTo>
              <a:lnTo>
                <a:pt x="248293" y="931099"/>
              </a:lnTo>
            </a:path>
          </a:pathLst>
        </a:custGeom>
        <a:noFill/>
        <a:ln w="19050" cap="rnd" cmpd="sng" algn="ctr">
          <a:solidFill>
            <a:schemeClr val="accent1">
              <a:shade val="60000"/>
              <a:hueOff val="0"/>
              <a:satOff val="0"/>
              <a:lumOff val="0"/>
              <a:alphaOff val="0"/>
            </a:schemeClr>
          </a:solidFill>
          <a:prstDash val="solid"/>
        </a:ln>
        <a:effectLst/>
        <a:sp3d z="-25400" prstMaterial="plastic"/>
      </dsp:spPr>
      <dsp:style>
        <a:lnRef idx="2">
          <a:scrgbClr r="0" g="0" b="0"/>
        </a:lnRef>
        <a:fillRef idx="0">
          <a:scrgbClr r="0" g="0" b="0"/>
        </a:fillRef>
        <a:effectRef idx="0">
          <a:scrgbClr r="0" g="0" b="0"/>
        </a:effectRef>
        <a:fontRef idx="minor">
          <a:schemeClr val="tx1"/>
        </a:fontRef>
      </dsp:style>
    </dsp:sp>
    <dsp:sp modelId="{F2C2174A-7CDC-4955-9E2C-F4389F70EF4A}">
      <dsp:nvSpPr>
        <dsp:cNvPr id="0" name=""/>
        <dsp:cNvSpPr/>
      </dsp:nvSpPr>
      <dsp:spPr>
        <a:xfrm>
          <a:off x="1596890" y="1554637"/>
          <a:ext cx="1986346" cy="1241466"/>
        </a:xfrm>
        <a:prstGeom prst="roundRect">
          <a:avLst>
            <a:gd name="adj" fmla="val 10000"/>
          </a:avLst>
        </a:prstGeom>
        <a:solidFill>
          <a:schemeClr val="lt1">
            <a:alpha val="90000"/>
            <a:hueOff val="0"/>
            <a:satOff val="0"/>
            <a:lumOff val="0"/>
            <a:alphaOff val="0"/>
          </a:schemeClr>
        </a:solidFill>
        <a:ln w="12700" cap="rnd" cmpd="sng" algn="ctr">
          <a:solidFill>
            <a:schemeClr val="accent1">
              <a:hueOff val="0"/>
              <a:satOff val="0"/>
              <a:lumOff val="0"/>
              <a:alphaOff val="0"/>
            </a:schemeClr>
          </a:solidFill>
          <a:prstDash val="solid"/>
        </a:ln>
        <a:effectLst>
          <a:outerShdw blurRad="38100" dist="25400" dir="5400000" rotWithShape="0">
            <a:srgbClr val="000000">
              <a:alpha val="35000"/>
            </a:srgbClr>
          </a:outerShdw>
        </a:effectLst>
        <a:sp3d z="-152400" prstMaterial="plastic">
          <a:bevelT w="25400" h="25400"/>
          <a:bevelB w="25400" h="25400"/>
        </a:sp3d>
      </dsp:spPr>
      <dsp:style>
        <a:lnRef idx="1">
          <a:scrgbClr r="0" g="0" b="0"/>
        </a:lnRef>
        <a:fillRef idx="1">
          <a:scrgbClr r="0" g="0" b="0"/>
        </a:fillRef>
        <a:effectRef idx="2">
          <a:scrgbClr r="0" g="0" b="0"/>
        </a:effectRef>
        <a:fontRef idx="minor"/>
      </dsp:style>
      <dsp:txBody>
        <a:bodyPr spcFirstLastPara="0" vert="horz" wrap="square" lIns="57150" tIns="38100" rIns="57150" bIns="38100" numCol="1" spcCol="1270" anchor="ctr" anchorCtr="0">
          <a:noAutofit/>
        </a:bodyPr>
        <a:lstStyle/>
        <a:p>
          <a:pPr marL="0" lvl="0" indent="0" algn="ctr" defTabSz="1333500">
            <a:lnSpc>
              <a:spcPct val="90000"/>
            </a:lnSpc>
            <a:spcBef>
              <a:spcPct val="0"/>
            </a:spcBef>
            <a:spcAft>
              <a:spcPct val="35000"/>
            </a:spcAft>
            <a:buNone/>
          </a:pPr>
          <a:r>
            <a:rPr lang="en-GB" sz="3000" kern="1200" dirty="0"/>
            <a:t>Postal</a:t>
          </a:r>
        </a:p>
      </dsp:txBody>
      <dsp:txXfrm>
        <a:off x="1633251" y="1590998"/>
        <a:ext cx="1913624" cy="1168744"/>
      </dsp:txXfrm>
    </dsp:sp>
    <dsp:sp modelId="{1AB357BF-808B-49B1-B3A6-D2F570F50485}">
      <dsp:nvSpPr>
        <dsp:cNvPr id="0" name=""/>
        <dsp:cNvSpPr/>
      </dsp:nvSpPr>
      <dsp:spPr>
        <a:xfrm>
          <a:off x="1348597" y="1244271"/>
          <a:ext cx="248293" cy="2482933"/>
        </a:xfrm>
        <a:custGeom>
          <a:avLst/>
          <a:gdLst/>
          <a:ahLst/>
          <a:cxnLst/>
          <a:rect l="0" t="0" r="0" b="0"/>
          <a:pathLst>
            <a:path>
              <a:moveTo>
                <a:pt x="0" y="0"/>
              </a:moveTo>
              <a:lnTo>
                <a:pt x="0" y="2482933"/>
              </a:lnTo>
              <a:lnTo>
                <a:pt x="248293" y="2482933"/>
              </a:lnTo>
            </a:path>
          </a:pathLst>
        </a:custGeom>
        <a:noFill/>
        <a:ln w="19050" cap="rnd" cmpd="sng" algn="ctr">
          <a:solidFill>
            <a:schemeClr val="accent1">
              <a:shade val="60000"/>
              <a:hueOff val="0"/>
              <a:satOff val="0"/>
              <a:lumOff val="0"/>
              <a:alphaOff val="0"/>
            </a:schemeClr>
          </a:solidFill>
          <a:prstDash val="solid"/>
        </a:ln>
        <a:effectLst/>
        <a:sp3d z="-25400" prstMaterial="plastic"/>
      </dsp:spPr>
      <dsp:style>
        <a:lnRef idx="2">
          <a:scrgbClr r="0" g="0" b="0"/>
        </a:lnRef>
        <a:fillRef idx="0">
          <a:scrgbClr r="0" g="0" b="0"/>
        </a:fillRef>
        <a:effectRef idx="0">
          <a:scrgbClr r="0" g="0" b="0"/>
        </a:effectRef>
        <a:fontRef idx="minor">
          <a:schemeClr val="tx1"/>
        </a:fontRef>
      </dsp:style>
    </dsp:sp>
    <dsp:sp modelId="{82940C75-C701-4831-AE78-5BA3E55849D4}">
      <dsp:nvSpPr>
        <dsp:cNvPr id="0" name=""/>
        <dsp:cNvSpPr/>
      </dsp:nvSpPr>
      <dsp:spPr>
        <a:xfrm>
          <a:off x="1596890" y="3106470"/>
          <a:ext cx="1986346" cy="1241466"/>
        </a:xfrm>
        <a:prstGeom prst="roundRect">
          <a:avLst>
            <a:gd name="adj" fmla="val 10000"/>
          </a:avLst>
        </a:prstGeom>
        <a:solidFill>
          <a:schemeClr val="lt1">
            <a:alpha val="90000"/>
            <a:hueOff val="0"/>
            <a:satOff val="0"/>
            <a:lumOff val="0"/>
            <a:alphaOff val="0"/>
          </a:schemeClr>
        </a:solidFill>
        <a:ln w="12700" cap="rnd" cmpd="sng" algn="ctr">
          <a:solidFill>
            <a:schemeClr val="accent1">
              <a:hueOff val="0"/>
              <a:satOff val="0"/>
              <a:lumOff val="0"/>
              <a:alphaOff val="0"/>
            </a:schemeClr>
          </a:solidFill>
          <a:prstDash val="solid"/>
        </a:ln>
        <a:effectLst>
          <a:outerShdw blurRad="38100" dist="25400" dir="5400000" rotWithShape="0">
            <a:srgbClr val="000000">
              <a:alpha val="35000"/>
            </a:srgbClr>
          </a:outerShdw>
        </a:effectLst>
        <a:sp3d z="-152400" prstMaterial="plastic">
          <a:bevelT w="25400" h="25400"/>
          <a:bevelB w="25400" h="25400"/>
        </a:sp3d>
      </dsp:spPr>
      <dsp:style>
        <a:lnRef idx="1">
          <a:scrgbClr r="0" g="0" b="0"/>
        </a:lnRef>
        <a:fillRef idx="1">
          <a:scrgbClr r="0" g="0" b="0"/>
        </a:fillRef>
        <a:effectRef idx="2">
          <a:scrgbClr r="0" g="0" b="0"/>
        </a:effectRef>
        <a:fontRef idx="minor"/>
      </dsp:style>
      <dsp:txBody>
        <a:bodyPr spcFirstLastPara="0" vert="horz" wrap="square" lIns="57150" tIns="38100" rIns="57150" bIns="38100" numCol="1" spcCol="1270" anchor="ctr" anchorCtr="0">
          <a:noAutofit/>
        </a:bodyPr>
        <a:lstStyle/>
        <a:p>
          <a:pPr marL="0" lvl="0" indent="0" algn="ctr" defTabSz="1333500">
            <a:lnSpc>
              <a:spcPct val="90000"/>
            </a:lnSpc>
            <a:spcBef>
              <a:spcPct val="0"/>
            </a:spcBef>
            <a:spcAft>
              <a:spcPct val="35000"/>
            </a:spcAft>
            <a:buNone/>
          </a:pPr>
          <a:r>
            <a:rPr lang="en-GB" sz="3000" kern="1200" dirty="0"/>
            <a:t>Electronic</a:t>
          </a:r>
        </a:p>
      </dsp:txBody>
      <dsp:txXfrm>
        <a:off x="1633251" y="3142831"/>
        <a:ext cx="1913624" cy="1168744"/>
      </dsp:txXfrm>
    </dsp:sp>
    <dsp:sp modelId="{3208B6B8-3920-447C-884E-DB3664EA8329}">
      <dsp:nvSpPr>
        <dsp:cNvPr id="0" name=""/>
        <dsp:cNvSpPr/>
      </dsp:nvSpPr>
      <dsp:spPr>
        <a:xfrm>
          <a:off x="4176807" y="0"/>
          <a:ext cx="2482933" cy="1241466"/>
        </a:xfrm>
        <a:prstGeom prst="roundRect">
          <a:avLst>
            <a:gd name="adj" fmla="val 10000"/>
          </a:avLst>
        </a:prstGeom>
        <a:solidFill>
          <a:schemeClr val="accent1">
            <a:hueOff val="0"/>
            <a:satOff val="0"/>
            <a:lumOff val="0"/>
            <a:alphaOff val="0"/>
          </a:schemeClr>
        </a:solidFill>
        <a:ln>
          <a:noFill/>
        </a:ln>
        <a:effectLst>
          <a:outerShdw blurRad="38100" dist="254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GB" sz="3200" kern="1200" dirty="0"/>
            <a:t>Interviewer-led</a:t>
          </a:r>
        </a:p>
      </dsp:txBody>
      <dsp:txXfrm>
        <a:off x="4213168" y="36361"/>
        <a:ext cx="2410211" cy="1168744"/>
      </dsp:txXfrm>
    </dsp:sp>
    <dsp:sp modelId="{B911A0C4-21C4-47FF-9A11-64D328E1F412}">
      <dsp:nvSpPr>
        <dsp:cNvPr id="0" name=""/>
        <dsp:cNvSpPr/>
      </dsp:nvSpPr>
      <dsp:spPr>
        <a:xfrm>
          <a:off x="4425100" y="1241466"/>
          <a:ext cx="275456" cy="933904"/>
        </a:xfrm>
        <a:custGeom>
          <a:avLst/>
          <a:gdLst/>
          <a:ahLst/>
          <a:cxnLst/>
          <a:rect l="0" t="0" r="0" b="0"/>
          <a:pathLst>
            <a:path>
              <a:moveTo>
                <a:pt x="0" y="0"/>
              </a:moveTo>
              <a:lnTo>
                <a:pt x="0" y="933904"/>
              </a:lnTo>
              <a:lnTo>
                <a:pt x="275456" y="933904"/>
              </a:lnTo>
            </a:path>
          </a:pathLst>
        </a:custGeom>
        <a:noFill/>
        <a:ln w="19050" cap="rnd" cmpd="sng" algn="ctr">
          <a:solidFill>
            <a:schemeClr val="accent1">
              <a:shade val="60000"/>
              <a:hueOff val="0"/>
              <a:satOff val="0"/>
              <a:lumOff val="0"/>
              <a:alphaOff val="0"/>
            </a:schemeClr>
          </a:solidFill>
          <a:prstDash val="solid"/>
        </a:ln>
        <a:effectLst/>
        <a:sp3d z="-25400" prstMaterial="plastic"/>
      </dsp:spPr>
      <dsp:style>
        <a:lnRef idx="2">
          <a:scrgbClr r="0" g="0" b="0"/>
        </a:lnRef>
        <a:fillRef idx="0">
          <a:scrgbClr r="0" g="0" b="0"/>
        </a:fillRef>
        <a:effectRef idx="0">
          <a:scrgbClr r="0" g="0" b="0"/>
        </a:effectRef>
        <a:fontRef idx="minor">
          <a:schemeClr val="tx1"/>
        </a:fontRef>
      </dsp:style>
    </dsp:sp>
    <dsp:sp modelId="{6345150C-D702-42BD-8C04-D36CCBCEE155}">
      <dsp:nvSpPr>
        <dsp:cNvPr id="0" name=""/>
        <dsp:cNvSpPr/>
      </dsp:nvSpPr>
      <dsp:spPr>
        <a:xfrm>
          <a:off x="4700557" y="1554637"/>
          <a:ext cx="1986346" cy="1241466"/>
        </a:xfrm>
        <a:prstGeom prst="roundRect">
          <a:avLst>
            <a:gd name="adj" fmla="val 10000"/>
          </a:avLst>
        </a:prstGeom>
        <a:solidFill>
          <a:schemeClr val="lt1">
            <a:alpha val="90000"/>
            <a:hueOff val="0"/>
            <a:satOff val="0"/>
            <a:lumOff val="0"/>
            <a:alphaOff val="0"/>
          </a:schemeClr>
        </a:solidFill>
        <a:ln w="12700" cap="rnd" cmpd="sng" algn="ctr">
          <a:solidFill>
            <a:schemeClr val="accent1">
              <a:hueOff val="0"/>
              <a:satOff val="0"/>
              <a:lumOff val="0"/>
              <a:alphaOff val="0"/>
            </a:schemeClr>
          </a:solidFill>
          <a:prstDash val="solid"/>
        </a:ln>
        <a:effectLst>
          <a:outerShdw blurRad="38100" dist="25400" dir="5400000" rotWithShape="0">
            <a:srgbClr val="000000">
              <a:alpha val="35000"/>
            </a:srgbClr>
          </a:outerShdw>
        </a:effectLst>
        <a:sp3d z="-152400" prstMaterial="plastic">
          <a:bevelT w="25400" h="25400"/>
          <a:bevelB w="25400" h="25400"/>
        </a:sp3d>
      </dsp:spPr>
      <dsp:style>
        <a:lnRef idx="1">
          <a:scrgbClr r="0" g="0" b="0"/>
        </a:lnRef>
        <a:fillRef idx="1">
          <a:scrgbClr r="0" g="0" b="0"/>
        </a:fillRef>
        <a:effectRef idx="2">
          <a:scrgbClr r="0" g="0" b="0"/>
        </a:effectRef>
        <a:fontRef idx="minor"/>
      </dsp:style>
      <dsp:txBody>
        <a:bodyPr spcFirstLastPara="0" vert="horz" wrap="square" lIns="57150" tIns="38100" rIns="57150" bIns="38100" numCol="1" spcCol="1270" anchor="ctr" anchorCtr="0">
          <a:noAutofit/>
        </a:bodyPr>
        <a:lstStyle/>
        <a:p>
          <a:pPr marL="0" lvl="0" indent="0" algn="ctr" defTabSz="1333500">
            <a:lnSpc>
              <a:spcPct val="90000"/>
            </a:lnSpc>
            <a:spcBef>
              <a:spcPct val="0"/>
            </a:spcBef>
            <a:spcAft>
              <a:spcPct val="35000"/>
            </a:spcAft>
            <a:buNone/>
          </a:pPr>
          <a:r>
            <a:rPr lang="en-GB" sz="3000" kern="1200" dirty="0"/>
            <a:t>Face to face</a:t>
          </a:r>
        </a:p>
      </dsp:txBody>
      <dsp:txXfrm>
        <a:off x="4736918" y="1590998"/>
        <a:ext cx="1913624" cy="1168744"/>
      </dsp:txXfrm>
    </dsp:sp>
    <dsp:sp modelId="{68DC0D03-8F4E-4721-B896-BCCC2FDAFD3E}">
      <dsp:nvSpPr>
        <dsp:cNvPr id="0" name=""/>
        <dsp:cNvSpPr/>
      </dsp:nvSpPr>
      <dsp:spPr>
        <a:xfrm>
          <a:off x="4425100" y="1241466"/>
          <a:ext cx="275456" cy="2485737"/>
        </a:xfrm>
        <a:custGeom>
          <a:avLst/>
          <a:gdLst/>
          <a:ahLst/>
          <a:cxnLst/>
          <a:rect l="0" t="0" r="0" b="0"/>
          <a:pathLst>
            <a:path>
              <a:moveTo>
                <a:pt x="0" y="0"/>
              </a:moveTo>
              <a:lnTo>
                <a:pt x="0" y="2485737"/>
              </a:lnTo>
              <a:lnTo>
                <a:pt x="275456" y="2485737"/>
              </a:lnTo>
            </a:path>
          </a:pathLst>
        </a:custGeom>
        <a:noFill/>
        <a:ln w="19050" cap="rnd" cmpd="sng" algn="ctr">
          <a:solidFill>
            <a:schemeClr val="accent1">
              <a:shade val="60000"/>
              <a:hueOff val="0"/>
              <a:satOff val="0"/>
              <a:lumOff val="0"/>
              <a:alphaOff val="0"/>
            </a:schemeClr>
          </a:solidFill>
          <a:prstDash val="solid"/>
        </a:ln>
        <a:effectLst/>
        <a:sp3d z="-25400" prstMaterial="plastic"/>
      </dsp:spPr>
      <dsp:style>
        <a:lnRef idx="2">
          <a:scrgbClr r="0" g="0" b="0"/>
        </a:lnRef>
        <a:fillRef idx="0">
          <a:scrgbClr r="0" g="0" b="0"/>
        </a:fillRef>
        <a:effectRef idx="0">
          <a:scrgbClr r="0" g="0" b="0"/>
        </a:effectRef>
        <a:fontRef idx="minor">
          <a:schemeClr val="tx1"/>
        </a:fontRef>
      </dsp:style>
    </dsp:sp>
    <dsp:sp modelId="{8826150F-18A5-497C-B5D2-E332F8F4F752}">
      <dsp:nvSpPr>
        <dsp:cNvPr id="0" name=""/>
        <dsp:cNvSpPr/>
      </dsp:nvSpPr>
      <dsp:spPr>
        <a:xfrm>
          <a:off x="4700557" y="3106470"/>
          <a:ext cx="1986346" cy="1241466"/>
        </a:xfrm>
        <a:prstGeom prst="roundRect">
          <a:avLst>
            <a:gd name="adj" fmla="val 10000"/>
          </a:avLst>
        </a:prstGeom>
        <a:solidFill>
          <a:schemeClr val="lt1">
            <a:alpha val="90000"/>
            <a:hueOff val="0"/>
            <a:satOff val="0"/>
            <a:lumOff val="0"/>
            <a:alphaOff val="0"/>
          </a:schemeClr>
        </a:solidFill>
        <a:ln w="12700" cap="rnd" cmpd="sng" algn="ctr">
          <a:solidFill>
            <a:schemeClr val="accent1">
              <a:hueOff val="0"/>
              <a:satOff val="0"/>
              <a:lumOff val="0"/>
              <a:alphaOff val="0"/>
            </a:schemeClr>
          </a:solidFill>
          <a:prstDash val="solid"/>
        </a:ln>
        <a:effectLst>
          <a:outerShdw blurRad="38100" dist="25400" dir="5400000" rotWithShape="0">
            <a:srgbClr val="000000">
              <a:alpha val="35000"/>
            </a:srgbClr>
          </a:outerShdw>
        </a:effectLst>
        <a:sp3d z="-152400" prstMaterial="plastic">
          <a:bevelT w="25400" h="25400"/>
          <a:bevelB w="25400" h="25400"/>
        </a:sp3d>
      </dsp:spPr>
      <dsp:style>
        <a:lnRef idx="1">
          <a:scrgbClr r="0" g="0" b="0"/>
        </a:lnRef>
        <a:fillRef idx="1">
          <a:scrgbClr r="0" g="0" b="0"/>
        </a:fillRef>
        <a:effectRef idx="2">
          <a:scrgbClr r="0" g="0" b="0"/>
        </a:effectRef>
        <a:fontRef idx="minor"/>
      </dsp:style>
      <dsp:txBody>
        <a:bodyPr spcFirstLastPara="0" vert="horz" wrap="square" lIns="57150" tIns="38100" rIns="57150" bIns="38100" numCol="1" spcCol="1270" anchor="ctr" anchorCtr="0">
          <a:noAutofit/>
        </a:bodyPr>
        <a:lstStyle/>
        <a:p>
          <a:pPr marL="0" lvl="0" indent="0" algn="ctr" defTabSz="1333500">
            <a:lnSpc>
              <a:spcPct val="90000"/>
            </a:lnSpc>
            <a:spcBef>
              <a:spcPct val="0"/>
            </a:spcBef>
            <a:spcAft>
              <a:spcPct val="35000"/>
            </a:spcAft>
            <a:buNone/>
          </a:pPr>
          <a:r>
            <a:rPr lang="en-GB" sz="3000" kern="1200" dirty="0"/>
            <a:t>Telephone</a:t>
          </a:r>
        </a:p>
      </dsp:txBody>
      <dsp:txXfrm>
        <a:off x="4736918" y="3142831"/>
        <a:ext cx="1913624" cy="1168744"/>
      </dsp:txXfrm>
    </dsp:sp>
  </dsp:spTree>
</dsp:drawing>
</file>

<file path=ppt/diagrams/layout1.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2098AB5-7E13-4B28-896E-755660163134}"/>
              </a:ext>
            </a:extLst>
          </p:cNvPr>
          <p:cNvSpPr>
            <a:spLocks noGrp="1"/>
          </p:cNvSpPr>
          <p:nvPr>
            <p:ph type="hdr" sz="quarter"/>
          </p:nvPr>
        </p:nvSpPr>
        <p:spPr>
          <a:xfrm>
            <a:off x="0" y="0"/>
            <a:ext cx="2889250" cy="488950"/>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02038CB5-1770-4633-AEBC-E1E343041964}"/>
              </a:ext>
            </a:extLst>
          </p:cNvPr>
          <p:cNvSpPr>
            <a:spLocks noGrp="1"/>
          </p:cNvSpPr>
          <p:nvPr>
            <p:ph type="dt" sz="quarter" idx="1"/>
          </p:nvPr>
        </p:nvSpPr>
        <p:spPr>
          <a:xfrm>
            <a:off x="3778250" y="0"/>
            <a:ext cx="2889250" cy="488950"/>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endParaRPr lang="en-GB"/>
          </a:p>
        </p:txBody>
      </p:sp>
      <p:sp>
        <p:nvSpPr>
          <p:cNvPr id="4" name="Footer Placeholder 3">
            <a:extLst>
              <a:ext uri="{FF2B5EF4-FFF2-40B4-BE49-F238E27FC236}">
                <a16:creationId xmlns:a16="http://schemas.microsoft.com/office/drawing/2014/main" id="{A6C6BB65-0486-4DA7-B499-D62F0438EC94}"/>
              </a:ext>
            </a:extLst>
          </p:cNvPr>
          <p:cNvSpPr>
            <a:spLocks noGrp="1"/>
          </p:cNvSpPr>
          <p:nvPr>
            <p:ph type="ftr" sz="quarter" idx="2"/>
          </p:nvPr>
        </p:nvSpPr>
        <p:spPr>
          <a:xfrm>
            <a:off x="0" y="9264650"/>
            <a:ext cx="2889250" cy="48895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7CCAE561-76D8-4542-BD9E-84AE84033855}"/>
              </a:ext>
            </a:extLst>
          </p:cNvPr>
          <p:cNvSpPr>
            <a:spLocks noGrp="1"/>
          </p:cNvSpPr>
          <p:nvPr>
            <p:ph type="sldNum" sz="quarter" idx="3"/>
          </p:nvPr>
        </p:nvSpPr>
        <p:spPr>
          <a:xfrm>
            <a:off x="3778250" y="9264650"/>
            <a:ext cx="2889250" cy="488950"/>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83C61248-9ECB-40B7-8435-E4B7C8295D3D}" type="slidenum">
              <a:rPr lang="en-GB"/>
              <a:pPr>
                <a:defRPr/>
              </a:pPr>
              <a:t>‹#›</a:t>
            </a:fld>
            <a:endParaRPr lang="en-GB"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890F9C5-0200-496F-9AFE-073D906B2CAC}"/>
              </a:ext>
            </a:extLst>
          </p:cNvPr>
          <p:cNvSpPr>
            <a:spLocks noGrp="1"/>
          </p:cNvSpPr>
          <p:nvPr>
            <p:ph type="hdr" sz="quarter"/>
          </p:nvPr>
        </p:nvSpPr>
        <p:spPr>
          <a:xfrm>
            <a:off x="0" y="0"/>
            <a:ext cx="2889250" cy="488950"/>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C873EE15-C717-4B15-A04B-0227834B5F08}"/>
              </a:ext>
            </a:extLst>
          </p:cNvPr>
          <p:cNvSpPr>
            <a:spLocks noGrp="1"/>
          </p:cNvSpPr>
          <p:nvPr>
            <p:ph type="dt" idx="1"/>
          </p:nvPr>
        </p:nvSpPr>
        <p:spPr>
          <a:xfrm>
            <a:off x="3778250" y="0"/>
            <a:ext cx="2889250" cy="488950"/>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02BF3D4B-6058-4DB5-964A-7D942C171CF9}" type="datetimeFigureOut">
              <a:rPr lang="en-GB"/>
              <a:pPr>
                <a:defRPr/>
              </a:pPr>
              <a:t>14/11/2019</a:t>
            </a:fld>
            <a:endParaRPr lang="en-GB" dirty="0"/>
          </a:p>
        </p:txBody>
      </p:sp>
      <p:sp>
        <p:nvSpPr>
          <p:cNvPr id="4" name="Slide Image Placeholder 3">
            <a:extLst>
              <a:ext uri="{FF2B5EF4-FFF2-40B4-BE49-F238E27FC236}">
                <a16:creationId xmlns:a16="http://schemas.microsoft.com/office/drawing/2014/main" id="{ABF97003-816E-4E4C-80A2-1D2E0E8AE360}"/>
              </a:ext>
            </a:extLst>
          </p:cNvPr>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a:extLst>
              <a:ext uri="{FF2B5EF4-FFF2-40B4-BE49-F238E27FC236}">
                <a16:creationId xmlns:a16="http://schemas.microsoft.com/office/drawing/2014/main" id="{6C389EAE-9413-4EE4-B66A-22385DC4C7D2}"/>
              </a:ext>
            </a:extLst>
          </p:cNvPr>
          <p:cNvSpPr>
            <a:spLocks noGrp="1"/>
          </p:cNvSpPr>
          <p:nvPr>
            <p:ph type="body" sz="quarter" idx="3"/>
          </p:nvPr>
        </p:nvSpPr>
        <p:spPr>
          <a:xfrm>
            <a:off x="666750" y="4694238"/>
            <a:ext cx="5335588" cy="3840162"/>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057D7DC6-06C8-43E5-B685-FF3CA7404DFC}"/>
              </a:ext>
            </a:extLst>
          </p:cNvPr>
          <p:cNvSpPr>
            <a:spLocks noGrp="1"/>
          </p:cNvSpPr>
          <p:nvPr>
            <p:ph type="ftr" sz="quarter" idx="4"/>
          </p:nvPr>
        </p:nvSpPr>
        <p:spPr>
          <a:xfrm>
            <a:off x="0" y="9264650"/>
            <a:ext cx="2889250" cy="48895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3EA04900-BB8F-42B0-A34F-182098E5EB0C}"/>
              </a:ext>
            </a:extLst>
          </p:cNvPr>
          <p:cNvSpPr>
            <a:spLocks noGrp="1"/>
          </p:cNvSpPr>
          <p:nvPr>
            <p:ph type="sldNum" sz="quarter" idx="5"/>
          </p:nvPr>
        </p:nvSpPr>
        <p:spPr>
          <a:xfrm>
            <a:off x="3778250" y="9264650"/>
            <a:ext cx="2889250" cy="488950"/>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C95EC79-5BA6-40B5-A4A1-47E6CC0F3B31}" type="slidenum">
              <a:rPr lang="en-GB"/>
              <a:pPr>
                <a:defRPr/>
              </a:pPr>
              <a:t>‹#›</a:t>
            </a:fld>
            <a:endParaRPr lang="en-GB"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42068B84-685A-4C5E-9CA3-D6A2322B9F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a:extLst>
              <a:ext uri="{FF2B5EF4-FFF2-40B4-BE49-F238E27FC236}">
                <a16:creationId xmlns:a16="http://schemas.microsoft.com/office/drawing/2014/main" id="{3EB1B3AA-818D-4455-892F-6B32E62494F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8196" name="Slide Number Placeholder 3">
            <a:extLst>
              <a:ext uri="{FF2B5EF4-FFF2-40B4-BE49-F238E27FC236}">
                <a16:creationId xmlns:a16="http://schemas.microsoft.com/office/drawing/2014/main" id="{95150B45-FCEA-4E21-B0C6-D4D6FBFAC68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867F4989-2C0D-44AD-AEA5-7E3603682494}" type="slidenum">
              <a:rPr lang="en-GB" altLang="en-US" smtClean="0">
                <a:solidFill>
                  <a:srgbClr val="000000"/>
                </a:solidFill>
                <a:latin typeface="Arial" panose="020B0604020202020204" pitchFamily="34" charset="0"/>
                <a:cs typeface="Arial" panose="020B0604020202020204" pitchFamily="34" charset="0"/>
              </a:rPr>
              <a:pPr fontAlgn="base">
                <a:spcBef>
                  <a:spcPct val="0"/>
                </a:spcBef>
                <a:spcAft>
                  <a:spcPct val="0"/>
                </a:spcAft>
              </a:pPr>
              <a:t>1</a:t>
            </a:fld>
            <a:endParaRPr lang="en-GB" altLang="en-US">
              <a:solidFill>
                <a:srgbClr val="000000"/>
              </a:solidFill>
              <a:latin typeface="Arial" panose="020B0604020202020204" pitchFamily="34" charset="0"/>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9076BBFE-5E67-474A-BE34-9D128B1B9F9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79F1577B-446A-4864-89B6-B3C932F7112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0244" name="Slide Number Placeholder 3">
            <a:extLst>
              <a:ext uri="{FF2B5EF4-FFF2-40B4-BE49-F238E27FC236}">
                <a16:creationId xmlns:a16="http://schemas.microsoft.com/office/drawing/2014/main" id="{C7AA3C42-BB5A-4908-8D6B-D0DCB9D6703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69AA0DF2-2405-47B6-8B7A-1584ADCF770E}" type="slidenum">
              <a:rPr lang="en-GB" altLang="en-US" smtClean="0">
                <a:latin typeface="Arial" panose="020B0604020202020204" pitchFamily="34" charset="0"/>
                <a:cs typeface="Arial" panose="020B0604020202020204" pitchFamily="34" charset="0"/>
              </a:rPr>
              <a:pPr fontAlgn="base">
                <a:spcBef>
                  <a:spcPct val="0"/>
                </a:spcBef>
                <a:spcAft>
                  <a:spcPct val="0"/>
                </a:spcAft>
              </a:pPr>
              <a:t>2</a:t>
            </a:fld>
            <a:endParaRPr lang="en-GB" altLang="en-US">
              <a:latin typeface="Arial" panose="020B0604020202020204" pitchFamily="34" charset="0"/>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601639E7-73AA-409F-B6DA-2A07F71045C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A2B3470B-EA5F-4511-A353-6F746765E25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solidFill>
                  <a:srgbClr val="FF9900"/>
                </a:solidFill>
              </a:rPr>
              <a:t>Simple explanation is that it is an instrument consisting of a series of questions.</a:t>
            </a:r>
          </a:p>
          <a:p>
            <a:endParaRPr lang="en-GB" altLang="en-US">
              <a:solidFill>
                <a:srgbClr val="FF9900"/>
              </a:solidFill>
            </a:endParaRPr>
          </a:p>
          <a:p>
            <a:r>
              <a:rPr lang="en-GB" altLang="en-US">
                <a:solidFill>
                  <a:srgbClr val="FF9900"/>
                </a:solidFill>
              </a:rPr>
              <a:t>The purpose of a questionnaire is to gather information from a series of respondents.</a:t>
            </a:r>
          </a:p>
          <a:p>
            <a:endParaRPr lang="en-GB" altLang="en-US">
              <a:solidFill>
                <a:srgbClr val="FF9900"/>
              </a:solidFill>
            </a:endParaRPr>
          </a:p>
          <a:p>
            <a:r>
              <a:rPr lang="en-GB" altLang="en-US">
                <a:solidFill>
                  <a:srgbClr val="FF9900"/>
                </a:solidFill>
              </a:rPr>
              <a:t>Does it gather any random information?</a:t>
            </a:r>
          </a:p>
          <a:p>
            <a:r>
              <a:rPr lang="en-GB" altLang="en-US">
                <a:solidFill>
                  <a:srgbClr val="FF9900"/>
                </a:solidFill>
              </a:rPr>
              <a:t>No, a questionnaire is designed to gather enough information on a specific topic or area of interest.</a:t>
            </a:r>
          </a:p>
        </p:txBody>
      </p:sp>
      <p:sp>
        <p:nvSpPr>
          <p:cNvPr id="15364" name="Footer Placeholder 3">
            <a:extLst>
              <a:ext uri="{FF2B5EF4-FFF2-40B4-BE49-F238E27FC236}">
                <a16:creationId xmlns:a16="http://schemas.microsoft.com/office/drawing/2014/main" id="{CC9BE7D3-D4DC-4BC5-835D-0E6C1EA92549}"/>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r>
              <a:rPr lang="en-GB" altLang="en-US">
                <a:latin typeface="Calibri" panose="020F0502020204030204" pitchFamily="34" charset="0"/>
              </a:rPr>
              <a:t>AHLee 2011</a:t>
            </a:r>
          </a:p>
        </p:txBody>
      </p:sp>
      <p:sp>
        <p:nvSpPr>
          <p:cNvPr id="15365" name="Slide Number Placeholder 4">
            <a:extLst>
              <a:ext uri="{FF2B5EF4-FFF2-40B4-BE49-F238E27FC236}">
                <a16:creationId xmlns:a16="http://schemas.microsoft.com/office/drawing/2014/main" id="{563FD1EA-AC06-403F-8894-024A921DBC9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12C3DC8B-3095-476A-BFBB-0B2D01D70069}" type="slidenum">
              <a:rPr lang="en-GB" altLang="en-US" smtClean="0">
                <a:latin typeface="Calibri" panose="020F0502020204030204" pitchFamily="34" charset="0"/>
              </a:rPr>
              <a:pPr fontAlgn="base">
                <a:spcBef>
                  <a:spcPct val="0"/>
                </a:spcBef>
                <a:spcAft>
                  <a:spcPct val="0"/>
                </a:spcAft>
              </a:pPr>
              <a:t>6</a:t>
            </a:fld>
            <a:endParaRPr lang="en-GB" altLang="en-US">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60BCC679-AAA2-4EA2-A3F0-B18D85DAF89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F9000745-6B6C-49BC-BAEA-6DAD8FFB466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8436" name="Footer Placeholder 3">
            <a:extLst>
              <a:ext uri="{FF2B5EF4-FFF2-40B4-BE49-F238E27FC236}">
                <a16:creationId xmlns:a16="http://schemas.microsoft.com/office/drawing/2014/main" id="{A5F3FA84-16B6-48E8-872F-68764B58D266}"/>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r>
              <a:rPr lang="en-GB" altLang="en-US">
                <a:latin typeface="Calibri" panose="020F0502020204030204" pitchFamily="34" charset="0"/>
              </a:rPr>
              <a:t>AHLee 2011</a:t>
            </a:r>
          </a:p>
        </p:txBody>
      </p:sp>
      <p:sp>
        <p:nvSpPr>
          <p:cNvPr id="18437" name="Slide Number Placeholder 4">
            <a:extLst>
              <a:ext uri="{FF2B5EF4-FFF2-40B4-BE49-F238E27FC236}">
                <a16:creationId xmlns:a16="http://schemas.microsoft.com/office/drawing/2014/main" id="{8B078258-2E5D-4D27-97CA-8FBA8B08FD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C03C36A2-4894-483D-8DFE-316174B23153}" type="slidenum">
              <a:rPr lang="en-GB" altLang="en-US" smtClean="0">
                <a:latin typeface="Calibri" panose="020F0502020204030204" pitchFamily="34" charset="0"/>
              </a:rPr>
              <a:pPr fontAlgn="base">
                <a:spcBef>
                  <a:spcPct val="0"/>
                </a:spcBef>
                <a:spcAft>
                  <a:spcPct val="0"/>
                </a:spcAft>
              </a:pPr>
              <a:t>8</a:t>
            </a:fld>
            <a:endParaRPr lang="en-GB" altLang="en-US">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6DACCED4-EFE9-41D5-B4E1-0E9637294B2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fontAlgn="base">
              <a:spcBef>
                <a:spcPct val="0"/>
              </a:spcBef>
              <a:spcAft>
                <a:spcPct val="0"/>
              </a:spcAft>
            </a:pPr>
            <a:fld id="{79B27B0F-E987-41AB-BF57-07C8158779E0}" type="slidenum">
              <a:rPr lang="en-GB" altLang="en-US" smtClean="0">
                <a:solidFill>
                  <a:srgbClr val="000000"/>
                </a:solidFill>
                <a:latin typeface="Arial" panose="020B0604020202020204" pitchFamily="34" charset="0"/>
                <a:ea typeface="MS PGothic" panose="020B0600070205080204" pitchFamily="34" charset="-128"/>
              </a:rPr>
              <a:pPr fontAlgn="base">
                <a:spcBef>
                  <a:spcPct val="0"/>
                </a:spcBef>
                <a:spcAft>
                  <a:spcPct val="0"/>
                </a:spcAft>
              </a:pPr>
              <a:t>9</a:t>
            </a:fld>
            <a:endParaRPr lang="en-GB" altLang="en-US">
              <a:solidFill>
                <a:srgbClr val="000000"/>
              </a:solidFill>
              <a:latin typeface="Arial" panose="020B0604020202020204" pitchFamily="34" charset="0"/>
              <a:ea typeface="MS PGothic" panose="020B0600070205080204" pitchFamily="34" charset="-128"/>
            </a:endParaRPr>
          </a:p>
        </p:txBody>
      </p:sp>
      <p:sp>
        <p:nvSpPr>
          <p:cNvPr id="20483" name="Rectangle 2">
            <a:extLst>
              <a:ext uri="{FF2B5EF4-FFF2-40B4-BE49-F238E27FC236}">
                <a16:creationId xmlns:a16="http://schemas.microsoft.com/office/drawing/2014/main" id="{6532B47A-B470-48A4-AF05-A2CDE65182A8}"/>
              </a:ext>
            </a:extLst>
          </p:cNvPr>
          <p:cNvSpPr>
            <a:spLocks noGrp="1" noChangeArrowheads="1"/>
          </p:cNvSpPr>
          <p:nvPr>
            <p:ph type="body" idx="1"/>
          </p:nvPr>
        </p:nvSpPr>
        <p:spPr bwMode="auto">
          <a:xfrm>
            <a:off x="938213" y="4733925"/>
            <a:ext cx="4918075" cy="44243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numCol="1" anchor="t" anchorCtr="0" compatLnSpc="1">
            <a:prstTxWarp prst="textNoShape">
              <a:avLst/>
            </a:prstTxWarp>
          </a:bodyPr>
          <a:lstStyle/>
          <a:p>
            <a:pPr eaLnBrk="1" hangingPunct="1">
              <a:spcBef>
                <a:spcPct val="0"/>
              </a:spcBef>
            </a:pPr>
            <a:endParaRPr lang="en-US" altLang="en-US">
              <a:latin typeface="Times New Roman" panose="02020603050405020304" pitchFamily="18" charset="0"/>
              <a:ea typeface="MS PGothic" panose="020B0600070205080204" pitchFamily="34" charset="-128"/>
            </a:endParaRPr>
          </a:p>
        </p:txBody>
      </p:sp>
      <p:sp>
        <p:nvSpPr>
          <p:cNvPr id="20484" name="Rectangle 3">
            <a:extLst>
              <a:ext uri="{FF2B5EF4-FFF2-40B4-BE49-F238E27FC236}">
                <a16:creationId xmlns:a16="http://schemas.microsoft.com/office/drawing/2014/main" id="{2F985488-1DDF-4696-9A55-5A4AE2677BEC}"/>
              </a:ext>
            </a:extLst>
          </p:cNvPr>
          <p:cNvSpPr>
            <a:spLocks noGrp="1" noRot="1" noChangeAspect="1" noChangeArrowheads="1" noTextEdit="1"/>
          </p:cNvSpPr>
          <p:nvPr>
            <p:ph type="sldImg"/>
          </p:nvPr>
        </p:nvSpPr>
        <p:spPr bwMode="auto">
          <a:xfrm>
            <a:off x="925513" y="750888"/>
            <a:ext cx="4946650" cy="3709987"/>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05F7F0F3-E9CA-41CD-886A-FE23CBB9AA9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fontAlgn="base">
              <a:spcBef>
                <a:spcPct val="0"/>
              </a:spcBef>
              <a:spcAft>
                <a:spcPct val="0"/>
              </a:spcAft>
            </a:pPr>
            <a:fld id="{E4DD3FDA-EF05-47F2-A107-0A487CC80C19}" type="slidenum">
              <a:rPr lang="en-GB" altLang="en-US" smtClean="0">
                <a:solidFill>
                  <a:srgbClr val="000000"/>
                </a:solidFill>
                <a:latin typeface="Arial" panose="020B0604020202020204" pitchFamily="34" charset="0"/>
                <a:ea typeface="MS PGothic" panose="020B0600070205080204" pitchFamily="34" charset="-128"/>
              </a:rPr>
              <a:pPr fontAlgn="base">
                <a:spcBef>
                  <a:spcPct val="0"/>
                </a:spcBef>
                <a:spcAft>
                  <a:spcPct val="0"/>
                </a:spcAft>
              </a:pPr>
              <a:t>10</a:t>
            </a:fld>
            <a:endParaRPr lang="en-GB" altLang="en-US">
              <a:solidFill>
                <a:srgbClr val="000000"/>
              </a:solidFill>
              <a:latin typeface="Arial" panose="020B0604020202020204" pitchFamily="34" charset="0"/>
              <a:ea typeface="MS PGothic" panose="020B0600070205080204" pitchFamily="34" charset="-128"/>
            </a:endParaRPr>
          </a:p>
        </p:txBody>
      </p:sp>
      <p:sp>
        <p:nvSpPr>
          <p:cNvPr id="22531" name="Rectangle 2">
            <a:extLst>
              <a:ext uri="{FF2B5EF4-FFF2-40B4-BE49-F238E27FC236}">
                <a16:creationId xmlns:a16="http://schemas.microsoft.com/office/drawing/2014/main" id="{00A6429C-7EA7-447B-97C1-0C1EC7B966B9}"/>
              </a:ext>
            </a:extLst>
          </p:cNvPr>
          <p:cNvSpPr>
            <a:spLocks noGrp="1" noChangeArrowheads="1"/>
          </p:cNvSpPr>
          <p:nvPr>
            <p:ph type="body" idx="1"/>
          </p:nvPr>
        </p:nvSpPr>
        <p:spPr bwMode="auto">
          <a:xfrm>
            <a:off x="938213" y="4733925"/>
            <a:ext cx="4918075" cy="44243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numCol="1" anchor="t" anchorCtr="0" compatLnSpc="1">
            <a:prstTxWarp prst="textNoShape">
              <a:avLst/>
            </a:prstTxWarp>
          </a:bodyPr>
          <a:lstStyle/>
          <a:p>
            <a:pPr eaLnBrk="1" hangingPunct="1">
              <a:spcBef>
                <a:spcPct val="0"/>
              </a:spcBef>
            </a:pPr>
            <a:endParaRPr lang="en-US" altLang="en-US">
              <a:latin typeface="Times New Roman" panose="02020603050405020304" pitchFamily="18" charset="0"/>
              <a:ea typeface="MS PGothic" panose="020B0600070205080204" pitchFamily="34" charset="-128"/>
            </a:endParaRPr>
          </a:p>
        </p:txBody>
      </p:sp>
      <p:sp>
        <p:nvSpPr>
          <p:cNvPr id="22532" name="Rectangle 3">
            <a:extLst>
              <a:ext uri="{FF2B5EF4-FFF2-40B4-BE49-F238E27FC236}">
                <a16:creationId xmlns:a16="http://schemas.microsoft.com/office/drawing/2014/main" id="{4FB276FA-FFD8-4F5E-A589-EE6A5D84BD32}"/>
              </a:ext>
            </a:extLst>
          </p:cNvPr>
          <p:cNvSpPr>
            <a:spLocks noGrp="1" noRot="1" noChangeAspect="1" noChangeArrowheads="1" noTextEdit="1"/>
          </p:cNvSpPr>
          <p:nvPr>
            <p:ph type="sldImg"/>
          </p:nvPr>
        </p:nvSpPr>
        <p:spPr bwMode="auto">
          <a:xfrm>
            <a:off x="925513" y="750888"/>
            <a:ext cx="4946650" cy="3709987"/>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C347366D-9747-473B-B289-898DC6B3CB3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5BDCEAB9-AB75-4A69-955A-F87C652A88C8}"/>
              </a:ext>
            </a:extLst>
          </p:cNvPr>
          <p:cNvSpPr>
            <a:spLocks noGrp="1"/>
          </p:cNvSpPr>
          <p:nvPr>
            <p:ph type="body" idx="1"/>
          </p:nvPr>
        </p:nvSpPr>
        <p:spPr/>
        <p:txBody>
          <a:bodyPr/>
          <a:lstStyle/>
          <a:p>
            <a:pPr>
              <a:defRPr/>
            </a:pPr>
            <a:r>
              <a:rPr lang="en-GB" dirty="0"/>
              <a:t>The way questionnaires are used can be broadly divided into two groups;</a:t>
            </a:r>
          </a:p>
          <a:p>
            <a:pPr>
              <a:defRPr/>
            </a:pPr>
            <a:r>
              <a:rPr lang="en-GB" dirty="0"/>
              <a:t>Self-completed questionnaires; where respondents provide their answers themselves without any other input, and</a:t>
            </a:r>
          </a:p>
          <a:p>
            <a:pPr>
              <a:defRPr/>
            </a:pPr>
            <a:r>
              <a:rPr lang="en-GB" dirty="0"/>
              <a:t>Interviewer-lead; where the questions are read out to the respondent by the interviewer and their responses are noted.</a:t>
            </a:r>
          </a:p>
          <a:p>
            <a:pPr>
              <a:defRPr/>
            </a:pPr>
            <a:endParaRPr lang="en-GB" dirty="0"/>
          </a:p>
          <a:p>
            <a:pPr>
              <a:defRPr/>
            </a:pPr>
            <a:r>
              <a:rPr lang="en-GB" dirty="0"/>
              <a:t>Self-completed questionnaires commonly include paper-based postal surveys and those delivered electronically such as internet surveys or other electronic device such as kiosks or hand-held computers.</a:t>
            </a:r>
          </a:p>
          <a:p>
            <a:pPr>
              <a:defRPr/>
            </a:pPr>
            <a:endParaRPr lang="en-GB" dirty="0"/>
          </a:p>
          <a:p>
            <a:pPr>
              <a:defRPr/>
            </a:pPr>
            <a:r>
              <a:rPr lang="en-GB" dirty="0"/>
              <a:t>Interviewer lead questionnaires commonly includes face-to-face approaches or questionnaires conducted over the telephone.</a:t>
            </a:r>
          </a:p>
          <a:p>
            <a:pPr>
              <a:defRPr/>
            </a:pPr>
            <a:endParaRPr lang="en-GB" dirty="0"/>
          </a:p>
          <a:p>
            <a:pPr>
              <a:defRPr/>
            </a:pPr>
            <a:r>
              <a:rPr lang="en-GB" b="1" dirty="0"/>
              <a:t>Additional info:</a:t>
            </a:r>
          </a:p>
          <a:p>
            <a:pPr marL="171450" indent="-171450">
              <a:buFont typeface="Arial" charset="0"/>
              <a:buChar char="•"/>
              <a:defRPr/>
            </a:pPr>
            <a:r>
              <a:rPr lang="en-GB" dirty="0"/>
              <a:t>There are pros and cons to using each method</a:t>
            </a:r>
          </a:p>
          <a:p>
            <a:pPr marL="171450" indent="-171450">
              <a:buFont typeface="Arial" charset="0"/>
              <a:buChar char="•"/>
              <a:defRPr/>
            </a:pPr>
            <a:r>
              <a:rPr lang="en-GB" dirty="0"/>
              <a:t>According to the HTA review, no one mode of administration consistently outperforms all others.</a:t>
            </a:r>
          </a:p>
          <a:p>
            <a:pPr>
              <a:defRPr/>
            </a:pPr>
            <a:endParaRPr lang="en-GB" dirty="0"/>
          </a:p>
        </p:txBody>
      </p:sp>
      <p:sp>
        <p:nvSpPr>
          <p:cNvPr id="24580" name="Footer Placeholder 3">
            <a:extLst>
              <a:ext uri="{FF2B5EF4-FFF2-40B4-BE49-F238E27FC236}">
                <a16:creationId xmlns:a16="http://schemas.microsoft.com/office/drawing/2014/main" id="{67E6F180-1C36-4DE9-A642-C697F4A924B6}"/>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r>
              <a:rPr lang="en-GB" altLang="en-US">
                <a:latin typeface="Calibri" panose="020F0502020204030204" pitchFamily="34" charset="0"/>
              </a:rPr>
              <a:t>AHLee 2011</a:t>
            </a:r>
          </a:p>
        </p:txBody>
      </p:sp>
      <p:sp>
        <p:nvSpPr>
          <p:cNvPr id="24581" name="Slide Number Placeholder 4">
            <a:extLst>
              <a:ext uri="{FF2B5EF4-FFF2-40B4-BE49-F238E27FC236}">
                <a16:creationId xmlns:a16="http://schemas.microsoft.com/office/drawing/2014/main" id="{25321C34-AD22-4722-B0F4-53C59FE23EB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5050A9A8-6D9F-4757-B860-1783BA56859A}" type="slidenum">
              <a:rPr lang="en-GB" altLang="en-US" smtClean="0">
                <a:latin typeface="Calibri" panose="020F0502020204030204" pitchFamily="34" charset="0"/>
              </a:rPr>
              <a:pPr fontAlgn="base">
                <a:spcBef>
                  <a:spcPct val="0"/>
                </a:spcBef>
                <a:spcAft>
                  <a:spcPct val="0"/>
                </a:spcAft>
              </a:pPr>
              <a:t>11</a:t>
            </a:fld>
            <a:endParaRPr lang="en-GB" altLang="en-US">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EBE9F668-F0BD-4387-B7A0-7EACF6BCDD5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a:extLst>
              <a:ext uri="{FF2B5EF4-FFF2-40B4-BE49-F238E27FC236}">
                <a16:creationId xmlns:a16="http://schemas.microsoft.com/office/drawing/2014/main" id="{FF108CDC-2286-4CF1-A005-1C507572304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Its generally held that the larger your sample size, the more reliable your information. However, you also need to consider your response rates and quality of information that you’ll get.</a:t>
            </a:r>
          </a:p>
          <a:p>
            <a:endParaRPr lang="en-GB" altLang="en-US"/>
          </a:p>
          <a:p>
            <a:r>
              <a:rPr lang="en-GB" altLang="en-US"/>
              <a:t>Interview-led surveys have that element of human interaction which means they usually result in better response rates, however they are more costly because of the training and staff time to administer them.</a:t>
            </a:r>
          </a:p>
          <a:p>
            <a:endParaRPr lang="en-GB" altLang="en-US"/>
          </a:p>
          <a:p>
            <a:r>
              <a:rPr lang="en-GB" altLang="en-US"/>
              <a:t>Richer information: can prompt for more information or can clarify any ambiguities in the questions, and have greater scope for open-ended questions.</a:t>
            </a:r>
          </a:p>
          <a:p>
            <a:endParaRPr lang="en-GB" altLang="en-US"/>
          </a:p>
          <a:p>
            <a:r>
              <a:rPr lang="en-GB" altLang="en-US"/>
              <a:t>Sample size: for clinical audit you’re looking to get at least 40 data sets to get a good sample, for research you’re probably looking for a statistically significant sample.</a:t>
            </a:r>
          </a:p>
          <a:p>
            <a:endParaRPr lang="en-GB" altLang="en-US"/>
          </a:p>
          <a:p>
            <a:r>
              <a:rPr lang="en-GB" altLang="en-US" b="1"/>
              <a:t>Additional info</a:t>
            </a:r>
          </a:p>
          <a:p>
            <a:r>
              <a:rPr lang="en-GB" altLang="en-US"/>
              <a:t>Refer to page 3 of the ‘Guidance for writing effective questionnaires’ for pros and con’s of each method’</a:t>
            </a:r>
          </a:p>
          <a:p>
            <a:endParaRPr lang="en-GB" altLang="en-US"/>
          </a:p>
        </p:txBody>
      </p:sp>
      <p:sp>
        <p:nvSpPr>
          <p:cNvPr id="26628" name="Footer Placeholder 3">
            <a:extLst>
              <a:ext uri="{FF2B5EF4-FFF2-40B4-BE49-F238E27FC236}">
                <a16:creationId xmlns:a16="http://schemas.microsoft.com/office/drawing/2014/main" id="{45A815CE-1DDA-4F46-B3B5-8210C7AA97BA}"/>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r>
              <a:rPr lang="en-GB" altLang="en-US">
                <a:latin typeface="Calibri" panose="020F0502020204030204" pitchFamily="34" charset="0"/>
              </a:rPr>
              <a:t>AHLee 2011</a:t>
            </a:r>
          </a:p>
        </p:txBody>
      </p:sp>
      <p:sp>
        <p:nvSpPr>
          <p:cNvPr id="26629" name="Slide Number Placeholder 4">
            <a:extLst>
              <a:ext uri="{FF2B5EF4-FFF2-40B4-BE49-F238E27FC236}">
                <a16:creationId xmlns:a16="http://schemas.microsoft.com/office/drawing/2014/main" id="{806AB847-2E6D-41E5-A3F5-E99C2424E70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5DEBE725-FC56-4E8A-871A-777C05669D45}" type="slidenum">
              <a:rPr lang="en-GB" altLang="en-US" smtClean="0">
                <a:latin typeface="Calibri" panose="020F0502020204030204" pitchFamily="34" charset="0"/>
              </a:rPr>
              <a:pPr fontAlgn="base">
                <a:spcBef>
                  <a:spcPct val="0"/>
                </a:spcBef>
                <a:spcAft>
                  <a:spcPct val="0"/>
                </a:spcAft>
              </a:pPr>
              <a:t>12</a:t>
            </a:fld>
            <a:endParaRPr lang="en-GB" altLang="en-US">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A2DE8A98-4B2D-409C-A012-7F0D1A12BD3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FB8CECA9-2DA8-4CCC-A3EF-D0AE9FDF67F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Are you pitching it at the right age group? Are you asking too much?</a:t>
            </a:r>
          </a:p>
          <a:p>
            <a:r>
              <a:rPr lang="en-GB" altLang="en-US"/>
              <a:t>Will it really be the child or the parents answering it?</a:t>
            </a:r>
          </a:p>
          <a:p>
            <a:endParaRPr lang="en-GB" altLang="en-US"/>
          </a:p>
          <a:p>
            <a:r>
              <a:rPr lang="en-GB" altLang="en-US"/>
              <a:t>Not just about children; the average reading age for Leicester is between 7-10 years old. Need to ensure your questions are</a:t>
            </a:r>
          </a:p>
          <a:p>
            <a:endParaRPr lang="en-GB" altLang="en-US"/>
          </a:p>
          <a:p>
            <a:endParaRPr lang="en-GB" altLang="en-US"/>
          </a:p>
        </p:txBody>
      </p:sp>
      <p:sp>
        <p:nvSpPr>
          <p:cNvPr id="28676" name="Footer Placeholder 3">
            <a:extLst>
              <a:ext uri="{FF2B5EF4-FFF2-40B4-BE49-F238E27FC236}">
                <a16:creationId xmlns:a16="http://schemas.microsoft.com/office/drawing/2014/main" id="{79F0FA10-230A-4B99-97C4-FEC90588DB86}"/>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r>
              <a:rPr lang="en-GB" altLang="en-US">
                <a:latin typeface="Calibri" panose="020F0502020204030204" pitchFamily="34" charset="0"/>
              </a:rPr>
              <a:t>AHLee 2011</a:t>
            </a:r>
          </a:p>
        </p:txBody>
      </p:sp>
      <p:sp>
        <p:nvSpPr>
          <p:cNvPr id="28677" name="Slide Number Placeholder 4">
            <a:extLst>
              <a:ext uri="{FF2B5EF4-FFF2-40B4-BE49-F238E27FC236}">
                <a16:creationId xmlns:a16="http://schemas.microsoft.com/office/drawing/2014/main" id="{024CAF78-C896-40E9-9808-D7D8E2B0FCD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6C1E3C07-DCBE-49BF-9E21-6252437444CD}" type="slidenum">
              <a:rPr lang="en-GB" altLang="en-US" smtClean="0">
                <a:latin typeface="Calibri" panose="020F0502020204030204" pitchFamily="34" charset="0"/>
              </a:rPr>
              <a:pPr fontAlgn="base">
                <a:spcBef>
                  <a:spcPct val="0"/>
                </a:spcBef>
                <a:spcAft>
                  <a:spcPct val="0"/>
                </a:spcAft>
              </a:pPr>
              <a:t>13</a:t>
            </a:fld>
            <a:endParaRPr lang="en-GB" altLang="en-US">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D7137FAD-7552-4172-BAA3-50DCACBDC39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13E328CC-3F0A-46AA-A7C4-44E8A2B9E80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sz="1000"/>
              <a:t>If asking people to complete a questionnaire when they have ‘gate-fever’ i.e. after a training session, after a clinic, then you need to make sure it is short enough and to the point. Asking someone to complete 6 sides of A4 questions when they are worrying about whether their car-parking money has run out, or whether their clinic is over-running just isn’t going to happen. </a:t>
            </a:r>
          </a:p>
          <a:p>
            <a:pPr eaLnBrk="1" hangingPunct="1"/>
            <a:endParaRPr lang="en-GB" altLang="en-US" sz="1000"/>
          </a:p>
          <a:p>
            <a:pPr eaLnBrk="1" hangingPunct="1"/>
            <a:r>
              <a:rPr lang="en-GB" altLang="en-US" sz="1000"/>
              <a:t>Asking a teenager about their sexual health when they are with their friends may give you one set of answers, with their parents a completely different set of answers and in private a third set.</a:t>
            </a:r>
          </a:p>
          <a:p>
            <a:pPr eaLnBrk="1" hangingPunct="1"/>
            <a:endParaRPr lang="en-GB" altLang="en-US"/>
          </a:p>
          <a:p>
            <a:r>
              <a:rPr lang="en-GB" altLang="en-US"/>
              <a:t>However you also need to consider that the more common an event the less people are likely to be able to remember it accurately, for example: if you were to ask a heavy smoker exactly how many cigarettes they had smoked yesterday it is unlikely they would be able to tell you.  </a:t>
            </a:r>
          </a:p>
          <a:p>
            <a:endParaRPr lang="en-GB" altLang="en-US"/>
          </a:p>
          <a:p>
            <a:r>
              <a:rPr lang="en-GB" altLang="en-US"/>
              <a:t>If you are asking an evaluation question then you also need to consider is the timescale you are asking in appropriate. You might ask someone coming out of a clinic </a:t>
            </a:r>
            <a:r>
              <a:rPr lang="en-GB" altLang="en-US" i="1"/>
              <a:t>– how friendly did you find the clinic staff today?  </a:t>
            </a:r>
            <a:r>
              <a:rPr lang="en-GB" altLang="en-US"/>
              <a:t>while it is fresh in their minds this is an appropriate timescale to ask within. </a:t>
            </a:r>
            <a:r>
              <a:rPr lang="en-GB" altLang="en-US" b="1"/>
              <a:t>However</a:t>
            </a:r>
            <a:r>
              <a:rPr lang="en-GB" altLang="en-US"/>
              <a:t> if you are also asking them how useful they have found information they have been given in the clinic they may not be able to evaluate this effectively having not had a chance to put it into practice. </a:t>
            </a:r>
          </a:p>
          <a:p>
            <a:pPr eaLnBrk="1" hangingPunct="1"/>
            <a:endParaRPr lang="en-GB" altLang="en-US"/>
          </a:p>
        </p:txBody>
      </p:sp>
      <p:sp>
        <p:nvSpPr>
          <p:cNvPr id="30724" name="Footer Placeholder 3">
            <a:extLst>
              <a:ext uri="{FF2B5EF4-FFF2-40B4-BE49-F238E27FC236}">
                <a16:creationId xmlns:a16="http://schemas.microsoft.com/office/drawing/2014/main" id="{EFF9EEE2-CA9F-42A0-AFB7-33FF7EB8A219}"/>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eaLnBrk="0" fontAlgn="base" hangingPunct="0">
              <a:spcBef>
                <a:spcPct val="0"/>
              </a:spcBef>
              <a:spcAft>
                <a:spcPct val="0"/>
              </a:spcAft>
            </a:pPr>
            <a:r>
              <a:rPr lang="en-GB" altLang="en-US">
                <a:latin typeface="Arial" panose="020B0604020202020204" pitchFamily="34" charset="0"/>
                <a:ea typeface="MS PGothic" panose="020B0600070205080204" pitchFamily="34" charset="-128"/>
              </a:rPr>
              <a:t>AHLee 2011</a:t>
            </a:r>
          </a:p>
        </p:txBody>
      </p:sp>
      <p:sp>
        <p:nvSpPr>
          <p:cNvPr id="30725" name="Slide Number Placeholder 4">
            <a:extLst>
              <a:ext uri="{FF2B5EF4-FFF2-40B4-BE49-F238E27FC236}">
                <a16:creationId xmlns:a16="http://schemas.microsoft.com/office/drawing/2014/main" id="{EE1ADDF5-26C5-4C37-AE3A-ADEDB87DF48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eaLnBrk="0" fontAlgn="base" hangingPunct="0">
              <a:spcBef>
                <a:spcPct val="0"/>
              </a:spcBef>
              <a:spcAft>
                <a:spcPct val="0"/>
              </a:spcAft>
            </a:pPr>
            <a:fld id="{E186D4C8-23FA-4865-9587-F034AF2A8A0B}" type="slidenum">
              <a:rPr lang="en-GB" altLang="en-US" smtClean="0">
                <a:latin typeface="Arial" panose="020B0604020202020204" pitchFamily="34" charset="0"/>
                <a:ea typeface="MS PGothic" panose="020B0600070205080204" pitchFamily="34" charset="-128"/>
              </a:rPr>
              <a:pPr eaLnBrk="0" fontAlgn="base" hangingPunct="0">
                <a:spcBef>
                  <a:spcPct val="0"/>
                </a:spcBef>
                <a:spcAft>
                  <a:spcPct val="0"/>
                </a:spcAft>
              </a:pPr>
              <a:t>14</a:t>
            </a:fld>
            <a:endParaRPr lang="en-GB" altLang="en-US">
              <a:latin typeface="Arial" panose="020B0604020202020204" pitchFamily="34" charset="0"/>
              <a:ea typeface="MS PGothic" panose="020B0600070205080204" pitchFamily="34"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CBEE7511-0D66-4E85-99DD-7DEF239C8A5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fontAlgn="base">
              <a:spcBef>
                <a:spcPct val="0"/>
              </a:spcBef>
              <a:spcAft>
                <a:spcPct val="0"/>
              </a:spcAft>
            </a:pPr>
            <a:fld id="{94352F10-C376-4972-B388-E0B8C2F3E5B3}" type="slidenum">
              <a:rPr lang="en-GB" altLang="en-US" smtClean="0">
                <a:solidFill>
                  <a:srgbClr val="000000"/>
                </a:solidFill>
                <a:latin typeface="Arial" panose="020B0604020202020204" pitchFamily="34" charset="0"/>
                <a:ea typeface="MS PGothic" panose="020B0600070205080204" pitchFamily="34" charset="-128"/>
              </a:rPr>
              <a:pPr fontAlgn="base">
                <a:spcBef>
                  <a:spcPct val="0"/>
                </a:spcBef>
                <a:spcAft>
                  <a:spcPct val="0"/>
                </a:spcAft>
              </a:pPr>
              <a:t>15</a:t>
            </a:fld>
            <a:endParaRPr lang="en-GB" altLang="en-US">
              <a:solidFill>
                <a:srgbClr val="000000"/>
              </a:solidFill>
              <a:latin typeface="Arial" panose="020B0604020202020204" pitchFamily="34" charset="0"/>
              <a:ea typeface="MS PGothic" panose="020B0600070205080204" pitchFamily="34" charset="-128"/>
            </a:endParaRPr>
          </a:p>
        </p:txBody>
      </p:sp>
      <p:sp>
        <p:nvSpPr>
          <p:cNvPr id="32771" name="Rectangle 2">
            <a:extLst>
              <a:ext uri="{FF2B5EF4-FFF2-40B4-BE49-F238E27FC236}">
                <a16:creationId xmlns:a16="http://schemas.microsoft.com/office/drawing/2014/main" id="{9AB0208D-5DA2-4D14-A530-B193D98811C3}"/>
              </a:ext>
            </a:extLst>
          </p:cNvPr>
          <p:cNvSpPr>
            <a:spLocks noGrp="1" noChangeArrowheads="1"/>
          </p:cNvSpPr>
          <p:nvPr>
            <p:ph type="body" idx="1"/>
          </p:nvPr>
        </p:nvSpPr>
        <p:spPr bwMode="auto">
          <a:xfrm>
            <a:off x="938213" y="4733925"/>
            <a:ext cx="4918075" cy="44243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numCol="1" anchor="t" anchorCtr="0" compatLnSpc="1">
            <a:prstTxWarp prst="textNoShape">
              <a:avLst/>
            </a:prstTxWarp>
          </a:bodyPr>
          <a:lstStyle/>
          <a:p>
            <a:pPr eaLnBrk="1" hangingPunct="1">
              <a:spcBef>
                <a:spcPct val="0"/>
              </a:spcBef>
            </a:pPr>
            <a:endParaRPr lang="en-US" altLang="en-US">
              <a:latin typeface="Times New Roman" panose="02020603050405020304" pitchFamily="18" charset="0"/>
              <a:ea typeface="MS PGothic" panose="020B0600070205080204" pitchFamily="34" charset="-128"/>
            </a:endParaRPr>
          </a:p>
        </p:txBody>
      </p:sp>
      <p:sp>
        <p:nvSpPr>
          <p:cNvPr id="32772" name="Rectangle 3">
            <a:extLst>
              <a:ext uri="{FF2B5EF4-FFF2-40B4-BE49-F238E27FC236}">
                <a16:creationId xmlns:a16="http://schemas.microsoft.com/office/drawing/2014/main" id="{D853A3A2-090D-44F3-9FE0-ABFFEA684A2F}"/>
              </a:ext>
            </a:extLst>
          </p:cNvPr>
          <p:cNvSpPr>
            <a:spLocks noGrp="1" noRot="1" noChangeAspect="1" noChangeArrowheads="1" noTextEdit="1"/>
          </p:cNvSpPr>
          <p:nvPr>
            <p:ph type="sldImg"/>
          </p:nvPr>
        </p:nvSpPr>
        <p:spPr bwMode="auto">
          <a:xfrm>
            <a:off x="925513" y="750888"/>
            <a:ext cx="4946650" cy="3709987"/>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656A778B-1957-4D75-BBD8-28ECDC47CA9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86460611-3550-4C3C-9461-462AC17B509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latin typeface="Arial" panose="020B0604020202020204" pitchFamily="34" charset="0"/>
                <a:ea typeface="MS PGothic" panose="020B0600070205080204" pitchFamily="34" charset="-128"/>
              </a:rPr>
              <a:t>Some controversy exists as to whether a neutral point should be offered. If this option is removed, this forces the respondent to choose a response, which may lead to respondent irritation and increase non-response bias</a:t>
            </a:r>
          </a:p>
          <a:p>
            <a:endParaRPr lang="en-GB" altLang="en-US">
              <a:latin typeface="Arial" panose="020B0604020202020204" pitchFamily="34" charset="0"/>
            </a:endParaRPr>
          </a:p>
          <a:p>
            <a:endParaRPr lang="en-GB" altLang="en-US">
              <a:latin typeface="Arial" panose="020B0604020202020204" pitchFamily="34" charset="0"/>
            </a:endParaRPr>
          </a:p>
          <a:p>
            <a:endParaRPr lang="en-GB" altLang="en-US">
              <a:latin typeface="Arial" panose="020B0604020202020204" pitchFamily="34" charset="0"/>
            </a:endParaRPr>
          </a:p>
          <a:p>
            <a:r>
              <a:rPr lang="en-GB" altLang="en-US">
                <a:latin typeface="Arial" panose="020B0604020202020204" pitchFamily="34" charset="0"/>
              </a:rPr>
              <a:t>Additional info:</a:t>
            </a:r>
          </a:p>
          <a:p>
            <a:r>
              <a:rPr lang="en-GB" altLang="en-US">
                <a:latin typeface="Arial" panose="020B0604020202020204" pitchFamily="34" charset="0"/>
                <a:ea typeface="MS PGothic" panose="020B0600070205080204" pitchFamily="34" charset="-128"/>
              </a:rPr>
              <a:t>This desirability of having a neutral middle point to increase the reliability and validity of response scales has also been confirmed by a meta-analysis of 87 experiments of question design reported by Saris and Gallhofer (2007)</a:t>
            </a:r>
            <a:endParaRPr lang="en-GB" altLang="en-US"/>
          </a:p>
        </p:txBody>
      </p:sp>
      <p:sp>
        <p:nvSpPr>
          <p:cNvPr id="35844" name="Footer Placeholder 3">
            <a:extLst>
              <a:ext uri="{FF2B5EF4-FFF2-40B4-BE49-F238E27FC236}">
                <a16:creationId xmlns:a16="http://schemas.microsoft.com/office/drawing/2014/main" id="{4A743638-9645-4701-B338-15E0C4EF1393}"/>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r>
              <a:rPr lang="en-GB" altLang="en-US">
                <a:latin typeface="Calibri" panose="020F0502020204030204" pitchFamily="34" charset="0"/>
              </a:rPr>
              <a:t>AHLee 2011</a:t>
            </a:r>
          </a:p>
        </p:txBody>
      </p:sp>
      <p:sp>
        <p:nvSpPr>
          <p:cNvPr id="35845" name="Slide Number Placeholder 4">
            <a:extLst>
              <a:ext uri="{FF2B5EF4-FFF2-40B4-BE49-F238E27FC236}">
                <a16:creationId xmlns:a16="http://schemas.microsoft.com/office/drawing/2014/main" id="{1E4B29D8-1FCE-4223-9597-0E11A896682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3409322D-4F5C-4DF8-A09D-C19ACBD3F06F}" type="slidenum">
              <a:rPr lang="en-GB" altLang="en-US" smtClean="0">
                <a:latin typeface="Calibri" panose="020F0502020204030204" pitchFamily="34" charset="0"/>
              </a:rPr>
              <a:pPr fontAlgn="base">
                <a:spcBef>
                  <a:spcPct val="0"/>
                </a:spcBef>
                <a:spcAft>
                  <a:spcPct val="0"/>
                </a:spcAft>
              </a:pPr>
              <a:t>17</a:t>
            </a:fld>
            <a:endParaRPr lang="en-GB" altLang="en-US">
              <a:latin typeface="Calibri" panose="020F050202020403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9A8316AD-C206-44DA-8B85-EE2C5959874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1D478E8C-9808-44E2-B55E-43F8E8F3F588}"/>
              </a:ext>
            </a:extLst>
          </p:cNvPr>
          <p:cNvSpPr>
            <a:spLocks noGrp="1"/>
          </p:cNvSpPr>
          <p:nvPr>
            <p:ph type="body" idx="1"/>
          </p:nvPr>
        </p:nvSpPr>
        <p:spPr/>
        <p:txBody>
          <a:bodyPr/>
          <a:lstStyle/>
          <a:p>
            <a:pPr>
              <a:defRPr/>
            </a:pPr>
            <a:r>
              <a:rPr lang="en-GB" dirty="0"/>
              <a:t>Keep questions as short as possible:</a:t>
            </a:r>
          </a:p>
          <a:p>
            <a:pPr marL="171450" indent="-171450">
              <a:buFont typeface="Arial" pitchFamily="34" charset="0"/>
              <a:buChar char="•"/>
              <a:defRPr/>
            </a:pPr>
            <a:r>
              <a:rPr lang="en-GB" dirty="0"/>
              <a:t>The longer a question, the harder it is to understand.</a:t>
            </a:r>
          </a:p>
          <a:p>
            <a:pPr marL="171450" indent="-171450">
              <a:buFont typeface="Arial" pitchFamily="34" charset="0"/>
              <a:buChar char="•"/>
              <a:defRPr/>
            </a:pPr>
            <a:r>
              <a:rPr lang="en-GB" dirty="0"/>
              <a:t>A rough guide is a maximum of 16 words, though you’re looking to keep your questions shorter than this.</a:t>
            </a:r>
          </a:p>
          <a:p>
            <a:pPr>
              <a:buFont typeface="Arial" pitchFamily="34" charset="0"/>
              <a:buNone/>
              <a:defRPr/>
            </a:pPr>
            <a:endParaRPr lang="en-GB" dirty="0"/>
          </a:p>
          <a:p>
            <a:pPr>
              <a:buFont typeface="Arial" pitchFamily="34" charset="0"/>
              <a:buNone/>
              <a:defRPr/>
            </a:pPr>
            <a:r>
              <a:rPr lang="en-GB" dirty="0"/>
              <a:t>If you have several questions on the same topic, then consider grouping them together with a short introduction at the top. This will achieve two things:</a:t>
            </a:r>
          </a:p>
          <a:p>
            <a:pPr>
              <a:buFont typeface="Arial" pitchFamily="34" charset="0"/>
              <a:buNone/>
              <a:defRPr/>
            </a:pPr>
            <a:r>
              <a:rPr lang="en-GB" dirty="0"/>
              <a:t>First, it clarifies the topic for the respondent (so they’re clear about what you’re after),</a:t>
            </a:r>
          </a:p>
          <a:p>
            <a:pPr>
              <a:buFont typeface="Arial" pitchFamily="34" charset="0"/>
              <a:buNone/>
              <a:defRPr/>
            </a:pPr>
            <a:r>
              <a:rPr lang="en-GB" dirty="0"/>
              <a:t>Secondly, it likely means you can cut down the length of the questions underneath it (making them easier to understand). Doing this has been shown to improve the data quality.(1)</a:t>
            </a:r>
          </a:p>
          <a:p>
            <a:pPr>
              <a:buFont typeface="Arial" pitchFamily="34" charset="0"/>
              <a:buNone/>
              <a:defRPr/>
            </a:pPr>
            <a:endParaRPr lang="en-GB" dirty="0"/>
          </a:p>
          <a:p>
            <a:pPr>
              <a:defRPr/>
            </a:pPr>
            <a:r>
              <a:rPr lang="en-GB" dirty="0"/>
              <a:t>Open-ended questions are great because they give a lot of quality information, and I would recommend that you have at least one of these in your questionnaire. However, they take time to answer and are seen as a more burdensome than a multiple choice option.</a:t>
            </a:r>
          </a:p>
          <a:p>
            <a:pPr>
              <a:defRPr/>
            </a:pPr>
            <a:r>
              <a:rPr lang="en-GB" dirty="0"/>
              <a:t>If you’re using a lot of open-ended questions, then perhaps you should consider a more appropriate method of data collection such as interviews or focus groups.</a:t>
            </a:r>
          </a:p>
        </p:txBody>
      </p:sp>
      <p:sp>
        <p:nvSpPr>
          <p:cNvPr id="37892" name="Footer Placeholder 3">
            <a:extLst>
              <a:ext uri="{FF2B5EF4-FFF2-40B4-BE49-F238E27FC236}">
                <a16:creationId xmlns:a16="http://schemas.microsoft.com/office/drawing/2014/main" id="{0845C8C7-52C3-4506-84AF-96BD538870ED}"/>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r>
              <a:rPr lang="en-GB" altLang="en-US">
                <a:latin typeface="Calibri" panose="020F0502020204030204" pitchFamily="34" charset="0"/>
              </a:rPr>
              <a:t>AHLee 2011</a:t>
            </a:r>
          </a:p>
        </p:txBody>
      </p:sp>
      <p:sp>
        <p:nvSpPr>
          <p:cNvPr id="37893" name="Slide Number Placeholder 4">
            <a:extLst>
              <a:ext uri="{FF2B5EF4-FFF2-40B4-BE49-F238E27FC236}">
                <a16:creationId xmlns:a16="http://schemas.microsoft.com/office/drawing/2014/main" id="{C5B73A54-3582-4204-B647-DC05B4B3BC2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6F387D2D-505D-4620-8027-EA4E6B4F3ADB}" type="slidenum">
              <a:rPr lang="en-GB" altLang="en-US" smtClean="0">
                <a:latin typeface="Calibri" panose="020F0502020204030204" pitchFamily="34" charset="0"/>
              </a:rPr>
              <a:pPr fontAlgn="base">
                <a:spcBef>
                  <a:spcPct val="0"/>
                </a:spcBef>
                <a:spcAft>
                  <a:spcPct val="0"/>
                </a:spcAft>
              </a:pPr>
              <a:t>18</a:t>
            </a:fld>
            <a:endParaRPr lang="en-GB" altLang="en-US">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10730EA0-E79D-496C-A249-23E68D1B450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819AD570-A0BC-4679-B281-1878A732CB7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Avoid double-questions.</a:t>
            </a:r>
          </a:p>
          <a:p>
            <a:r>
              <a:rPr lang="en-GB" altLang="en-US"/>
              <a:t>This question is taken from our DSE Self-Assessment form and is an example of a double question.</a:t>
            </a:r>
          </a:p>
          <a:p>
            <a:r>
              <a:rPr lang="en-GB" altLang="en-US"/>
              <a:t>How do I answer this if I have plenty of space but no storage, or I’ve got plenty of storage (filing cabinets) but almost no space to work?</a:t>
            </a:r>
          </a:p>
          <a:p>
            <a:endParaRPr lang="en-GB" altLang="en-US"/>
          </a:p>
          <a:p>
            <a:r>
              <a:rPr lang="en-GB" altLang="en-US"/>
              <a:t>&lt;click&gt;</a:t>
            </a:r>
          </a:p>
          <a:p>
            <a:endParaRPr lang="en-GB" altLang="en-US"/>
          </a:p>
          <a:p>
            <a:r>
              <a:rPr lang="en-GB" altLang="en-US"/>
              <a:t>Here’s another example.</a:t>
            </a:r>
          </a:p>
          <a:p>
            <a:r>
              <a:rPr lang="en-GB" altLang="en-US"/>
              <a:t>We’ve used this question several times over the years in clinical audits on record keeping, but kept finding the results came back as poorer than we expected despite us reminding staff about obtaining consent. We eventually cottoned on, and replaced it with these two questions:</a:t>
            </a:r>
          </a:p>
          <a:p>
            <a:endParaRPr lang="en-GB" altLang="en-US"/>
          </a:p>
          <a:p>
            <a:r>
              <a:rPr lang="en-GB" altLang="en-US"/>
              <a:t>&lt;click&gt;</a:t>
            </a:r>
          </a:p>
          <a:p>
            <a:endParaRPr lang="en-GB" altLang="en-US"/>
          </a:p>
          <a:p>
            <a:r>
              <a:rPr lang="en-GB" altLang="en-US"/>
              <a:t>It then became clear that staff </a:t>
            </a:r>
            <a:r>
              <a:rPr lang="en-GB" altLang="en-US" u="sng"/>
              <a:t>were</a:t>
            </a:r>
            <a:r>
              <a:rPr lang="en-GB" altLang="en-US"/>
              <a:t> obtaining consent, and the issue was with the recording. We looked further into this and found that the templates they were using to record patient activity didn’t have space to record consent. Until this was broken down it wasn’t clear where the issue lay or how to resolve it.</a:t>
            </a:r>
          </a:p>
          <a:p>
            <a:r>
              <a:rPr lang="en-GB" altLang="en-US"/>
              <a:t>The message from this is that, if a question can be broken down into parts then do so.</a:t>
            </a:r>
          </a:p>
        </p:txBody>
      </p:sp>
      <p:sp>
        <p:nvSpPr>
          <p:cNvPr id="39940" name="Slide Number Placeholder 3">
            <a:extLst>
              <a:ext uri="{FF2B5EF4-FFF2-40B4-BE49-F238E27FC236}">
                <a16:creationId xmlns:a16="http://schemas.microsoft.com/office/drawing/2014/main" id="{B1EA4732-38CA-449E-9723-4357EC5D121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E23C6129-0144-4CF5-BAFA-CD9CEE5E7F70}" type="slidenum">
              <a:rPr lang="en-GB" altLang="en-US" smtClean="0">
                <a:latin typeface="Calibri" panose="020F0502020204030204" pitchFamily="34" charset="0"/>
              </a:rPr>
              <a:pPr fontAlgn="base">
                <a:spcBef>
                  <a:spcPct val="0"/>
                </a:spcBef>
                <a:spcAft>
                  <a:spcPct val="0"/>
                </a:spcAft>
              </a:pPr>
              <a:t>19</a:t>
            </a:fld>
            <a:endParaRPr lang="en-GB" altLang="en-US">
              <a:latin typeface="Calibri" panose="020F050202020403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67269F54-606B-4B74-B859-AAC2C8B701F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3CAF0786-924C-434C-9D51-881169C1E1A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Hand in hand with double questions, are double negatives.</a:t>
            </a:r>
          </a:p>
          <a:p>
            <a:r>
              <a:rPr lang="en-GB" altLang="en-US"/>
              <a:t>The problem with these is that they are very hard to understand and respond to.</a:t>
            </a:r>
          </a:p>
          <a:p>
            <a:endParaRPr lang="en-GB" altLang="en-US"/>
          </a:p>
          <a:p>
            <a:r>
              <a:rPr lang="en-GB" altLang="en-US"/>
              <a:t>In this example…</a:t>
            </a:r>
          </a:p>
        </p:txBody>
      </p:sp>
      <p:sp>
        <p:nvSpPr>
          <p:cNvPr id="41988" name="Footer Placeholder 3">
            <a:extLst>
              <a:ext uri="{FF2B5EF4-FFF2-40B4-BE49-F238E27FC236}">
                <a16:creationId xmlns:a16="http://schemas.microsoft.com/office/drawing/2014/main" id="{1D508FF2-93A8-4ADF-97B9-277545FD507F}"/>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r>
              <a:rPr lang="en-GB" altLang="en-US">
                <a:latin typeface="Calibri" panose="020F0502020204030204" pitchFamily="34" charset="0"/>
              </a:rPr>
              <a:t>AHLee 2011</a:t>
            </a:r>
          </a:p>
        </p:txBody>
      </p:sp>
      <p:sp>
        <p:nvSpPr>
          <p:cNvPr id="41989" name="Slide Number Placeholder 4">
            <a:extLst>
              <a:ext uri="{FF2B5EF4-FFF2-40B4-BE49-F238E27FC236}">
                <a16:creationId xmlns:a16="http://schemas.microsoft.com/office/drawing/2014/main" id="{2CB7F57C-49F4-4CBA-BB49-B61695BBBBD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3AE95934-BABE-4020-897A-E94A493CE704}" type="slidenum">
              <a:rPr lang="en-GB" altLang="en-US" smtClean="0">
                <a:latin typeface="Calibri" panose="020F0502020204030204" pitchFamily="34" charset="0"/>
              </a:rPr>
              <a:pPr fontAlgn="base">
                <a:spcBef>
                  <a:spcPct val="0"/>
                </a:spcBef>
                <a:spcAft>
                  <a:spcPct val="0"/>
                </a:spcAft>
              </a:pPr>
              <a:t>20</a:t>
            </a:fld>
            <a:endParaRPr lang="en-GB" altLang="en-US">
              <a:latin typeface="Calibri" panose="020F050202020403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1C4F0939-6FD0-46BA-9829-024A46F4F3F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C674D6FB-14D3-4607-A9F8-41B6A745D43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These are a general guide based on expert opinion and theories of cognition.</a:t>
            </a:r>
          </a:p>
        </p:txBody>
      </p:sp>
      <p:sp>
        <p:nvSpPr>
          <p:cNvPr id="44036" name="Footer Placeholder 3">
            <a:extLst>
              <a:ext uri="{FF2B5EF4-FFF2-40B4-BE49-F238E27FC236}">
                <a16:creationId xmlns:a16="http://schemas.microsoft.com/office/drawing/2014/main" id="{0F8824FF-0B6A-49D6-AF18-9BD853BF1FC5}"/>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r>
              <a:rPr lang="en-GB" altLang="en-US">
                <a:latin typeface="Calibri" panose="020F0502020204030204" pitchFamily="34" charset="0"/>
              </a:rPr>
              <a:t>AHLee 2011</a:t>
            </a:r>
          </a:p>
        </p:txBody>
      </p:sp>
      <p:sp>
        <p:nvSpPr>
          <p:cNvPr id="44037" name="Slide Number Placeholder 4">
            <a:extLst>
              <a:ext uri="{FF2B5EF4-FFF2-40B4-BE49-F238E27FC236}">
                <a16:creationId xmlns:a16="http://schemas.microsoft.com/office/drawing/2014/main" id="{4E6F6144-A09B-4F99-B273-B6F9FE371F9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5C336C41-A9AD-47DF-AFE2-0C816895AE68}" type="slidenum">
              <a:rPr lang="en-GB" altLang="en-US" smtClean="0">
                <a:latin typeface="Calibri" panose="020F0502020204030204" pitchFamily="34" charset="0"/>
              </a:rPr>
              <a:pPr fontAlgn="base">
                <a:spcBef>
                  <a:spcPct val="0"/>
                </a:spcBef>
                <a:spcAft>
                  <a:spcPct val="0"/>
                </a:spcAft>
              </a:pPr>
              <a:t>21</a:t>
            </a:fld>
            <a:endParaRPr lang="en-GB" altLang="en-US">
              <a:latin typeface="Calibri" panose="020F050202020403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9EBC46A8-0D0E-412B-A669-A0472467178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C9F9D6E8-CC41-4525-AB09-B01ECA1ABCA9}"/>
              </a:ext>
            </a:extLst>
          </p:cNvPr>
          <p:cNvSpPr>
            <a:spLocks noGrp="1"/>
          </p:cNvSpPr>
          <p:nvPr>
            <p:ph type="body" idx="1"/>
          </p:nvPr>
        </p:nvSpPr>
        <p:spPr/>
        <p:txBody>
          <a:bodyPr/>
          <a:lstStyle/>
          <a:p>
            <a:pPr>
              <a:defRPr/>
            </a:pPr>
            <a:r>
              <a:rPr lang="en-GB" sz="1050" dirty="0"/>
              <a:t>There is good evidence that the order of your questions can influence the responses you receive. So, here is some advice on how you can get the best information from your questionnaire:</a:t>
            </a:r>
          </a:p>
          <a:p>
            <a:pPr>
              <a:defRPr/>
            </a:pPr>
            <a:endParaRPr lang="en-GB" sz="1050" dirty="0"/>
          </a:p>
          <a:p>
            <a:pPr>
              <a:defRPr/>
            </a:pPr>
            <a:r>
              <a:rPr lang="en-GB" sz="1050" dirty="0"/>
              <a:t>Easy, non-challenging questions should come first. It makes your questionnaire appear inviting to your respondents.</a:t>
            </a:r>
          </a:p>
          <a:p>
            <a:pPr>
              <a:defRPr/>
            </a:pPr>
            <a:endParaRPr lang="en-GB" sz="1050" dirty="0"/>
          </a:p>
          <a:p>
            <a:pPr>
              <a:defRPr/>
            </a:pPr>
            <a:r>
              <a:rPr lang="en-GB" sz="1050" dirty="0"/>
              <a:t>Key filter questions should go in early. We’ll look at filters a bit later on.</a:t>
            </a:r>
          </a:p>
          <a:p>
            <a:pPr>
              <a:defRPr/>
            </a:pPr>
            <a:endParaRPr lang="en-GB" sz="1050" dirty="0"/>
          </a:p>
          <a:p>
            <a:pPr>
              <a:buFont typeface="Arial" pitchFamily="34" charset="0"/>
              <a:buNone/>
              <a:defRPr/>
            </a:pPr>
            <a:r>
              <a:rPr lang="en-GB" sz="1050" dirty="0"/>
              <a:t>Use a funnel structure to your questions (basic to in-depth, general to specific). Placing general questions before specific questions topic reduces bias. For example, if you’re interested in levels of happiness, then ask about the respondents general happiness before moving onto specifics such as happiness at work.</a:t>
            </a:r>
          </a:p>
          <a:p>
            <a:pPr>
              <a:buFont typeface="Arial" pitchFamily="34" charset="0"/>
              <a:buNone/>
              <a:defRPr/>
            </a:pPr>
            <a:endParaRPr lang="en-GB" sz="1050" dirty="0"/>
          </a:p>
          <a:p>
            <a:pPr>
              <a:buFont typeface="Arial" pitchFamily="34" charset="0"/>
              <a:buNone/>
              <a:defRPr/>
            </a:pPr>
            <a:r>
              <a:rPr lang="en-GB" sz="1050" dirty="0"/>
              <a:t>Least to most sensitive questions. What are the most commonly asked sensitive questions in NHS questionnaires?</a:t>
            </a:r>
          </a:p>
          <a:p>
            <a:pPr>
              <a:buFont typeface="Arial" pitchFamily="34" charset="0"/>
              <a:buNone/>
              <a:defRPr/>
            </a:pPr>
            <a:r>
              <a:rPr lang="en-GB" sz="1050" dirty="0"/>
              <a:t>&gt; Demographics, (age, gender, religion, sexuality, disability).</a:t>
            </a:r>
          </a:p>
          <a:p>
            <a:pPr>
              <a:buFont typeface="Arial" pitchFamily="34" charset="0"/>
              <a:buNone/>
              <a:defRPr/>
            </a:pPr>
            <a:r>
              <a:rPr lang="en-GB" sz="1050" dirty="0"/>
              <a:t>These are very sensitive questions and should be left to the end.</a:t>
            </a:r>
          </a:p>
          <a:p>
            <a:pPr>
              <a:buFont typeface="Arial" pitchFamily="34" charset="0"/>
              <a:buNone/>
              <a:defRPr/>
            </a:pPr>
            <a:endParaRPr lang="en-GB" sz="1050" dirty="0"/>
          </a:p>
          <a:p>
            <a:pPr>
              <a:buFont typeface="Arial" pitchFamily="34" charset="0"/>
              <a:buNone/>
              <a:defRPr/>
            </a:pPr>
            <a:r>
              <a:rPr lang="en-GB" sz="1050" dirty="0"/>
              <a:t>However, remember to put your important questions in before the end. As Annette discussed earlier, if the respondent decides to cut the questionnaire short because of time constraints, then at least you have some useable data.</a:t>
            </a:r>
          </a:p>
          <a:p>
            <a:pPr>
              <a:defRPr/>
            </a:pPr>
            <a:endParaRPr lang="en-GB" sz="1050" dirty="0"/>
          </a:p>
          <a:p>
            <a:pPr>
              <a:buFont typeface="Arial" pitchFamily="34" charset="0"/>
              <a:buNone/>
              <a:defRPr/>
            </a:pPr>
            <a:r>
              <a:rPr lang="en-GB" sz="1050" dirty="0"/>
              <a:t>----------------------------------</a:t>
            </a:r>
          </a:p>
          <a:p>
            <a:pPr>
              <a:buFont typeface="Arial" pitchFamily="34" charset="0"/>
              <a:buNone/>
              <a:defRPr/>
            </a:pPr>
            <a:r>
              <a:rPr lang="en-GB" sz="1050" dirty="0"/>
              <a:t>General / specific questions</a:t>
            </a:r>
          </a:p>
          <a:p>
            <a:pPr marL="171450" indent="-171450">
              <a:buFont typeface="Arial" pitchFamily="34" charset="0"/>
              <a:buChar char="•"/>
              <a:defRPr/>
            </a:pPr>
            <a:r>
              <a:rPr lang="en-GB" sz="1050" dirty="0"/>
              <a:t>The order in which you place questions has been shown to affect the way people respond to them.</a:t>
            </a:r>
          </a:p>
          <a:p>
            <a:pPr marL="171450" indent="-171450">
              <a:buFont typeface="Arial" pitchFamily="34" charset="0"/>
              <a:buChar char="•"/>
              <a:defRPr/>
            </a:pPr>
            <a:r>
              <a:rPr lang="en-GB" sz="1050" dirty="0"/>
              <a:t>Placing general questions before specific questions on the same topic reduces bias from respondents wanting to be consistent with their previous responses.</a:t>
            </a:r>
          </a:p>
          <a:p>
            <a:pPr marL="171450" indent="-171450">
              <a:buFont typeface="Arial" pitchFamily="34" charset="0"/>
              <a:buChar char="•"/>
              <a:defRPr/>
            </a:pPr>
            <a:r>
              <a:rPr lang="en-GB" sz="1050" dirty="0"/>
              <a:t>E.g. asking about general happiness before moving onto specifics such as happiness at work.</a:t>
            </a:r>
          </a:p>
          <a:p>
            <a:pPr>
              <a:defRPr/>
            </a:pPr>
            <a:endParaRPr lang="en-GB" sz="1050" dirty="0"/>
          </a:p>
          <a:p>
            <a:pPr>
              <a:defRPr/>
            </a:pPr>
            <a:r>
              <a:rPr lang="en-GB" sz="1050" dirty="0"/>
              <a:t>Go from the least sensitive to the most sensitive questions to prevent turning respondents off straight away. If it feels too personal too quickly it can be a bit of a jolt – you need to warm respondents up.</a:t>
            </a:r>
          </a:p>
          <a:p>
            <a:pPr>
              <a:defRPr/>
            </a:pPr>
            <a:r>
              <a:rPr lang="en-GB" sz="1050" dirty="0"/>
              <a:t>e.g. Demographic questions</a:t>
            </a:r>
          </a:p>
          <a:p>
            <a:pPr marL="171450" indent="-171450">
              <a:buFont typeface="Arial" pitchFamily="34" charset="0"/>
              <a:buChar char="•"/>
              <a:defRPr/>
            </a:pPr>
            <a:r>
              <a:rPr lang="en-GB" sz="1050" dirty="0"/>
              <a:t>such as age, gender, disability and sexual orientation, are often required as part of health services research and evaluations to demonstrate equality of services, or to cross-match against the other questions to see if there is variation in response by groups, such as gender, or age, for example.</a:t>
            </a:r>
          </a:p>
          <a:p>
            <a:pPr marL="171450" indent="-171450">
              <a:buFont typeface="Arial" pitchFamily="34" charset="0"/>
              <a:buChar char="•"/>
              <a:defRPr/>
            </a:pPr>
            <a:r>
              <a:rPr lang="en-GB" sz="1050" dirty="0"/>
              <a:t>However, they do come across as threatening / an invasion of the respondent’s privacy, and if they’re placed first in the survey will affect how the respondent answers the rest of the questions or whether they complete the questionnaire at all.</a:t>
            </a:r>
          </a:p>
          <a:p>
            <a:pPr>
              <a:defRPr/>
            </a:pPr>
            <a:endParaRPr lang="en-GB" sz="1050" dirty="0"/>
          </a:p>
          <a:p>
            <a:pPr>
              <a:defRPr/>
            </a:pPr>
            <a:r>
              <a:rPr lang="en-GB" sz="1050" dirty="0"/>
              <a:t>But – try and put important questions in before the end - as that way if people are turned off you may still have collected a reasonable amount of important data before they abandon it.</a:t>
            </a:r>
          </a:p>
          <a:p>
            <a:pPr>
              <a:defRPr/>
            </a:pPr>
            <a:endParaRPr lang="en-GB" sz="1050" dirty="0"/>
          </a:p>
          <a:p>
            <a:pPr>
              <a:defRPr/>
            </a:pPr>
            <a:endParaRPr lang="en-GB" sz="1050" dirty="0"/>
          </a:p>
          <a:p>
            <a:pPr>
              <a:defRPr/>
            </a:pPr>
            <a:endParaRPr lang="en-GB" sz="1050" dirty="0"/>
          </a:p>
          <a:p>
            <a:pPr>
              <a:defRPr/>
            </a:pPr>
            <a:endParaRPr lang="en-GB" sz="1050" dirty="0"/>
          </a:p>
          <a:p>
            <a:pPr>
              <a:defRPr/>
            </a:pPr>
            <a:endParaRPr lang="en-GB" sz="1050" dirty="0"/>
          </a:p>
          <a:p>
            <a:pPr>
              <a:defRPr/>
            </a:pPr>
            <a:endParaRPr lang="en-GB" sz="1050" dirty="0"/>
          </a:p>
          <a:p>
            <a:pPr>
              <a:defRPr/>
            </a:pPr>
            <a:endParaRPr lang="en-GB" sz="1050" dirty="0"/>
          </a:p>
          <a:p>
            <a:pPr>
              <a:defRPr/>
            </a:pPr>
            <a:endParaRPr lang="en-GB" sz="1050" dirty="0"/>
          </a:p>
          <a:p>
            <a:pPr>
              <a:defRPr/>
            </a:pPr>
            <a:endParaRPr lang="en-GB" sz="1050" dirty="0"/>
          </a:p>
        </p:txBody>
      </p:sp>
      <p:sp>
        <p:nvSpPr>
          <p:cNvPr id="46084" name="Footer Placeholder 3">
            <a:extLst>
              <a:ext uri="{FF2B5EF4-FFF2-40B4-BE49-F238E27FC236}">
                <a16:creationId xmlns:a16="http://schemas.microsoft.com/office/drawing/2014/main" id="{6D00D445-73B0-4349-A30D-CCC0891D7165}"/>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r>
              <a:rPr lang="en-GB" altLang="en-US">
                <a:latin typeface="Calibri" panose="020F0502020204030204" pitchFamily="34" charset="0"/>
              </a:rPr>
              <a:t>AHLee 2011</a:t>
            </a:r>
          </a:p>
        </p:txBody>
      </p:sp>
      <p:sp>
        <p:nvSpPr>
          <p:cNvPr id="46085" name="Slide Number Placeholder 4">
            <a:extLst>
              <a:ext uri="{FF2B5EF4-FFF2-40B4-BE49-F238E27FC236}">
                <a16:creationId xmlns:a16="http://schemas.microsoft.com/office/drawing/2014/main" id="{17797C58-49D7-467D-935A-C4BF2766B65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1185B54F-A787-4400-AED0-8E1FA53EBDAF}" type="slidenum">
              <a:rPr lang="en-GB" altLang="en-US" smtClean="0">
                <a:latin typeface="Calibri" panose="020F0502020204030204" pitchFamily="34" charset="0"/>
              </a:rPr>
              <a:pPr fontAlgn="base">
                <a:spcBef>
                  <a:spcPct val="0"/>
                </a:spcBef>
                <a:spcAft>
                  <a:spcPct val="0"/>
                </a:spcAft>
              </a:pPr>
              <a:t>22</a:t>
            </a:fld>
            <a:endParaRPr lang="en-GB" altLang="en-US">
              <a:latin typeface="Calibri" panose="020F050202020403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DD50B5E9-AB0A-4F93-9699-BED987A554F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FA2613DB-000E-4A63-8971-1438CBFC3915}"/>
              </a:ext>
            </a:extLst>
          </p:cNvPr>
          <p:cNvSpPr>
            <a:spLocks noGrp="1"/>
          </p:cNvSpPr>
          <p:nvPr>
            <p:ph type="body" idx="1"/>
          </p:nvPr>
        </p:nvSpPr>
        <p:spPr/>
        <p:txBody>
          <a:bodyPr/>
          <a:lstStyle/>
          <a:p>
            <a:pPr>
              <a:defRPr/>
            </a:pPr>
            <a:r>
              <a:rPr lang="en-GB" sz="1050" dirty="0"/>
              <a:t>Same as with the more in-depth questions you need to get the respondent warmed up. Once you have got the respondent thinking about the topic then ask for any suggestions – they will be a lot more responsive as their mind will be on the topic. </a:t>
            </a:r>
          </a:p>
          <a:p>
            <a:pPr>
              <a:defRPr/>
            </a:pPr>
            <a:endParaRPr lang="en-GB" sz="1050" dirty="0"/>
          </a:p>
          <a:p>
            <a:pPr>
              <a:defRPr/>
            </a:pPr>
            <a:r>
              <a:rPr lang="en-GB" sz="1050" dirty="0"/>
              <a:t>Check for leading questions – consider whether your questions and the order in which you ask them are likely to influence the answers given. (More on this on p8. of the handout)</a:t>
            </a:r>
          </a:p>
          <a:p>
            <a:pPr>
              <a:defRPr/>
            </a:pPr>
            <a:endParaRPr lang="en-GB" sz="1050" dirty="0"/>
          </a:p>
          <a:p>
            <a:pPr>
              <a:defRPr/>
            </a:pPr>
            <a:r>
              <a:rPr lang="en-GB" sz="1050" dirty="0"/>
              <a:t>Design your questionnaire so it logically follows from the respondent’s perspective, not what’s easiest for your data analysis. If one topic naturally leads onto another then keep those questions together on the questionnaire. Once all the data is back in you can always rearrange it to make your analysis easier.</a:t>
            </a:r>
          </a:p>
        </p:txBody>
      </p:sp>
      <p:sp>
        <p:nvSpPr>
          <p:cNvPr id="48132" name="Footer Placeholder 3">
            <a:extLst>
              <a:ext uri="{FF2B5EF4-FFF2-40B4-BE49-F238E27FC236}">
                <a16:creationId xmlns:a16="http://schemas.microsoft.com/office/drawing/2014/main" id="{F00DF65D-0C8D-4A73-B87F-1AE64FC7C9AF}"/>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r>
              <a:rPr lang="en-GB" altLang="en-US">
                <a:latin typeface="Calibri" panose="020F0502020204030204" pitchFamily="34" charset="0"/>
              </a:rPr>
              <a:t>AHLee 2011</a:t>
            </a:r>
          </a:p>
        </p:txBody>
      </p:sp>
      <p:sp>
        <p:nvSpPr>
          <p:cNvPr id="48133" name="Slide Number Placeholder 4">
            <a:extLst>
              <a:ext uri="{FF2B5EF4-FFF2-40B4-BE49-F238E27FC236}">
                <a16:creationId xmlns:a16="http://schemas.microsoft.com/office/drawing/2014/main" id="{8DFD1DE1-4F90-4A77-9FC7-DBA21823E78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26C8C834-92AF-4277-874F-938D1F77CC13}" type="slidenum">
              <a:rPr lang="en-GB" altLang="en-US" smtClean="0">
                <a:latin typeface="Calibri" panose="020F0502020204030204" pitchFamily="34" charset="0"/>
              </a:rPr>
              <a:pPr fontAlgn="base">
                <a:spcBef>
                  <a:spcPct val="0"/>
                </a:spcBef>
                <a:spcAft>
                  <a:spcPct val="0"/>
                </a:spcAft>
              </a:pPr>
              <a:t>23</a:t>
            </a:fld>
            <a:endParaRPr lang="en-GB" altLang="en-US">
              <a:latin typeface="Calibri" panose="020F050202020403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61AC4368-871D-426F-9CBC-CD9C95456FC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DFF230D0-4BEC-4355-8414-2361BDA9499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a:p>
            <a:r>
              <a:rPr lang="en-GB" altLang="en-US"/>
              <a:t> </a:t>
            </a:r>
          </a:p>
        </p:txBody>
      </p:sp>
      <p:sp>
        <p:nvSpPr>
          <p:cNvPr id="50180" name="Footer Placeholder 3">
            <a:extLst>
              <a:ext uri="{FF2B5EF4-FFF2-40B4-BE49-F238E27FC236}">
                <a16:creationId xmlns:a16="http://schemas.microsoft.com/office/drawing/2014/main" id="{2455C14C-4499-43D8-8CEA-0040559912FA}"/>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r>
              <a:rPr lang="en-GB" altLang="en-US">
                <a:latin typeface="Calibri" panose="020F0502020204030204" pitchFamily="34" charset="0"/>
              </a:rPr>
              <a:t>AHLee 2011</a:t>
            </a:r>
          </a:p>
        </p:txBody>
      </p:sp>
      <p:sp>
        <p:nvSpPr>
          <p:cNvPr id="50181" name="Slide Number Placeholder 4">
            <a:extLst>
              <a:ext uri="{FF2B5EF4-FFF2-40B4-BE49-F238E27FC236}">
                <a16:creationId xmlns:a16="http://schemas.microsoft.com/office/drawing/2014/main" id="{0488A852-1E12-49DD-ACFB-097F014F178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6D92BE7D-4B56-4EF1-90C2-1D87BA906CE8}" type="slidenum">
              <a:rPr lang="en-GB" altLang="en-US" smtClean="0">
                <a:latin typeface="Calibri" panose="020F0502020204030204" pitchFamily="34" charset="0"/>
              </a:rPr>
              <a:pPr fontAlgn="base">
                <a:spcBef>
                  <a:spcPct val="0"/>
                </a:spcBef>
                <a:spcAft>
                  <a:spcPct val="0"/>
                </a:spcAft>
              </a:pPr>
              <a:t>24</a:t>
            </a:fld>
            <a:endParaRPr lang="en-GB" altLang="en-US">
              <a:latin typeface="Calibri" panose="020F050202020403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42C99E74-859B-4948-843C-1FC064AC569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a:extLst>
              <a:ext uri="{FF2B5EF4-FFF2-40B4-BE49-F238E27FC236}">
                <a16:creationId xmlns:a16="http://schemas.microsoft.com/office/drawing/2014/main" id="{911B9855-E3D2-42C5-A826-46356E1FC5A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Here’s a questionnaire asking people what they thought of our new website. You can see that we’ve used a funnel structure, moving from general questions to more specific questions, and that we’ve given a little note to say that if you’ve not been to the website, then go to question 5.</a:t>
            </a:r>
          </a:p>
          <a:p>
            <a:endParaRPr lang="en-GB" altLang="en-US"/>
          </a:p>
          <a:p>
            <a:r>
              <a:rPr lang="en-GB" altLang="en-US"/>
              <a:t>So how can this go wrong?</a:t>
            </a:r>
          </a:p>
          <a:p>
            <a:endParaRPr lang="en-GB" altLang="en-US"/>
          </a:p>
          <a:p>
            <a:r>
              <a:rPr lang="en-GB" altLang="en-US"/>
              <a:t>The answer is that respondents can sometimes get a bit carried away and want to answer all questions without stopping to read the guidance.</a:t>
            </a:r>
          </a:p>
          <a:p>
            <a:r>
              <a:rPr lang="en-GB" altLang="en-US"/>
              <a:t>This can make routing questions difficult, and invalidate the answers given. </a:t>
            </a:r>
          </a:p>
          <a:p>
            <a:endParaRPr lang="en-GB" altLang="en-US"/>
          </a:p>
          <a:p>
            <a:r>
              <a:rPr lang="en-GB" altLang="en-US"/>
              <a:t>For example if a respondent answers like so (click to next slide)</a:t>
            </a:r>
          </a:p>
          <a:p>
            <a:endParaRPr lang="en-GB" altLang="en-US"/>
          </a:p>
          <a:p>
            <a:r>
              <a:rPr lang="en-GB" altLang="en-US"/>
              <a:t>(Click)</a:t>
            </a:r>
          </a:p>
          <a:p>
            <a:r>
              <a:rPr lang="en-GB" altLang="en-US"/>
              <a:t>In this case do you assume that they had visited our website but mistakenly ticked NO for Q1 (when they meant YES) and have provided accurate answers for Q2 – Q4 </a:t>
            </a:r>
          </a:p>
          <a:p>
            <a:endParaRPr lang="en-GB" altLang="en-US"/>
          </a:p>
          <a:p>
            <a:r>
              <a:rPr lang="en-GB" altLang="en-US"/>
              <a:t>OR</a:t>
            </a:r>
          </a:p>
          <a:p>
            <a:r>
              <a:rPr lang="en-GB" altLang="en-US"/>
              <a:t>Do you assume they answered Q1 correctly – they hadn’t visited our website and failed to see our instructions, but they tried to be helpful and give responses to questions 2, 3 and 4 even though they didn’t apply?</a:t>
            </a:r>
          </a:p>
          <a:p>
            <a:r>
              <a:rPr lang="en-GB" altLang="en-US"/>
              <a:t>This is the danger with filter questions. So how do we get around this?</a:t>
            </a:r>
          </a:p>
          <a:p>
            <a:endParaRPr lang="en-GB" altLang="en-US"/>
          </a:p>
        </p:txBody>
      </p:sp>
      <p:sp>
        <p:nvSpPr>
          <p:cNvPr id="52228" name="Footer Placeholder 3">
            <a:extLst>
              <a:ext uri="{FF2B5EF4-FFF2-40B4-BE49-F238E27FC236}">
                <a16:creationId xmlns:a16="http://schemas.microsoft.com/office/drawing/2014/main" id="{2B7091D9-A121-44C8-8D34-AAF5C8D8FA4B}"/>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r>
              <a:rPr lang="en-GB" altLang="en-US">
                <a:latin typeface="Calibri" panose="020F0502020204030204" pitchFamily="34" charset="0"/>
              </a:rPr>
              <a:t>AHLee 2011</a:t>
            </a:r>
          </a:p>
        </p:txBody>
      </p:sp>
      <p:sp>
        <p:nvSpPr>
          <p:cNvPr id="52229" name="Slide Number Placeholder 4">
            <a:extLst>
              <a:ext uri="{FF2B5EF4-FFF2-40B4-BE49-F238E27FC236}">
                <a16:creationId xmlns:a16="http://schemas.microsoft.com/office/drawing/2014/main" id="{A1ABDBF7-A640-46BB-BECE-F0A6A778746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C7886150-4210-4BD4-9279-AFA3C0C7785D}" type="slidenum">
              <a:rPr lang="en-GB" altLang="en-US" smtClean="0">
                <a:latin typeface="Calibri" panose="020F0502020204030204" pitchFamily="34" charset="0"/>
              </a:rPr>
              <a:pPr fontAlgn="base">
                <a:spcBef>
                  <a:spcPct val="0"/>
                </a:spcBef>
                <a:spcAft>
                  <a:spcPct val="0"/>
                </a:spcAft>
              </a:pPr>
              <a:t>25</a:t>
            </a:fld>
            <a:endParaRPr lang="en-GB" altLang="en-US">
              <a:latin typeface="Calibri" panose="020F050202020403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407BB18F-A9FB-4282-A604-188CFB3EE7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id="{D5B6565C-70EE-41C3-8056-84C3EB0F870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It doesn’t always work – but a bit of formatting using colour and shape can help to make navigating routing forms easier.</a:t>
            </a:r>
          </a:p>
          <a:p>
            <a:endParaRPr lang="en-GB" altLang="en-US"/>
          </a:p>
          <a:p>
            <a:r>
              <a:rPr lang="en-GB" altLang="en-US"/>
              <a:t>Alternatively, if you need to use a lot of filter questions, then many electronic systems such as the hand-held computers, and web surveys make routing easier because the filtering happens behind the scenes – so a well designed survey should only show you questions that are relevant to you.</a:t>
            </a:r>
          </a:p>
          <a:p>
            <a:endParaRPr lang="en-GB" altLang="en-US"/>
          </a:p>
          <a:p>
            <a:r>
              <a:rPr lang="en-GB" altLang="en-US"/>
              <a:t>Using an interviewer who understands the form will also help avoid these issues.</a:t>
            </a:r>
          </a:p>
          <a:p>
            <a:endParaRPr lang="en-GB" altLang="en-US"/>
          </a:p>
          <a:p>
            <a:r>
              <a:rPr lang="en-GB" altLang="en-US"/>
              <a:t>ALSO : Beware that Filtering can put people off answering honestly (Particularly in long questionnaires). If they can see that ticking yes means they need to answer the next 10 questions and answering no allows them to skip then a number of people will go for ‘No’. </a:t>
            </a:r>
          </a:p>
        </p:txBody>
      </p:sp>
      <p:sp>
        <p:nvSpPr>
          <p:cNvPr id="54276" name="Footer Placeholder 3">
            <a:extLst>
              <a:ext uri="{FF2B5EF4-FFF2-40B4-BE49-F238E27FC236}">
                <a16:creationId xmlns:a16="http://schemas.microsoft.com/office/drawing/2014/main" id="{D20A4900-90CD-4097-A476-09FA4961A455}"/>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r>
              <a:rPr lang="en-GB" altLang="en-US">
                <a:latin typeface="Calibri" panose="020F0502020204030204" pitchFamily="34" charset="0"/>
              </a:rPr>
              <a:t>AHLee 2011</a:t>
            </a:r>
          </a:p>
        </p:txBody>
      </p:sp>
      <p:sp>
        <p:nvSpPr>
          <p:cNvPr id="54277" name="Slide Number Placeholder 4">
            <a:extLst>
              <a:ext uri="{FF2B5EF4-FFF2-40B4-BE49-F238E27FC236}">
                <a16:creationId xmlns:a16="http://schemas.microsoft.com/office/drawing/2014/main" id="{C98A4692-1711-4378-AF67-6B5C49AA532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53A7ABC5-ED38-4EC3-93A9-D7A88CEF8FC9}" type="slidenum">
              <a:rPr lang="en-GB" altLang="en-US" smtClean="0">
                <a:latin typeface="Calibri" panose="020F0502020204030204" pitchFamily="34" charset="0"/>
              </a:rPr>
              <a:pPr fontAlgn="base">
                <a:spcBef>
                  <a:spcPct val="0"/>
                </a:spcBef>
                <a:spcAft>
                  <a:spcPct val="0"/>
                </a:spcAft>
              </a:pPr>
              <a:t>26</a:t>
            </a:fld>
            <a:endParaRPr lang="en-GB" altLang="en-US">
              <a:latin typeface="Calibri" panose="020F050202020403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C6237C4A-25AD-4CC8-AD25-9D70E65E229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a:extLst>
              <a:ext uri="{FF2B5EF4-FFF2-40B4-BE49-F238E27FC236}">
                <a16:creationId xmlns:a16="http://schemas.microsoft.com/office/drawing/2014/main" id="{0CBFB86C-3705-4E73-A5E4-ABF38568BA1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6324" name="Footer Placeholder 3">
            <a:extLst>
              <a:ext uri="{FF2B5EF4-FFF2-40B4-BE49-F238E27FC236}">
                <a16:creationId xmlns:a16="http://schemas.microsoft.com/office/drawing/2014/main" id="{CB706587-EA3E-4047-943F-432CAE7070FB}"/>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r>
              <a:rPr lang="en-GB" altLang="en-US">
                <a:latin typeface="Calibri" panose="020F0502020204030204" pitchFamily="34" charset="0"/>
              </a:rPr>
              <a:t>AHLee 2011</a:t>
            </a:r>
          </a:p>
        </p:txBody>
      </p:sp>
      <p:sp>
        <p:nvSpPr>
          <p:cNvPr id="56325" name="Slide Number Placeholder 4">
            <a:extLst>
              <a:ext uri="{FF2B5EF4-FFF2-40B4-BE49-F238E27FC236}">
                <a16:creationId xmlns:a16="http://schemas.microsoft.com/office/drawing/2014/main" id="{AFE9BB84-E3EC-44A3-AD97-6349740402E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62718C21-C9AA-40AC-805F-ADD25A0DB411}" type="slidenum">
              <a:rPr lang="en-GB" altLang="en-US" smtClean="0">
                <a:latin typeface="Calibri" panose="020F0502020204030204" pitchFamily="34" charset="0"/>
              </a:rPr>
              <a:pPr fontAlgn="base">
                <a:spcBef>
                  <a:spcPct val="0"/>
                </a:spcBef>
                <a:spcAft>
                  <a:spcPct val="0"/>
                </a:spcAft>
              </a:pPr>
              <a:t>27</a:t>
            </a:fld>
            <a:endParaRPr lang="en-GB" altLang="en-US">
              <a:latin typeface="Calibri" panose="020F050202020403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a:extLst>
              <a:ext uri="{FF2B5EF4-FFF2-40B4-BE49-F238E27FC236}">
                <a16:creationId xmlns:a16="http://schemas.microsoft.com/office/drawing/2014/main" id="{160C3DA9-C0AD-4689-BD85-34DA3B40682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a:extLst>
              <a:ext uri="{FF2B5EF4-FFF2-40B4-BE49-F238E27FC236}">
                <a16:creationId xmlns:a16="http://schemas.microsoft.com/office/drawing/2014/main" id="{0F6DC160-1AEF-411F-93D4-FDF35997CDA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What might be wrong with this closed question?</a:t>
            </a:r>
          </a:p>
          <a:p>
            <a:endParaRPr lang="en-GB" altLang="en-US"/>
          </a:p>
          <a:p>
            <a:r>
              <a:rPr lang="en-GB" altLang="en-US"/>
              <a:t>When writing closed questions ensure you cover all options or it could bias the analysis. – if unsure whether you have covered everything add an Other option  to capture that data.</a:t>
            </a:r>
          </a:p>
          <a:p>
            <a:endParaRPr lang="en-GB" altLang="en-US"/>
          </a:p>
          <a:p>
            <a:r>
              <a:rPr lang="en-GB" altLang="en-US"/>
              <a:t>The answers from closed questions are easier to analyse BUT you are not leaving it open to allow respondents to raise unexpected, or missed, issues. OR to explain their answers.</a:t>
            </a:r>
          </a:p>
          <a:p>
            <a:endParaRPr lang="en-GB" altLang="en-US"/>
          </a:p>
          <a:p>
            <a:r>
              <a:rPr lang="en-GB" altLang="en-US"/>
              <a:t>Other tip for closed questions is :</a:t>
            </a:r>
          </a:p>
          <a:p>
            <a:r>
              <a:rPr lang="en-GB" altLang="en-US"/>
              <a:t>Research has shown that in self completion questionnaires the first options on a list are chosen most often – whereas in interview situations the latter options are chosen most often.</a:t>
            </a:r>
          </a:p>
          <a:p>
            <a:endParaRPr lang="en-GB" altLang="en-US"/>
          </a:p>
          <a:p>
            <a:r>
              <a:rPr lang="en-GB" altLang="en-US" b="1"/>
              <a:t>Additional information</a:t>
            </a:r>
          </a:p>
          <a:p>
            <a:r>
              <a:rPr lang="en-GB" altLang="en-US"/>
              <a:t>* There is evidence that openin</a:t>
            </a:r>
          </a:p>
          <a:p>
            <a:endParaRPr lang="en-GB" altLang="en-US"/>
          </a:p>
        </p:txBody>
      </p:sp>
      <p:sp>
        <p:nvSpPr>
          <p:cNvPr id="58372" name="Slide Number Placeholder 3">
            <a:extLst>
              <a:ext uri="{FF2B5EF4-FFF2-40B4-BE49-F238E27FC236}">
                <a16:creationId xmlns:a16="http://schemas.microsoft.com/office/drawing/2014/main" id="{798B7262-196D-41E4-8B86-C255AB7A4B8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7E72C862-2EA3-4765-95AA-EA303DB0535F}" type="slidenum">
              <a:rPr lang="en-GB" altLang="en-US" smtClean="0">
                <a:latin typeface="Calibri" panose="020F0502020204030204" pitchFamily="34" charset="0"/>
              </a:rPr>
              <a:pPr fontAlgn="base">
                <a:spcBef>
                  <a:spcPct val="0"/>
                </a:spcBef>
                <a:spcAft>
                  <a:spcPct val="0"/>
                </a:spcAft>
              </a:pPr>
              <a:t>28</a:t>
            </a:fld>
            <a:endParaRPr lang="en-GB" altLang="en-US">
              <a:latin typeface="Calibri" panose="020F050202020403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a:extLst>
              <a:ext uri="{FF2B5EF4-FFF2-40B4-BE49-F238E27FC236}">
                <a16:creationId xmlns:a16="http://schemas.microsoft.com/office/drawing/2014/main" id="{D7929D1B-7082-4BA3-AA7F-23C97685843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a:extLst>
              <a:ext uri="{FF2B5EF4-FFF2-40B4-BE49-F238E27FC236}">
                <a16:creationId xmlns:a16="http://schemas.microsoft.com/office/drawing/2014/main" id="{368CBF00-9466-4515-96E2-CF90F4050B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Sometimes it can be better to appear pedantic than to risk skewing the responses.</a:t>
            </a:r>
          </a:p>
        </p:txBody>
      </p:sp>
      <p:sp>
        <p:nvSpPr>
          <p:cNvPr id="60420" name="Slide Number Placeholder 3">
            <a:extLst>
              <a:ext uri="{FF2B5EF4-FFF2-40B4-BE49-F238E27FC236}">
                <a16:creationId xmlns:a16="http://schemas.microsoft.com/office/drawing/2014/main" id="{E7821833-31BA-47AF-B0B3-1A9349B5BAE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6331C69E-A8AF-4EE7-980F-DCEBCF900F70}" type="slidenum">
              <a:rPr lang="en-GB" altLang="en-US" smtClean="0">
                <a:latin typeface="Calibri" panose="020F0502020204030204" pitchFamily="34" charset="0"/>
              </a:rPr>
              <a:pPr fontAlgn="base">
                <a:spcBef>
                  <a:spcPct val="0"/>
                </a:spcBef>
                <a:spcAft>
                  <a:spcPct val="0"/>
                </a:spcAft>
              </a:pPr>
              <a:t>29</a:t>
            </a:fld>
            <a:endParaRPr lang="en-GB" altLang="en-US">
              <a:latin typeface="Calibri" panose="020F050202020403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10A85C5B-6011-45A9-A838-F13016BC2B8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a:extLst>
              <a:ext uri="{FF2B5EF4-FFF2-40B4-BE49-F238E27FC236}">
                <a16:creationId xmlns:a16="http://schemas.microsoft.com/office/drawing/2014/main" id="{762B7EFB-70DC-46FE-9EB9-5A1CDADCCFB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You’re giving many more good options than poor ones – this is unbalanced. </a:t>
            </a:r>
          </a:p>
          <a:p>
            <a:endParaRPr lang="en-GB" altLang="en-US"/>
          </a:p>
          <a:p>
            <a:r>
              <a:rPr lang="en-GB" altLang="en-US"/>
              <a:t>Number of points used:</a:t>
            </a:r>
          </a:p>
          <a:p>
            <a:r>
              <a:rPr lang="en-GB" altLang="en-US"/>
              <a:t>Recommend to use either five or seven point scales.</a:t>
            </a:r>
          </a:p>
          <a:p>
            <a:r>
              <a:rPr lang="en-GB" altLang="en-US"/>
              <a:t>Generally, three-point scales are too narrow to be effective, and there is no evidence that nine points gives greater precision than a seven point scale.</a:t>
            </a:r>
          </a:p>
          <a:p>
            <a:endParaRPr lang="en-GB" altLang="en-US"/>
          </a:p>
          <a:p>
            <a:r>
              <a:rPr lang="en-GB" altLang="en-US"/>
              <a:t>Stick to using the same range of options for all questions where possible.</a:t>
            </a:r>
          </a:p>
          <a:p>
            <a:pPr lvl="1"/>
            <a:r>
              <a:rPr lang="en-GB" altLang="en-US"/>
              <a:t>Or at least for each section</a:t>
            </a:r>
          </a:p>
          <a:p>
            <a:r>
              <a:rPr lang="en-GB" altLang="en-US"/>
              <a:t>If necessary re-phrase your questions so that they work with the ratings.</a:t>
            </a:r>
          </a:p>
        </p:txBody>
      </p:sp>
      <p:sp>
        <p:nvSpPr>
          <p:cNvPr id="62468" name="Slide Number Placeholder 3">
            <a:extLst>
              <a:ext uri="{FF2B5EF4-FFF2-40B4-BE49-F238E27FC236}">
                <a16:creationId xmlns:a16="http://schemas.microsoft.com/office/drawing/2014/main" id="{99ABC6EF-D82F-4E75-95F4-C727BC23C8A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7F86BEEB-0AD2-423B-AAB0-546579CD2FD2}" type="slidenum">
              <a:rPr lang="en-GB" altLang="en-US" smtClean="0">
                <a:latin typeface="Calibri" panose="020F0502020204030204" pitchFamily="34" charset="0"/>
              </a:rPr>
              <a:pPr fontAlgn="base">
                <a:spcBef>
                  <a:spcPct val="0"/>
                </a:spcBef>
                <a:spcAft>
                  <a:spcPct val="0"/>
                </a:spcAft>
              </a:pPr>
              <a:t>30</a:t>
            </a:fld>
            <a:endParaRPr lang="en-GB" altLang="en-US">
              <a:latin typeface="Calibri" panose="020F050202020403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a:extLst>
              <a:ext uri="{FF2B5EF4-FFF2-40B4-BE49-F238E27FC236}">
                <a16:creationId xmlns:a16="http://schemas.microsoft.com/office/drawing/2014/main" id="{1858E811-BAAB-4445-A3F9-94BF3ADB1CE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fontAlgn="base">
              <a:spcBef>
                <a:spcPct val="0"/>
              </a:spcBef>
              <a:spcAft>
                <a:spcPct val="0"/>
              </a:spcAft>
            </a:pPr>
            <a:fld id="{C4E4104D-9048-4D40-999B-0882D9A5C48D}" type="slidenum">
              <a:rPr lang="en-GB" altLang="en-US" smtClean="0">
                <a:solidFill>
                  <a:srgbClr val="000000"/>
                </a:solidFill>
                <a:latin typeface="Arial" panose="020B0604020202020204" pitchFamily="34" charset="0"/>
                <a:ea typeface="MS PGothic" panose="020B0600070205080204" pitchFamily="34" charset="-128"/>
              </a:rPr>
              <a:pPr fontAlgn="base">
                <a:spcBef>
                  <a:spcPct val="0"/>
                </a:spcBef>
                <a:spcAft>
                  <a:spcPct val="0"/>
                </a:spcAft>
              </a:pPr>
              <a:t>35</a:t>
            </a:fld>
            <a:endParaRPr lang="en-GB" altLang="en-US">
              <a:solidFill>
                <a:srgbClr val="000000"/>
              </a:solidFill>
              <a:latin typeface="Arial" panose="020B0604020202020204" pitchFamily="34" charset="0"/>
              <a:ea typeface="MS PGothic" panose="020B0600070205080204" pitchFamily="34" charset="-128"/>
            </a:endParaRPr>
          </a:p>
        </p:txBody>
      </p:sp>
      <p:sp>
        <p:nvSpPr>
          <p:cNvPr id="68611" name="Rectangle 2">
            <a:extLst>
              <a:ext uri="{FF2B5EF4-FFF2-40B4-BE49-F238E27FC236}">
                <a16:creationId xmlns:a16="http://schemas.microsoft.com/office/drawing/2014/main" id="{D8AE598E-96A1-4911-8465-BD3819072E9A}"/>
              </a:ext>
            </a:extLst>
          </p:cNvPr>
          <p:cNvSpPr>
            <a:spLocks noGrp="1" noChangeArrowheads="1"/>
          </p:cNvSpPr>
          <p:nvPr>
            <p:ph type="body" idx="1"/>
          </p:nvPr>
        </p:nvSpPr>
        <p:spPr bwMode="auto">
          <a:xfrm>
            <a:off x="938213" y="4733925"/>
            <a:ext cx="4918075" cy="44243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numCol="1" anchor="t" anchorCtr="0" compatLnSpc="1">
            <a:prstTxWarp prst="textNoShape">
              <a:avLst/>
            </a:prstTxWarp>
          </a:bodyPr>
          <a:lstStyle/>
          <a:p>
            <a:pPr eaLnBrk="1" hangingPunct="1">
              <a:spcBef>
                <a:spcPct val="0"/>
              </a:spcBef>
            </a:pPr>
            <a:endParaRPr lang="en-US" altLang="en-US">
              <a:latin typeface="Times New Roman" panose="02020603050405020304" pitchFamily="18" charset="0"/>
              <a:ea typeface="MS PGothic" panose="020B0600070205080204" pitchFamily="34" charset="-128"/>
            </a:endParaRPr>
          </a:p>
        </p:txBody>
      </p:sp>
      <p:sp>
        <p:nvSpPr>
          <p:cNvPr id="68612" name="Rectangle 3">
            <a:extLst>
              <a:ext uri="{FF2B5EF4-FFF2-40B4-BE49-F238E27FC236}">
                <a16:creationId xmlns:a16="http://schemas.microsoft.com/office/drawing/2014/main" id="{3E65F546-8B1D-4A4B-9229-D8E600FFAB00}"/>
              </a:ext>
            </a:extLst>
          </p:cNvPr>
          <p:cNvSpPr>
            <a:spLocks noGrp="1" noRot="1" noChangeAspect="1" noChangeArrowheads="1" noTextEdit="1"/>
          </p:cNvSpPr>
          <p:nvPr>
            <p:ph type="sldImg"/>
          </p:nvPr>
        </p:nvSpPr>
        <p:spPr bwMode="auto">
          <a:xfrm>
            <a:off x="925513" y="750888"/>
            <a:ext cx="4946650" cy="3709987"/>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7EFACDAF-7DB0-488F-9A30-0FE18EEB8B3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A1280227-DBC8-4F7E-9E77-3D409495A4B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At the end of the day people don’t read tool guidance and questions properly -  no matter how much effort you put in there will almost always be Issues and returns that are invalidated, but if you have managed to keep these to a minimum then you’ve done a good job.</a:t>
            </a:r>
          </a:p>
          <a:p>
            <a:endParaRPr lang="en-GB" altLang="en-US"/>
          </a:p>
          <a:p>
            <a:endParaRPr lang="en-GB" altLang="en-US"/>
          </a:p>
          <a:p>
            <a:r>
              <a:rPr lang="en-GB" altLang="en-US"/>
              <a:t>If your tool is being used to collect data from patient records trial it against 5 different records – can you collect all the data easily, do you need to re-order the questions, is the guidance on where to find it clear and unambiguous.</a:t>
            </a:r>
          </a:p>
          <a:p>
            <a:endParaRPr lang="en-GB" altLang="en-US"/>
          </a:p>
          <a:p>
            <a:r>
              <a:rPr lang="en-GB" altLang="en-US"/>
              <a:t>You might be surprised to learn just how many people loose sight of their initial objectives when creating and tweaking their audit tool.  Go back and ensure that it answers your objectives and you have questions set for each standard you are measuring. It’s not good to learn this after you’ve collected your data.</a:t>
            </a:r>
          </a:p>
        </p:txBody>
      </p:sp>
      <p:sp>
        <p:nvSpPr>
          <p:cNvPr id="70660" name="Footer Placeholder 3">
            <a:extLst>
              <a:ext uri="{FF2B5EF4-FFF2-40B4-BE49-F238E27FC236}">
                <a16:creationId xmlns:a16="http://schemas.microsoft.com/office/drawing/2014/main" id="{BF3BF454-E4A6-43E9-BBF8-FA8C87564D69}"/>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r>
              <a:rPr lang="en-GB" altLang="en-US">
                <a:latin typeface="Calibri" panose="020F0502020204030204" pitchFamily="34" charset="0"/>
              </a:rPr>
              <a:t>AHLee 2011</a:t>
            </a:r>
          </a:p>
        </p:txBody>
      </p:sp>
      <p:sp>
        <p:nvSpPr>
          <p:cNvPr id="70661" name="Slide Number Placeholder 4">
            <a:extLst>
              <a:ext uri="{FF2B5EF4-FFF2-40B4-BE49-F238E27FC236}">
                <a16:creationId xmlns:a16="http://schemas.microsoft.com/office/drawing/2014/main" id="{EDD97284-B7C6-4519-809D-759612AC852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959D5B67-59DB-48C7-82A9-75B5A9731267}" type="slidenum">
              <a:rPr lang="en-GB" altLang="en-US" smtClean="0">
                <a:latin typeface="Calibri" panose="020F0502020204030204" pitchFamily="34" charset="0"/>
              </a:rPr>
              <a:pPr fontAlgn="base">
                <a:spcBef>
                  <a:spcPct val="0"/>
                </a:spcBef>
                <a:spcAft>
                  <a:spcPct val="0"/>
                </a:spcAft>
              </a:pPr>
              <a:t>36</a:t>
            </a:fld>
            <a:endParaRPr lang="en-GB" altLang="en-US">
              <a:latin typeface="Calibri" panose="020F0502020204030204"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a:extLst>
              <a:ext uri="{FF2B5EF4-FFF2-40B4-BE49-F238E27FC236}">
                <a16:creationId xmlns:a16="http://schemas.microsoft.com/office/drawing/2014/main" id="{41C14B3C-527A-496D-AC5D-ED5EE659E8C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fontAlgn="base">
              <a:spcBef>
                <a:spcPct val="0"/>
              </a:spcBef>
              <a:spcAft>
                <a:spcPct val="0"/>
              </a:spcAft>
            </a:pPr>
            <a:fld id="{2DA42C79-1F1A-4379-8860-113C88270EB0}" type="slidenum">
              <a:rPr lang="en-GB" altLang="en-US" smtClean="0">
                <a:solidFill>
                  <a:srgbClr val="000000"/>
                </a:solidFill>
                <a:latin typeface="Arial" panose="020B0604020202020204" pitchFamily="34" charset="0"/>
                <a:ea typeface="MS PGothic" panose="020B0600070205080204" pitchFamily="34" charset="-128"/>
              </a:rPr>
              <a:pPr fontAlgn="base">
                <a:spcBef>
                  <a:spcPct val="0"/>
                </a:spcBef>
                <a:spcAft>
                  <a:spcPct val="0"/>
                </a:spcAft>
              </a:pPr>
              <a:t>37</a:t>
            </a:fld>
            <a:endParaRPr lang="en-GB" altLang="en-US">
              <a:solidFill>
                <a:srgbClr val="000000"/>
              </a:solidFill>
              <a:latin typeface="Arial" panose="020B0604020202020204" pitchFamily="34" charset="0"/>
              <a:ea typeface="MS PGothic" panose="020B0600070205080204" pitchFamily="34" charset="-128"/>
            </a:endParaRPr>
          </a:p>
        </p:txBody>
      </p:sp>
      <p:sp>
        <p:nvSpPr>
          <p:cNvPr id="72707" name="Rectangle 2">
            <a:extLst>
              <a:ext uri="{FF2B5EF4-FFF2-40B4-BE49-F238E27FC236}">
                <a16:creationId xmlns:a16="http://schemas.microsoft.com/office/drawing/2014/main" id="{48D024EF-D08C-4A45-9BE8-E767A073D0FD}"/>
              </a:ext>
            </a:extLst>
          </p:cNvPr>
          <p:cNvSpPr>
            <a:spLocks noGrp="1" noRot="1" noChangeAspect="1" noChangeArrowheads="1" noTextEdit="1"/>
          </p:cNvSpPr>
          <p:nvPr>
            <p:ph type="sldImg"/>
          </p:nvPr>
        </p:nvSpPr>
        <p:spPr bwMode="auto">
          <a:xfrm>
            <a:off x="925513" y="750888"/>
            <a:ext cx="4946650" cy="3709987"/>
          </a:xfrm>
          <a:solidFill>
            <a:srgbClr val="FFFFFF"/>
          </a:solidFill>
          <a:ln>
            <a:solidFill>
              <a:srgbClr val="000000"/>
            </a:solidFill>
            <a:miter lim="800000"/>
            <a:headEnd/>
            <a:tailEnd/>
          </a:ln>
        </p:spPr>
      </p:sp>
      <p:sp>
        <p:nvSpPr>
          <p:cNvPr id="72708" name="Rectangle 3">
            <a:extLst>
              <a:ext uri="{FF2B5EF4-FFF2-40B4-BE49-F238E27FC236}">
                <a16:creationId xmlns:a16="http://schemas.microsoft.com/office/drawing/2014/main" id="{F0451826-2040-4A4B-B46F-828975F561B2}"/>
              </a:ext>
            </a:extLst>
          </p:cNvPr>
          <p:cNvSpPr>
            <a:spLocks noGrp="1" noChangeArrowheads="1"/>
          </p:cNvSpPr>
          <p:nvPr>
            <p:ph type="body" idx="1"/>
          </p:nvPr>
        </p:nvSpPr>
        <p:spPr bwMode="auto">
          <a:xfrm>
            <a:off x="938213" y="4735513"/>
            <a:ext cx="4918075" cy="4424362"/>
          </a:xfrm>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spcBef>
                <a:spcPct val="0"/>
              </a:spcBef>
            </a:pPr>
            <a:endParaRPr lang="en-US" altLang="en-US">
              <a:latin typeface="Times New Roman" panose="02020603050405020304" pitchFamily="18" charset="0"/>
              <a:ea typeface="MS PGothic" panose="020B0600070205080204"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7">
            <a:extLst>
              <a:ext uri="{FF2B5EF4-FFF2-40B4-BE49-F238E27FC236}">
                <a16:creationId xmlns:a16="http://schemas.microsoft.com/office/drawing/2014/main" id="{0F87E49C-79FB-408B-935C-29CB54720902}"/>
              </a:ext>
            </a:extLst>
          </p:cNvPr>
          <p:cNvGrpSpPr>
            <a:grpSpLocks/>
          </p:cNvGrpSpPr>
          <p:nvPr/>
        </p:nvGrpSpPr>
        <p:grpSpPr bwMode="auto">
          <a:xfrm>
            <a:off x="-7938" y="-7938"/>
            <a:ext cx="9169401" cy="6873876"/>
            <a:chOff x="-8466" y="-8468"/>
            <a:chExt cx="9169804" cy="6874935"/>
          </a:xfrm>
        </p:grpSpPr>
        <p:cxnSp>
          <p:nvCxnSpPr>
            <p:cNvPr id="5" name="Straight Connector 4">
              <a:extLst>
                <a:ext uri="{FF2B5EF4-FFF2-40B4-BE49-F238E27FC236}">
                  <a16:creationId xmlns:a16="http://schemas.microsoft.com/office/drawing/2014/main" id="{B8325080-A5C4-4B7B-BDDE-1336659FD1F2}"/>
                </a:ext>
              </a:extLst>
            </p:cNvPr>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69A2FEE0-6C43-4CA3-B70C-F5157BDD1F72}"/>
                </a:ext>
              </a:extLst>
            </p:cNvPr>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20">
              <a:extLst>
                <a:ext uri="{FF2B5EF4-FFF2-40B4-BE49-F238E27FC236}">
                  <a16:creationId xmlns:a16="http://schemas.microsoft.com/office/drawing/2014/main" id="{2A542BEA-3AD3-4A0E-A9FE-0F834FE24D46}"/>
                </a:ext>
              </a:extLst>
            </p:cNvPr>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21">
              <a:extLst>
                <a:ext uri="{FF2B5EF4-FFF2-40B4-BE49-F238E27FC236}">
                  <a16:creationId xmlns:a16="http://schemas.microsoft.com/office/drawing/2014/main" id="{34B71CC2-7958-45C0-B194-C446581A4106}"/>
                </a:ext>
              </a:extLst>
            </p:cNvPr>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2">
              <a:extLst>
                <a:ext uri="{FF2B5EF4-FFF2-40B4-BE49-F238E27FC236}">
                  <a16:creationId xmlns:a16="http://schemas.microsoft.com/office/drawing/2014/main" id="{C6C048D6-311E-4FBC-8486-61D30A3C7B75}"/>
                </a:ext>
              </a:extLst>
            </p:cNvPr>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3">
              <a:extLst>
                <a:ext uri="{FF2B5EF4-FFF2-40B4-BE49-F238E27FC236}">
                  <a16:creationId xmlns:a16="http://schemas.microsoft.com/office/drawing/2014/main" id="{E541163D-D263-4832-B2A9-C298D0F583E7}"/>
                </a:ext>
              </a:extLst>
            </p:cNvPr>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4">
              <a:extLst>
                <a:ext uri="{FF2B5EF4-FFF2-40B4-BE49-F238E27FC236}">
                  <a16:creationId xmlns:a16="http://schemas.microsoft.com/office/drawing/2014/main" id="{028AC246-C4D8-4588-8571-E8CCC6FC72DC}"/>
                </a:ext>
              </a:extLst>
            </p:cNvPr>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5">
              <a:extLst>
                <a:ext uri="{FF2B5EF4-FFF2-40B4-BE49-F238E27FC236}">
                  <a16:creationId xmlns:a16="http://schemas.microsoft.com/office/drawing/2014/main" id="{93A87D77-76AD-4D0F-9D42-D0B65A13F44B}"/>
                </a:ext>
              </a:extLst>
            </p:cNvPr>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6">
              <a:extLst>
                <a:ext uri="{FF2B5EF4-FFF2-40B4-BE49-F238E27FC236}">
                  <a16:creationId xmlns:a16="http://schemas.microsoft.com/office/drawing/2014/main" id="{5BDE0E24-A082-4728-BB5F-CFEC3F3DACD2}"/>
                </a:ext>
              </a:extLst>
            </p:cNvPr>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a:extLst>
                <a:ext uri="{FF2B5EF4-FFF2-40B4-BE49-F238E27FC236}">
                  <a16:creationId xmlns:a16="http://schemas.microsoft.com/office/drawing/2014/main" id="{4C46AC3D-E491-4EB7-BF1B-BD59A0DEB82E}"/>
                </a:ext>
              </a:extLst>
            </p:cNvPr>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5" name="Date Placeholder 3">
            <a:extLst>
              <a:ext uri="{FF2B5EF4-FFF2-40B4-BE49-F238E27FC236}">
                <a16:creationId xmlns:a16="http://schemas.microsoft.com/office/drawing/2014/main" id="{937CDC73-5C85-449A-962E-4B41656E9FA8}"/>
              </a:ext>
            </a:extLst>
          </p:cNvPr>
          <p:cNvSpPr>
            <a:spLocks noGrp="1"/>
          </p:cNvSpPr>
          <p:nvPr>
            <p:ph type="dt" sz="half" idx="10"/>
          </p:nvPr>
        </p:nvSpPr>
        <p:spPr/>
        <p:txBody>
          <a:bodyPr/>
          <a:lstStyle>
            <a:lvl1pPr>
              <a:defRPr/>
            </a:lvl1pPr>
          </a:lstStyle>
          <a:p>
            <a:pPr>
              <a:defRPr/>
            </a:pPr>
            <a:endParaRPr lang="en-GB" altLang="en-US"/>
          </a:p>
        </p:txBody>
      </p:sp>
      <p:sp>
        <p:nvSpPr>
          <p:cNvPr id="16" name="Footer Placeholder 4">
            <a:extLst>
              <a:ext uri="{FF2B5EF4-FFF2-40B4-BE49-F238E27FC236}">
                <a16:creationId xmlns:a16="http://schemas.microsoft.com/office/drawing/2014/main" id="{5F0D1B4F-B8E5-45CF-9B42-736A4B04C83F}"/>
              </a:ext>
            </a:extLst>
          </p:cNvPr>
          <p:cNvSpPr>
            <a:spLocks noGrp="1"/>
          </p:cNvSpPr>
          <p:nvPr>
            <p:ph type="ftr" sz="quarter" idx="11"/>
          </p:nvPr>
        </p:nvSpPr>
        <p:spPr/>
        <p:txBody>
          <a:bodyPr/>
          <a:lstStyle>
            <a:lvl1pPr>
              <a:defRPr/>
            </a:lvl1pPr>
          </a:lstStyle>
          <a:p>
            <a:pPr>
              <a:defRPr/>
            </a:pPr>
            <a:endParaRPr lang="en-GB" altLang="en-US"/>
          </a:p>
        </p:txBody>
      </p:sp>
      <p:sp>
        <p:nvSpPr>
          <p:cNvPr id="17" name="Slide Number Placeholder 5">
            <a:extLst>
              <a:ext uri="{FF2B5EF4-FFF2-40B4-BE49-F238E27FC236}">
                <a16:creationId xmlns:a16="http://schemas.microsoft.com/office/drawing/2014/main" id="{33FFCCA4-E980-4A6C-BE64-14C56B74C3D6}"/>
              </a:ext>
            </a:extLst>
          </p:cNvPr>
          <p:cNvSpPr>
            <a:spLocks noGrp="1"/>
          </p:cNvSpPr>
          <p:nvPr>
            <p:ph type="sldNum" sz="quarter" idx="12"/>
          </p:nvPr>
        </p:nvSpPr>
        <p:spPr/>
        <p:txBody>
          <a:bodyPr/>
          <a:lstStyle>
            <a:lvl1pPr>
              <a:defRPr/>
            </a:lvl1pPr>
          </a:lstStyle>
          <a:p>
            <a:pPr>
              <a:defRPr/>
            </a:pPr>
            <a:fld id="{A4B14583-1711-49CC-A46B-882865C4D4CE}" type="slidenum">
              <a:rPr lang="en-GB" altLang="en-US"/>
              <a:pPr>
                <a:defRPr/>
              </a:pPr>
              <a:t>‹#›</a:t>
            </a:fld>
            <a:endParaRPr lang="en-GB" altLang="en-US" dirty="0"/>
          </a:p>
        </p:txBody>
      </p:sp>
    </p:spTree>
    <p:extLst>
      <p:ext uri="{BB962C8B-B14F-4D97-AF65-F5344CB8AC3E}">
        <p14:creationId xmlns:p14="http://schemas.microsoft.com/office/powerpoint/2010/main" val="35943402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5028755-4180-4810-B218-35C91F224515}"/>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0D4F4A81-B956-4345-8315-32D9AC974D5E}"/>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EAC6FD13-A5FA-4E74-8452-2811C3392976}"/>
              </a:ext>
            </a:extLst>
          </p:cNvPr>
          <p:cNvSpPr>
            <a:spLocks noGrp="1"/>
          </p:cNvSpPr>
          <p:nvPr>
            <p:ph type="sldNum" sz="quarter" idx="12"/>
          </p:nvPr>
        </p:nvSpPr>
        <p:spPr/>
        <p:txBody>
          <a:bodyPr/>
          <a:lstStyle>
            <a:lvl1pPr>
              <a:defRPr/>
            </a:lvl1pPr>
          </a:lstStyle>
          <a:p>
            <a:pPr>
              <a:defRPr/>
            </a:pPr>
            <a:fld id="{85E73F93-1243-4503-B110-C1FCEF5CFE48}" type="slidenum">
              <a:rPr lang="en-GB" altLang="en-US"/>
              <a:pPr>
                <a:defRPr/>
              </a:pPr>
              <a:t>‹#›</a:t>
            </a:fld>
            <a:endParaRPr lang="en-GB" altLang="en-US" dirty="0"/>
          </a:p>
        </p:txBody>
      </p:sp>
    </p:spTree>
    <p:extLst>
      <p:ext uri="{BB962C8B-B14F-4D97-AF65-F5344CB8AC3E}">
        <p14:creationId xmlns:p14="http://schemas.microsoft.com/office/powerpoint/2010/main" val="1563012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65C2C9B-FD21-49A4-A4BB-A6C91C44E1AC}"/>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FC4E5282-2394-430A-813E-5123AEFF7655}"/>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B440E573-1D9B-45F5-9F11-4773EF0993DA}"/>
              </a:ext>
            </a:extLst>
          </p:cNvPr>
          <p:cNvSpPr>
            <a:spLocks noGrp="1"/>
          </p:cNvSpPr>
          <p:nvPr>
            <p:ph type="sldNum" sz="quarter" idx="12"/>
          </p:nvPr>
        </p:nvSpPr>
        <p:spPr/>
        <p:txBody>
          <a:bodyPr/>
          <a:lstStyle>
            <a:lvl1pPr>
              <a:defRPr/>
            </a:lvl1pPr>
          </a:lstStyle>
          <a:p>
            <a:pPr>
              <a:defRPr/>
            </a:pPr>
            <a:fld id="{90742AC6-2606-43FF-B85D-1EC8A81F64DF}" type="slidenum">
              <a:rPr lang="en-GB" altLang="en-US"/>
              <a:pPr>
                <a:defRPr/>
              </a:pPr>
              <a:t>‹#›</a:t>
            </a:fld>
            <a:endParaRPr lang="en-GB" altLang="en-US" dirty="0"/>
          </a:p>
        </p:txBody>
      </p:sp>
    </p:spTree>
    <p:extLst>
      <p:ext uri="{BB962C8B-B14F-4D97-AF65-F5344CB8AC3E}">
        <p14:creationId xmlns:p14="http://schemas.microsoft.com/office/powerpoint/2010/main" val="4089959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C531FFE3-6C6F-4208-A870-7EF7005D1DDB}"/>
              </a:ext>
            </a:extLst>
          </p:cNvPr>
          <p:cNvSpPr>
            <a:spLocks noGrp="1"/>
          </p:cNvSpPr>
          <p:nvPr>
            <p:ph type="dt" sz="half" idx="10"/>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1AEC5E59-ED72-4783-A720-8237209BB554}"/>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AA79388A-20E0-4E78-B90B-19E8051A0311}"/>
              </a:ext>
            </a:extLst>
          </p:cNvPr>
          <p:cNvSpPr>
            <a:spLocks noGrp="1"/>
          </p:cNvSpPr>
          <p:nvPr>
            <p:ph type="sldNum" sz="quarter" idx="12"/>
          </p:nvPr>
        </p:nvSpPr>
        <p:spPr/>
        <p:txBody>
          <a:bodyPr/>
          <a:lstStyle>
            <a:lvl1pPr>
              <a:defRPr/>
            </a:lvl1pPr>
          </a:lstStyle>
          <a:p>
            <a:pPr>
              <a:defRPr/>
            </a:pPr>
            <a:fld id="{E2B528E7-E18E-4FEF-876A-54E3F58593AA}" type="slidenum">
              <a:rPr lang="en-GB" altLang="en-US"/>
              <a:pPr>
                <a:defRPr/>
              </a:pPr>
              <a:t>‹#›</a:t>
            </a:fld>
            <a:endParaRPr lang="en-GB" altLang="en-US" dirty="0"/>
          </a:p>
        </p:txBody>
      </p:sp>
    </p:spTree>
    <p:extLst>
      <p:ext uri="{BB962C8B-B14F-4D97-AF65-F5344CB8AC3E}">
        <p14:creationId xmlns:p14="http://schemas.microsoft.com/office/powerpoint/2010/main" val="3488475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4FF0D668-97FC-4FFE-833A-F9A5D524C654}"/>
              </a:ext>
            </a:extLst>
          </p:cNvPr>
          <p:cNvSpPr>
            <a:spLocks noGrp="1"/>
          </p:cNvSpPr>
          <p:nvPr>
            <p:ph type="dt" sz="half" idx="10"/>
          </p:nvPr>
        </p:nvSpPr>
        <p:spPr/>
        <p:txBody>
          <a:bodyPr/>
          <a:lstStyle>
            <a:lvl1pPr>
              <a:defRPr/>
            </a:lvl1pPr>
          </a:lstStyle>
          <a:p>
            <a:pPr>
              <a:defRPr/>
            </a:pPr>
            <a:endParaRPr lang="en-GB" altLang="en-US"/>
          </a:p>
        </p:txBody>
      </p:sp>
      <p:sp>
        <p:nvSpPr>
          <p:cNvPr id="8" name="Footer Placeholder 4">
            <a:extLst>
              <a:ext uri="{FF2B5EF4-FFF2-40B4-BE49-F238E27FC236}">
                <a16:creationId xmlns:a16="http://schemas.microsoft.com/office/drawing/2014/main" id="{3CA359D4-C240-44BB-BB22-24472B86EA73}"/>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BBCFBA03-85F8-4A39-AD68-A88D599A5BD3}"/>
              </a:ext>
            </a:extLst>
          </p:cNvPr>
          <p:cNvSpPr>
            <a:spLocks noGrp="1"/>
          </p:cNvSpPr>
          <p:nvPr>
            <p:ph type="sldNum" sz="quarter" idx="12"/>
          </p:nvPr>
        </p:nvSpPr>
        <p:spPr/>
        <p:txBody>
          <a:bodyPr/>
          <a:lstStyle>
            <a:lvl1pPr>
              <a:defRPr/>
            </a:lvl1pPr>
          </a:lstStyle>
          <a:p>
            <a:pPr>
              <a:defRPr/>
            </a:pPr>
            <a:fld id="{033E5B99-69B1-4E71-9BE9-C70982DF6937}" type="slidenum">
              <a:rPr lang="en-GB" altLang="en-US"/>
              <a:pPr>
                <a:defRPr/>
              </a:pPr>
              <a:t>‹#›</a:t>
            </a:fld>
            <a:endParaRPr lang="en-GB" altLang="en-US" dirty="0"/>
          </a:p>
        </p:txBody>
      </p:sp>
    </p:spTree>
    <p:extLst>
      <p:ext uri="{BB962C8B-B14F-4D97-AF65-F5344CB8AC3E}">
        <p14:creationId xmlns:p14="http://schemas.microsoft.com/office/powerpoint/2010/main" val="3275400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0519A98B-1249-41BD-A065-80088DCED982}"/>
              </a:ext>
            </a:extLst>
          </p:cNvPr>
          <p:cNvSpPr>
            <a:spLocks noGrp="1"/>
          </p:cNvSpPr>
          <p:nvPr>
            <p:ph type="dt" sz="half" idx="10"/>
          </p:nvPr>
        </p:nvSpPr>
        <p:spPr/>
        <p:txBody>
          <a:bodyPr/>
          <a:lstStyle>
            <a:lvl1pPr>
              <a:defRPr/>
            </a:lvl1pPr>
          </a:lstStyle>
          <a:p>
            <a:pPr>
              <a:defRPr/>
            </a:pPr>
            <a:endParaRPr lang="en-GB" altLang="en-US"/>
          </a:p>
        </p:txBody>
      </p:sp>
      <p:sp>
        <p:nvSpPr>
          <p:cNvPr id="4" name="Footer Placeholder 4">
            <a:extLst>
              <a:ext uri="{FF2B5EF4-FFF2-40B4-BE49-F238E27FC236}">
                <a16:creationId xmlns:a16="http://schemas.microsoft.com/office/drawing/2014/main" id="{39902665-FAA5-4CBE-8731-6E64D3299735}"/>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6C212309-995D-491D-B109-D10C042773E5}"/>
              </a:ext>
            </a:extLst>
          </p:cNvPr>
          <p:cNvSpPr>
            <a:spLocks noGrp="1"/>
          </p:cNvSpPr>
          <p:nvPr>
            <p:ph type="sldNum" sz="quarter" idx="12"/>
          </p:nvPr>
        </p:nvSpPr>
        <p:spPr/>
        <p:txBody>
          <a:bodyPr/>
          <a:lstStyle>
            <a:lvl1pPr>
              <a:defRPr/>
            </a:lvl1pPr>
          </a:lstStyle>
          <a:p>
            <a:pPr>
              <a:defRPr/>
            </a:pPr>
            <a:fld id="{A01029E1-C6F6-418A-B568-311E644B73C3}" type="slidenum">
              <a:rPr lang="en-GB" altLang="en-US"/>
              <a:pPr>
                <a:defRPr/>
              </a:pPr>
              <a:t>‹#›</a:t>
            </a:fld>
            <a:endParaRPr lang="en-GB" altLang="en-US" dirty="0"/>
          </a:p>
        </p:txBody>
      </p:sp>
    </p:spTree>
    <p:extLst>
      <p:ext uri="{BB962C8B-B14F-4D97-AF65-F5344CB8AC3E}">
        <p14:creationId xmlns:p14="http://schemas.microsoft.com/office/powerpoint/2010/main" val="163744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ABDD64D9-0046-47CE-9539-6E97C92C15D1}"/>
              </a:ext>
            </a:extLst>
          </p:cNvPr>
          <p:cNvSpPr>
            <a:spLocks noGrp="1"/>
          </p:cNvSpPr>
          <p:nvPr>
            <p:ph type="dt" sz="half" idx="10"/>
          </p:nvPr>
        </p:nvSpPr>
        <p:spPr/>
        <p:txBody>
          <a:bodyPr/>
          <a:lstStyle>
            <a:lvl1pPr>
              <a:defRPr/>
            </a:lvl1pPr>
          </a:lstStyle>
          <a:p>
            <a:pPr>
              <a:defRPr/>
            </a:pPr>
            <a:endParaRPr lang="en-GB" altLang="en-US"/>
          </a:p>
        </p:txBody>
      </p:sp>
      <p:sp>
        <p:nvSpPr>
          <p:cNvPr id="3" name="Footer Placeholder 4">
            <a:extLst>
              <a:ext uri="{FF2B5EF4-FFF2-40B4-BE49-F238E27FC236}">
                <a16:creationId xmlns:a16="http://schemas.microsoft.com/office/drawing/2014/main" id="{16E5E8F4-0C84-465D-BE31-10EF2A226B60}"/>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9A50E93B-843D-4D16-B4E3-06291DF5A3E0}"/>
              </a:ext>
            </a:extLst>
          </p:cNvPr>
          <p:cNvSpPr>
            <a:spLocks noGrp="1"/>
          </p:cNvSpPr>
          <p:nvPr>
            <p:ph type="sldNum" sz="quarter" idx="12"/>
          </p:nvPr>
        </p:nvSpPr>
        <p:spPr/>
        <p:txBody>
          <a:bodyPr/>
          <a:lstStyle>
            <a:lvl1pPr>
              <a:defRPr/>
            </a:lvl1pPr>
          </a:lstStyle>
          <a:p>
            <a:pPr>
              <a:defRPr/>
            </a:pPr>
            <a:fld id="{64463011-12E2-4C1A-B632-3820790A8A03}" type="slidenum">
              <a:rPr lang="en-GB" altLang="en-US"/>
              <a:pPr>
                <a:defRPr/>
              </a:pPr>
              <a:t>‹#›</a:t>
            </a:fld>
            <a:endParaRPr lang="en-GB" altLang="en-US" dirty="0"/>
          </a:p>
        </p:txBody>
      </p:sp>
    </p:spTree>
    <p:extLst>
      <p:ext uri="{BB962C8B-B14F-4D97-AF65-F5344CB8AC3E}">
        <p14:creationId xmlns:p14="http://schemas.microsoft.com/office/powerpoint/2010/main" val="2893906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3">
            <a:extLst>
              <a:ext uri="{FF2B5EF4-FFF2-40B4-BE49-F238E27FC236}">
                <a16:creationId xmlns:a16="http://schemas.microsoft.com/office/drawing/2014/main" id="{B2E71AF5-2392-4D3E-BCE2-D47E4A9D2B9E}"/>
              </a:ext>
            </a:extLst>
          </p:cNvPr>
          <p:cNvSpPr>
            <a:spLocks noGrp="1"/>
          </p:cNvSpPr>
          <p:nvPr>
            <p:ph type="dt" sz="half" idx="10"/>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5D7EA9A7-E911-46C8-834C-5C193CDB7E78}"/>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445FD5E9-65A7-44C5-9184-D71A4A5A503F}"/>
              </a:ext>
            </a:extLst>
          </p:cNvPr>
          <p:cNvSpPr>
            <a:spLocks noGrp="1"/>
          </p:cNvSpPr>
          <p:nvPr>
            <p:ph type="sldNum" sz="quarter" idx="12"/>
          </p:nvPr>
        </p:nvSpPr>
        <p:spPr/>
        <p:txBody>
          <a:bodyPr/>
          <a:lstStyle>
            <a:lvl1pPr>
              <a:defRPr/>
            </a:lvl1pPr>
          </a:lstStyle>
          <a:p>
            <a:pPr>
              <a:defRPr/>
            </a:pPr>
            <a:fld id="{CF1CEA67-5DB2-4C06-9E4A-75F9EB8A7738}" type="slidenum">
              <a:rPr lang="en-GB" altLang="en-US"/>
              <a:pPr>
                <a:defRPr/>
              </a:pPr>
              <a:t>‹#›</a:t>
            </a:fld>
            <a:endParaRPr lang="en-GB" altLang="en-US" dirty="0"/>
          </a:p>
        </p:txBody>
      </p:sp>
    </p:spTree>
    <p:extLst>
      <p:ext uri="{BB962C8B-B14F-4D97-AF65-F5344CB8AC3E}">
        <p14:creationId xmlns:p14="http://schemas.microsoft.com/office/powerpoint/2010/main" val="11448561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dirty="0"/>
              <a:t>Click icon to add picture</a:t>
            </a:r>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84FDD967-0C75-4BA7-991D-057515577EE4}"/>
              </a:ext>
            </a:extLst>
          </p:cNvPr>
          <p:cNvSpPr>
            <a:spLocks noGrp="1"/>
          </p:cNvSpPr>
          <p:nvPr>
            <p:ph type="dt" sz="half" idx="10"/>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97474777-7F59-4F49-B8E4-9CA6079357CC}"/>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48941E23-8EB5-44F1-B619-65E021ACB7A6}"/>
              </a:ext>
            </a:extLst>
          </p:cNvPr>
          <p:cNvSpPr>
            <a:spLocks noGrp="1"/>
          </p:cNvSpPr>
          <p:nvPr>
            <p:ph type="sldNum" sz="quarter" idx="12"/>
          </p:nvPr>
        </p:nvSpPr>
        <p:spPr/>
        <p:txBody>
          <a:bodyPr/>
          <a:lstStyle>
            <a:lvl1pPr>
              <a:defRPr/>
            </a:lvl1pPr>
          </a:lstStyle>
          <a:p>
            <a:pPr>
              <a:defRPr/>
            </a:pPr>
            <a:fld id="{EEF3878C-AA14-463C-B86A-EF9F1BA9A5A6}" type="slidenum">
              <a:rPr lang="en-GB" altLang="en-US"/>
              <a:pPr>
                <a:defRPr/>
              </a:pPr>
              <a:t>‹#›</a:t>
            </a:fld>
            <a:endParaRPr lang="en-GB" altLang="en-US" dirty="0"/>
          </a:p>
        </p:txBody>
      </p:sp>
    </p:spTree>
    <p:extLst>
      <p:ext uri="{BB962C8B-B14F-4D97-AF65-F5344CB8AC3E}">
        <p14:creationId xmlns:p14="http://schemas.microsoft.com/office/powerpoint/2010/main" val="18636374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6451EB2-8C26-4819-96A2-C6D348483771}"/>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6C04E9D2-7265-4E1F-9606-2DB482FF0D32}"/>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CCE1FB6C-EBAE-46C9-8D50-8D94A55AD210}"/>
              </a:ext>
            </a:extLst>
          </p:cNvPr>
          <p:cNvSpPr>
            <a:spLocks noGrp="1"/>
          </p:cNvSpPr>
          <p:nvPr>
            <p:ph type="sldNum" sz="quarter" idx="12"/>
          </p:nvPr>
        </p:nvSpPr>
        <p:spPr/>
        <p:txBody>
          <a:bodyPr/>
          <a:lstStyle>
            <a:lvl1pPr>
              <a:defRPr/>
            </a:lvl1pPr>
          </a:lstStyle>
          <a:p>
            <a:pPr>
              <a:defRPr/>
            </a:pPr>
            <a:fld id="{55CD6497-E437-448D-8FEA-CE6B58244E0B}" type="slidenum">
              <a:rPr lang="en-GB" altLang="en-US"/>
              <a:pPr>
                <a:defRPr/>
              </a:pPr>
              <a:t>‹#›</a:t>
            </a:fld>
            <a:endParaRPr lang="en-GB" altLang="en-US" dirty="0"/>
          </a:p>
        </p:txBody>
      </p:sp>
    </p:spTree>
    <p:extLst>
      <p:ext uri="{BB962C8B-B14F-4D97-AF65-F5344CB8AC3E}">
        <p14:creationId xmlns:p14="http://schemas.microsoft.com/office/powerpoint/2010/main" val="2443047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12589B2-4E7C-4CB1-B807-E875B1A2E488}"/>
              </a:ext>
            </a:extLst>
          </p:cNvPr>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dirty="0">
                <a:solidFill>
                  <a:srgbClr val="C0E474"/>
                </a:solidFill>
                <a:latin typeface="Arial" panose="020B0604020202020204" pitchFamily="34" charset="0"/>
              </a:rPr>
              <a:t>“</a:t>
            </a:r>
          </a:p>
        </p:txBody>
      </p:sp>
      <p:sp>
        <p:nvSpPr>
          <p:cNvPr id="6" name="TextBox 5">
            <a:extLst>
              <a:ext uri="{FF2B5EF4-FFF2-40B4-BE49-F238E27FC236}">
                <a16:creationId xmlns:a16="http://schemas.microsoft.com/office/drawing/2014/main" id="{9DC21DCA-572C-4DC6-B1A8-AC0AA02CA4B1}"/>
              </a:ext>
            </a:extLst>
          </p:cNvPr>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dirty="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7" name="Date Placeholder 3">
            <a:extLst>
              <a:ext uri="{FF2B5EF4-FFF2-40B4-BE49-F238E27FC236}">
                <a16:creationId xmlns:a16="http://schemas.microsoft.com/office/drawing/2014/main" id="{BA43A16C-C700-47FE-9CFC-27938E0DF1A7}"/>
              </a:ext>
            </a:extLst>
          </p:cNvPr>
          <p:cNvSpPr>
            <a:spLocks noGrp="1"/>
          </p:cNvSpPr>
          <p:nvPr>
            <p:ph type="dt" sz="half" idx="14"/>
          </p:nvPr>
        </p:nvSpPr>
        <p:spPr/>
        <p:txBody>
          <a:bodyPr/>
          <a:lstStyle>
            <a:lvl1pPr>
              <a:defRPr/>
            </a:lvl1pPr>
          </a:lstStyle>
          <a:p>
            <a:pPr>
              <a:defRPr/>
            </a:pPr>
            <a:endParaRPr lang="en-GB" altLang="en-US"/>
          </a:p>
        </p:txBody>
      </p:sp>
      <p:sp>
        <p:nvSpPr>
          <p:cNvPr id="8" name="Footer Placeholder 4">
            <a:extLst>
              <a:ext uri="{FF2B5EF4-FFF2-40B4-BE49-F238E27FC236}">
                <a16:creationId xmlns:a16="http://schemas.microsoft.com/office/drawing/2014/main" id="{C1FE057F-1225-4590-90CD-CF2CF37F637A}"/>
              </a:ext>
            </a:extLst>
          </p:cNvPr>
          <p:cNvSpPr>
            <a:spLocks noGrp="1"/>
          </p:cNvSpPr>
          <p:nvPr>
            <p:ph type="ftr" sz="quarter" idx="15"/>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F9782C77-0367-4EAB-942B-643FF90E4F3C}"/>
              </a:ext>
            </a:extLst>
          </p:cNvPr>
          <p:cNvSpPr>
            <a:spLocks noGrp="1"/>
          </p:cNvSpPr>
          <p:nvPr>
            <p:ph type="sldNum" sz="quarter" idx="16"/>
          </p:nvPr>
        </p:nvSpPr>
        <p:spPr/>
        <p:txBody>
          <a:bodyPr/>
          <a:lstStyle>
            <a:lvl1pPr>
              <a:defRPr/>
            </a:lvl1pPr>
          </a:lstStyle>
          <a:p>
            <a:pPr>
              <a:defRPr/>
            </a:pPr>
            <a:fld id="{6EEB17AD-A44C-41A1-8BFC-76A5EEB4E830}" type="slidenum">
              <a:rPr lang="en-GB" altLang="en-US"/>
              <a:pPr>
                <a:defRPr/>
              </a:pPr>
              <a:t>‹#›</a:t>
            </a:fld>
            <a:endParaRPr lang="en-GB" altLang="en-US" dirty="0"/>
          </a:p>
        </p:txBody>
      </p:sp>
    </p:spTree>
    <p:extLst>
      <p:ext uri="{BB962C8B-B14F-4D97-AF65-F5344CB8AC3E}">
        <p14:creationId xmlns:p14="http://schemas.microsoft.com/office/powerpoint/2010/main" val="14020622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5C9E0DB-298C-480A-84EF-4FF973DE5499}"/>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8B24119E-8E97-4405-9C76-FF4B5D750657}"/>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BF552C02-7F4D-4472-9DF1-28721F0D2DE4}"/>
              </a:ext>
            </a:extLst>
          </p:cNvPr>
          <p:cNvSpPr>
            <a:spLocks noGrp="1"/>
          </p:cNvSpPr>
          <p:nvPr>
            <p:ph type="sldNum" sz="quarter" idx="12"/>
          </p:nvPr>
        </p:nvSpPr>
        <p:spPr/>
        <p:txBody>
          <a:bodyPr/>
          <a:lstStyle>
            <a:lvl1pPr>
              <a:defRPr/>
            </a:lvl1pPr>
          </a:lstStyle>
          <a:p>
            <a:pPr>
              <a:defRPr/>
            </a:pPr>
            <a:fld id="{F4A4C6BB-B0DF-4061-876D-B4B15F6457C2}" type="slidenum">
              <a:rPr lang="en-GB" altLang="en-US"/>
              <a:pPr>
                <a:defRPr/>
              </a:pPr>
              <a:t>‹#›</a:t>
            </a:fld>
            <a:endParaRPr lang="en-GB" altLang="en-US" dirty="0"/>
          </a:p>
        </p:txBody>
      </p:sp>
    </p:spTree>
    <p:extLst>
      <p:ext uri="{BB962C8B-B14F-4D97-AF65-F5344CB8AC3E}">
        <p14:creationId xmlns:p14="http://schemas.microsoft.com/office/powerpoint/2010/main" val="35638183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F82DA43-8BF3-4124-B5AC-D13D997FD6C8}"/>
              </a:ext>
            </a:extLst>
          </p:cNvPr>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dirty="0">
                <a:solidFill>
                  <a:srgbClr val="C0E474"/>
                </a:solidFill>
                <a:latin typeface="Arial" panose="020B0604020202020204" pitchFamily="34" charset="0"/>
              </a:rPr>
              <a:t>“</a:t>
            </a:r>
          </a:p>
        </p:txBody>
      </p:sp>
      <p:sp>
        <p:nvSpPr>
          <p:cNvPr id="6" name="TextBox 5">
            <a:extLst>
              <a:ext uri="{FF2B5EF4-FFF2-40B4-BE49-F238E27FC236}">
                <a16:creationId xmlns:a16="http://schemas.microsoft.com/office/drawing/2014/main" id="{54FE77A4-168B-49DC-88CF-93A5D9F1013C}"/>
              </a:ext>
            </a:extLst>
          </p:cNvPr>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dirty="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7" name="Date Placeholder 3">
            <a:extLst>
              <a:ext uri="{FF2B5EF4-FFF2-40B4-BE49-F238E27FC236}">
                <a16:creationId xmlns:a16="http://schemas.microsoft.com/office/drawing/2014/main" id="{EA31F2DE-596D-4F16-83FF-D3CA1F219252}"/>
              </a:ext>
            </a:extLst>
          </p:cNvPr>
          <p:cNvSpPr>
            <a:spLocks noGrp="1"/>
          </p:cNvSpPr>
          <p:nvPr>
            <p:ph type="dt" sz="half" idx="14"/>
          </p:nvPr>
        </p:nvSpPr>
        <p:spPr/>
        <p:txBody>
          <a:bodyPr/>
          <a:lstStyle>
            <a:lvl1pPr>
              <a:defRPr/>
            </a:lvl1pPr>
          </a:lstStyle>
          <a:p>
            <a:pPr>
              <a:defRPr/>
            </a:pPr>
            <a:endParaRPr lang="en-GB" altLang="en-US"/>
          </a:p>
        </p:txBody>
      </p:sp>
      <p:sp>
        <p:nvSpPr>
          <p:cNvPr id="8" name="Footer Placeholder 4">
            <a:extLst>
              <a:ext uri="{FF2B5EF4-FFF2-40B4-BE49-F238E27FC236}">
                <a16:creationId xmlns:a16="http://schemas.microsoft.com/office/drawing/2014/main" id="{449C5335-B71E-4278-948F-EFA1C49C45FE}"/>
              </a:ext>
            </a:extLst>
          </p:cNvPr>
          <p:cNvSpPr>
            <a:spLocks noGrp="1"/>
          </p:cNvSpPr>
          <p:nvPr>
            <p:ph type="ftr" sz="quarter" idx="15"/>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04234736-9623-4123-A2DC-B1BF0CB1F47A}"/>
              </a:ext>
            </a:extLst>
          </p:cNvPr>
          <p:cNvSpPr>
            <a:spLocks noGrp="1"/>
          </p:cNvSpPr>
          <p:nvPr>
            <p:ph type="sldNum" sz="quarter" idx="16"/>
          </p:nvPr>
        </p:nvSpPr>
        <p:spPr/>
        <p:txBody>
          <a:bodyPr/>
          <a:lstStyle>
            <a:lvl1pPr>
              <a:defRPr/>
            </a:lvl1pPr>
          </a:lstStyle>
          <a:p>
            <a:pPr>
              <a:defRPr/>
            </a:pPr>
            <a:fld id="{2F4C6DAF-8BCD-499F-BE4E-DC6AA4D5ACAE}" type="slidenum">
              <a:rPr lang="en-GB" altLang="en-US"/>
              <a:pPr>
                <a:defRPr/>
              </a:pPr>
              <a:t>‹#›</a:t>
            </a:fld>
            <a:endParaRPr lang="en-GB" altLang="en-US" dirty="0"/>
          </a:p>
        </p:txBody>
      </p:sp>
    </p:spTree>
    <p:extLst>
      <p:ext uri="{BB962C8B-B14F-4D97-AF65-F5344CB8AC3E}">
        <p14:creationId xmlns:p14="http://schemas.microsoft.com/office/powerpoint/2010/main" val="27174159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Date Placeholder 3">
            <a:extLst>
              <a:ext uri="{FF2B5EF4-FFF2-40B4-BE49-F238E27FC236}">
                <a16:creationId xmlns:a16="http://schemas.microsoft.com/office/drawing/2014/main" id="{E2DB94CC-C550-4591-B026-89618FA629A5}"/>
              </a:ext>
            </a:extLst>
          </p:cNvPr>
          <p:cNvSpPr>
            <a:spLocks noGrp="1"/>
          </p:cNvSpPr>
          <p:nvPr>
            <p:ph type="dt" sz="half" idx="14"/>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94FCCDAB-BBD1-4251-B6F9-1CD5DB3DCD0D}"/>
              </a:ext>
            </a:extLst>
          </p:cNvPr>
          <p:cNvSpPr>
            <a:spLocks noGrp="1"/>
          </p:cNvSpPr>
          <p:nvPr>
            <p:ph type="ftr" sz="quarter" idx="15"/>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9B37FEE1-6EE1-4753-AAF0-CA77F14D96AB}"/>
              </a:ext>
            </a:extLst>
          </p:cNvPr>
          <p:cNvSpPr>
            <a:spLocks noGrp="1"/>
          </p:cNvSpPr>
          <p:nvPr>
            <p:ph type="sldNum" sz="quarter" idx="16"/>
          </p:nvPr>
        </p:nvSpPr>
        <p:spPr/>
        <p:txBody>
          <a:bodyPr/>
          <a:lstStyle>
            <a:lvl1pPr>
              <a:defRPr/>
            </a:lvl1pPr>
          </a:lstStyle>
          <a:p>
            <a:pPr>
              <a:defRPr/>
            </a:pPr>
            <a:fld id="{3BB49940-8724-45DA-ACC0-698A7FF9A5FE}" type="slidenum">
              <a:rPr lang="en-GB" altLang="en-US"/>
              <a:pPr>
                <a:defRPr/>
              </a:pPr>
              <a:t>‹#›</a:t>
            </a:fld>
            <a:endParaRPr lang="en-GB" altLang="en-US" dirty="0"/>
          </a:p>
        </p:txBody>
      </p:sp>
    </p:spTree>
    <p:extLst>
      <p:ext uri="{BB962C8B-B14F-4D97-AF65-F5344CB8AC3E}">
        <p14:creationId xmlns:p14="http://schemas.microsoft.com/office/powerpoint/2010/main" val="39438397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23B4033-A53F-49C6-83E2-4D9AA2CDC61A}"/>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360ED63C-FDA7-4390-8571-9279C0C95EB5}"/>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286C7C7B-2F1E-472C-92C1-13BD6D4AF842}"/>
              </a:ext>
            </a:extLst>
          </p:cNvPr>
          <p:cNvSpPr>
            <a:spLocks noGrp="1"/>
          </p:cNvSpPr>
          <p:nvPr>
            <p:ph type="sldNum" sz="quarter" idx="12"/>
          </p:nvPr>
        </p:nvSpPr>
        <p:spPr/>
        <p:txBody>
          <a:bodyPr/>
          <a:lstStyle>
            <a:lvl1pPr>
              <a:defRPr/>
            </a:lvl1pPr>
          </a:lstStyle>
          <a:p>
            <a:pPr>
              <a:defRPr/>
            </a:pPr>
            <a:fld id="{8D5CEA9A-10F7-41BE-9A92-A9251B1C96E1}" type="slidenum">
              <a:rPr lang="en-GB" altLang="en-US"/>
              <a:pPr>
                <a:defRPr/>
              </a:pPr>
              <a:t>‹#›</a:t>
            </a:fld>
            <a:endParaRPr lang="en-GB" altLang="en-US" dirty="0"/>
          </a:p>
        </p:txBody>
      </p:sp>
    </p:spTree>
    <p:extLst>
      <p:ext uri="{BB962C8B-B14F-4D97-AF65-F5344CB8AC3E}">
        <p14:creationId xmlns:p14="http://schemas.microsoft.com/office/powerpoint/2010/main" val="20286414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DD1DDCE-DA2B-42C9-8863-BC4DC21D92BC}"/>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FFB9C34C-37F0-4B47-870C-7C859C1FDF14}"/>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C9BCD88E-6378-41FE-9C8A-D9AEFEA9792B}"/>
              </a:ext>
            </a:extLst>
          </p:cNvPr>
          <p:cNvSpPr>
            <a:spLocks noGrp="1"/>
          </p:cNvSpPr>
          <p:nvPr>
            <p:ph type="sldNum" sz="quarter" idx="12"/>
          </p:nvPr>
        </p:nvSpPr>
        <p:spPr/>
        <p:txBody>
          <a:bodyPr/>
          <a:lstStyle>
            <a:lvl1pPr>
              <a:defRPr/>
            </a:lvl1pPr>
          </a:lstStyle>
          <a:p>
            <a:pPr>
              <a:defRPr/>
            </a:pPr>
            <a:fld id="{84C24F84-E425-47B1-9D26-4266EEA7CE45}" type="slidenum">
              <a:rPr lang="en-GB" altLang="en-US"/>
              <a:pPr>
                <a:defRPr/>
              </a:pPr>
              <a:t>‹#›</a:t>
            </a:fld>
            <a:endParaRPr lang="en-GB" altLang="en-US" dirty="0"/>
          </a:p>
        </p:txBody>
      </p:sp>
    </p:spTree>
    <p:extLst>
      <p:ext uri="{BB962C8B-B14F-4D97-AF65-F5344CB8AC3E}">
        <p14:creationId xmlns:p14="http://schemas.microsoft.com/office/powerpoint/2010/main" val="11788552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a:extLst>
              <a:ext uri="{FF2B5EF4-FFF2-40B4-BE49-F238E27FC236}">
                <a16:creationId xmlns:a16="http://schemas.microsoft.com/office/drawing/2014/main" id="{281FA012-3313-4177-8230-623AC96A7271}"/>
              </a:ext>
            </a:extLst>
          </p:cNvPr>
          <p:cNvGrpSpPr>
            <a:grpSpLocks/>
          </p:cNvGrpSpPr>
          <p:nvPr/>
        </p:nvGrpSpPr>
        <p:grpSpPr bwMode="auto">
          <a:xfrm>
            <a:off x="-7938" y="-7938"/>
            <a:ext cx="9169401" cy="6873876"/>
            <a:chOff x="-8467" y="-8468"/>
            <a:chExt cx="9169805" cy="6874935"/>
          </a:xfrm>
        </p:grpSpPr>
        <p:sp>
          <p:nvSpPr>
            <p:cNvPr id="7" name="Freeform 6">
              <a:extLst>
                <a:ext uri="{FF2B5EF4-FFF2-40B4-BE49-F238E27FC236}">
                  <a16:creationId xmlns:a16="http://schemas.microsoft.com/office/drawing/2014/main" id="{B26D8A6A-FCA4-4987-8880-D890418B8877}"/>
                </a:ext>
              </a:extLst>
            </p:cNvPr>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a:extLst>
                <a:ext uri="{FF2B5EF4-FFF2-40B4-BE49-F238E27FC236}">
                  <a16:creationId xmlns:a16="http://schemas.microsoft.com/office/drawing/2014/main" id="{08AAA182-FB14-4631-B0F6-3F0B4754DAD2}"/>
                </a:ext>
              </a:extLst>
            </p:cNvPr>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1A74F8E8-8133-49CE-AF39-240B392FFDE5}"/>
                </a:ext>
              </a:extLst>
            </p:cNvPr>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a:extLst>
                <a:ext uri="{FF2B5EF4-FFF2-40B4-BE49-F238E27FC236}">
                  <a16:creationId xmlns:a16="http://schemas.microsoft.com/office/drawing/2014/main" id="{805CA32C-3640-400E-8CC7-529ECBB65881}"/>
                </a:ext>
              </a:extLst>
            </p:cNvPr>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a:extLst>
                <a:ext uri="{FF2B5EF4-FFF2-40B4-BE49-F238E27FC236}">
                  <a16:creationId xmlns:a16="http://schemas.microsoft.com/office/drawing/2014/main" id="{75C62D3A-320A-4BED-A150-9ED8E71B3197}"/>
                </a:ext>
              </a:extLst>
            </p:cNvPr>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a:extLst>
                <a:ext uri="{FF2B5EF4-FFF2-40B4-BE49-F238E27FC236}">
                  <a16:creationId xmlns:a16="http://schemas.microsoft.com/office/drawing/2014/main" id="{61423E81-13A6-4A30-8AF7-D16D0B13E0E2}"/>
                </a:ext>
              </a:extLst>
            </p:cNvPr>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a:extLst>
                <a:ext uri="{FF2B5EF4-FFF2-40B4-BE49-F238E27FC236}">
                  <a16:creationId xmlns:a16="http://schemas.microsoft.com/office/drawing/2014/main" id="{031DB9B0-535B-4CD8-948A-78A1D459D99A}"/>
                </a:ext>
              </a:extLst>
            </p:cNvPr>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a:extLst>
                <a:ext uri="{FF2B5EF4-FFF2-40B4-BE49-F238E27FC236}">
                  <a16:creationId xmlns:a16="http://schemas.microsoft.com/office/drawing/2014/main" id="{B6CA2692-6007-46EB-AD24-592A1E375104}"/>
                </a:ext>
              </a:extLst>
            </p:cNvPr>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a:extLst>
                <a:ext uri="{FF2B5EF4-FFF2-40B4-BE49-F238E27FC236}">
                  <a16:creationId xmlns:a16="http://schemas.microsoft.com/office/drawing/2014/main" id="{CDC39E0F-C575-4613-8F3B-9BCB6239AC16}"/>
                </a:ext>
              </a:extLst>
            </p:cNvPr>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a:extLst>
                <a:ext uri="{FF2B5EF4-FFF2-40B4-BE49-F238E27FC236}">
                  <a16:creationId xmlns:a16="http://schemas.microsoft.com/office/drawing/2014/main" id="{EB375980-1131-4DF0-A3E8-6293DE7B888B}"/>
                </a:ext>
              </a:extLst>
            </p:cNvPr>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a:extLst>
              <a:ext uri="{FF2B5EF4-FFF2-40B4-BE49-F238E27FC236}">
                <a16:creationId xmlns:a16="http://schemas.microsoft.com/office/drawing/2014/main" id="{24832472-1262-49BB-B545-F91F90DF9F89}"/>
              </a:ext>
            </a:extLst>
          </p:cNvPr>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1028" name="Text Placeholder 2">
            <a:extLst>
              <a:ext uri="{FF2B5EF4-FFF2-40B4-BE49-F238E27FC236}">
                <a16:creationId xmlns:a16="http://schemas.microsoft.com/office/drawing/2014/main" id="{2C687572-3CEF-455F-85FF-620D354E14F0}"/>
              </a:ext>
            </a:extLst>
          </p:cNvPr>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12B90247-B6D4-4F03-9D3F-083E58F1F13A}"/>
              </a:ext>
            </a:extLst>
          </p:cNvPr>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schemeClr val="tx1">
                    <a:tint val="75000"/>
                  </a:schemeClr>
                </a:solidFill>
                <a:latin typeface="+mn-lt"/>
              </a:defRPr>
            </a:lvl1pPr>
          </a:lstStyle>
          <a:p>
            <a:pPr>
              <a:defRPr/>
            </a:pPr>
            <a:endParaRPr lang="en-GB" altLang="en-US"/>
          </a:p>
        </p:txBody>
      </p:sp>
      <p:sp>
        <p:nvSpPr>
          <p:cNvPr id="5" name="Footer Placeholder 4">
            <a:extLst>
              <a:ext uri="{FF2B5EF4-FFF2-40B4-BE49-F238E27FC236}">
                <a16:creationId xmlns:a16="http://schemas.microsoft.com/office/drawing/2014/main" id="{9917768E-20CD-4FD0-B0FC-C9A425B79F6B}"/>
              </a:ext>
            </a:extLst>
          </p:cNvPr>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chemeClr val="tx1">
                    <a:tint val="75000"/>
                  </a:schemeClr>
                </a:solidFill>
                <a:latin typeface="+mn-lt"/>
              </a:defRPr>
            </a:lvl1pPr>
          </a:lstStyle>
          <a:p>
            <a:pPr>
              <a:defRPr/>
            </a:pPr>
            <a:endParaRPr lang="en-GB" altLang="en-US"/>
          </a:p>
        </p:txBody>
      </p:sp>
      <p:sp>
        <p:nvSpPr>
          <p:cNvPr id="6" name="Slide Number Placeholder 5">
            <a:extLst>
              <a:ext uri="{FF2B5EF4-FFF2-40B4-BE49-F238E27FC236}">
                <a16:creationId xmlns:a16="http://schemas.microsoft.com/office/drawing/2014/main" id="{CA174005-F574-43D4-894C-9761DD3FCE85}"/>
              </a:ext>
            </a:extLst>
          </p:cNvPr>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schemeClr val="accent1"/>
                </a:solidFill>
                <a:latin typeface="+mn-lt"/>
              </a:defRPr>
            </a:lvl1pPr>
          </a:lstStyle>
          <a:p>
            <a:pPr>
              <a:defRPr/>
            </a:pPr>
            <a:fld id="{DDDFB900-925E-4D65-9DE6-3CF10974D9B5}"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4228" r:id="rId1"/>
    <p:sldLayoutId id="2147484215" r:id="rId2"/>
    <p:sldLayoutId id="2147484216" r:id="rId3"/>
    <p:sldLayoutId id="2147484217" r:id="rId4"/>
    <p:sldLayoutId id="2147484218" r:id="rId5"/>
    <p:sldLayoutId id="2147484219" r:id="rId6"/>
    <p:sldLayoutId id="2147484220" r:id="rId7"/>
    <p:sldLayoutId id="2147484221" r:id="rId8"/>
    <p:sldLayoutId id="2147484222" r:id="rId9"/>
    <p:sldLayoutId id="2147484223" r:id="rId10"/>
    <p:sldLayoutId id="2147484229" r:id="rId11"/>
    <p:sldLayoutId id="2147484224" r:id="rId12"/>
    <p:sldLayoutId id="2147484230" r:id="rId13"/>
    <p:sldLayoutId id="2147484225" r:id="rId14"/>
    <p:sldLayoutId id="2147484226" r:id="rId15"/>
    <p:sldLayoutId id="2147484227"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4.png"/><Relationship Id="rId7" Type="http://schemas.openxmlformats.org/officeDocument/2006/relationships/diagramData" Target="../diagrams/data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png"/><Relationship Id="rId11" Type="http://schemas.microsoft.com/office/2007/relationships/diagramDrawing" Target="../diagrams/drawing1.xml"/><Relationship Id="rId5" Type="http://schemas.openxmlformats.org/officeDocument/2006/relationships/image" Target="../media/image6.png"/><Relationship Id="rId10" Type="http://schemas.openxmlformats.org/officeDocument/2006/relationships/diagramColors" Target="../diagrams/colors1.xml"/><Relationship Id="rId4" Type="http://schemas.openxmlformats.org/officeDocument/2006/relationships/image" Target="../media/image5.png"/><Relationship Id="rId9"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google.co.uk/url?sa=i&amp;rct=j&amp;q=&amp;esrc=s&amp;frm=1&amp;source=images&amp;cd=&amp;cad=rja&amp;docid=0CjPhvn07Z0KxM&amp;tbnid=qtJ2uKVLPGVERM:&amp;ved=0CAUQjRw&amp;url=http%3A%2F%2Fwww.leighterton-school.co.uk%2Finformationforparents%2Fschool-questionnaire-analysis&amp;ei=n0VhUvedC-SU0AXclICwDQ&amp;bvm=bv.54176721,d.d2k&amp;psig=AFQjCNE6pdvIc6d2dM5u6YVaVT4qCUteeg&amp;ust=1382192876567350" TargetMode="Externa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9C7FE6DD-3ED5-4062-8130-3A57AEE4A995}"/>
              </a:ext>
            </a:extLst>
          </p:cNvPr>
          <p:cNvSpPr>
            <a:spLocks noGrp="1" noChangeArrowheads="1"/>
          </p:cNvSpPr>
          <p:nvPr>
            <p:ph type="ctrTitle"/>
          </p:nvPr>
        </p:nvSpPr>
        <p:spPr>
          <a:xfrm>
            <a:off x="615950" y="1125538"/>
            <a:ext cx="6477000" cy="1470025"/>
          </a:xfrm>
        </p:spPr>
        <p:txBody>
          <a:bodyPr rtlCol="0" anchor="ctr">
            <a:normAutofit fontScale="90000"/>
          </a:bodyPr>
          <a:lstStyle/>
          <a:p>
            <a:pPr eaLnBrk="1" fontAlgn="auto" hangingPunct="1">
              <a:spcAft>
                <a:spcPts val="0"/>
              </a:spcAft>
              <a:defRPr/>
            </a:pPr>
            <a:r>
              <a:rPr lang="en-GB" dirty="0">
                <a:solidFill>
                  <a:schemeClr val="tx1"/>
                </a:solidFill>
              </a:rPr>
              <a:t>BMMB7010</a:t>
            </a:r>
            <a:br>
              <a:rPr lang="en-GB" dirty="0">
                <a:solidFill>
                  <a:schemeClr val="tx1"/>
                </a:solidFill>
              </a:rPr>
            </a:br>
            <a:r>
              <a:rPr lang="en-GB" dirty="0">
                <a:solidFill>
                  <a:schemeClr val="tx1"/>
                </a:solidFill>
              </a:rPr>
              <a:t>Leading and Managing Projects </a:t>
            </a:r>
            <a:endParaRPr lang="en-GB" altLang="en-US" dirty="0">
              <a:solidFill>
                <a:schemeClr val="tx1"/>
              </a:solidFill>
            </a:endParaRPr>
          </a:p>
        </p:txBody>
      </p:sp>
      <p:sp>
        <p:nvSpPr>
          <p:cNvPr id="3075" name="Rectangle 3">
            <a:extLst>
              <a:ext uri="{FF2B5EF4-FFF2-40B4-BE49-F238E27FC236}">
                <a16:creationId xmlns:a16="http://schemas.microsoft.com/office/drawing/2014/main" id="{05303F2C-C111-42E8-9611-F9ACEC35C2E5}"/>
              </a:ext>
            </a:extLst>
          </p:cNvPr>
          <p:cNvSpPr>
            <a:spLocks noGrp="1" noChangeArrowheads="1"/>
          </p:cNvSpPr>
          <p:nvPr>
            <p:ph type="subTitle" idx="1"/>
          </p:nvPr>
        </p:nvSpPr>
        <p:spPr>
          <a:xfrm>
            <a:off x="684213" y="4005263"/>
            <a:ext cx="6983412" cy="792162"/>
          </a:xfrm>
        </p:spPr>
        <p:txBody>
          <a:bodyPr rtlCol="0">
            <a:normAutofit fontScale="92500"/>
          </a:bodyPr>
          <a:lstStyle/>
          <a:p>
            <a:pPr defTabSz="457207" eaLnBrk="1" fontAlgn="auto" hangingPunct="1">
              <a:spcAft>
                <a:spcPts val="0"/>
              </a:spcAft>
              <a:buClr>
                <a:schemeClr val="bg2">
                  <a:lumMod val="40000"/>
                  <a:lumOff val="60000"/>
                </a:schemeClr>
              </a:buClr>
              <a:buFont typeface="Wingdings 3" charset="2"/>
              <a:buNone/>
              <a:defRPr/>
            </a:pPr>
            <a:r>
              <a:rPr lang="en-GB" altLang="en-US" sz="3200" dirty="0"/>
              <a:t>University of Wales Trinity Saint David</a:t>
            </a:r>
          </a:p>
        </p:txBody>
      </p:sp>
      <p:sp>
        <p:nvSpPr>
          <p:cNvPr id="7172" name="AutoShape 5" descr="Z">
            <a:extLst>
              <a:ext uri="{FF2B5EF4-FFF2-40B4-BE49-F238E27FC236}">
                <a16:creationId xmlns:a16="http://schemas.microsoft.com/office/drawing/2014/main" id="{660FDE92-648D-4886-B994-F3BF8FDAF040}"/>
              </a:ext>
            </a:extLst>
          </p:cNvPr>
          <p:cNvSpPr>
            <a:spLocks noChangeAspect="1" noChangeArrowheads="1"/>
          </p:cNvSpPr>
          <p:nvPr/>
        </p:nvSpPr>
        <p:spPr bwMode="auto">
          <a:xfrm>
            <a:off x="155575" y="460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rgbClr val="000000"/>
              </a:solidFill>
              <a:latin typeface="Arial" panose="020B0604020202020204" pitchFamily="34" charset="0"/>
            </a:endParaRPr>
          </a:p>
        </p:txBody>
      </p:sp>
      <p:sp>
        <p:nvSpPr>
          <p:cNvPr id="7173" name="AutoShape 7" descr="Z">
            <a:extLst>
              <a:ext uri="{FF2B5EF4-FFF2-40B4-BE49-F238E27FC236}">
                <a16:creationId xmlns:a16="http://schemas.microsoft.com/office/drawing/2014/main" id="{B1F98B5F-8C37-4026-A158-768C43238E13}"/>
              </a:ext>
            </a:extLst>
          </p:cNvPr>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rgbClr val="000000"/>
              </a:solidFill>
              <a:latin typeface="Arial" panose="020B0604020202020204" pitchFamily="34" charset="0"/>
            </a:endParaRPr>
          </a:p>
        </p:txBody>
      </p:sp>
      <p:sp>
        <p:nvSpPr>
          <p:cNvPr id="7174" name="AutoShape 9" descr="Z">
            <a:extLst>
              <a:ext uri="{FF2B5EF4-FFF2-40B4-BE49-F238E27FC236}">
                <a16:creationId xmlns:a16="http://schemas.microsoft.com/office/drawing/2014/main" id="{F0E6D41F-B239-4C59-BAC1-BF1A1AF120E0}"/>
              </a:ext>
            </a:extLst>
          </p:cNvPr>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rgbClr val="000000"/>
              </a:solidFill>
              <a:latin typeface="Arial" panose="020B0604020202020204" pitchFamily="34" charset="0"/>
            </a:endParaRPr>
          </a:p>
        </p:txBody>
      </p:sp>
      <p:sp>
        <p:nvSpPr>
          <p:cNvPr id="7175" name="Text Box 12">
            <a:extLst>
              <a:ext uri="{FF2B5EF4-FFF2-40B4-BE49-F238E27FC236}">
                <a16:creationId xmlns:a16="http://schemas.microsoft.com/office/drawing/2014/main" id="{1815EA44-4D24-4A43-A853-3C466B55F1D7}"/>
              </a:ext>
            </a:extLst>
          </p:cNvPr>
          <p:cNvSpPr txBox="1">
            <a:spLocks noChangeArrowheads="1"/>
          </p:cNvSpPr>
          <p:nvPr/>
        </p:nvSpPr>
        <p:spPr bwMode="auto">
          <a:xfrm>
            <a:off x="155575" y="5019675"/>
            <a:ext cx="8135938"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sz="2400" b="1">
                <a:solidFill>
                  <a:schemeClr val="tx1"/>
                </a:solidFill>
                <a:latin typeface="Arial" panose="020B0604020202020204" pitchFamily="34" charset="0"/>
              </a:rPr>
              <a:t>Dr Antje Cockrill</a:t>
            </a:r>
            <a:r>
              <a:rPr lang="en-GB" altLang="en-US">
                <a:solidFill>
                  <a:schemeClr val="tx1"/>
                </a:solidFill>
                <a:latin typeface="Arial" panose="020B0604020202020204" pitchFamily="34" charset="0"/>
              </a:rPr>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AutoShape 3" descr="Z">
            <a:extLst>
              <a:ext uri="{FF2B5EF4-FFF2-40B4-BE49-F238E27FC236}">
                <a16:creationId xmlns:a16="http://schemas.microsoft.com/office/drawing/2014/main" id="{C9018ACC-DB0A-40DA-A327-A25840FCF755}"/>
              </a:ext>
            </a:extLst>
          </p:cNvPr>
          <p:cNvSpPr>
            <a:spLocks noChangeAspect="1" noChangeArrowheads="1"/>
          </p:cNvSpPr>
          <p:nvPr/>
        </p:nvSpPr>
        <p:spPr bwMode="auto">
          <a:xfrm>
            <a:off x="155575" y="460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cs typeface="Arial" panose="020B0604020202020204" pitchFamily="34" charset="0"/>
            </a:endParaRPr>
          </a:p>
        </p:txBody>
      </p:sp>
      <p:sp>
        <p:nvSpPr>
          <p:cNvPr id="9219" name="AutoShape 4" descr="Z">
            <a:extLst>
              <a:ext uri="{FF2B5EF4-FFF2-40B4-BE49-F238E27FC236}">
                <a16:creationId xmlns:a16="http://schemas.microsoft.com/office/drawing/2014/main" id="{183C68AB-152F-4E46-B187-8DEDC379C501}"/>
              </a:ext>
            </a:extLst>
          </p:cNvPr>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cs typeface="Arial" panose="020B0604020202020204" pitchFamily="34" charset="0"/>
            </a:endParaRPr>
          </a:p>
        </p:txBody>
      </p:sp>
      <p:sp>
        <p:nvSpPr>
          <p:cNvPr id="9220" name="AutoShape 5" descr="Z">
            <a:extLst>
              <a:ext uri="{FF2B5EF4-FFF2-40B4-BE49-F238E27FC236}">
                <a16:creationId xmlns:a16="http://schemas.microsoft.com/office/drawing/2014/main" id="{106F5C8A-F1A9-4F86-AFA6-1B0A18AAA24C}"/>
              </a:ext>
            </a:extLst>
          </p:cNvPr>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cs typeface="Arial" panose="020B0604020202020204" pitchFamily="34" charset="0"/>
            </a:endParaRPr>
          </a:p>
        </p:txBody>
      </p:sp>
      <p:sp>
        <p:nvSpPr>
          <p:cNvPr id="18437" name="Text Box 7">
            <a:extLst>
              <a:ext uri="{FF2B5EF4-FFF2-40B4-BE49-F238E27FC236}">
                <a16:creationId xmlns:a16="http://schemas.microsoft.com/office/drawing/2014/main" id="{846D9EF7-D1D8-4F29-BFF8-E1BEE997749E}"/>
              </a:ext>
            </a:extLst>
          </p:cNvPr>
          <p:cNvSpPr txBox="1">
            <a:spLocks noChangeArrowheads="1"/>
          </p:cNvSpPr>
          <p:nvPr/>
        </p:nvSpPr>
        <p:spPr bwMode="auto">
          <a:xfrm>
            <a:off x="1511954" y="658906"/>
            <a:ext cx="5167406" cy="583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spcAft>
                <a:spcPts val="600"/>
              </a:spcAft>
              <a:buClr>
                <a:schemeClr val="accent1"/>
              </a:buClr>
              <a:buFont typeface="Wingdings 2" panose="05020102010507070707" pitchFamily="18" charset="2"/>
              <a:buChar char=""/>
              <a:defRPr>
                <a:solidFill>
                  <a:schemeClr val="tx1"/>
                </a:solidFill>
                <a:latin typeface="Century Gothic" panose="020B0502020202020204" pitchFamily="34" charset="0"/>
              </a:defRPr>
            </a:lvl1pPr>
            <a:lvl2pPr marL="742950" indent="-285750">
              <a:spcBef>
                <a:spcPct val="20000"/>
              </a:spcBef>
              <a:spcAft>
                <a:spcPts val="600"/>
              </a:spcAft>
              <a:buClr>
                <a:schemeClr val="accent1"/>
              </a:buClr>
              <a:buFont typeface="Wingdings 2" panose="05020102010507070707" pitchFamily="18" charset="2"/>
              <a:buChar char=""/>
              <a:defRPr sz="1600">
                <a:solidFill>
                  <a:schemeClr val="tx1"/>
                </a:solidFill>
                <a:latin typeface="Century Gothic" panose="020B0502020202020204" pitchFamily="34" charset="0"/>
              </a:defRPr>
            </a:lvl2pPr>
            <a:lvl3pPr marL="1143000" indent="-228600">
              <a:spcBef>
                <a:spcPct val="20000"/>
              </a:spcBef>
              <a:spcAft>
                <a:spcPts val="600"/>
              </a:spcAft>
              <a:buClr>
                <a:schemeClr val="accent1"/>
              </a:buClr>
              <a:buFont typeface="Wingdings 2" panose="05020102010507070707" pitchFamily="18" charset="2"/>
              <a:buChar char=""/>
              <a:defRPr sz="1400">
                <a:solidFill>
                  <a:schemeClr val="tx1"/>
                </a:solidFill>
                <a:latin typeface="Century Gothic" panose="020B0502020202020204" pitchFamily="34" charset="0"/>
              </a:defRPr>
            </a:lvl3pPr>
            <a:lvl4pPr marL="1600200" indent="-22860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4pPr>
            <a:lvl5pPr marL="2057400" indent="-22860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5pPr>
            <a:lvl6pPr marL="25146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6pPr>
            <a:lvl7pPr marL="29718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7pPr>
            <a:lvl8pPr marL="34290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8pPr>
            <a:lvl9pPr marL="38862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9pPr>
          </a:lstStyle>
          <a:p>
            <a:pPr eaLnBrk="1" fontAlgn="auto" hangingPunct="1">
              <a:spcBef>
                <a:spcPct val="50000"/>
              </a:spcBef>
              <a:spcAft>
                <a:spcPct val="0"/>
              </a:spcAft>
              <a:buClrTx/>
              <a:buFontTx/>
              <a:buNone/>
              <a:defRPr/>
            </a:pPr>
            <a:r>
              <a:rPr lang="en-GB" altLang="en-US" sz="2800" dirty="0">
                <a:solidFill>
                  <a:srgbClr val="92D050"/>
                </a:solidFill>
                <a:latin typeface="+mn-lt"/>
                <a:cs typeface="Arial" panose="020B0604020202020204" pitchFamily="34" charset="0"/>
              </a:rPr>
              <a:t>Day 3  &amp; 4</a:t>
            </a:r>
          </a:p>
          <a:p>
            <a:pPr eaLnBrk="1" fontAlgn="auto" hangingPunct="1">
              <a:spcBef>
                <a:spcPts val="600"/>
              </a:spcBef>
              <a:spcAft>
                <a:spcPct val="0"/>
              </a:spcAft>
              <a:buClrTx/>
              <a:buFontTx/>
              <a:buNone/>
              <a:defRPr/>
            </a:pPr>
            <a:r>
              <a:rPr lang="en-GB" altLang="en-US" b="1" i="1" dirty="0">
                <a:latin typeface="+mn-lt"/>
                <a:cs typeface="Arial" panose="020B0604020202020204" pitchFamily="34" charset="0"/>
              </a:rPr>
              <a:t>Day 3 10.00 am – 12.30 pm: </a:t>
            </a:r>
          </a:p>
          <a:p>
            <a:pPr eaLnBrk="1" fontAlgn="auto" hangingPunct="1">
              <a:spcBef>
                <a:spcPts val="600"/>
              </a:spcBef>
              <a:spcAft>
                <a:spcPct val="0"/>
              </a:spcAft>
              <a:buClrTx/>
              <a:buFontTx/>
              <a:buNone/>
              <a:defRPr/>
            </a:pPr>
            <a:r>
              <a:rPr lang="en-GB" altLang="en-US" dirty="0">
                <a:latin typeface="+mn-lt"/>
                <a:cs typeface="Arial" panose="020B0604020202020204" pitchFamily="34" charset="0"/>
              </a:rPr>
              <a:t>Design thinking in project management</a:t>
            </a:r>
          </a:p>
          <a:p>
            <a:pPr eaLnBrk="1" fontAlgn="auto" hangingPunct="1">
              <a:spcBef>
                <a:spcPts val="600"/>
              </a:spcBef>
              <a:spcAft>
                <a:spcPct val="0"/>
              </a:spcAft>
              <a:buClrTx/>
              <a:buFontTx/>
              <a:buNone/>
              <a:defRPr/>
            </a:pPr>
            <a:endParaRPr lang="en-GB" altLang="en-US" b="1" i="1" dirty="0">
              <a:latin typeface="+mn-lt"/>
              <a:cs typeface="Arial" panose="020B0604020202020204" pitchFamily="34" charset="0"/>
            </a:endParaRPr>
          </a:p>
          <a:p>
            <a:pPr eaLnBrk="1" fontAlgn="auto" hangingPunct="1">
              <a:spcBef>
                <a:spcPts val="600"/>
              </a:spcBef>
              <a:spcAft>
                <a:spcPct val="0"/>
              </a:spcAft>
              <a:buClrTx/>
              <a:buFontTx/>
              <a:buNone/>
              <a:defRPr/>
            </a:pPr>
            <a:r>
              <a:rPr lang="en-GB" altLang="en-US" b="1" i="1" dirty="0">
                <a:latin typeface="+mn-lt"/>
                <a:cs typeface="Arial" panose="020B0604020202020204" pitchFamily="34" charset="0"/>
              </a:rPr>
              <a:t>Day 3 1.15 pm – 4 pm (</a:t>
            </a:r>
            <a:r>
              <a:rPr lang="en-GB" altLang="en-US" b="1" i="1" dirty="0" err="1">
                <a:latin typeface="+mn-lt"/>
                <a:cs typeface="Arial" panose="020B0604020202020204" pitchFamily="34" charset="0"/>
              </a:rPr>
              <a:t>w.break</a:t>
            </a:r>
            <a:r>
              <a:rPr lang="en-GB" altLang="en-US" b="1" i="1" dirty="0">
                <a:latin typeface="+mn-lt"/>
                <a:cs typeface="Arial" panose="020B0604020202020204" pitchFamily="34" charset="0"/>
              </a:rPr>
              <a:t>)</a:t>
            </a:r>
          </a:p>
          <a:p>
            <a:pPr eaLnBrk="1" fontAlgn="auto" hangingPunct="1">
              <a:spcBef>
                <a:spcPts val="600"/>
              </a:spcBef>
              <a:spcAft>
                <a:spcPct val="0"/>
              </a:spcAft>
              <a:buClrTx/>
              <a:buFontTx/>
              <a:buNone/>
              <a:defRPr/>
            </a:pPr>
            <a:r>
              <a:rPr lang="en-GB" altLang="en-US" dirty="0">
                <a:latin typeface="+mn-lt"/>
                <a:cs typeface="Arial" panose="020B0604020202020204" pitchFamily="34" charset="0"/>
              </a:rPr>
              <a:t>Introduction to Business Research</a:t>
            </a:r>
          </a:p>
          <a:p>
            <a:pPr eaLnBrk="1" fontAlgn="auto" hangingPunct="1">
              <a:spcBef>
                <a:spcPts val="600"/>
              </a:spcBef>
              <a:spcAft>
                <a:spcPct val="0"/>
              </a:spcAft>
              <a:buClrTx/>
              <a:buFont typeface="Wingdings 2" panose="05020102010507070707" pitchFamily="18" charset="2"/>
              <a:buNone/>
              <a:defRPr/>
            </a:pPr>
            <a:r>
              <a:rPr lang="en-GB" altLang="en-US" dirty="0">
                <a:latin typeface="+mn-lt"/>
                <a:cs typeface="Arial" panose="020B0604020202020204" pitchFamily="34" charset="0"/>
              </a:rPr>
              <a:t>Qualitative methods</a:t>
            </a:r>
          </a:p>
          <a:p>
            <a:pPr eaLnBrk="1" fontAlgn="auto" hangingPunct="1">
              <a:spcBef>
                <a:spcPts val="600"/>
              </a:spcBef>
              <a:spcAft>
                <a:spcPct val="0"/>
              </a:spcAft>
              <a:buClrTx/>
              <a:buFont typeface="Wingdings 2" panose="05020102010507070707" pitchFamily="18" charset="2"/>
              <a:buNone/>
              <a:defRPr/>
            </a:pPr>
            <a:r>
              <a:rPr lang="en-GB" altLang="en-US" dirty="0">
                <a:latin typeface="+mn-lt"/>
                <a:cs typeface="Arial" panose="020B0604020202020204" pitchFamily="34" charset="0"/>
              </a:rPr>
              <a:t>Business research ethics</a:t>
            </a:r>
          </a:p>
          <a:p>
            <a:pPr eaLnBrk="1" fontAlgn="auto" hangingPunct="1">
              <a:spcBef>
                <a:spcPts val="600"/>
              </a:spcBef>
              <a:spcAft>
                <a:spcPct val="0"/>
              </a:spcAft>
              <a:buClrTx/>
              <a:buFont typeface="Wingdings 2" panose="05020102010507070707" pitchFamily="18" charset="2"/>
              <a:buNone/>
              <a:defRPr/>
            </a:pPr>
            <a:r>
              <a:rPr lang="en-GB" altLang="en-US" dirty="0">
                <a:latin typeface="+mn-lt"/>
                <a:cs typeface="Arial" panose="020B0604020202020204" pitchFamily="34" charset="0"/>
              </a:rPr>
              <a:t>Case study: Focus groups</a:t>
            </a:r>
          </a:p>
          <a:p>
            <a:pPr eaLnBrk="1" fontAlgn="auto" hangingPunct="1">
              <a:spcBef>
                <a:spcPts val="600"/>
              </a:spcBef>
              <a:spcAft>
                <a:spcPct val="0"/>
              </a:spcAft>
              <a:buClrTx/>
              <a:buFont typeface="Wingdings 2" panose="05020102010507070707" pitchFamily="18" charset="2"/>
              <a:buNone/>
              <a:defRPr/>
            </a:pPr>
            <a:endParaRPr lang="en-GB" altLang="en-US" dirty="0">
              <a:latin typeface="+mn-lt"/>
              <a:cs typeface="Arial" panose="020B0604020202020204" pitchFamily="34" charset="0"/>
            </a:endParaRPr>
          </a:p>
          <a:p>
            <a:pPr eaLnBrk="1" fontAlgn="auto" hangingPunct="1">
              <a:spcBef>
                <a:spcPts val="600"/>
              </a:spcBef>
              <a:spcAft>
                <a:spcPct val="0"/>
              </a:spcAft>
              <a:buClrTx/>
              <a:buFont typeface="Wingdings 2" panose="05020102010507070707" pitchFamily="18" charset="2"/>
              <a:buNone/>
              <a:defRPr/>
            </a:pPr>
            <a:r>
              <a:rPr lang="en-GB" altLang="en-US" b="1" i="1" dirty="0">
                <a:latin typeface="+mn-lt"/>
                <a:cs typeface="Arial" panose="020B0604020202020204" pitchFamily="34" charset="0"/>
              </a:rPr>
              <a:t>Day 4 </a:t>
            </a:r>
            <a:r>
              <a:rPr lang="en-GB" altLang="en-US" b="1" i="1" dirty="0">
                <a:cs typeface="Arial" panose="020B0604020202020204" pitchFamily="34" charset="0"/>
              </a:rPr>
              <a:t>10.00 am – 12.30 pm</a:t>
            </a:r>
            <a:endParaRPr lang="en-GB" altLang="en-US" b="1" i="1" dirty="0">
              <a:latin typeface="+mn-lt"/>
              <a:cs typeface="Arial" panose="020B0604020202020204" pitchFamily="34" charset="0"/>
            </a:endParaRPr>
          </a:p>
          <a:p>
            <a:pPr eaLnBrk="1" fontAlgn="auto" hangingPunct="1">
              <a:spcBef>
                <a:spcPts val="600"/>
              </a:spcBef>
              <a:spcAft>
                <a:spcPct val="0"/>
              </a:spcAft>
              <a:buClrTx/>
              <a:buFont typeface="Wingdings 2" panose="05020102010507070707" pitchFamily="18" charset="2"/>
              <a:buNone/>
              <a:defRPr/>
            </a:pPr>
            <a:r>
              <a:rPr lang="en-GB" altLang="en-US" dirty="0">
                <a:latin typeface="+mn-lt"/>
                <a:cs typeface="Arial" panose="020B0604020202020204" pitchFamily="34" charset="0"/>
              </a:rPr>
              <a:t>Quantitative methods </a:t>
            </a:r>
          </a:p>
          <a:p>
            <a:pPr eaLnBrk="1" fontAlgn="auto" hangingPunct="1">
              <a:spcBef>
                <a:spcPts val="600"/>
              </a:spcBef>
              <a:spcAft>
                <a:spcPct val="0"/>
              </a:spcAft>
              <a:buClrTx/>
              <a:buFont typeface="Wingdings 2" panose="05020102010507070707" pitchFamily="18" charset="2"/>
              <a:buNone/>
              <a:defRPr/>
            </a:pPr>
            <a:endParaRPr lang="en-GB" altLang="en-US" b="1" i="1" dirty="0">
              <a:cs typeface="Arial" panose="020B0604020202020204" pitchFamily="34" charset="0"/>
            </a:endParaRPr>
          </a:p>
          <a:p>
            <a:pPr eaLnBrk="1" fontAlgn="auto" hangingPunct="1">
              <a:spcBef>
                <a:spcPts val="600"/>
              </a:spcBef>
              <a:spcAft>
                <a:spcPct val="0"/>
              </a:spcAft>
              <a:buClrTx/>
              <a:buFont typeface="Wingdings 2" panose="05020102010507070707" pitchFamily="18" charset="2"/>
              <a:buNone/>
              <a:defRPr/>
            </a:pPr>
            <a:r>
              <a:rPr lang="en-GB" altLang="en-US" b="1" i="1" dirty="0">
                <a:cs typeface="Arial" panose="020B0604020202020204" pitchFamily="34" charset="0"/>
              </a:rPr>
              <a:t>Day 4 1.15 pm – 4 pm (</a:t>
            </a:r>
            <a:r>
              <a:rPr lang="en-GB" altLang="en-US" b="1" i="1" dirty="0" err="1">
                <a:cs typeface="Arial" panose="020B0604020202020204" pitchFamily="34" charset="0"/>
              </a:rPr>
              <a:t>w.break</a:t>
            </a:r>
            <a:r>
              <a:rPr lang="en-GB" altLang="en-US" b="1" i="1" dirty="0">
                <a:cs typeface="Arial" panose="020B0604020202020204" pitchFamily="34" charset="0"/>
              </a:rPr>
              <a:t>)</a:t>
            </a:r>
          </a:p>
          <a:p>
            <a:pPr eaLnBrk="1" fontAlgn="auto" hangingPunct="1">
              <a:spcBef>
                <a:spcPts val="600"/>
              </a:spcBef>
              <a:spcAft>
                <a:spcPct val="0"/>
              </a:spcAft>
              <a:buClrTx/>
              <a:buFont typeface="Wingdings 2" panose="05020102010507070707" pitchFamily="18" charset="2"/>
              <a:buNone/>
              <a:defRPr/>
            </a:pPr>
            <a:r>
              <a:rPr lang="en-GB" altLang="en-US" dirty="0">
                <a:latin typeface="+mn-lt"/>
                <a:cs typeface="Arial" panose="020B0604020202020204" pitchFamily="34" charset="0"/>
              </a:rPr>
              <a:t>Questionnaire design</a:t>
            </a:r>
          </a:p>
          <a:p>
            <a:pPr eaLnBrk="1" fontAlgn="auto" hangingPunct="1">
              <a:spcBef>
                <a:spcPts val="600"/>
              </a:spcBef>
              <a:spcAft>
                <a:spcPct val="0"/>
              </a:spcAft>
              <a:buClrTx/>
              <a:buFont typeface="Wingdings 2" panose="05020102010507070707" pitchFamily="18" charset="2"/>
              <a:buNone/>
              <a:defRPr/>
            </a:pPr>
            <a:r>
              <a:rPr lang="en-GB" altLang="en-US" dirty="0">
                <a:latin typeface="+mn-lt"/>
                <a:cs typeface="Arial" panose="020B0604020202020204" pitchFamily="34" charset="0"/>
              </a:rPr>
              <a:t>Decisions on projects</a:t>
            </a:r>
          </a:p>
        </p:txBody>
      </p:sp>
      <p:pic>
        <p:nvPicPr>
          <p:cNvPr id="9222" name="Picture 1">
            <a:extLst>
              <a:ext uri="{FF2B5EF4-FFF2-40B4-BE49-F238E27FC236}">
                <a16:creationId xmlns:a16="http://schemas.microsoft.com/office/drawing/2014/main" id="{693EF5AC-1186-4463-9F53-026CF2375826}"/>
              </a:ext>
            </a:extLst>
          </p:cNvPr>
          <p:cNvPicPr>
            <a:picLocks noChangeAspect="1"/>
          </p:cNvPicPr>
          <p:nvPr/>
        </p:nvPicPr>
        <p:blipFill rotWithShape="1">
          <a:blip r:embed="rId3">
            <a:extLst>
              <a:ext uri="{28A0092B-C50C-407E-A947-70E740481C1C}">
                <a14:useLocalDpi xmlns:a14="http://schemas.microsoft.com/office/drawing/2010/main" val="0"/>
              </a:ext>
            </a:extLst>
          </a:blip>
          <a:srcRect r="3861" b="19827"/>
          <a:stretch/>
        </p:blipFill>
        <p:spPr bwMode="auto">
          <a:xfrm>
            <a:off x="6861832" y="263393"/>
            <a:ext cx="2117069" cy="146223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8E319EF8-8A33-40F7-B4DE-D5C0F1CC8517}"/>
              </a:ext>
            </a:extLst>
          </p:cNvPr>
          <p:cNvSpPr>
            <a:spLocks noGrp="1"/>
          </p:cNvSpPr>
          <p:nvPr>
            <p:ph type="title"/>
          </p:nvPr>
        </p:nvSpPr>
        <p:spPr/>
        <p:txBody>
          <a:bodyPr/>
          <a:lstStyle/>
          <a:p>
            <a:r>
              <a:rPr lang="en-GB" altLang="en-US"/>
              <a:t>Moving on</a:t>
            </a:r>
          </a:p>
        </p:txBody>
      </p:sp>
      <p:sp>
        <p:nvSpPr>
          <p:cNvPr id="12291" name="Content Placeholder 2">
            <a:extLst>
              <a:ext uri="{FF2B5EF4-FFF2-40B4-BE49-F238E27FC236}">
                <a16:creationId xmlns:a16="http://schemas.microsoft.com/office/drawing/2014/main" id="{9D5CED03-5C11-4479-B4DA-F72BEB89C743}"/>
              </a:ext>
            </a:extLst>
          </p:cNvPr>
          <p:cNvSpPr>
            <a:spLocks noGrp="1"/>
          </p:cNvSpPr>
          <p:nvPr>
            <p:ph idx="1"/>
          </p:nvPr>
        </p:nvSpPr>
        <p:spPr/>
        <p:txBody>
          <a:bodyPr/>
          <a:lstStyle/>
          <a:p>
            <a:endParaRPr lang="en-GB" altLang="en-US"/>
          </a:p>
          <a:p>
            <a:r>
              <a:rPr lang="en-GB" altLang="en-US"/>
              <a:t>We looked at Qualitative Methodologies, now we are moving on to Quantitative Methodologies</a:t>
            </a:r>
            <a:endParaRPr lang="en-GB" altLang="en-US">
              <a:solidFill>
                <a:schemeClr val="accent2"/>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24B33F2E-1744-4D93-BF14-153A9C158BE8}"/>
              </a:ext>
            </a:extLst>
          </p:cNvPr>
          <p:cNvSpPr>
            <a:spLocks noGrp="1" noChangeArrowheads="1"/>
          </p:cNvSpPr>
          <p:nvPr>
            <p:ph type="title"/>
          </p:nvPr>
        </p:nvSpPr>
        <p:spPr/>
        <p:txBody>
          <a:bodyPr/>
          <a:lstStyle/>
          <a:p>
            <a:pPr eaLnBrk="1" hangingPunct="1"/>
            <a:r>
              <a:rPr lang="en-GB" altLang="en-US"/>
              <a:t>Quantitative Data Collection Methods </a:t>
            </a:r>
          </a:p>
        </p:txBody>
      </p:sp>
      <p:sp>
        <p:nvSpPr>
          <p:cNvPr id="259075" name="Rectangle 3">
            <a:extLst>
              <a:ext uri="{FF2B5EF4-FFF2-40B4-BE49-F238E27FC236}">
                <a16:creationId xmlns:a16="http://schemas.microsoft.com/office/drawing/2014/main" id="{13983A12-B9EC-4CC1-AFD3-155A9DD8DBED}"/>
              </a:ext>
            </a:extLst>
          </p:cNvPr>
          <p:cNvSpPr>
            <a:spLocks noGrp="1" noChangeArrowheads="1"/>
          </p:cNvSpPr>
          <p:nvPr>
            <p:ph idx="1"/>
          </p:nvPr>
        </p:nvSpPr>
        <p:spPr>
          <a:xfrm>
            <a:off x="684213" y="2168525"/>
            <a:ext cx="6191250" cy="3421063"/>
          </a:xfrm>
        </p:spPr>
        <p:txBody>
          <a:bodyPr rtlCol="0">
            <a:normAutofit/>
          </a:bodyPr>
          <a:lstStyle/>
          <a:p>
            <a:pPr eaLnBrk="1" fontAlgn="auto" hangingPunct="1">
              <a:spcBef>
                <a:spcPts val="600"/>
              </a:spcBef>
              <a:spcAft>
                <a:spcPts val="600"/>
              </a:spcAft>
              <a:buFont typeface="Wingdings 3" charset="2"/>
              <a:buChar char=""/>
              <a:defRPr/>
            </a:pPr>
            <a:r>
              <a:rPr lang="en-GB" dirty="0"/>
              <a:t>Time and effort required to produce useful data </a:t>
            </a:r>
            <a:r>
              <a:rPr lang="en-GB" i="1" dirty="0">
                <a:effectLst>
                  <a:outerShdw blurRad="38100" dist="38100" dir="2700000" algn="tl">
                    <a:srgbClr val="C0C0C0"/>
                  </a:outerShdw>
                </a:effectLst>
              </a:rPr>
              <a:t>before</a:t>
            </a:r>
            <a:r>
              <a:rPr lang="en-GB" dirty="0"/>
              <a:t> data is collected (changes difficult to make once data collection starts)</a:t>
            </a:r>
          </a:p>
          <a:p>
            <a:pPr eaLnBrk="1" fontAlgn="auto" hangingPunct="1">
              <a:spcBef>
                <a:spcPts val="600"/>
              </a:spcBef>
              <a:spcAft>
                <a:spcPts val="600"/>
              </a:spcAft>
              <a:buFont typeface="Wingdings 3" charset="2"/>
              <a:buChar char=""/>
              <a:defRPr/>
            </a:pPr>
            <a:r>
              <a:rPr lang="en-GB" dirty="0"/>
              <a:t>Good conceptual knowledge of the area under investigation needed </a:t>
            </a:r>
          </a:p>
          <a:p>
            <a:pPr eaLnBrk="1" fontAlgn="auto" hangingPunct="1">
              <a:spcBef>
                <a:spcPts val="600"/>
              </a:spcBef>
              <a:spcAft>
                <a:spcPts val="600"/>
              </a:spcAft>
              <a:buFont typeface="Wingdings 3" charset="2"/>
              <a:buChar char=""/>
              <a:defRPr/>
            </a:pPr>
            <a:r>
              <a:rPr lang="en-GB" dirty="0"/>
              <a:t>Knowledge of the subjects to be questioned</a:t>
            </a:r>
          </a:p>
          <a:p>
            <a:pPr eaLnBrk="1" fontAlgn="auto" hangingPunct="1">
              <a:spcBef>
                <a:spcPts val="600"/>
              </a:spcBef>
              <a:spcAft>
                <a:spcPts val="600"/>
              </a:spcAft>
              <a:buFont typeface="Wingdings 3" charset="2"/>
              <a:buChar char=""/>
              <a:defRPr/>
            </a:pPr>
            <a:r>
              <a:rPr lang="en-GB" dirty="0"/>
              <a:t>Clear idea of the objectives of the research instrument</a:t>
            </a:r>
          </a:p>
          <a:p>
            <a:pPr eaLnBrk="1" fontAlgn="auto" hangingPunct="1">
              <a:spcBef>
                <a:spcPts val="600"/>
              </a:spcBef>
              <a:spcAft>
                <a:spcPts val="600"/>
              </a:spcAft>
              <a:buFont typeface="Wingdings 3" charset="2"/>
              <a:buChar char=""/>
              <a:defRPr/>
            </a:pPr>
            <a:r>
              <a:rPr lang="en-GB" dirty="0"/>
              <a:t>Questionnaire and Experiments</a:t>
            </a:r>
          </a:p>
        </p:txBody>
      </p:sp>
      <p:pic>
        <p:nvPicPr>
          <p:cNvPr id="2" name="Picture 1">
            <a:extLst>
              <a:ext uri="{FF2B5EF4-FFF2-40B4-BE49-F238E27FC236}">
                <a16:creationId xmlns:a16="http://schemas.microsoft.com/office/drawing/2014/main" id="{341188D1-F983-4B44-B664-9EEF331F00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32040" y="5058733"/>
            <a:ext cx="1684585" cy="153726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05446CD2-89EC-466E-8886-98F1303AF41A}"/>
              </a:ext>
            </a:extLst>
          </p:cNvPr>
          <p:cNvSpPr>
            <a:spLocks noGrp="1"/>
          </p:cNvSpPr>
          <p:nvPr>
            <p:ph type="title"/>
          </p:nvPr>
        </p:nvSpPr>
        <p:spPr/>
        <p:txBody>
          <a:bodyPr/>
          <a:lstStyle/>
          <a:p>
            <a:pPr eaLnBrk="1" hangingPunct="1"/>
            <a:r>
              <a:rPr lang="en-GB" altLang="en-US"/>
              <a:t>What is a questionnaire?</a:t>
            </a:r>
          </a:p>
        </p:txBody>
      </p:sp>
      <p:sp>
        <p:nvSpPr>
          <p:cNvPr id="6" name="Rectangle 5">
            <a:extLst>
              <a:ext uri="{FF2B5EF4-FFF2-40B4-BE49-F238E27FC236}">
                <a16:creationId xmlns:a16="http://schemas.microsoft.com/office/drawing/2014/main" id="{D9B1DC64-01EA-4D62-86E9-5712D647FAE4}"/>
              </a:ext>
            </a:extLst>
          </p:cNvPr>
          <p:cNvSpPr/>
          <p:nvPr/>
        </p:nvSpPr>
        <p:spPr>
          <a:xfrm>
            <a:off x="1835696" y="1412776"/>
            <a:ext cx="4104456" cy="4608512"/>
          </a:xfrm>
          <a:prstGeom prst="rect">
            <a:avLst/>
          </a:prstGeom>
          <a:solidFill>
            <a:schemeClr val="bg1"/>
          </a:solidFill>
          <a:ln>
            <a:noFill/>
          </a:ln>
          <a:effectLst>
            <a:outerShdw blurRad="546100" dist="952500" dir="5160000" sx="97000" sy="97000" kx="1200000" algn="br" rotWithShape="0">
              <a:prstClr val="black">
                <a:alpha val="19000"/>
              </a:prstClr>
            </a:outerShdw>
          </a:effectLst>
          <a:scene3d>
            <a:camera prst="perspectiveRelaxed">
              <a:rot lat="21353725" lon="19775947" rev="774525"/>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360000" tIns="360000" rIns="360000" bIns="360000"/>
          <a:lstStyle/>
          <a:p>
            <a:pPr marL="715963" indent="-715963" eaLnBrk="1" fontAlgn="auto" hangingPunct="1">
              <a:spcBef>
                <a:spcPts val="600"/>
              </a:spcBef>
              <a:spcAft>
                <a:spcPts val="600"/>
              </a:spcAft>
              <a:tabLst>
                <a:tab pos="715963" algn="l"/>
              </a:tabLst>
              <a:defRPr/>
            </a:pPr>
            <a:r>
              <a:rPr lang="en-GB" sz="2400" dirty="0">
                <a:solidFill>
                  <a:schemeClr val="tx1"/>
                </a:solidFill>
                <a:sym typeface="Wingdings 2"/>
              </a:rPr>
              <a:t></a:t>
            </a:r>
            <a:r>
              <a:rPr lang="en-GB" sz="4000" dirty="0">
                <a:solidFill>
                  <a:schemeClr val="tx1"/>
                </a:solidFill>
                <a:sym typeface="Wingdings 2"/>
              </a:rPr>
              <a:t>	</a:t>
            </a:r>
            <a:r>
              <a:rPr lang="en-GB" sz="2400" dirty="0">
                <a:solidFill>
                  <a:schemeClr val="tx1"/>
                </a:solidFill>
              </a:rPr>
              <a:t>A series of questions.</a:t>
            </a:r>
          </a:p>
          <a:p>
            <a:pPr marL="715963" indent="-715963" eaLnBrk="1" fontAlgn="auto" hangingPunct="1">
              <a:spcBef>
                <a:spcPts val="600"/>
              </a:spcBef>
              <a:spcAft>
                <a:spcPts val="600"/>
              </a:spcAft>
              <a:tabLst>
                <a:tab pos="715963" algn="l"/>
              </a:tabLst>
              <a:defRPr/>
            </a:pPr>
            <a:r>
              <a:rPr lang="en-GB" sz="2400" dirty="0">
                <a:solidFill>
                  <a:schemeClr val="tx1"/>
                </a:solidFill>
                <a:sym typeface="Wingdings 2"/>
              </a:rPr>
              <a:t>	</a:t>
            </a:r>
            <a:r>
              <a:rPr lang="en-GB" sz="2400" dirty="0">
                <a:solidFill>
                  <a:schemeClr val="tx1"/>
                </a:solidFill>
              </a:rPr>
              <a:t>Gathers information from lots of people.</a:t>
            </a:r>
          </a:p>
          <a:p>
            <a:pPr marL="715963" indent="-715963" eaLnBrk="1" fontAlgn="auto" hangingPunct="1">
              <a:spcBef>
                <a:spcPts val="600"/>
              </a:spcBef>
              <a:spcAft>
                <a:spcPts val="600"/>
              </a:spcAft>
              <a:tabLst>
                <a:tab pos="715963" algn="l"/>
              </a:tabLst>
              <a:defRPr/>
            </a:pPr>
            <a:r>
              <a:rPr lang="en-GB" sz="2400" dirty="0">
                <a:solidFill>
                  <a:schemeClr val="tx1"/>
                </a:solidFill>
                <a:sym typeface="Wingdings 2"/>
              </a:rPr>
              <a:t>	</a:t>
            </a:r>
            <a:r>
              <a:rPr lang="en-GB" sz="2400" dirty="0">
                <a:solidFill>
                  <a:schemeClr val="tx1"/>
                </a:solidFill>
              </a:rPr>
              <a:t>Focussed </a:t>
            </a:r>
            <a:r>
              <a:rPr lang="en-GB" sz="2800" dirty="0">
                <a:solidFill>
                  <a:schemeClr val="tx1"/>
                </a:solidFill>
              </a:rPr>
              <a:t>around a single topic or area of interest</a:t>
            </a:r>
            <a:r>
              <a:rPr lang="en-GB" sz="4000" dirty="0">
                <a:solidFill>
                  <a:schemeClr val="tx1"/>
                </a:solidFill>
              </a:rPr>
              <a:t>.</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D0AEBC99-79CD-4B64-BC47-42172AC98568}"/>
              </a:ext>
            </a:extLst>
          </p:cNvPr>
          <p:cNvSpPr>
            <a:spLocks noGrp="1"/>
          </p:cNvSpPr>
          <p:nvPr>
            <p:ph type="title"/>
          </p:nvPr>
        </p:nvSpPr>
        <p:spPr/>
        <p:txBody>
          <a:bodyPr/>
          <a:lstStyle/>
          <a:p>
            <a:pPr eaLnBrk="1" hangingPunct="1"/>
            <a:r>
              <a:rPr lang="en-GB" altLang="en-US"/>
              <a:t>Why is the Questionnaire necessary?</a:t>
            </a:r>
          </a:p>
        </p:txBody>
      </p:sp>
      <p:sp>
        <p:nvSpPr>
          <p:cNvPr id="16387" name="Content Placeholder 2">
            <a:extLst>
              <a:ext uri="{FF2B5EF4-FFF2-40B4-BE49-F238E27FC236}">
                <a16:creationId xmlns:a16="http://schemas.microsoft.com/office/drawing/2014/main" id="{81D20E2B-DE92-47B5-8322-B323CFB65027}"/>
              </a:ext>
            </a:extLst>
          </p:cNvPr>
          <p:cNvSpPr>
            <a:spLocks noGrp="1"/>
          </p:cNvSpPr>
          <p:nvPr>
            <p:ph idx="1"/>
          </p:nvPr>
        </p:nvSpPr>
        <p:spPr>
          <a:xfrm>
            <a:off x="965200" y="2133600"/>
            <a:ext cx="3346450" cy="2663825"/>
          </a:xfrm>
        </p:spPr>
        <p:txBody>
          <a:bodyPr/>
          <a:lstStyle/>
          <a:p>
            <a:pPr eaLnBrk="1" hangingPunct="1"/>
            <a:r>
              <a:rPr lang="en-GB" altLang="en-US"/>
              <a:t>One overall aim (e.g. customer satisfaction)</a:t>
            </a:r>
          </a:p>
          <a:p>
            <a:pPr eaLnBrk="1" hangingPunct="1"/>
            <a:r>
              <a:rPr lang="en-GB" altLang="en-US"/>
              <a:t>No more than three objectives (e.g. intention to revisit, customer experience, overall satisfaction)</a:t>
            </a:r>
          </a:p>
        </p:txBody>
      </p:sp>
      <p:sp>
        <p:nvSpPr>
          <p:cNvPr id="16388" name="AutoShape 2" descr="Image result for purpose">
            <a:extLst>
              <a:ext uri="{FF2B5EF4-FFF2-40B4-BE49-F238E27FC236}">
                <a16:creationId xmlns:a16="http://schemas.microsoft.com/office/drawing/2014/main" id="{A4D6407E-F1E0-44C8-ADF0-92C660857047}"/>
              </a:ext>
            </a:extLst>
          </p:cNvPr>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Gill Sans MT" panose="020B0502020104020203" pitchFamily="34" charset="0"/>
            </a:endParaRPr>
          </a:p>
        </p:txBody>
      </p:sp>
      <p:pic>
        <p:nvPicPr>
          <p:cNvPr id="5" name="Picture 4">
            <a:extLst>
              <a:ext uri="{FF2B5EF4-FFF2-40B4-BE49-F238E27FC236}">
                <a16:creationId xmlns:a16="http://schemas.microsoft.com/office/drawing/2014/main" id="{5023C484-5C53-4E28-A67A-985BFC7123BA}"/>
              </a:ext>
            </a:extLst>
          </p:cNvPr>
          <p:cNvPicPr>
            <a:picLocks noChangeAspect="1"/>
          </p:cNvPicPr>
          <p:nvPr/>
        </p:nvPicPr>
        <p:blipFill>
          <a:blip r:embed="rId2"/>
          <a:stretch>
            <a:fillRect/>
          </a:stretch>
        </p:blipFill>
        <p:spPr>
          <a:xfrm>
            <a:off x="5004047" y="2157680"/>
            <a:ext cx="2672807" cy="213541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6" name="TextBox 5">
            <a:extLst>
              <a:ext uri="{FF2B5EF4-FFF2-40B4-BE49-F238E27FC236}">
                <a16:creationId xmlns:a16="http://schemas.microsoft.com/office/drawing/2014/main" id="{5B22D2BE-D878-4070-A76A-DE6447A09629}"/>
              </a:ext>
            </a:extLst>
          </p:cNvPr>
          <p:cNvSpPr txBox="1"/>
          <p:nvPr/>
        </p:nvSpPr>
        <p:spPr>
          <a:xfrm>
            <a:off x="1547664" y="4520375"/>
            <a:ext cx="5112568" cy="1754326"/>
          </a:xfrm>
          <a:prstGeom prst="rect">
            <a:avLst/>
          </a:prstGeom>
          <a:no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a:spAutoFit/>
          </a:bodyPr>
          <a:lstStyle/>
          <a:p>
            <a:pPr eaLnBrk="1" fontAlgn="auto" hangingPunct="1">
              <a:spcBef>
                <a:spcPts val="0"/>
              </a:spcBef>
              <a:spcAft>
                <a:spcPts val="0"/>
              </a:spcAft>
              <a:defRPr/>
            </a:pPr>
            <a:r>
              <a:rPr lang="en-GB" sz="3600" dirty="0">
                <a:latin typeface="+mn-lt"/>
              </a:rPr>
              <a:t>Too many aims/objectives = poor survey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BE43E-3CFA-43C0-A93D-72F781D4C887}"/>
              </a:ext>
            </a:extLst>
          </p:cNvPr>
          <p:cNvSpPr>
            <a:spLocks noGrp="1"/>
          </p:cNvSpPr>
          <p:nvPr>
            <p:ph type="title"/>
          </p:nvPr>
        </p:nvSpPr>
        <p:spPr>
          <a:xfrm>
            <a:off x="938213" y="382588"/>
            <a:ext cx="7634287" cy="806450"/>
          </a:xfrm>
        </p:spPr>
        <p:txBody>
          <a:bodyPr rtlCol="0">
            <a:normAutofit/>
          </a:bodyPr>
          <a:lstStyle/>
          <a:p>
            <a:pPr eaLnBrk="1" fontAlgn="auto" hangingPunct="1">
              <a:spcAft>
                <a:spcPts val="0"/>
              </a:spcAft>
              <a:defRPr/>
            </a:pPr>
            <a:r>
              <a:rPr lang="en-GB" sz="4000" spc="-30" dirty="0"/>
              <a:t>An </a:t>
            </a:r>
            <a:r>
              <a:rPr lang="en-GB" sz="4000" spc="-30" dirty="0">
                <a:solidFill>
                  <a:schemeClr val="accent6">
                    <a:lumMod val="50000"/>
                  </a:schemeClr>
                </a:solidFill>
              </a:rPr>
              <a:t>effective</a:t>
            </a:r>
            <a:r>
              <a:rPr lang="en-GB" sz="4000" spc="-30" dirty="0"/>
              <a:t> questionnaire…</a:t>
            </a:r>
          </a:p>
        </p:txBody>
      </p:sp>
      <p:sp>
        <p:nvSpPr>
          <p:cNvPr id="3" name="Content Placeholder 2">
            <a:extLst>
              <a:ext uri="{FF2B5EF4-FFF2-40B4-BE49-F238E27FC236}">
                <a16:creationId xmlns:a16="http://schemas.microsoft.com/office/drawing/2014/main" id="{3AD74CF2-8EF4-4504-88EF-A84E4F6C702D}"/>
              </a:ext>
            </a:extLst>
          </p:cNvPr>
          <p:cNvSpPr>
            <a:spLocks noGrp="1"/>
          </p:cNvSpPr>
          <p:nvPr>
            <p:ph idx="1"/>
          </p:nvPr>
        </p:nvSpPr>
        <p:spPr>
          <a:xfrm>
            <a:off x="860425" y="1493838"/>
            <a:ext cx="6172200" cy="4525962"/>
          </a:xfrm>
        </p:spPr>
        <p:txBody>
          <a:bodyPr rtlCol="0">
            <a:noAutofit/>
          </a:bodyPr>
          <a:lstStyle/>
          <a:p>
            <a:pPr marL="0" indent="0" eaLnBrk="1" fontAlgn="auto" hangingPunct="1">
              <a:spcAft>
                <a:spcPts val="0"/>
              </a:spcAft>
              <a:buFont typeface="Arial" panose="020B0604020202020204" pitchFamily="34" charset="0"/>
              <a:buNone/>
              <a:defRPr/>
            </a:pPr>
            <a:r>
              <a:rPr lang="en-GB" sz="2000" dirty="0">
                <a:solidFill>
                  <a:schemeClr val="tx2"/>
                </a:solidFill>
              </a:rPr>
              <a:t>Asks relevant questions</a:t>
            </a:r>
          </a:p>
          <a:p>
            <a:pPr eaLnBrk="1" fontAlgn="auto" hangingPunct="1">
              <a:spcAft>
                <a:spcPts val="0"/>
              </a:spcAft>
              <a:buFont typeface="Wingdings 3" charset="2"/>
              <a:buChar char=""/>
              <a:defRPr/>
            </a:pPr>
            <a:r>
              <a:rPr lang="en-GB" sz="2000" dirty="0">
                <a:solidFill>
                  <a:schemeClr val="tx1">
                    <a:lumMod val="65000"/>
                    <a:lumOff val="35000"/>
                  </a:schemeClr>
                </a:solidFill>
              </a:rPr>
              <a:t>Questions that will provide the answers to the research topic in question</a:t>
            </a:r>
          </a:p>
          <a:p>
            <a:pPr marL="0" indent="0" eaLnBrk="1" fontAlgn="auto" hangingPunct="1">
              <a:spcAft>
                <a:spcPts val="0"/>
              </a:spcAft>
              <a:buFont typeface="Arial" panose="020B0604020202020204" pitchFamily="34" charset="0"/>
              <a:buNone/>
              <a:defRPr/>
            </a:pPr>
            <a:endParaRPr lang="en-GB" sz="2000" dirty="0">
              <a:solidFill>
                <a:schemeClr val="tx1">
                  <a:lumMod val="65000"/>
                  <a:lumOff val="35000"/>
                </a:schemeClr>
              </a:solidFill>
            </a:endParaRPr>
          </a:p>
          <a:p>
            <a:pPr marL="0" indent="0" eaLnBrk="1" fontAlgn="auto" hangingPunct="1">
              <a:spcAft>
                <a:spcPts val="0"/>
              </a:spcAft>
              <a:buFont typeface="Arial" panose="020B0604020202020204" pitchFamily="34" charset="0"/>
              <a:buNone/>
              <a:defRPr/>
            </a:pPr>
            <a:r>
              <a:rPr lang="en-GB" sz="2000" dirty="0">
                <a:solidFill>
                  <a:schemeClr val="tx2"/>
                </a:solidFill>
              </a:rPr>
              <a:t>Gets valid responses</a:t>
            </a:r>
          </a:p>
          <a:p>
            <a:pPr eaLnBrk="1" fontAlgn="auto" hangingPunct="1">
              <a:spcAft>
                <a:spcPts val="0"/>
              </a:spcAft>
              <a:buFont typeface="Wingdings 3" charset="2"/>
              <a:buChar char=""/>
              <a:defRPr/>
            </a:pPr>
            <a:r>
              <a:rPr lang="en-GB" sz="2000" dirty="0">
                <a:solidFill>
                  <a:schemeClr val="tx1">
                    <a:lumMod val="65000"/>
                    <a:lumOff val="35000"/>
                  </a:schemeClr>
                </a:solidFill>
              </a:rPr>
              <a:t>Responses given reflect the respondent’s actual opinions</a:t>
            </a:r>
          </a:p>
          <a:p>
            <a:pPr marL="0" indent="0" eaLnBrk="1" fontAlgn="auto" hangingPunct="1">
              <a:spcAft>
                <a:spcPts val="0"/>
              </a:spcAft>
              <a:buFont typeface="Arial" panose="020B0604020202020204" pitchFamily="34" charset="0"/>
              <a:buNone/>
              <a:defRPr/>
            </a:pPr>
            <a:endParaRPr lang="en-GB" sz="2000" dirty="0">
              <a:solidFill>
                <a:schemeClr val="tx1">
                  <a:lumMod val="65000"/>
                  <a:lumOff val="35000"/>
                </a:schemeClr>
              </a:solidFill>
            </a:endParaRPr>
          </a:p>
          <a:p>
            <a:pPr marL="0" indent="0" eaLnBrk="1" fontAlgn="auto" hangingPunct="1">
              <a:spcAft>
                <a:spcPts val="0"/>
              </a:spcAft>
              <a:buFont typeface="Arial" panose="020B0604020202020204" pitchFamily="34" charset="0"/>
              <a:buNone/>
              <a:defRPr/>
            </a:pPr>
            <a:r>
              <a:rPr lang="en-GB" sz="2000" dirty="0">
                <a:solidFill>
                  <a:schemeClr val="tx2"/>
                </a:solidFill>
              </a:rPr>
              <a:t>Gets a representative response</a:t>
            </a:r>
          </a:p>
          <a:p>
            <a:pPr eaLnBrk="1" fontAlgn="auto" hangingPunct="1">
              <a:spcAft>
                <a:spcPts val="0"/>
              </a:spcAft>
              <a:buFont typeface="Wingdings 3" charset="2"/>
              <a:buChar char=""/>
              <a:defRPr/>
            </a:pPr>
            <a:r>
              <a:rPr lang="en-GB" sz="2000" dirty="0">
                <a:solidFill>
                  <a:schemeClr val="tx1">
                    <a:lumMod val="65000"/>
                    <a:lumOff val="35000"/>
                  </a:schemeClr>
                </a:solidFill>
              </a:rPr>
              <a:t>Makes it more reliable to infer the findings to wider population</a:t>
            </a:r>
          </a:p>
        </p:txBody>
      </p:sp>
      <p:pic>
        <p:nvPicPr>
          <p:cNvPr id="17412" name="Picture 2" descr="Pie Chart icon">
            <a:extLst>
              <a:ext uri="{FF2B5EF4-FFF2-40B4-BE49-F238E27FC236}">
                <a16:creationId xmlns:a16="http://schemas.microsoft.com/office/drawing/2014/main" id="{5AD6D046-A7CC-41D7-BE55-7DC222B252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72913">
            <a:off x="6823075" y="5470525"/>
            <a:ext cx="1096963"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1ED1F2FD-D578-4730-A4B6-EE5FB64A0227}"/>
              </a:ext>
            </a:extLst>
          </p:cNvPr>
          <p:cNvSpPr/>
          <p:nvPr/>
        </p:nvSpPr>
        <p:spPr>
          <a:xfrm>
            <a:off x="7543800" y="4800600"/>
            <a:ext cx="1219200" cy="1702565"/>
          </a:xfrm>
          <a:prstGeom prst="rect">
            <a:avLst/>
          </a:prstGeom>
          <a:solidFill>
            <a:schemeClr val="bg1"/>
          </a:solidFill>
          <a:ln>
            <a:noFill/>
          </a:ln>
          <a:effectLst>
            <a:outerShdw blurRad="50800" dist="38100" dir="8100000" algn="tr" rotWithShape="0">
              <a:prstClr val="black">
                <a:alpha val="40000"/>
              </a:prstClr>
            </a:outerShdw>
          </a:effectLst>
          <a:scene3d>
            <a:camera prst="perspectiveRelaxed">
              <a:rot lat="18785198" lon="20269466" rev="130514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r>
              <a:rPr lang="en-GB" dirty="0">
                <a:solidFill>
                  <a:schemeClr val="tx1"/>
                </a:solidFill>
              </a:rPr>
              <a:t>Survey report</a:t>
            </a:r>
          </a:p>
        </p:txBody>
      </p:sp>
      <p:pic>
        <p:nvPicPr>
          <p:cNvPr id="17414" name="Picture 2" descr="Pie Chart icon">
            <a:extLst>
              <a:ext uri="{FF2B5EF4-FFF2-40B4-BE49-F238E27FC236}">
                <a16:creationId xmlns:a16="http://schemas.microsoft.com/office/drawing/2014/main" id="{288ABD3D-79A1-46C5-A622-74CFE428406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13700" y="55626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4">
            <a:extLst>
              <a:ext uri="{FF2B5EF4-FFF2-40B4-BE49-F238E27FC236}">
                <a16:creationId xmlns:a16="http://schemas.microsoft.com/office/drawing/2014/main" id="{1D9A75A0-8DBE-45AE-9EF2-D88CBEAADE9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81800" y="3429000"/>
            <a:ext cx="10668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6">
            <a:extLst>
              <a:ext uri="{FF2B5EF4-FFF2-40B4-BE49-F238E27FC236}">
                <a16:creationId xmlns:a16="http://schemas.microsoft.com/office/drawing/2014/main" id="{13A474CE-A9EC-4319-87A2-2AB8F26A8E9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37500" y="3443288"/>
            <a:ext cx="10668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3">
            <a:extLst>
              <a:ext uri="{FF2B5EF4-FFF2-40B4-BE49-F238E27FC236}">
                <a16:creationId xmlns:a16="http://schemas.microsoft.com/office/drawing/2014/main" id="{5995DE63-C2AC-4A91-AEF7-5071B85275F9}"/>
              </a:ext>
            </a:extLst>
          </p:cNvPr>
          <p:cNvSpPr/>
          <p:nvPr/>
        </p:nvSpPr>
        <p:spPr>
          <a:xfrm rot="12492114">
            <a:off x="7859053" y="4468367"/>
            <a:ext cx="508769" cy="359665"/>
          </a:xfrm>
          <a:prstGeom prst="rect">
            <a:avLst/>
          </a:prstGeom>
          <a:solidFill>
            <a:schemeClr val="bg1"/>
          </a:solidFill>
          <a:ln>
            <a:noFill/>
          </a:ln>
          <a:effectLst>
            <a:outerShdw blurRad="50800" dist="38100" dir="8100000" algn="tr" rotWithShape="0">
              <a:prstClr val="black">
                <a:alpha val="40000"/>
              </a:prstClr>
            </a:outerShdw>
          </a:effectLst>
          <a:scene3d>
            <a:camera prst="perspectiveRelaxed" fov="3600000">
              <a:rot lat="19599452" lon="1709383" rev="20746298"/>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r>
              <a:rPr lang="en-GB" dirty="0">
                <a:solidFill>
                  <a:schemeClr val="tx1"/>
                </a:solidFill>
                <a:sym typeface="Wingdings 2"/>
              </a:rPr>
              <a:t></a:t>
            </a:r>
            <a:endParaRPr lang="en-GB" dirty="0">
              <a:solidFill>
                <a:schemeClr val="tx1"/>
              </a:solidFill>
            </a:endParaRPr>
          </a:p>
        </p:txBody>
      </p:sp>
      <p:sp>
        <p:nvSpPr>
          <p:cNvPr id="10" name="Cloud Callout 9">
            <a:extLst>
              <a:ext uri="{FF2B5EF4-FFF2-40B4-BE49-F238E27FC236}">
                <a16:creationId xmlns:a16="http://schemas.microsoft.com/office/drawing/2014/main" id="{69870273-8D68-4B49-A9B0-3A6810398BD5}"/>
              </a:ext>
            </a:extLst>
          </p:cNvPr>
          <p:cNvSpPr/>
          <p:nvPr/>
        </p:nvSpPr>
        <p:spPr>
          <a:xfrm>
            <a:off x="6883400" y="3141663"/>
            <a:ext cx="392113" cy="301625"/>
          </a:xfrm>
          <a:prstGeom prst="cloudCallout">
            <a:avLst>
              <a:gd name="adj1" fmla="val 35242"/>
              <a:gd name="adj2" fmla="val 625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2"/>
                </a:solidFill>
                <a:sym typeface="Wingdings 2"/>
              </a:rPr>
              <a:t></a:t>
            </a:r>
            <a:endParaRPr lang="en-GB" dirty="0">
              <a:solidFill>
                <a:schemeClr val="tx2"/>
              </a:solidFill>
            </a:endParaRPr>
          </a:p>
        </p:txBody>
      </p:sp>
      <p:graphicFrame>
        <p:nvGraphicFramePr>
          <p:cNvPr id="11" name="Diagram 10">
            <a:extLst>
              <a:ext uri="{FF2B5EF4-FFF2-40B4-BE49-F238E27FC236}">
                <a16:creationId xmlns:a16="http://schemas.microsoft.com/office/drawing/2014/main" id="{9873DE78-CC37-4244-8748-37019D145A62}"/>
              </a:ext>
            </a:extLst>
          </p:cNvPr>
          <p:cNvGraphicFramePr/>
          <p:nvPr/>
        </p:nvGraphicFramePr>
        <p:xfrm>
          <a:off x="6324600" y="1447800"/>
          <a:ext cx="2438400" cy="150781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8CABDCA-63A2-4C56-8367-ADFAA90EDDD9}"/>
              </a:ext>
            </a:extLst>
          </p:cNvPr>
          <p:cNvSpPr/>
          <p:nvPr/>
        </p:nvSpPr>
        <p:spPr>
          <a:xfrm>
            <a:off x="2339752" y="4926002"/>
            <a:ext cx="2952328" cy="792088"/>
          </a:xfrm>
          <a:prstGeom prst="rect">
            <a:avLst/>
          </a:prstGeom>
          <a:solidFill>
            <a:schemeClr val="accent2">
              <a:lumMod val="60000"/>
              <a:lumOff val="40000"/>
            </a:schemeClr>
          </a:solid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400" b="1" dirty="0">
              <a:solidFill>
                <a:srgbClr val="FFFFFF"/>
              </a:solidFill>
            </a:endParaRPr>
          </a:p>
        </p:txBody>
      </p:sp>
      <p:sp>
        <p:nvSpPr>
          <p:cNvPr id="40974" name="Rectangle 4">
            <a:extLst>
              <a:ext uri="{FF2B5EF4-FFF2-40B4-BE49-F238E27FC236}">
                <a16:creationId xmlns:a16="http://schemas.microsoft.com/office/drawing/2014/main" id="{8FFA1BAA-F42E-4593-948C-E1CBE1BD52F6}"/>
              </a:ext>
            </a:extLst>
          </p:cNvPr>
          <p:cNvSpPr>
            <a:spLocks noGrp="1" noChangeArrowheads="1"/>
          </p:cNvSpPr>
          <p:nvPr>
            <p:ph type="title"/>
          </p:nvPr>
        </p:nvSpPr>
        <p:spPr>
          <a:xfrm>
            <a:off x="609600" y="609600"/>
            <a:ext cx="6348413" cy="1320800"/>
          </a:xfrm>
        </p:spPr>
        <p:txBody>
          <a:bodyPr lIns="90488" tIns="44450" rIns="90488" bIns="44450" rtlCol="0">
            <a:normAutofit fontScale="90000"/>
          </a:bodyPr>
          <a:lstStyle/>
          <a:p>
            <a:pPr eaLnBrk="1" fontAlgn="auto" hangingPunct="1">
              <a:spcAft>
                <a:spcPts val="0"/>
              </a:spcAft>
              <a:defRPr/>
            </a:pPr>
            <a:r>
              <a:rPr lang="en-US" altLang="en-US" dirty="0">
                <a:solidFill>
                  <a:srgbClr val="000000"/>
                </a:solidFill>
                <a:ea typeface="MS PGothic" panose="020B0600070205080204" pitchFamily="34" charset="-128"/>
              </a:rPr>
              <a:t>Stages in the </a:t>
            </a:r>
            <a:br>
              <a:rPr lang="en-US" altLang="en-US" dirty="0">
                <a:solidFill>
                  <a:srgbClr val="000000"/>
                </a:solidFill>
                <a:ea typeface="MS PGothic" panose="020B0600070205080204" pitchFamily="34" charset="-128"/>
              </a:rPr>
            </a:br>
            <a:r>
              <a:rPr lang="en-US" altLang="en-US" dirty="0">
                <a:solidFill>
                  <a:srgbClr val="000000"/>
                </a:solidFill>
                <a:ea typeface="MS PGothic" panose="020B0600070205080204" pitchFamily="34" charset="-128"/>
              </a:rPr>
              <a:t>Development of a Questionnaire</a:t>
            </a:r>
          </a:p>
        </p:txBody>
      </p:sp>
      <p:sp>
        <p:nvSpPr>
          <p:cNvPr id="19462" name="Rectangle 11">
            <a:extLst>
              <a:ext uri="{FF2B5EF4-FFF2-40B4-BE49-F238E27FC236}">
                <a16:creationId xmlns:a16="http://schemas.microsoft.com/office/drawing/2014/main" id="{CE28A952-3153-4B9A-880E-F5B7A13F8B5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Tx/>
              <a:buNone/>
            </a:pPr>
            <a:fld id="{0B9258A5-AB7D-45E3-85E7-6F05014D8B6A}" type="slidenum">
              <a:rPr lang="en-GB" altLang="en-US" sz="1200" smtClean="0">
                <a:solidFill>
                  <a:srgbClr val="898989"/>
                </a:solidFill>
                <a:latin typeface="Calibri" panose="020F0502020204030204" pitchFamily="34" charset="0"/>
                <a:ea typeface="MS PGothic" panose="020B0600070205080204" pitchFamily="34" charset="-128"/>
              </a:rPr>
              <a:pPr fontAlgn="base">
                <a:spcBef>
                  <a:spcPct val="0"/>
                </a:spcBef>
                <a:spcAft>
                  <a:spcPct val="0"/>
                </a:spcAft>
                <a:buClrTx/>
                <a:buSzTx/>
                <a:buFontTx/>
                <a:buNone/>
              </a:pPr>
              <a:t>8</a:t>
            </a:fld>
            <a:endParaRPr lang="en-GB" altLang="en-US" sz="1200">
              <a:solidFill>
                <a:srgbClr val="898989"/>
              </a:solidFill>
              <a:latin typeface="Calibri" panose="020F0502020204030204" pitchFamily="34" charset="0"/>
              <a:ea typeface="MS PGothic" panose="020B0600070205080204" pitchFamily="34" charset="-128"/>
            </a:endParaRPr>
          </a:p>
        </p:txBody>
      </p:sp>
      <p:sp>
        <p:nvSpPr>
          <p:cNvPr id="19463" name="Rectangle 2">
            <a:extLst>
              <a:ext uri="{FF2B5EF4-FFF2-40B4-BE49-F238E27FC236}">
                <a16:creationId xmlns:a16="http://schemas.microsoft.com/office/drawing/2014/main" id="{50451909-4A1D-4BF5-A7D3-6987DEB992A3}"/>
              </a:ext>
            </a:extLst>
          </p:cNvPr>
          <p:cNvSpPr>
            <a:spLocks noChangeArrowheads="1"/>
          </p:cNvSpPr>
          <p:nvPr/>
        </p:nvSpPr>
        <p:spPr bwMode="auto">
          <a:xfrm>
            <a:off x="7239000" y="6629400"/>
            <a:ext cx="1905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eaLnBrk="1" hangingPunct="1">
              <a:spcBef>
                <a:spcPct val="0"/>
              </a:spcBef>
              <a:buClrTx/>
              <a:buSzTx/>
              <a:buFontTx/>
              <a:buNone/>
            </a:pPr>
            <a:endParaRPr lang="en-US" altLang="en-US" sz="1000" b="1">
              <a:solidFill>
                <a:srgbClr val="000000"/>
              </a:solidFill>
              <a:latin typeface="Arial" panose="020B0604020202020204" pitchFamily="34" charset="0"/>
              <a:ea typeface="MS PGothic" panose="020B0600070205080204" pitchFamily="34" charset="-128"/>
            </a:endParaRPr>
          </a:p>
        </p:txBody>
      </p:sp>
      <p:sp>
        <p:nvSpPr>
          <p:cNvPr id="19464" name="Rectangle 3">
            <a:extLst>
              <a:ext uri="{FF2B5EF4-FFF2-40B4-BE49-F238E27FC236}">
                <a16:creationId xmlns:a16="http://schemas.microsoft.com/office/drawing/2014/main" id="{22FC63FA-BFBB-48E6-B5DB-15495BFF1693}"/>
              </a:ext>
            </a:extLst>
          </p:cNvPr>
          <p:cNvSpPr>
            <a:spLocks noChangeArrowheads="1"/>
          </p:cNvSpPr>
          <p:nvPr/>
        </p:nvSpPr>
        <p:spPr bwMode="auto">
          <a:xfrm>
            <a:off x="0" y="6629400"/>
            <a:ext cx="4213225"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US" altLang="en-US" sz="1000" b="1">
              <a:solidFill>
                <a:srgbClr val="000000"/>
              </a:solidFill>
              <a:latin typeface="Arial" panose="020B0604020202020204" pitchFamily="34" charset="0"/>
              <a:ea typeface="MS PGothic" panose="020B0600070205080204" pitchFamily="34" charset="-128"/>
            </a:endParaRPr>
          </a:p>
        </p:txBody>
      </p:sp>
      <p:sp>
        <p:nvSpPr>
          <p:cNvPr id="69647" name="Line 8">
            <a:extLst>
              <a:ext uri="{FF2B5EF4-FFF2-40B4-BE49-F238E27FC236}">
                <a16:creationId xmlns:a16="http://schemas.microsoft.com/office/drawing/2014/main" id="{3009D02F-4143-4866-B4F4-5A89C98E17C0}"/>
              </a:ext>
            </a:extLst>
          </p:cNvPr>
          <p:cNvSpPr>
            <a:spLocks noChangeShapeType="1"/>
          </p:cNvSpPr>
          <p:nvPr/>
        </p:nvSpPr>
        <p:spPr bwMode="auto">
          <a:xfrm flipH="1">
            <a:off x="3770050" y="2981784"/>
            <a:ext cx="9525" cy="573087"/>
          </a:xfrm>
          <a:prstGeom prst="line">
            <a:avLst/>
          </a:prstGeom>
          <a:noFill/>
          <a:ln w="50800">
            <a:solidFill>
              <a:srgbClr val="732888"/>
            </a:solidFill>
            <a:round/>
            <a:headEnd/>
            <a:tailEnd type="triangle" w="med" len="med"/>
          </a:ln>
          <a:scene3d>
            <a:camera prst="orthographicFront"/>
            <a:lightRig rig="threePt" dir="t"/>
          </a:scene3d>
          <a:sp3d>
            <a:bevelT w="114300" prst="artDeco"/>
          </a:sp3d>
          <a:extLst>
            <a:ext uri="{909E8E84-426E-40DD-AFC4-6F175D3DCCD1}">
              <a14:hiddenFill xmlns:a14="http://schemas.microsoft.com/office/drawing/2010/main">
                <a:noFill/>
              </a14:hiddenFill>
            </a:ext>
          </a:extLst>
        </p:spPr>
        <p:txBody>
          <a:bodyPr wrap="none" anchor="ctr"/>
          <a:lstStyle/>
          <a:p>
            <a:pPr>
              <a:defRPr/>
            </a:pPr>
            <a:endParaRPr lang="en-GB" dirty="0"/>
          </a:p>
        </p:txBody>
      </p:sp>
      <p:sp>
        <p:nvSpPr>
          <p:cNvPr id="69648" name="Line 9">
            <a:extLst>
              <a:ext uri="{FF2B5EF4-FFF2-40B4-BE49-F238E27FC236}">
                <a16:creationId xmlns:a16="http://schemas.microsoft.com/office/drawing/2014/main" id="{76F8088F-C76C-4B13-B4DB-F528EA6EA5D2}"/>
              </a:ext>
            </a:extLst>
          </p:cNvPr>
          <p:cNvSpPr>
            <a:spLocks noChangeShapeType="1"/>
          </p:cNvSpPr>
          <p:nvPr/>
        </p:nvSpPr>
        <p:spPr bwMode="auto">
          <a:xfrm flipH="1">
            <a:off x="3770050" y="4350209"/>
            <a:ext cx="9525" cy="565150"/>
          </a:xfrm>
          <a:prstGeom prst="line">
            <a:avLst/>
          </a:prstGeom>
          <a:noFill/>
          <a:ln w="50800">
            <a:solidFill>
              <a:srgbClr val="732888"/>
            </a:solidFill>
            <a:round/>
            <a:headEnd/>
            <a:tailEnd type="triangle" w="med" len="med"/>
          </a:ln>
          <a:scene3d>
            <a:camera prst="orthographicFront"/>
            <a:lightRig rig="threePt" dir="t"/>
          </a:scene3d>
          <a:sp3d>
            <a:bevelT w="114300" prst="artDeco"/>
          </a:sp3d>
          <a:extLst>
            <a:ext uri="{909E8E84-426E-40DD-AFC4-6F175D3DCCD1}">
              <a14:hiddenFill xmlns:a14="http://schemas.microsoft.com/office/drawing/2010/main">
                <a:noFill/>
              </a14:hiddenFill>
            </a:ext>
          </a:extLst>
        </p:spPr>
        <p:txBody>
          <a:bodyPr wrap="none" anchor="ctr"/>
          <a:lstStyle/>
          <a:p>
            <a:pPr>
              <a:defRPr/>
            </a:pPr>
            <a:endParaRPr lang="en-GB" dirty="0"/>
          </a:p>
        </p:txBody>
      </p:sp>
      <p:sp>
        <p:nvSpPr>
          <p:cNvPr id="10250" name="Rectangle 15">
            <a:extLst>
              <a:ext uri="{FF2B5EF4-FFF2-40B4-BE49-F238E27FC236}">
                <a16:creationId xmlns:a16="http://schemas.microsoft.com/office/drawing/2014/main" id="{05447731-CA47-4D54-97F3-3E8F00FA9B0A}"/>
              </a:ext>
            </a:extLst>
          </p:cNvPr>
          <p:cNvSpPr>
            <a:spLocks noChangeArrowheads="1"/>
          </p:cNvSpPr>
          <p:nvPr/>
        </p:nvSpPr>
        <p:spPr bwMode="auto">
          <a:xfrm>
            <a:off x="2385750" y="2186446"/>
            <a:ext cx="2786063" cy="785813"/>
          </a:xfrm>
          <a:prstGeom prst="rect">
            <a:avLst/>
          </a:prstGeom>
          <a:solidFill>
            <a:schemeClr val="accent2">
              <a:lumMod val="60000"/>
              <a:lumOff val="40000"/>
            </a:schemeClr>
          </a:solidFill>
          <a:ln>
            <a:noFill/>
          </a:ln>
          <a:scene3d>
            <a:camera prst="orthographicFront"/>
            <a:lightRig rig="threePt" dir="t"/>
          </a:scene3d>
          <a:sp3d>
            <a:bevelT w="114300" prst="artDeco"/>
          </a:sp3d>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defRPr/>
            </a:pPr>
            <a:endParaRPr lang="en-US" altLang="en-US" b="1" dirty="0">
              <a:solidFill>
                <a:srgbClr val="FC205F"/>
              </a:solidFill>
              <a:latin typeface="Arial" panose="020B0604020202020204" pitchFamily="34" charset="0"/>
              <a:ea typeface="MS PGothic" panose="020B0600070205080204" pitchFamily="34" charset="-128"/>
            </a:endParaRPr>
          </a:p>
        </p:txBody>
      </p:sp>
      <p:sp>
        <p:nvSpPr>
          <p:cNvPr id="10251" name="Rectangle 5">
            <a:extLst>
              <a:ext uri="{FF2B5EF4-FFF2-40B4-BE49-F238E27FC236}">
                <a16:creationId xmlns:a16="http://schemas.microsoft.com/office/drawing/2014/main" id="{E3FD2BDE-1423-417F-B113-2B313E735621}"/>
              </a:ext>
            </a:extLst>
          </p:cNvPr>
          <p:cNvSpPr>
            <a:spLocks noChangeArrowheads="1"/>
          </p:cNvSpPr>
          <p:nvPr/>
        </p:nvSpPr>
        <p:spPr bwMode="auto">
          <a:xfrm>
            <a:off x="2601650" y="2364246"/>
            <a:ext cx="2370138" cy="458788"/>
          </a:xfrm>
          <a:prstGeom prst="rect">
            <a:avLst/>
          </a:prstGeom>
          <a:solidFill>
            <a:schemeClr val="accent2">
              <a:lumMod val="60000"/>
              <a:lumOff val="40000"/>
            </a:schemeClr>
          </a:solidFill>
          <a:ln>
            <a:noFill/>
          </a:ln>
          <a:scene3d>
            <a:camera prst="orthographicFront"/>
            <a:lightRig rig="threePt" dir="t"/>
          </a:scene3d>
          <a:sp3d>
            <a:bevelT w="114300" prst="artDeco"/>
          </a:sp3d>
        </p:spPr>
        <p:txBody>
          <a:bodyPr wrap="none" lIns="90488" tIns="44450" rIns="90488" bIns="44450">
            <a:spAutoFit/>
          </a:bodyPr>
          <a:lstStyle>
            <a:lvl1pPr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defRPr/>
            </a:pPr>
            <a:r>
              <a:rPr lang="en-US" altLang="en-US" sz="2400" b="1" dirty="0">
                <a:solidFill>
                  <a:srgbClr val="124992"/>
                </a:solidFill>
                <a:latin typeface="Arial" panose="020B0604020202020204" pitchFamily="34" charset="0"/>
                <a:ea typeface="MS PGothic" panose="020B0600070205080204" pitchFamily="34" charset="-128"/>
              </a:rPr>
              <a:t>Planning stage</a:t>
            </a:r>
          </a:p>
        </p:txBody>
      </p:sp>
      <p:sp>
        <p:nvSpPr>
          <p:cNvPr id="10252" name="Rectangle 16">
            <a:extLst>
              <a:ext uri="{FF2B5EF4-FFF2-40B4-BE49-F238E27FC236}">
                <a16:creationId xmlns:a16="http://schemas.microsoft.com/office/drawing/2014/main" id="{46B1D348-52B3-483D-AB6F-149B886A82FF}"/>
              </a:ext>
            </a:extLst>
          </p:cNvPr>
          <p:cNvSpPr>
            <a:spLocks noChangeArrowheads="1"/>
          </p:cNvSpPr>
          <p:nvPr/>
        </p:nvSpPr>
        <p:spPr bwMode="auto">
          <a:xfrm>
            <a:off x="2422884" y="3568953"/>
            <a:ext cx="2786063" cy="785813"/>
          </a:xfrm>
          <a:prstGeom prst="rect">
            <a:avLst/>
          </a:prstGeom>
          <a:solidFill>
            <a:schemeClr val="accent2">
              <a:lumMod val="60000"/>
              <a:lumOff val="40000"/>
            </a:schemeClr>
          </a:solidFill>
          <a:ln>
            <a:noFill/>
          </a:ln>
          <a:scene3d>
            <a:camera prst="orthographicFront"/>
            <a:lightRig rig="threePt" dir="t"/>
          </a:scene3d>
          <a:sp3d>
            <a:bevelT w="114300" prst="artDeco"/>
          </a:sp3d>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defRPr/>
            </a:pPr>
            <a:endParaRPr lang="en-US" altLang="en-US" b="1" dirty="0">
              <a:solidFill>
                <a:srgbClr val="FC205F"/>
              </a:solidFill>
              <a:latin typeface="Arial" panose="020B0604020202020204" pitchFamily="34" charset="0"/>
              <a:ea typeface="MS PGothic" panose="020B0600070205080204" pitchFamily="34" charset="-128"/>
            </a:endParaRPr>
          </a:p>
        </p:txBody>
      </p:sp>
      <p:sp>
        <p:nvSpPr>
          <p:cNvPr id="10253" name="Rectangle 6">
            <a:extLst>
              <a:ext uri="{FF2B5EF4-FFF2-40B4-BE49-F238E27FC236}">
                <a16:creationId xmlns:a16="http://schemas.microsoft.com/office/drawing/2014/main" id="{C7B44706-CAEC-484B-9BCF-7546DF3C1F91}"/>
              </a:ext>
            </a:extLst>
          </p:cNvPr>
          <p:cNvSpPr>
            <a:spLocks noChangeArrowheads="1"/>
          </p:cNvSpPr>
          <p:nvPr/>
        </p:nvSpPr>
        <p:spPr bwMode="auto">
          <a:xfrm>
            <a:off x="2755549" y="3738591"/>
            <a:ext cx="2199988" cy="459100"/>
          </a:xfrm>
          <a:prstGeom prst="rect">
            <a:avLst/>
          </a:prstGeom>
          <a:solidFill>
            <a:schemeClr val="accent2">
              <a:lumMod val="60000"/>
              <a:lumOff val="40000"/>
            </a:schemeClr>
          </a:solidFill>
          <a:ln>
            <a:noFill/>
          </a:ln>
          <a:scene3d>
            <a:camera prst="orthographicFront"/>
            <a:lightRig rig="threePt" dir="t"/>
          </a:scene3d>
          <a:sp3d>
            <a:bevelT w="114300" prst="artDeco"/>
          </a:sp3d>
        </p:spPr>
        <p:txBody>
          <a:bodyPr lIns="90488" tIns="44450" rIns="90488" bIns="44450">
            <a:spAutoFit/>
          </a:bodyPr>
          <a:lstStyle>
            <a:lvl1pPr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defRPr/>
            </a:pPr>
            <a:r>
              <a:rPr lang="en-US" altLang="en-US" sz="2400" b="1" dirty="0">
                <a:solidFill>
                  <a:srgbClr val="124992"/>
                </a:solidFill>
                <a:latin typeface="Arial" panose="020B0604020202020204" pitchFamily="34" charset="0"/>
                <a:ea typeface="MS PGothic" panose="020B0600070205080204" pitchFamily="34" charset="-128"/>
              </a:rPr>
              <a:t>Design stage</a:t>
            </a:r>
          </a:p>
        </p:txBody>
      </p:sp>
      <p:sp>
        <p:nvSpPr>
          <p:cNvPr id="10255" name="Rectangle 7">
            <a:extLst>
              <a:ext uri="{FF2B5EF4-FFF2-40B4-BE49-F238E27FC236}">
                <a16:creationId xmlns:a16="http://schemas.microsoft.com/office/drawing/2014/main" id="{9E66474B-AE0D-436E-888E-8B4993A41494}"/>
              </a:ext>
            </a:extLst>
          </p:cNvPr>
          <p:cNvSpPr>
            <a:spLocks noChangeArrowheads="1"/>
          </p:cNvSpPr>
          <p:nvPr/>
        </p:nvSpPr>
        <p:spPr bwMode="auto">
          <a:xfrm>
            <a:off x="3002637" y="5086811"/>
            <a:ext cx="1738313" cy="458787"/>
          </a:xfrm>
          <a:prstGeom prst="rect">
            <a:avLst/>
          </a:prstGeom>
          <a:solidFill>
            <a:schemeClr val="accent2">
              <a:lumMod val="60000"/>
              <a:lumOff val="40000"/>
            </a:schemeClr>
          </a:solidFill>
          <a:ln>
            <a:noFill/>
          </a:ln>
          <a:scene3d>
            <a:camera prst="orthographicFront"/>
            <a:lightRig rig="threePt" dir="t"/>
          </a:scene3d>
          <a:sp3d>
            <a:bevelT w="114300" prst="artDeco"/>
          </a:sp3d>
        </p:spPr>
        <p:txBody>
          <a:bodyPr wrap="none" lIns="90488" tIns="44450" rIns="90488" bIns="44450">
            <a:spAutoFit/>
          </a:bodyPr>
          <a:lstStyle>
            <a:lvl1pPr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defRPr/>
            </a:pPr>
            <a:r>
              <a:rPr lang="en-US" altLang="en-US" sz="2400" b="1" dirty="0">
                <a:solidFill>
                  <a:srgbClr val="124992"/>
                </a:solidFill>
                <a:latin typeface="Arial" panose="020B0604020202020204" pitchFamily="34" charset="0"/>
                <a:ea typeface="MS PGothic" panose="020B0600070205080204" pitchFamily="34" charset="-128"/>
              </a:rPr>
              <a:t>Pilot stage</a:t>
            </a: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0250"/>
                                        </p:tgtEl>
                                        <p:attrNameLst>
                                          <p:attrName>style.visibility</p:attrName>
                                        </p:attrNameLst>
                                      </p:cBhvr>
                                      <p:to>
                                        <p:strVal val="visible"/>
                                      </p:to>
                                    </p:set>
                                    <p:animEffect transition="in" filter="fade">
                                      <p:cBhvr>
                                        <p:cTn id="7" dur="2000"/>
                                        <p:tgtEl>
                                          <p:spTgt spid="10250"/>
                                        </p:tgtEl>
                                      </p:cBhvr>
                                    </p:animEffect>
                                  </p:childTnLst>
                                </p:cTn>
                              </p:par>
                              <p:par>
                                <p:cTn id="8" presetID="10" presetClass="entr" presetSubtype="0" fill="hold" nodeType="withEffect">
                                  <p:stCondLst>
                                    <p:cond delay="0"/>
                                  </p:stCondLst>
                                  <p:childTnLst>
                                    <p:set>
                                      <p:cBhvr>
                                        <p:cTn id="9" dur="1" fill="hold">
                                          <p:stCondLst>
                                            <p:cond delay="0"/>
                                          </p:stCondLst>
                                        </p:cTn>
                                        <p:tgtEl>
                                          <p:spTgt spid="10251"/>
                                        </p:tgtEl>
                                        <p:attrNameLst>
                                          <p:attrName>style.visibility</p:attrName>
                                        </p:attrNameLst>
                                      </p:cBhvr>
                                      <p:to>
                                        <p:strVal val="visible"/>
                                      </p:to>
                                    </p:set>
                                    <p:animEffect transition="in" filter="fade">
                                      <p:cBhvr>
                                        <p:cTn id="10" dur="2000"/>
                                        <p:tgtEl>
                                          <p:spTgt spid="10251"/>
                                        </p:tgtEl>
                                      </p:cBhvr>
                                    </p:animEffect>
                                  </p:childTnLst>
                                </p:cTn>
                              </p:par>
                              <p:par>
                                <p:cTn id="11" presetID="10" presetClass="entr" presetSubtype="0" fill="hold" nodeType="withEffect">
                                  <p:stCondLst>
                                    <p:cond delay="0"/>
                                  </p:stCondLst>
                                  <p:childTnLst>
                                    <p:set>
                                      <p:cBhvr>
                                        <p:cTn id="12" dur="1" fill="hold">
                                          <p:stCondLst>
                                            <p:cond delay="0"/>
                                          </p:stCondLst>
                                        </p:cTn>
                                        <p:tgtEl>
                                          <p:spTgt spid="10252"/>
                                        </p:tgtEl>
                                        <p:attrNameLst>
                                          <p:attrName>style.visibility</p:attrName>
                                        </p:attrNameLst>
                                      </p:cBhvr>
                                      <p:to>
                                        <p:strVal val="visible"/>
                                      </p:to>
                                    </p:set>
                                    <p:animEffect transition="in" filter="fade">
                                      <p:cBhvr>
                                        <p:cTn id="13" dur="2000"/>
                                        <p:tgtEl>
                                          <p:spTgt spid="10252"/>
                                        </p:tgtEl>
                                      </p:cBhvr>
                                    </p:animEffect>
                                  </p:childTnLst>
                                </p:cTn>
                              </p:par>
                              <p:par>
                                <p:cTn id="14" presetID="10" presetClass="entr" presetSubtype="0" fill="hold" nodeType="withEffect">
                                  <p:stCondLst>
                                    <p:cond delay="0"/>
                                  </p:stCondLst>
                                  <p:childTnLst>
                                    <p:set>
                                      <p:cBhvr>
                                        <p:cTn id="15" dur="1" fill="hold">
                                          <p:stCondLst>
                                            <p:cond delay="0"/>
                                          </p:stCondLst>
                                        </p:cTn>
                                        <p:tgtEl>
                                          <p:spTgt spid="10253"/>
                                        </p:tgtEl>
                                        <p:attrNameLst>
                                          <p:attrName>style.visibility</p:attrName>
                                        </p:attrNameLst>
                                      </p:cBhvr>
                                      <p:to>
                                        <p:strVal val="visible"/>
                                      </p:to>
                                    </p:set>
                                    <p:animEffect transition="in" filter="fade">
                                      <p:cBhvr>
                                        <p:cTn id="16" dur="2000"/>
                                        <p:tgtEl>
                                          <p:spTgt spid="10253"/>
                                        </p:tgtEl>
                                      </p:cBhvr>
                                    </p:animEffect>
                                  </p:childTnLst>
                                </p:cTn>
                              </p:par>
                              <p:par>
                                <p:cTn id="17" presetID="10" presetClass="entr" presetSubtype="0" fill="hold" nodeType="withEffect">
                                  <p:stCondLst>
                                    <p:cond delay="0"/>
                                  </p:stCondLst>
                                  <p:childTnLst>
                                    <p:set>
                                      <p:cBhvr>
                                        <p:cTn id="18" dur="1" fill="hold">
                                          <p:stCondLst>
                                            <p:cond delay="0"/>
                                          </p:stCondLst>
                                        </p:cTn>
                                        <p:tgtEl>
                                          <p:spTgt spid="10255"/>
                                        </p:tgtEl>
                                        <p:attrNameLst>
                                          <p:attrName>style.visibility</p:attrName>
                                        </p:attrNameLst>
                                      </p:cBhvr>
                                      <p:to>
                                        <p:strVal val="visible"/>
                                      </p:to>
                                    </p:set>
                                    <p:animEffect transition="in" filter="fade">
                                      <p:cBhvr>
                                        <p:cTn id="19" dur="2000"/>
                                        <p:tgtEl>
                                          <p:spTgt spid="10255"/>
                                        </p:tgtEl>
                                      </p:cBhvr>
                                    </p:animEffect>
                                  </p:childTnLst>
                                </p:cTn>
                              </p:par>
                              <p:par>
                                <p:cTn id="20" presetID="12" presetClass="entr" presetSubtype="4" fill="hold" nodeType="withEffect">
                                  <p:stCondLst>
                                    <p:cond delay="0"/>
                                  </p:stCondLst>
                                  <p:childTnLst>
                                    <p:set>
                                      <p:cBhvr>
                                        <p:cTn id="21" dur="1" fill="hold">
                                          <p:stCondLst>
                                            <p:cond delay="0"/>
                                          </p:stCondLst>
                                        </p:cTn>
                                        <p:tgtEl>
                                          <p:spTgt spid="10250"/>
                                        </p:tgtEl>
                                        <p:attrNameLst>
                                          <p:attrName>style.visibility</p:attrName>
                                        </p:attrNameLst>
                                      </p:cBhvr>
                                      <p:to>
                                        <p:strVal val="visible"/>
                                      </p:to>
                                    </p:set>
                                    <p:animEffect transition="in" filter="slide(fromBottom)">
                                      <p:cBhvr>
                                        <p:cTn id="22" dur="1000"/>
                                        <p:tgtEl>
                                          <p:spTgt spid="10250"/>
                                        </p:tgtEl>
                                      </p:cBhvr>
                                    </p:animEffect>
                                  </p:childTnLst>
                                </p:cTn>
                              </p:par>
                              <p:par>
                                <p:cTn id="23" presetID="12" presetClass="entr" presetSubtype="4" fill="hold" nodeType="withEffect">
                                  <p:stCondLst>
                                    <p:cond delay="0"/>
                                  </p:stCondLst>
                                  <p:childTnLst>
                                    <p:set>
                                      <p:cBhvr>
                                        <p:cTn id="24" dur="1" fill="hold">
                                          <p:stCondLst>
                                            <p:cond delay="0"/>
                                          </p:stCondLst>
                                        </p:cTn>
                                        <p:tgtEl>
                                          <p:spTgt spid="10251"/>
                                        </p:tgtEl>
                                        <p:attrNameLst>
                                          <p:attrName>style.visibility</p:attrName>
                                        </p:attrNameLst>
                                      </p:cBhvr>
                                      <p:to>
                                        <p:strVal val="visible"/>
                                      </p:to>
                                    </p:set>
                                    <p:animEffect transition="in" filter="slide(fromBottom)">
                                      <p:cBhvr>
                                        <p:cTn id="25" dur="1000"/>
                                        <p:tgtEl>
                                          <p:spTgt spid="10251"/>
                                        </p:tgtEl>
                                      </p:cBhvr>
                                    </p:animEffect>
                                  </p:childTnLst>
                                </p:cTn>
                              </p:par>
                              <p:par>
                                <p:cTn id="26" presetID="12" presetClass="entr" presetSubtype="4" fill="hold" nodeType="withEffect">
                                  <p:stCondLst>
                                    <p:cond delay="0"/>
                                  </p:stCondLst>
                                  <p:childTnLst>
                                    <p:set>
                                      <p:cBhvr>
                                        <p:cTn id="27" dur="1" fill="hold">
                                          <p:stCondLst>
                                            <p:cond delay="0"/>
                                          </p:stCondLst>
                                        </p:cTn>
                                        <p:tgtEl>
                                          <p:spTgt spid="10252"/>
                                        </p:tgtEl>
                                        <p:attrNameLst>
                                          <p:attrName>style.visibility</p:attrName>
                                        </p:attrNameLst>
                                      </p:cBhvr>
                                      <p:to>
                                        <p:strVal val="visible"/>
                                      </p:to>
                                    </p:set>
                                    <p:animEffect transition="in" filter="slide(fromBottom)">
                                      <p:cBhvr>
                                        <p:cTn id="28" dur="1000"/>
                                        <p:tgtEl>
                                          <p:spTgt spid="10252"/>
                                        </p:tgtEl>
                                      </p:cBhvr>
                                    </p:animEffect>
                                  </p:childTnLst>
                                </p:cTn>
                              </p:par>
                              <p:par>
                                <p:cTn id="29" presetID="12" presetClass="entr" presetSubtype="4" fill="hold" nodeType="withEffect">
                                  <p:stCondLst>
                                    <p:cond delay="0"/>
                                  </p:stCondLst>
                                  <p:childTnLst>
                                    <p:set>
                                      <p:cBhvr>
                                        <p:cTn id="30" dur="1" fill="hold">
                                          <p:stCondLst>
                                            <p:cond delay="0"/>
                                          </p:stCondLst>
                                        </p:cTn>
                                        <p:tgtEl>
                                          <p:spTgt spid="10253"/>
                                        </p:tgtEl>
                                        <p:attrNameLst>
                                          <p:attrName>style.visibility</p:attrName>
                                        </p:attrNameLst>
                                      </p:cBhvr>
                                      <p:to>
                                        <p:strVal val="visible"/>
                                      </p:to>
                                    </p:set>
                                    <p:animEffect transition="in" filter="slide(fromBottom)">
                                      <p:cBhvr>
                                        <p:cTn id="31" dur="1000"/>
                                        <p:tgtEl>
                                          <p:spTgt spid="10253"/>
                                        </p:tgtEl>
                                      </p:cBhvr>
                                    </p:animEffect>
                                  </p:childTnLst>
                                </p:cTn>
                              </p:par>
                              <p:par>
                                <p:cTn id="32" presetID="12" presetClass="entr" presetSubtype="4" fill="hold" nodeType="withEffect">
                                  <p:stCondLst>
                                    <p:cond delay="0"/>
                                  </p:stCondLst>
                                  <p:childTnLst>
                                    <p:set>
                                      <p:cBhvr>
                                        <p:cTn id="33" dur="1" fill="hold">
                                          <p:stCondLst>
                                            <p:cond delay="0"/>
                                          </p:stCondLst>
                                        </p:cTn>
                                        <p:tgtEl>
                                          <p:spTgt spid="10255"/>
                                        </p:tgtEl>
                                        <p:attrNameLst>
                                          <p:attrName>style.visibility</p:attrName>
                                        </p:attrNameLst>
                                      </p:cBhvr>
                                      <p:to>
                                        <p:strVal val="visible"/>
                                      </p:to>
                                    </p:set>
                                    <p:animEffect transition="in" filter="slide(fromBottom)">
                                      <p:cBhvr>
                                        <p:cTn id="34" dur="1000"/>
                                        <p:tgtEl>
                                          <p:spTgt spid="102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AEC5C23-1740-4DDE-B7C7-28ED66077757}"/>
              </a:ext>
            </a:extLst>
          </p:cNvPr>
          <p:cNvSpPr/>
          <p:nvPr/>
        </p:nvSpPr>
        <p:spPr>
          <a:xfrm>
            <a:off x="971602" y="1844824"/>
            <a:ext cx="2952328" cy="792088"/>
          </a:xfrm>
          <a:prstGeom prst="rect">
            <a:avLst/>
          </a:prstGeom>
          <a:solidFill>
            <a:schemeClr val="accent2">
              <a:lumMod val="60000"/>
              <a:lumOff val="40000"/>
            </a:schemeClr>
          </a:solid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400" b="1" dirty="0">
              <a:solidFill>
                <a:srgbClr val="FFFFFF"/>
              </a:solidFill>
            </a:endParaRPr>
          </a:p>
        </p:txBody>
      </p:sp>
      <p:sp>
        <p:nvSpPr>
          <p:cNvPr id="19" name="Rectangle 18">
            <a:extLst>
              <a:ext uri="{FF2B5EF4-FFF2-40B4-BE49-F238E27FC236}">
                <a16:creationId xmlns:a16="http://schemas.microsoft.com/office/drawing/2014/main" id="{4D39F4E6-3E31-4D84-A127-F8BC07EB71DF}"/>
              </a:ext>
            </a:extLst>
          </p:cNvPr>
          <p:cNvSpPr/>
          <p:nvPr/>
        </p:nvSpPr>
        <p:spPr>
          <a:xfrm>
            <a:off x="964035" y="3166912"/>
            <a:ext cx="2952328" cy="792088"/>
          </a:xfrm>
          <a:prstGeom prst="rect">
            <a:avLst/>
          </a:prstGeom>
          <a:solidFill>
            <a:schemeClr val="accent2">
              <a:lumMod val="60000"/>
              <a:lumOff val="40000"/>
            </a:schemeClr>
          </a:solid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400" b="1" dirty="0">
              <a:solidFill>
                <a:srgbClr val="FFFFFF"/>
              </a:solidFill>
            </a:endParaRPr>
          </a:p>
        </p:txBody>
      </p:sp>
      <p:sp>
        <p:nvSpPr>
          <p:cNvPr id="20" name="Rectangle 19">
            <a:extLst>
              <a:ext uri="{FF2B5EF4-FFF2-40B4-BE49-F238E27FC236}">
                <a16:creationId xmlns:a16="http://schemas.microsoft.com/office/drawing/2014/main" id="{2489290A-FD73-47B0-9277-5FA8CBBD9CA3}"/>
              </a:ext>
            </a:extLst>
          </p:cNvPr>
          <p:cNvSpPr/>
          <p:nvPr/>
        </p:nvSpPr>
        <p:spPr>
          <a:xfrm>
            <a:off x="971602" y="4509120"/>
            <a:ext cx="2952328" cy="792088"/>
          </a:xfrm>
          <a:prstGeom prst="rect">
            <a:avLst/>
          </a:prstGeom>
          <a:solidFill>
            <a:schemeClr val="accent2">
              <a:lumMod val="60000"/>
              <a:lumOff val="40000"/>
            </a:schemeClr>
          </a:solid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400" b="1" dirty="0">
              <a:solidFill>
                <a:srgbClr val="FFFFFF"/>
              </a:solidFill>
            </a:endParaRPr>
          </a:p>
        </p:txBody>
      </p:sp>
      <p:sp>
        <p:nvSpPr>
          <p:cNvPr id="43022" name="Rectangle 4">
            <a:extLst>
              <a:ext uri="{FF2B5EF4-FFF2-40B4-BE49-F238E27FC236}">
                <a16:creationId xmlns:a16="http://schemas.microsoft.com/office/drawing/2014/main" id="{DCD2BBA6-037C-4DC8-89EA-243CB8B1D39B}"/>
              </a:ext>
            </a:extLst>
          </p:cNvPr>
          <p:cNvSpPr>
            <a:spLocks noGrp="1" noChangeArrowheads="1"/>
          </p:cNvSpPr>
          <p:nvPr>
            <p:ph type="title"/>
          </p:nvPr>
        </p:nvSpPr>
        <p:spPr>
          <a:xfrm>
            <a:off x="1219200" y="214313"/>
            <a:ext cx="7772400" cy="1143000"/>
          </a:xfrm>
        </p:spPr>
        <p:txBody>
          <a:bodyPr lIns="90488" tIns="44450" rIns="90488" bIns="44450" rtlCol="0">
            <a:normAutofit fontScale="90000"/>
          </a:bodyPr>
          <a:lstStyle/>
          <a:p>
            <a:pPr eaLnBrk="1" fontAlgn="auto" hangingPunct="1">
              <a:spcAft>
                <a:spcPts val="0"/>
              </a:spcAft>
              <a:defRPr/>
            </a:pPr>
            <a:r>
              <a:rPr lang="en-US" altLang="en-US" dirty="0">
                <a:solidFill>
                  <a:srgbClr val="000000"/>
                </a:solidFill>
                <a:ea typeface="MS PGothic" panose="020B0600070205080204" pitchFamily="34" charset="-128"/>
              </a:rPr>
              <a:t>Stages in the </a:t>
            </a:r>
            <a:br>
              <a:rPr lang="en-US" altLang="en-US" dirty="0">
                <a:solidFill>
                  <a:srgbClr val="000000"/>
                </a:solidFill>
                <a:ea typeface="MS PGothic" panose="020B0600070205080204" pitchFamily="34" charset="-128"/>
              </a:rPr>
            </a:br>
            <a:r>
              <a:rPr lang="en-US" altLang="en-US" dirty="0">
                <a:solidFill>
                  <a:srgbClr val="000000"/>
                </a:solidFill>
                <a:ea typeface="MS PGothic" panose="020B0600070205080204" pitchFamily="34" charset="-128"/>
              </a:rPr>
              <a:t>Development of a Questionnaire</a:t>
            </a:r>
          </a:p>
        </p:txBody>
      </p:sp>
      <p:sp>
        <p:nvSpPr>
          <p:cNvPr id="21516" name="Rectangle 11">
            <a:extLst>
              <a:ext uri="{FF2B5EF4-FFF2-40B4-BE49-F238E27FC236}">
                <a16:creationId xmlns:a16="http://schemas.microsoft.com/office/drawing/2014/main" id="{873ABC67-0D73-4042-851F-482C90B0A3A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Tx/>
              <a:buNone/>
            </a:pPr>
            <a:fld id="{CEC7B857-081A-4DE1-9A7C-6D97AA47BA18}" type="slidenum">
              <a:rPr lang="en-GB" altLang="en-US" sz="1200" smtClean="0">
                <a:solidFill>
                  <a:srgbClr val="898989"/>
                </a:solidFill>
                <a:latin typeface="Calibri" panose="020F0502020204030204" pitchFamily="34" charset="0"/>
                <a:ea typeface="MS PGothic" panose="020B0600070205080204" pitchFamily="34" charset="-128"/>
              </a:rPr>
              <a:pPr fontAlgn="base">
                <a:spcBef>
                  <a:spcPct val="0"/>
                </a:spcBef>
                <a:spcAft>
                  <a:spcPct val="0"/>
                </a:spcAft>
                <a:buClrTx/>
                <a:buSzTx/>
                <a:buFontTx/>
                <a:buNone/>
              </a:pPr>
              <a:t>9</a:t>
            </a:fld>
            <a:endParaRPr lang="en-GB" altLang="en-US" sz="1200">
              <a:solidFill>
                <a:srgbClr val="898989"/>
              </a:solidFill>
              <a:latin typeface="Calibri" panose="020F0502020204030204" pitchFamily="34" charset="0"/>
              <a:ea typeface="MS PGothic" panose="020B0600070205080204" pitchFamily="34" charset="-128"/>
            </a:endParaRPr>
          </a:p>
        </p:txBody>
      </p:sp>
      <p:sp>
        <p:nvSpPr>
          <p:cNvPr id="21517" name="Rectangle 2">
            <a:extLst>
              <a:ext uri="{FF2B5EF4-FFF2-40B4-BE49-F238E27FC236}">
                <a16:creationId xmlns:a16="http://schemas.microsoft.com/office/drawing/2014/main" id="{9D685C8F-5642-4ECA-8B1A-4AA0596A88B9}"/>
              </a:ext>
            </a:extLst>
          </p:cNvPr>
          <p:cNvSpPr>
            <a:spLocks noChangeArrowheads="1"/>
          </p:cNvSpPr>
          <p:nvPr/>
        </p:nvSpPr>
        <p:spPr bwMode="auto">
          <a:xfrm>
            <a:off x="7200900" y="6629400"/>
            <a:ext cx="1905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eaLnBrk="1" hangingPunct="1">
              <a:spcBef>
                <a:spcPct val="0"/>
              </a:spcBef>
              <a:buClrTx/>
              <a:buSzTx/>
              <a:buFontTx/>
              <a:buNone/>
            </a:pPr>
            <a:endParaRPr lang="en-US" altLang="en-US" sz="1000" b="1">
              <a:solidFill>
                <a:srgbClr val="000000"/>
              </a:solidFill>
              <a:latin typeface="Arial" panose="020B0604020202020204" pitchFamily="34" charset="0"/>
              <a:ea typeface="MS PGothic" panose="020B0600070205080204" pitchFamily="34" charset="-128"/>
            </a:endParaRPr>
          </a:p>
        </p:txBody>
      </p:sp>
      <p:sp>
        <p:nvSpPr>
          <p:cNvPr id="21518" name="Rectangle 3">
            <a:extLst>
              <a:ext uri="{FF2B5EF4-FFF2-40B4-BE49-F238E27FC236}">
                <a16:creationId xmlns:a16="http://schemas.microsoft.com/office/drawing/2014/main" id="{F8AE34D7-C59E-4D02-A67B-B9D4DD30AD35}"/>
              </a:ext>
            </a:extLst>
          </p:cNvPr>
          <p:cNvSpPr>
            <a:spLocks noChangeArrowheads="1"/>
          </p:cNvSpPr>
          <p:nvPr/>
        </p:nvSpPr>
        <p:spPr bwMode="auto">
          <a:xfrm>
            <a:off x="0" y="6629400"/>
            <a:ext cx="4213225"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US" altLang="en-US" sz="1000" b="1">
              <a:solidFill>
                <a:srgbClr val="000000"/>
              </a:solidFill>
              <a:latin typeface="Arial" panose="020B0604020202020204" pitchFamily="34" charset="0"/>
              <a:ea typeface="MS PGothic" panose="020B0600070205080204" pitchFamily="34" charset="-128"/>
            </a:endParaRPr>
          </a:p>
        </p:txBody>
      </p:sp>
      <p:sp>
        <p:nvSpPr>
          <p:cNvPr id="71695" name="Line 9">
            <a:extLst>
              <a:ext uri="{FF2B5EF4-FFF2-40B4-BE49-F238E27FC236}">
                <a16:creationId xmlns:a16="http://schemas.microsoft.com/office/drawing/2014/main" id="{FF3C874C-0437-4269-9A2F-059BFA03D281}"/>
              </a:ext>
            </a:extLst>
          </p:cNvPr>
          <p:cNvSpPr>
            <a:spLocks noChangeShapeType="1"/>
          </p:cNvSpPr>
          <p:nvPr/>
        </p:nvSpPr>
        <p:spPr bwMode="auto">
          <a:xfrm>
            <a:off x="1432719" y="3933825"/>
            <a:ext cx="0" cy="574675"/>
          </a:xfrm>
          <a:prstGeom prst="line">
            <a:avLst/>
          </a:prstGeom>
          <a:noFill/>
          <a:ln w="50800">
            <a:solidFill>
              <a:srgbClr val="92D050"/>
            </a:solidFill>
            <a:round/>
            <a:headEnd/>
            <a:tailEnd type="triangle" w="med" len="med"/>
          </a:ln>
          <a:scene3d>
            <a:camera prst="orthographicFront"/>
            <a:lightRig rig="threePt" dir="t"/>
          </a:scene3d>
          <a:sp3d>
            <a:bevelT w="114300" prst="artDeco"/>
          </a:sp3d>
          <a:extLst>
            <a:ext uri="{909E8E84-426E-40DD-AFC4-6F175D3DCCD1}">
              <a14:hiddenFill xmlns:a14="http://schemas.microsoft.com/office/drawing/2010/main">
                <a:noFill/>
              </a14:hiddenFill>
            </a:ext>
          </a:extLst>
        </p:spPr>
        <p:txBody>
          <a:bodyPr wrap="none" anchor="ctr"/>
          <a:lstStyle/>
          <a:p>
            <a:pPr>
              <a:defRPr/>
            </a:pPr>
            <a:endParaRPr lang="en-GB" dirty="0"/>
          </a:p>
        </p:txBody>
      </p:sp>
      <p:sp>
        <p:nvSpPr>
          <p:cNvPr id="11276" name="Rectangle 10">
            <a:extLst>
              <a:ext uri="{FF2B5EF4-FFF2-40B4-BE49-F238E27FC236}">
                <a16:creationId xmlns:a16="http://schemas.microsoft.com/office/drawing/2014/main" id="{29797AA0-045B-4C3C-A4A7-F9702222125F}"/>
              </a:ext>
            </a:extLst>
          </p:cNvPr>
          <p:cNvSpPr>
            <a:spLocks noChangeArrowheads="1"/>
          </p:cNvSpPr>
          <p:nvPr/>
        </p:nvSpPr>
        <p:spPr bwMode="auto">
          <a:xfrm>
            <a:off x="4932363" y="1700213"/>
            <a:ext cx="3592512"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marL="176213" indent="-176213"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lnSpc>
                <a:spcPct val="120000"/>
              </a:lnSpc>
              <a:spcBef>
                <a:spcPct val="0"/>
              </a:spcBef>
              <a:buClr>
                <a:srgbClr val="000000"/>
              </a:buClr>
              <a:buSzTx/>
              <a:buFontTx/>
              <a:buBlip>
                <a:blip r:embed="rId3"/>
              </a:buBlip>
            </a:pPr>
            <a:r>
              <a:rPr lang="en-US" altLang="en-US" sz="2000" b="1">
                <a:solidFill>
                  <a:srgbClr val="124992"/>
                </a:solidFill>
                <a:latin typeface="Arial" panose="020B0604020202020204" pitchFamily="34" charset="0"/>
                <a:ea typeface="MS PGothic" panose="020B0600070205080204" pitchFamily="34" charset="-128"/>
              </a:rPr>
              <a:t> Definition of the research </a:t>
            </a:r>
          </a:p>
          <a:p>
            <a:pPr eaLnBrk="1" hangingPunct="1">
              <a:lnSpc>
                <a:spcPct val="120000"/>
              </a:lnSpc>
              <a:spcBef>
                <a:spcPct val="0"/>
              </a:spcBef>
              <a:buClr>
                <a:srgbClr val="000000"/>
              </a:buClr>
              <a:buSzTx/>
              <a:buFontTx/>
              <a:buNone/>
            </a:pPr>
            <a:r>
              <a:rPr lang="en-US" altLang="en-US" sz="2000" b="1">
                <a:solidFill>
                  <a:srgbClr val="124992"/>
                </a:solidFill>
                <a:latin typeface="Arial" panose="020B0604020202020204" pitchFamily="34" charset="0"/>
                <a:ea typeface="MS PGothic" panose="020B0600070205080204" pitchFamily="34" charset="-128"/>
              </a:rPr>
              <a:t>    aims and objectives</a:t>
            </a:r>
          </a:p>
          <a:p>
            <a:pPr eaLnBrk="1" hangingPunct="1">
              <a:lnSpc>
                <a:spcPct val="120000"/>
              </a:lnSpc>
              <a:spcBef>
                <a:spcPct val="0"/>
              </a:spcBef>
              <a:buClr>
                <a:srgbClr val="000000"/>
              </a:buClr>
              <a:buSzTx/>
              <a:buFontTx/>
              <a:buBlip>
                <a:blip r:embed="rId3"/>
              </a:buBlip>
            </a:pPr>
            <a:r>
              <a:rPr lang="en-US" altLang="en-US" sz="2000" b="1">
                <a:solidFill>
                  <a:srgbClr val="124992"/>
                </a:solidFill>
                <a:latin typeface="Arial" panose="020B0604020202020204" pitchFamily="34" charset="0"/>
                <a:ea typeface="MS PGothic" panose="020B0600070205080204" pitchFamily="34" charset="-128"/>
              </a:rPr>
              <a:t> Exploratory research</a:t>
            </a:r>
          </a:p>
        </p:txBody>
      </p:sp>
      <p:sp>
        <p:nvSpPr>
          <p:cNvPr id="11277" name="Rectangle 11">
            <a:extLst>
              <a:ext uri="{FF2B5EF4-FFF2-40B4-BE49-F238E27FC236}">
                <a16:creationId xmlns:a16="http://schemas.microsoft.com/office/drawing/2014/main" id="{0F5AC17A-9B34-4AEA-BEA2-D67C00AAA839}"/>
              </a:ext>
            </a:extLst>
          </p:cNvPr>
          <p:cNvSpPr>
            <a:spLocks noChangeArrowheads="1"/>
          </p:cNvSpPr>
          <p:nvPr/>
        </p:nvSpPr>
        <p:spPr bwMode="auto">
          <a:xfrm>
            <a:off x="5546725" y="3898900"/>
            <a:ext cx="3444875" cy="267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marL="176213" indent="-176213"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lnSpc>
                <a:spcPct val="120000"/>
              </a:lnSpc>
              <a:spcBef>
                <a:spcPct val="0"/>
              </a:spcBef>
              <a:buClr>
                <a:srgbClr val="000000"/>
              </a:buClr>
              <a:buSzTx/>
              <a:buFontTx/>
              <a:buBlip>
                <a:blip r:embed="rId3"/>
              </a:buBlip>
            </a:pPr>
            <a:r>
              <a:rPr lang="en-US" altLang="en-US" sz="2000" b="1">
                <a:solidFill>
                  <a:srgbClr val="124992"/>
                </a:solidFill>
                <a:latin typeface="Arial" panose="020B0604020202020204" pitchFamily="34" charset="0"/>
                <a:ea typeface="MS PGothic" panose="020B0600070205080204" pitchFamily="34" charset="-128"/>
              </a:rPr>
              <a:t> Information required</a:t>
            </a:r>
          </a:p>
          <a:p>
            <a:pPr eaLnBrk="1" hangingPunct="1">
              <a:lnSpc>
                <a:spcPct val="120000"/>
              </a:lnSpc>
              <a:spcBef>
                <a:spcPct val="0"/>
              </a:spcBef>
              <a:buClr>
                <a:srgbClr val="000000"/>
              </a:buClr>
              <a:buSzTx/>
              <a:buFontTx/>
              <a:buBlip>
                <a:blip r:embed="rId3"/>
              </a:buBlip>
            </a:pPr>
            <a:r>
              <a:rPr lang="en-US" altLang="en-US" sz="2000" b="1">
                <a:solidFill>
                  <a:srgbClr val="124992"/>
                </a:solidFill>
                <a:latin typeface="Arial" panose="020B0604020202020204" pitchFamily="34" charset="0"/>
                <a:ea typeface="MS PGothic" panose="020B0600070205080204" pitchFamily="34" charset="-128"/>
              </a:rPr>
              <a:t> Definition of population</a:t>
            </a:r>
          </a:p>
          <a:p>
            <a:pPr eaLnBrk="1" hangingPunct="1">
              <a:lnSpc>
                <a:spcPct val="120000"/>
              </a:lnSpc>
              <a:spcBef>
                <a:spcPct val="0"/>
              </a:spcBef>
              <a:buClr>
                <a:srgbClr val="000000"/>
              </a:buClr>
              <a:buSzTx/>
              <a:buFontTx/>
              <a:buBlip>
                <a:blip r:embed="rId3"/>
              </a:buBlip>
            </a:pPr>
            <a:r>
              <a:rPr lang="en-US" altLang="en-US" sz="2000" b="1">
                <a:solidFill>
                  <a:srgbClr val="124992"/>
                </a:solidFill>
                <a:latin typeface="Arial" panose="020B0604020202020204" pitchFamily="34" charset="0"/>
                <a:ea typeface="MS PGothic" panose="020B0600070205080204" pitchFamily="34" charset="-128"/>
              </a:rPr>
              <a:t> Target groups</a:t>
            </a:r>
          </a:p>
          <a:p>
            <a:pPr eaLnBrk="1" hangingPunct="1">
              <a:lnSpc>
                <a:spcPct val="120000"/>
              </a:lnSpc>
              <a:spcBef>
                <a:spcPct val="0"/>
              </a:spcBef>
              <a:buClr>
                <a:srgbClr val="000000"/>
              </a:buClr>
              <a:buSzTx/>
              <a:buFontTx/>
              <a:buBlip>
                <a:blip r:embed="rId3"/>
              </a:buBlip>
            </a:pPr>
            <a:r>
              <a:rPr lang="en-US" altLang="en-US" sz="2000" b="1">
                <a:solidFill>
                  <a:srgbClr val="124992"/>
                </a:solidFill>
                <a:latin typeface="Arial" panose="020B0604020202020204" pitchFamily="34" charset="0"/>
                <a:ea typeface="MS PGothic" panose="020B0600070205080204" pitchFamily="34" charset="-128"/>
              </a:rPr>
              <a:t> Access method</a:t>
            </a:r>
          </a:p>
          <a:p>
            <a:pPr eaLnBrk="1" hangingPunct="1">
              <a:lnSpc>
                <a:spcPct val="120000"/>
              </a:lnSpc>
              <a:spcBef>
                <a:spcPct val="0"/>
              </a:spcBef>
              <a:buClr>
                <a:srgbClr val="000000"/>
              </a:buClr>
              <a:buSzTx/>
              <a:buFontTx/>
              <a:buBlip>
                <a:blip r:embed="rId3"/>
              </a:buBlip>
            </a:pPr>
            <a:r>
              <a:rPr lang="en-US" altLang="en-US" sz="2000" b="1">
                <a:solidFill>
                  <a:srgbClr val="124992"/>
                </a:solidFill>
                <a:latin typeface="Arial" panose="020B0604020202020204" pitchFamily="34" charset="0"/>
                <a:ea typeface="MS PGothic" panose="020B0600070205080204" pitchFamily="34" charset="-128"/>
              </a:rPr>
              <a:t> Type of questionnaire (online, face to face, Interview style)</a:t>
            </a:r>
          </a:p>
        </p:txBody>
      </p:sp>
      <p:sp>
        <p:nvSpPr>
          <p:cNvPr id="71698" name="Line 12">
            <a:extLst>
              <a:ext uri="{FF2B5EF4-FFF2-40B4-BE49-F238E27FC236}">
                <a16:creationId xmlns:a16="http://schemas.microsoft.com/office/drawing/2014/main" id="{27C3FF70-7980-42AD-AA6D-F83D2EE5EBBA}"/>
              </a:ext>
            </a:extLst>
          </p:cNvPr>
          <p:cNvSpPr>
            <a:spLocks noChangeShapeType="1"/>
          </p:cNvSpPr>
          <p:nvPr/>
        </p:nvSpPr>
        <p:spPr bwMode="auto">
          <a:xfrm flipV="1">
            <a:off x="4067944" y="1560512"/>
            <a:ext cx="952500" cy="0"/>
          </a:xfrm>
          <a:prstGeom prst="line">
            <a:avLst/>
          </a:prstGeom>
          <a:noFill/>
          <a:ln w="38100">
            <a:solidFill>
              <a:srgbClr val="92D050"/>
            </a:solidFill>
            <a:round/>
            <a:headEnd/>
            <a:tailEnd type="triangle" w="med" len="med"/>
          </a:ln>
          <a:scene3d>
            <a:camera prst="orthographicFront"/>
            <a:lightRig rig="threePt" dir="t"/>
          </a:scene3d>
          <a:sp3d>
            <a:bevelT w="114300" prst="artDeco"/>
          </a:sp3d>
          <a:extLst>
            <a:ext uri="{909E8E84-426E-40DD-AFC4-6F175D3DCCD1}">
              <a14:hiddenFill xmlns:a14="http://schemas.microsoft.com/office/drawing/2010/main">
                <a:noFill/>
              </a14:hiddenFill>
            </a:ext>
          </a:extLst>
        </p:spPr>
        <p:txBody>
          <a:bodyPr wrap="none" anchor="ctr"/>
          <a:lstStyle/>
          <a:p>
            <a:pPr>
              <a:defRPr/>
            </a:pPr>
            <a:endParaRPr lang="en-GB" dirty="0"/>
          </a:p>
        </p:txBody>
      </p:sp>
      <p:sp>
        <p:nvSpPr>
          <p:cNvPr id="11283" name="Rectangle 5">
            <a:extLst>
              <a:ext uri="{FF2B5EF4-FFF2-40B4-BE49-F238E27FC236}">
                <a16:creationId xmlns:a16="http://schemas.microsoft.com/office/drawing/2014/main" id="{AB3E0A7D-9485-4F9F-A701-42B8B9C8C83E}"/>
              </a:ext>
            </a:extLst>
          </p:cNvPr>
          <p:cNvSpPr>
            <a:spLocks noChangeArrowheads="1"/>
          </p:cNvSpPr>
          <p:nvPr/>
        </p:nvSpPr>
        <p:spPr bwMode="auto">
          <a:xfrm>
            <a:off x="1263491" y="2026746"/>
            <a:ext cx="2368550" cy="458787"/>
          </a:xfrm>
          <a:prstGeom prst="rect">
            <a:avLst/>
          </a:prstGeom>
          <a:solidFill>
            <a:schemeClr val="accent2">
              <a:lumMod val="60000"/>
              <a:lumOff val="40000"/>
            </a:schemeClr>
          </a:solidFill>
          <a:ln>
            <a:noFill/>
          </a:ln>
          <a:scene3d>
            <a:camera prst="orthographicFront"/>
            <a:lightRig rig="threePt" dir="t"/>
          </a:scene3d>
          <a:sp3d>
            <a:bevelT w="114300" prst="artDeco"/>
          </a:sp3d>
        </p:spPr>
        <p:txBody>
          <a:bodyPr wrap="none" lIns="90488" tIns="44450" rIns="90488" bIns="44450">
            <a:spAutoFit/>
          </a:bodyPr>
          <a:lstStyle>
            <a:lvl1pPr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defRPr/>
            </a:pPr>
            <a:r>
              <a:rPr lang="en-US" altLang="en-US" sz="2400" b="1" dirty="0">
                <a:solidFill>
                  <a:srgbClr val="124992"/>
                </a:solidFill>
                <a:latin typeface="Arial" panose="020B0604020202020204" pitchFamily="34" charset="0"/>
                <a:ea typeface="MS PGothic" panose="020B0600070205080204" pitchFamily="34" charset="-128"/>
              </a:rPr>
              <a:t>Planning stage</a:t>
            </a:r>
          </a:p>
        </p:txBody>
      </p:sp>
      <p:sp>
        <p:nvSpPr>
          <p:cNvPr id="11285" name="Rectangle 6">
            <a:extLst>
              <a:ext uri="{FF2B5EF4-FFF2-40B4-BE49-F238E27FC236}">
                <a16:creationId xmlns:a16="http://schemas.microsoft.com/office/drawing/2014/main" id="{705A78AC-049D-4855-9784-FB1000610975}"/>
              </a:ext>
            </a:extLst>
          </p:cNvPr>
          <p:cNvSpPr>
            <a:spLocks noChangeArrowheads="1"/>
          </p:cNvSpPr>
          <p:nvPr/>
        </p:nvSpPr>
        <p:spPr bwMode="auto">
          <a:xfrm>
            <a:off x="1284188" y="3354938"/>
            <a:ext cx="2098675" cy="458787"/>
          </a:xfrm>
          <a:prstGeom prst="rect">
            <a:avLst/>
          </a:prstGeom>
          <a:solidFill>
            <a:schemeClr val="accent2">
              <a:lumMod val="60000"/>
              <a:lumOff val="40000"/>
            </a:schemeClr>
          </a:solidFill>
          <a:ln>
            <a:noFill/>
          </a:ln>
          <a:scene3d>
            <a:camera prst="orthographicFront"/>
            <a:lightRig rig="threePt" dir="t"/>
          </a:scene3d>
          <a:sp3d>
            <a:bevelT w="114300" prst="artDeco"/>
          </a:sp3d>
        </p:spPr>
        <p:txBody>
          <a:bodyPr wrap="none" lIns="90488" tIns="44450" rIns="90488" bIns="44450">
            <a:spAutoFit/>
          </a:bodyPr>
          <a:lstStyle>
            <a:lvl1pPr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defRPr/>
            </a:pPr>
            <a:r>
              <a:rPr lang="en-US" altLang="en-US" sz="2400" b="1" dirty="0">
                <a:solidFill>
                  <a:srgbClr val="124992"/>
                </a:solidFill>
                <a:latin typeface="Arial" panose="020B0604020202020204" pitchFamily="34" charset="0"/>
                <a:ea typeface="MS PGothic" panose="020B0600070205080204" pitchFamily="34" charset="-128"/>
              </a:rPr>
              <a:t>Design stage</a:t>
            </a:r>
          </a:p>
        </p:txBody>
      </p:sp>
      <p:sp>
        <p:nvSpPr>
          <p:cNvPr id="11287" name="Rectangle 7">
            <a:extLst>
              <a:ext uri="{FF2B5EF4-FFF2-40B4-BE49-F238E27FC236}">
                <a16:creationId xmlns:a16="http://schemas.microsoft.com/office/drawing/2014/main" id="{3C3EEEA0-D4C1-418E-AD59-B861D12C88E0}"/>
              </a:ext>
            </a:extLst>
          </p:cNvPr>
          <p:cNvSpPr>
            <a:spLocks noChangeArrowheads="1"/>
          </p:cNvSpPr>
          <p:nvPr/>
        </p:nvSpPr>
        <p:spPr bwMode="auto">
          <a:xfrm>
            <a:off x="1571043" y="4697145"/>
            <a:ext cx="1738312" cy="458788"/>
          </a:xfrm>
          <a:prstGeom prst="rect">
            <a:avLst/>
          </a:prstGeom>
          <a:solidFill>
            <a:schemeClr val="accent2">
              <a:lumMod val="60000"/>
              <a:lumOff val="40000"/>
            </a:schemeClr>
          </a:solidFill>
          <a:ln>
            <a:noFill/>
          </a:ln>
          <a:scene3d>
            <a:camera prst="orthographicFront"/>
            <a:lightRig rig="threePt" dir="t"/>
          </a:scene3d>
          <a:sp3d>
            <a:bevelT w="114300" prst="artDeco"/>
          </a:sp3d>
        </p:spPr>
        <p:txBody>
          <a:bodyPr wrap="none" lIns="90488" tIns="44450" rIns="90488" bIns="44450">
            <a:spAutoFit/>
          </a:bodyPr>
          <a:lstStyle>
            <a:lvl1pPr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defRPr/>
            </a:pPr>
            <a:r>
              <a:rPr lang="en-US" altLang="en-US" sz="2400" b="1" dirty="0">
                <a:solidFill>
                  <a:srgbClr val="124992"/>
                </a:solidFill>
                <a:latin typeface="Arial" panose="020B0604020202020204" pitchFamily="34" charset="0"/>
                <a:ea typeface="MS PGothic" panose="020B0600070205080204" pitchFamily="34" charset="-128"/>
              </a:rPr>
              <a:t>Pilot stage</a:t>
            </a:r>
          </a:p>
        </p:txBody>
      </p:sp>
      <p:sp>
        <p:nvSpPr>
          <p:cNvPr id="71702" name="Line 9">
            <a:extLst>
              <a:ext uri="{FF2B5EF4-FFF2-40B4-BE49-F238E27FC236}">
                <a16:creationId xmlns:a16="http://schemas.microsoft.com/office/drawing/2014/main" id="{D74F5DD7-383A-492C-8066-B7CB64884FF3}"/>
              </a:ext>
            </a:extLst>
          </p:cNvPr>
          <p:cNvSpPr>
            <a:spLocks noChangeShapeType="1"/>
          </p:cNvSpPr>
          <p:nvPr/>
        </p:nvSpPr>
        <p:spPr bwMode="auto">
          <a:xfrm>
            <a:off x="1413669" y="2636838"/>
            <a:ext cx="0" cy="493712"/>
          </a:xfrm>
          <a:prstGeom prst="line">
            <a:avLst/>
          </a:prstGeom>
          <a:noFill/>
          <a:ln w="50800">
            <a:solidFill>
              <a:srgbClr val="92D050"/>
            </a:solidFill>
            <a:round/>
            <a:headEnd/>
            <a:tailEnd type="triangle" w="med" len="med"/>
          </a:ln>
          <a:scene3d>
            <a:camera prst="orthographicFront"/>
            <a:lightRig rig="threePt" dir="t"/>
          </a:scene3d>
          <a:sp3d>
            <a:bevelT w="114300" prst="artDeco"/>
          </a:sp3d>
          <a:extLst>
            <a:ext uri="{909E8E84-426E-40DD-AFC4-6F175D3DCCD1}">
              <a14:hiddenFill xmlns:a14="http://schemas.microsoft.com/office/drawing/2010/main">
                <a:noFill/>
              </a14:hiddenFill>
            </a:ext>
          </a:extLst>
        </p:spPr>
        <p:txBody>
          <a:bodyPr wrap="none" anchor="ctr"/>
          <a:lstStyle/>
          <a:p>
            <a:pPr>
              <a:defRPr/>
            </a:pPr>
            <a:endParaRPr lang="en-GB" dirty="0"/>
          </a:p>
        </p:txBody>
      </p:sp>
      <p:cxnSp>
        <p:nvCxnSpPr>
          <p:cNvPr id="3" name="Elbow Connector 2">
            <a:extLst>
              <a:ext uri="{FF2B5EF4-FFF2-40B4-BE49-F238E27FC236}">
                <a16:creationId xmlns:a16="http://schemas.microsoft.com/office/drawing/2014/main" id="{071D06E1-EDE0-490D-876B-EB0A571BDC37}"/>
              </a:ext>
            </a:extLst>
          </p:cNvPr>
          <p:cNvCxnSpPr/>
          <p:nvPr/>
        </p:nvCxnSpPr>
        <p:spPr>
          <a:xfrm>
            <a:off x="5867400" y="2897188"/>
            <a:ext cx="1152525" cy="747712"/>
          </a:xfrm>
          <a:prstGeom prst="bentConnector3">
            <a:avLst/>
          </a:prstGeom>
          <a:ln w="57150">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withEffect">
                                  <p:stCondLst>
                                    <p:cond delay="0"/>
                                  </p:stCondLst>
                                  <p:childTnLst>
                                    <p:set>
                                      <p:cBhvr>
                                        <p:cTn id="6" dur="1" fill="hold">
                                          <p:stCondLst>
                                            <p:cond delay="0"/>
                                          </p:stCondLst>
                                        </p:cTn>
                                        <p:tgtEl>
                                          <p:spTgt spid="11283"/>
                                        </p:tgtEl>
                                        <p:attrNameLst>
                                          <p:attrName>style.visibility</p:attrName>
                                        </p:attrNameLst>
                                      </p:cBhvr>
                                      <p:to>
                                        <p:strVal val="visible"/>
                                      </p:to>
                                    </p:set>
                                    <p:animEffect transition="in" filter="slide(fromLeft)">
                                      <p:cBhvr>
                                        <p:cTn id="7" dur="500"/>
                                        <p:tgtEl>
                                          <p:spTgt spid="11283"/>
                                        </p:tgtEl>
                                      </p:cBhvr>
                                    </p:animEffect>
                                  </p:childTnLst>
                                </p:cTn>
                              </p:par>
                              <p:par>
                                <p:cTn id="8" presetID="12" presetClass="entr" presetSubtype="8" fill="hold" nodeType="withEffect">
                                  <p:stCondLst>
                                    <p:cond delay="0"/>
                                  </p:stCondLst>
                                  <p:childTnLst>
                                    <p:set>
                                      <p:cBhvr>
                                        <p:cTn id="9" dur="1" fill="hold">
                                          <p:stCondLst>
                                            <p:cond delay="0"/>
                                          </p:stCondLst>
                                        </p:cTn>
                                        <p:tgtEl>
                                          <p:spTgt spid="11285"/>
                                        </p:tgtEl>
                                        <p:attrNameLst>
                                          <p:attrName>style.visibility</p:attrName>
                                        </p:attrNameLst>
                                      </p:cBhvr>
                                      <p:to>
                                        <p:strVal val="visible"/>
                                      </p:to>
                                    </p:set>
                                    <p:animEffect transition="in" filter="slide(fromLeft)">
                                      <p:cBhvr>
                                        <p:cTn id="10" dur="500"/>
                                        <p:tgtEl>
                                          <p:spTgt spid="11285"/>
                                        </p:tgtEl>
                                      </p:cBhvr>
                                    </p:animEffect>
                                  </p:childTnLst>
                                </p:cTn>
                              </p:par>
                              <p:par>
                                <p:cTn id="11" presetID="12" presetClass="entr" presetSubtype="8" fill="hold" nodeType="withEffect">
                                  <p:stCondLst>
                                    <p:cond delay="0"/>
                                  </p:stCondLst>
                                  <p:childTnLst>
                                    <p:set>
                                      <p:cBhvr>
                                        <p:cTn id="12" dur="1" fill="hold">
                                          <p:stCondLst>
                                            <p:cond delay="0"/>
                                          </p:stCondLst>
                                        </p:cTn>
                                        <p:tgtEl>
                                          <p:spTgt spid="11287"/>
                                        </p:tgtEl>
                                        <p:attrNameLst>
                                          <p:attrName>style.visibility</p:attrName>
                                        </p:attrNameLst>
                                      </p:cBhvr>
                                      <p:to>
                                        <p:strVal val="visible"/>
                                      </p:to>
                                    </p:set>
                                    <p:animEffect transition="in" filter="slide(fromLeft)">
                                      <p:cBhvr>
                                        <p:cTn id="13" dur="500"/>
                                        <p:tgtEl>
                                          <p:spTgt spid="11287"/>
                                        </p:tgtEl>
                                      </p:cBhvr>
                                    </p:animEffect>
                                  </p:childTnLst>
                                </p:cTn>
                              </p:par>
                            </p:childTnLst>
                          </p:cTn>
                        </p:par>
                        <p:par>
                          <p:cTn id="14" fill="hold" nodeType="afterGroup">
                            <p:stCondLst>
                              <p:cond delay="500"/>
                            </p:stCondLst>
                            <p:childTnLst>
                              <p:par>
                                <p:cTn id="15" presetID="12" presetClass="entr" presetSubtype="2" fill="hold" nodeType="afterEffect">
                                  <p:stCondLst>
                                    <p:cond delay="0"/>
                                  </p:stCondLst>
                                  <p:childTnLst>
                                    <p:set>
                                      <p:cBhvr>
                                        <p:cTn id="16" dur="1" fill="hold">
                                          <p:stCondLst>
                                            <p:cond delay="0"/>
                                          </p:stCondLst>
                                        </p:cTn>
                                        <p:tgtEl>
                                          <p:spTgt spid="11276">
                                            <p:txEl>
                                              <p:pRg st="0" end="0"/>
                                            </p:txEl>
                                          </p:spTgt>
                                        </p:tgtEl>
                                        <p:attrNameLst>
                                          <p:attrName>style.visibility</p:attrName>
                                        </p:attrNameLst>
                                      </p:cBhvr>
                                      <p:to>
                                        <p:strVal val="visible"/>
                                      </p:to>
                                    </p:set>
                                    <p:animEffect transition="in" filter="slide(fromRight)">
                                      <p:cBhvr>
                                        <p:cTn id="17" dur="500"/>
                                        <p:tgtEl>
                                          <p:spTgt spid="11276">
                                            <p:txEl>
                                              <p:pRg st="0" end="0"/>
                                            </p:txEl>
                                          </p:spTgt>
                                        </p:tgtEl>
                                      </p:cBhvr>
                                    </p:animEffect>
                                  </p:childTnLst>
                                </p:cTn>
                              </p:par>
                            </p:childTnLst>
                          </p:cTn>
                        </p:par>
                        <p:par>
                          <p:cTn id="18" fill="hold" nodeType="afterGroup">
                            <p:stCondLst>
                              <p:cond delay="1000"/>
                            </p:stCondLst>
                            <p:childTnLst>
                              <p:par>
                                <p:cTn id="19" presetID="12" presetClass="entr" presetSubtype="2" fill="hold" nodeType="afterEffect">
                                  <p:stCondLst>
                                    <p:cond delay="0"/>
                                  </p:stCondLst>
                                  <p:childTnLst>
                                    <p:set>
                                      <p:cBhvr>
                                        <p:cTn id="20" dur="1" fill="hold">
                                          <p:stCondLst>
                                            <p:cond delay="0"/>
                                          </p:stCondLst>
                                        </p:cTn>
                                        <p:tgtEl>
                                          <p:spTgt spid="11276">
                                            <p:txEl>
                                              <p:pRg st="1" end="1"/>
                                            </p:txEl>
                                          </p:spTgt>
                                        </p:tgtEl>
                                        <p:attrNameLst>
                                          <p:attrName>style.visibility</p:attrName>
                                        </p:attrNameLst>
                                      </p:cBhvr>
                                      <p:to>
                                        <p:strVal val="visible"/>
                                      </p:to>
                                    </p:set>
                                    <p:animEffect transition="in" filter="slide(fromRight)">
                                      <p:cBhvr>
                                        <p:cTn id="21" dur="500"/>
                                        <p:tgtEl>
                                          <p:spTgt spid="11276">
                                            <p:txEl>
                                              <p:pRg st="1" end="1"/>
                                            </p:txEl>
                                          </p:spTgt>
                                        </p:tgtEl>
                                      </p:cBhvr>
                                    </p:animEffect>
                                  </p:childTnLst>
                                </p:cTn>
                              </p:par>
                            </p:childTnLst>
                          </p:cTn>
                        </p:par>
                        <p:par>
                          <p:cTn id="22" fill="hold" nodeType="afterGroup">
                            <p:stCondLst>
                              <p:cond delay="1500"/>
                            </p:stCondLst>
                            <p:childTnLst>
                              <p:par>
                                <p:cTn id="23" presetID="12" presetClass="entr" presetSubtype="2" fill="hold" nodeType="afterEffect">
                                  <p:stCondLst>
                                    <p:cond delay="0"/>
                                  </p:stCondLst>
                                  <p:childTnLst>
                                    <p:set>
                                      <p:cBhvr>
                                        <p:cTn id="24" dur="1" fill="hold">
                                          <p:stCondLst>
                                            <p:cond delay="0"/>
                                          </p:stCondLst>
                                        </p:cTn>
                                        <p:tgtEl>
                                          <p:spTgt spid="11276">
                                            <p:txEl>
                                              <p:pRg st="2" end="2"/>
                                            </p:txEl>
                                          </p:spTgt>
                                        </p:tgtEl>
                                        <p:attrNameLst>
                                          <p:attrName>style.visibility</p:attrName>
                                        </p:attrNameLst>
                                      </p:cBhvr>
                                      <p:to>
                                        <p:strVal val="visible"/>
                                      </p:to>
                                    </p:set>
                                    <p:animEffect transition="in" filter="slide(fromRight)">
                                      <p:cBhvr>
                                        <p:cTn id="25" dur="500"/>
                                        <p:tgtEl>
                                          <p:spTgt spid="11276">
                                            <p:txEl>
                                              <p:pRg st="2" end="2"/>
                                            </p:txEl>
                                          </p:spTgt>
                                        </p:tgtEl>
                                      </p:cBhvr>
                                    </p:animEffect>
                                  </p:childTnLst>
                                </p:cTn>
                              </p:par>
                            </p:childTnLst>
                          </p:cTn>
                        </p:par>
                        <p:par>
                          <p:cTn id="26" fill="hold" nodeType="afterGroup">
                            <p:stCondLst>
                              <p:cond delay="2000"/>
                            </p:stCondLst>
                            <p:childTnLst>
                              <p:par>
                                <p:cTn id="27" presetID="12" presetClass="entr" presetSubtype="2" fill="hold" nodeType="afterEffect">
                                  <p:stCondLst>
                                    <p:cond delay="0"/>
                                  </p:stCondLst>
                                  <p:childTnLst>
                                    <p:set>
                                      <p:cBhvr>
                                        <p:cTn id="28" dur="1" fill="hold">
                                          <p:stCondLst>
                                            <p:cond delay="0"/>
                                          </p:stCondLst>
                                        </p:cTn>
                                        <p:tgtEl>
                                          <p:spTgt spid="11277">
                                            <p:txEl>
                                              <p:pRg st="0" end="0"/>
                                            </p:txEl>
                                          </p:spTgt>
                                        </p:tgtEl>
                                        <p:attrNameLst>
                                          <p:attrName>style.visibility</p:attrName>
                                        </p:attrNameLst>
                                      </p:cBhvr>
                                      <p:to>
                                        <p:strVal val="visible"/>
                                      </p:to>
                                    </p:set>
                                    <p:animEffect transition="in" filter="slide(fromRight)">
                                      <p:cBhvr>
                                        <p:cTn id="29" dur="500"/>
                                        <p:tgtEl>
                                          <p:spTgt spid="11277">
                                            <p:txEl>
                                              <p:pRg st="0" end="0"/>
                                            </p:txEl>
                                          </p:spTgt>
                                        </p:tgtEl>
                                      </p:cBhvr>
                                    </p:animEffect>
                                  </p:childTnLst>
                                </p:cTn>
                              </p:par>
                            </p:childTnLst>
                          </p:cTn>
                        </p:par>
                        <p:par>
                          <p:cTn id="30" fill="hold" nodeType="afterGroup">
                            <p:stCondLst>
                              <p:cond delay="2500"/>
                            </p:stCondLst>
                            <p:childTnLst>
                              <p:par>
                                <p:cTn id="31" presetID="12" presetClass="entr" presetSubtype="2" fill="hold" nodeType="afterEffect">
                                  <p:stCondLst>
                                    <p:cond delay="0"/>
                                  </p:stCondLst>
                                  <p:childTnLst>
                                    <p:set>
                                      <p:cBhvr>
                                        <p:cTn id="32" dur="1" fill="hold">
                                          <p:stCondLst>
                                            <p:cond delay="0"/>
                                          </p:stCondLst>
                                        </p:cTn>
                                        <p:tgtEl>
                                          <p:spTgt spid="11277">
                                            <p:txEl>
                                              <p:pRg st="1" end="1"/>
                                            </p:txEl>
                                          </p:spTgt>
                                        </p:tgtEl>
                                        <p:attrNameLst>
                                          <p:attrName>style.visibility</p:attrName>
                                        </p:attrNameLst>
                                      </p:cBhvr>
                                      <p:to>
                                        <p:strVal val="visible"/>
                                      </p:to>
                                    </p:set>
                                    <p:animEffect transition="in" filter="slide(fromRight)">
                                      <p:cBhvr>
                                        <p:cTn id="33" dur="500"/>
                                        <p:tgtEl>
                                          <p:spTgt spid="11277">
                                            <p:txEl>
                                              <p:pRg st="1" end="1"/>
                                            </p:txEl>
                                          </p:spTgt>
                                        </p:tgtEl>
                                      </p:cBhvr>
                                    </p:animEffect>
                                  </p:childTnLst>
                                </p:cTn>
                              </p:par>
                            </p:childTnLst>
                          </p:cTn>
                        </p:par>
                        <p:par>
                          <p:cTn id="34" fill="hold" nodeType="afterGroup">
                            <p:stCondLst>
                              <p:cond delay="3000"/>
                            </p:stCondLst>
                            <p:childTnLst>
                              <p:par>
                                <p:cTn id="35" presetID="12" presetClass="entr" presetSubtype="2" fill="hold" nodeType="afterEffect">
                                  <p:stCondLst>
                                    <p:cond delay="0"/>
                                  </p:stCondLst>
                                  <p:childTnLst>
                                    <p:set>
                                      <p:cBhvr>
                                        <p:cTn id="36" dur="1" fill="hold">
                                          <p:stCondLst>
                                            <p:cond delay="0"/>
                                          </p:stCondLst>
                                        </p:cTn>
                                        <p:tgtEl>
                                          <p:spTgt spid="11277">
                                            <p:txEl>
                                              <p:pRg st="2" end="2"/>
                                            </p:txEl>
                                          </p:spTgt>
                                        </p:tgtEl>
                                        <p:attrNameLst>
                                          <p:attrName>style.visibility</p:attrName>
                                        </p:attrNameLst>
                                      </p:cBhvr>
                                      <p:to>
                                        <p:strVal val="visible"/>
                                      </p:to>
                                    </p:set>
                                    <p:animEffect transition="in" filter="slide(fromRight)">
                                      <p:cBhvr>
                                        <p:cTn id="37" dur="500"/>
                                        <p:tgtEl>
                                          <p:spTgt spid="11277">
                                            <p:txEl>
                                              <p:pRg st="2" end="2"/>
                                            </p:txEl>
                                          </p:spTgt>
                                        </p:tgtEl>
                                      </p:cBhvr>
                                    </p:animEffect>
                                  </p:childTnLst>
                                </p:cTn>
                              </p:par>
                            </p:childTnLst>
                          </p:cTn>
                        </p:par>
                        <p:par>
                          <p:cTn id="38" fill="hold" nodeType="afterGroup">
                            <p:stCondLst>
                              <p:cond delay="3500"/>
                            </p:stCondLst>
                            <p:childTnLst>
                              <p:par>
                                <p:cTn id="39" presetID="12" presetClass="entr" presetSubtype="2" fill="hold" nodeType="afterEffect">
                                  <p:stCondLst>
                                    <p:cond delay="0"/>
                                  </p:stCondLst>
                                  <p:childTnLst>
                                    <p:set>
                                      <p:cBhvr>
                                        <p:cTn id="40" dur="1" fill="hold">
                                          <p:stCondLst>
                                            <p:cond delay="0"/>
                                          </p:stCondLst>
                                        </p:cTn>
                                        <p:tgtEl>
                                          <p:spTgt spid="11277">
                                            <p:txEl>
                                              <p:pRg st="3" end="3"/>
                                            </p:txEl>
                                          </p:spTgt>
                                        </p:tgtEl>
                                        <p:attrNameLst>
                                          <p:attrName>style.visibility</p:attrName>
                                        </p:attrNameLst>
                                      </p:cBhvr>
                                      <p:to>
                                        <p:strVal val="visible"/>
                                      </p:to>
                                    </p:set>
                                    <p:animEffect transition="in" filter="slide(fromRight)">
                                      <p:cBhvr>
                                        <p:cTn id="41" dur="500"/>
                                        <p:tgtEl>
                                          <p:spTgt spid="11277">
                                            <p:txEl>
                                              <p:pRg st="3" end="3"/>
                                            </p:txEl>
                                          </p:spTgt>
                                        </p:tgtEl>
                                      </p:cBhvr>
                                    </p:animEffect>
                                  </p:childTnLst>
                                </p:cTn>
                              </p:par>
                            </p:childTnLst>
                          </p:cTn>
                        </p:par>
                        <p:par>
                          <p:cTn id="42" fill="hold" nodeType="afterGroup">
                            <p:stCondLst>
                              <p:cond delay="4000"/>
                            </p:stCondLst>
                            <p:childTnLst>
                              <p:par>
                                <p:cTn id="43" presetID="12" presetClass="entr" presetSubtype="2" fill="hold" nodeType="afterEffect">
                                  <p:stCondLst>
                                    <p:cond delay="0"/>
                                  </p:stCondLst>
                                  <p:childTnLst>
                                    <p:set>
                                      <p:cBhvr>
                                        <p:cTn id="44" dur="1" fill="hold">
                                          <p:stCondLst>
                                            <p:cond delay="0"/>
                                          </p:stCondLst>
                                        </p:cTn>
                                        <p:tgtEl>
                                          <p:spTgt spid="11277">
                                            <p:txEl>
                                              <p:pRg st="4" end="4"/>
                                            </p:txEl>
                                          </p:spTgt>
                                        </p:tgtEl>
                                        <p:attrNameLst>
                                          <p:attrName>style.visibility</p:attrName>
                                        </p:attrNameLst>
                                      </p:cBhvr>
                                      <p:to>
                                        <p:strVal val="visible"/>
                                      </p:to>
                                    </p:set>
                                    <p:animEffect transition="in" filter="slide(fromRight)">
                                      <p:cBhvr>
                                        <p:cTn id="45" dur="500"/>
                                        <p:tgtEl>
                                          <p:spTgt spid="1127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F6F89399-1D3B-44EF-AA29-C9802B92BCC8}"/>
              </a:ext>
            </a:extLst>
          </p:cNvPr>
          <p:cNvSpPr>
            <a:spLocks noGrp="1"/>
          </p:cNvSpPr>
          <p:nvPr>
            <p:ph type="title"/>
          </p:nvPr>
        </p:nvSpPr>
        <p:spPr/>
        <p:txBody>
          <a:bodyPr/>
          <a:lstStyle/>
          <a:p>
            <a:pPr eaLnBrk="1" hangingPunct="1"/>
            <a:r>
              <a:rPr lang="en-GB" altLang="en-US"/>
              <a:t>Types of questionnaire</a:t>
            </a:r>
          </a:p>
        </p:txBody>
      </p:sp>
      <p:graphicFrame>
        <p:nvGraphicFramePr>
          <p:cNvPr id="5" name="Content Placeholder 4">
            <a:extLst>
              <a:ext uri="{FF2B5EF4-FFF2-40B4-BE49-F238E27FC236}">
                <a16:creationId xmlns:a16="http://schemas.microsoft.com/office/drawing/2014/main" id="{D67B7AF7-712B-47E5-AB75-07BCD997E3B3}"/>
              </a:ext>
            </a:extLst>
          </p:cNvPr>
          <p:cNvGraphicFramePr>
            <a:graphicFrameLocks noGrp="1"/>
          </p:cNvGraphicFramePr>
          <p:nvPr>
            <p:ph idx="1"/>
          </p:nvPr>
        </p:nvGraphicFramePr>
        <p:xfrm>
          <a:off x="0" y="1270000"/>
          <a:ext cx="7787208" cy="43507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DB057270-50DD-42B7-B6A5-2A4F9D7AF928}"/>
              </a:ext>
            </a:extLst>
          </p:cNvPr>
          <p:cNvSpPr txBox="1">
            <a:spLocks noChangeArrowheads="1"/>
          </p:cNvSpPr>
          <p:nvPr/>
        </p:nvSpPr>
        <p:spPr bwMode="auto">
          <a:xfrm>
            <a:off x="1116013" y="5732463"/>
            <a:ext cx="6096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000">
                <a:solidFill>
                  <a:schemeClr val="tx1"/>
                </a:solidFill>
                <a:latin typeface="Gill Sans MT" panose="020B0502020104020203" pitchFamily="34" charset="0"/>
              </a:rPr>
              <a:t>No method consistently outperforms others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84C05A81-1567-4341-8AE4-6FD0F4A9C031}"/>
              </a:ext>
            </a:extLst>
          </p:cNvPr>
          <p:cNvSpPr>
            <a:spLocks noGrp="1"/>
          </p:cNvSpPr>
          <p:nvPr>
            <p:ph type="title"/>
          </p:nvPr>
        </p:nvSpPr>
        <p:spPr>
          <a:xfrm>
            <a:off x="938213" y="382588"/>
            <a:ext cx="7634287" cy="958850"/>
          </a:xfrm>
        </p:spPr>
        <p:txBody>
          <a:bodyPr/>
          <a:lstStyle/>
          <a:p>
            <a:pPr eaLnBrk="1" hangingPunct="1"/>
            <a:r>
              <a:rPr lang="en-GB" altLang="en-US"/>
              <a:t>Considerations</a:t>
            </a:r>
          </a:p>
        </p:txBody>
      </p:sp>
      <p:sp>
        <p:nvSpPr>
          <p:cNvPr id="3" name="Content Placeholder 2">
            <a:extLst>
              <a:ext uri="{FF2B5EF4-FFF2-40B4-BE49-F238E27FC236}">
                <a16:creationId xmlns:a16="http://schemas.microsoft.com/office/drawing/2014/main" id="{74801D3F-9B3F-4C5D-93A4-B9B032FACBCF}"/>
              </a:ext>
            </a:extLst>
          </p:cNvPr>
          <p:cNvSpPr>
            <a:spLocks noGrp="1"/>
          </p:cNvSpPr>
          <p:nvPr>
            <p:ph idx="1"/>
          </p:nvPr>
        </p:nvSpPr>
        <p:spPr>
          <a:xfrm>
            <a:off x="827088" y="1557338"/>
            <a:ext cx="7634287" cy="3592512"/>
          </a:xfrm>
        </p:spPr>
        <p:txBody>
          <a:bodyPr rtlCol="0">
            <a:normAutofit/>
          </a:bodyPr>
          <a:lstStyle/>
          <a:p>
            <a:pPr eaLnBrk="1" fontAlgn="auto" hangingPunct="1">
              <a:spcAft>
                <a:spcPts val="1200"/>
              </a:spcAft>
              <a:buFont typeface="Wingdings 3" charset="2"/>
              <a:buChar char=""/>
              <a:defRPr/>
            </a:pPr>
            <a:r>
              <a:rPr lang="en-GB" dirty="0">
                <a:solidFill>
                  <a:schemeClr val="tx1">
                    <a:lumMod val="65000"/>
                    <a:lumOff val="35000"/>
                  </a:schemeClr>
                </a:solidFill>
              </a:rPr>
              <a:t>Better response rates from interviewer-led surveys than from self-response surveys.</a:t>
            </a:r>
          </a:p>
          <a:p>
            <a:pPr eaLnBrk="1" fontAlgn="auto" hangingPunct="1">
              <a:spcAft>
                <a:spcPts val="1200"/>
              </a:spcAft>
              <a:buFont typeface="Wingdings 3" charset="2"/>
              <a:buChar char=""/>
              <a:defRPr/>
            </a:pPr>
            <a:r>
              <a:rPr lang="en-GB" dirty="0">
                <a:solidFill>
                  <a:schemeClr val="tx1">
                    <a:lumMod val="65000"/>
                    <a:lumOff val="35000"/>
                  </a:schemeClr>
                </a:solidFill>
              </a:rPr>
              <a:t>Self-response surveys are usually cheaper.</a:t>
            </a:r>
          </a:p>
          <a:p>
            <a:pPr eaLnBrk="1" fontAlgn="auto" hangingPunct="1">
              <a:spcAft>
                <a:spcPts val="1200"/>
              </a:spcAft>
              <a:buFont typeface="Wingdings 3" charset="2"/>
              <a:buChar char=""/>
              <a:defRPr/>
            </a:pPr>
            <a:r>
              <a:rPr lang="en-GB" dirty="0">
                <a:solidFill>
                  <a:schemeClr val="tx1">
                    <a:lumMod val="65000"/>
                    <a:lumOff val="35000"/>
                  </a:schemeClr>
                </a:solidFill>
              </a:rPr>
              <a:t>Interviewer-led surveys can produce richer information.</a:t>
            </a:r>
          </a:p>
          <a:p>
            <a:pPr eaLnBrk="1" fontAlgn="auto" hangingPunct="1">
              <a:spcAft>
                <a:spcPts val="1200"/>
              </a:spcAft>
              <a:buFont typeface="Wingdings 3" charset="2"/>
              <a:buChar char=""/>
              <a:defRPr/>
            </a:pPr>
            <a:r>
              <a:rPr lang="en-GB" dirty="0">
                <a:solidFill>
                  <a:schemeClr val="tx1">
                    <a:lumMod val="65000"/>
                    <a:lumOff val="35000"/>
                  </a:schemeClr>
                </a:solidFill>
              </a:rPr>
              <a:t>Self-response surveys can reach more people.</a:t>
            </a:r>
          </a:p>
          <a:p>
            <a:pPr eaLnBrk="1" fontAlgn="auto" hangingPunct="1">
              <a:spcAft>
                <a:spcPts val="1200"/>
              </a:spcAft>
              <a:buFont typeface="Wingdings 3" charset="2"/>
              <a:buChar char=""/>
              <a:defRPr/>
            </a:pPr>
            <a:r>
              <a:rPr lang="en-GB" dirty="0">
                <a:solidFill>
                  <a:schemeClr val="tx1">
                    <a:lumMod val="65000"/>
                    <a:lumOff val="35000"/>
                  </a:schemeClr>
                </a:solidFill>
              </a:rPr>
              <a:t>Online surveys are faster but have lower response rate</a:t>
            </a:r>
          </a:p>
          <a:p>
            <a:pPr eaLnBrk="1" fontAlgn="auto" hangingPunct="1">
              <a:spcAft>
                <a:spcPts val="1200"/>
              </a:spcAft>
              <a:buFont typeface="Wingdings 3" charset="2"/>
              <a:buChar char=""/>
              <a:defRPr/>
            </a:pPr>
            <a:r>
              <a:rPr lang="en-GB" dirty="0">
                <a:solidFill>
                  <a:schemeClr val="tx1">
                    <a:lumMod val="65000"/>
                    <a:lumOff val="35000"/>
                  </a:schemeClr>
                </a:solidFill>
              </a:rPr>
              <a:t>The quality of online surveys is more difficult to control</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F2505-9546-487E-A3EE-2F722A7AB4CB}"/>
              </a:ext>
            </a:extLst>
          </p:cNvPr>
          <p:cNvSpPr>
            <a:spLocks noGrp="1"/>
          </p:cNvSpPr>
          <p:nvPr>
            <p:ph type="title"/>
          </p:nvPr>
        </p:nvSpPr>
        <p:spPr>
          <a:xfrm>
            <a:off x="938213" y="382588"/>
            <a:ext cx="7634287" cy="669925"/>
          </a:xfrm>
        </p:spPr>
        <p:txBody>
          <a:bodyPr rtlCol="0">
            <a:normAutofit fontScale="90000"/>
          </a:bodyPr>
          <a:lstStyle/>
          <a:p>
            <a:pPr eaLnBrk="1" fontAlgn="auto" hangingPunct="1">
              <a:spcAft>
                <a:spcPts val="0"/>
              </a:spcAft>
              <a:defRPr/>
            </a:pPr>
            <a:r>
              <a:rPr lang="en-GB" sz="4000" dirty="0"/>
              <a:t>Who Are your respondents?</a:t>
            </a:r>
          </a:p>
        </p:txBody>
      </p:sp>
      <p:sp>
        <p:nvSpPr>
          <p:cNvPr id="27651" name="Content Placeholder 5">
            <a:extLst>
              <a:ext uri="{FF2B5EF4-FFF2-40B4-BE49-F238E27FC236}">
                <a16:creationId xmlns:a16="http://schemas.microsoft.com/office/drawing/2014/main" id="{A2A62D0F-514E-4049-924C-0FA68AF30863}"/>
              </a:ext>
            </a:extLst>
          </p:cNvPr>
          <p:cNvSpPr>
            <a:spLocks noGrp="1"/>
          </p:cNvSpPr>
          <p:nvPr>
            <p:ph idx="1"/>
          </p:nvPr>
        </p:nvSpPr>
        <p:spPr>
          <a:xfrm>
            <a:off x="1403350" y="5940425"/>
            <a:ext cx="2667000" cy="863600"/>
          </a:xfrm>
        </p:spPr>
        <p:txBody>
          <a:bodyPr/>
          <a:lstStyle/>
          <a:p>
            <a:pPr marL="0" indent="0" eaLnBrk="1" hangingPunct="1">
              <a:buFont typeface="Arial" panose="020B0604020202020204" pitchFamily="34" charset="0"/>
              <a:buNone/>
            </a:pPr>
            <a:r>
              <a:rPr lang="en-GB" altLang="en-US"/>
              <a:t>Is it pitched at the right age group?</a:t>
            </a:r>
          </a:p>
        </p:txBody>
      </p:sp>
      <p:pic>
        <p:nvPicPr>
          <p:cNvPr id="27652" name="Picture 2">
            <a:extLst>
              <a:ext uri="{FF2B5EF4-FFF2-40B4-BE49-F238E27FC236}">
                <a16:creationId xmlns:a16="http://schemas.microsoft.com/office/drawing/2014/main" id="{E6908FAB-6180-44D5-9DE0-8580D1D698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0972" t="42882" r="28889" b="14236"/>
          <a:stretch>
            <a:fillRect/>
          </a:stretch>
        </p:blipFill>
        <p:spPr bwMode="auto">
          <a:xfrm>
            <a:off x="323850" y="1463675"/>
            <a:ext cx="4826000" cy="412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3" name="Picture 2" descr="Image result for survey for children">
            <a:extLst>
              <a:ext uri="{FF2B5EF4-FFF2-40B4-BE49-F238E27FC236}">
                <a16:creationId xmlns:a16="http://schemas.microsoft.com/office/drawing/2014/main" id="{1D7568DF-A28A-4687-A5C8-AE0FEB1C51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5600" y="1463675"/>
            <a:ext cx="3019425"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4" name="Rectangle 2">
            <a:extLst>
              <a:ext uri="{FF2B5EF4-FFF2-40B4-BE49-F238E27FC236}">
                <a16:creationId xmlns:a16="http://schemas.microsoft.com/office/drawing/2014/main" id="{71C81EAE-7F11-4C58-9902-872A7CDF3050}"/>
              </a:ext>
            </a:extLst>
          </p:cNvPr>
          <p:cNvSpPr>
            <a:spLocks noChangeArrowheads="1"/>
          </p:cNvSpPr>
          <p:nvPr/>
        </p:nvSpPr>
        <p:spPr bwMode="auto">
          <a:xfrm>
            <a:off x="5794375" y="5972175"/>
            <a:ext cx="2303463"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800">
                <a:solidFill>
                  <a:schemeClr val="tx1"/>
                </a:solidFill>
                <a:latin typeface="Gill Sans MT" panose="020B0502020104020203" pitchFamily="34" charset="0"/>
              </a:rPr>
              <a:t>http://www.sheffkids.co.uk/adultssite/documents/Wisewood%20questionnaire.pdf</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2ED26510-8144-4B4E-BD8F-557EB52C32E9}"/>
              </a:ext>
            </a:extLst>
          </p:cNvPr>
          <p:cNvSpPr>
            <a:spLocks noGrp="1"/>
          </p:cNvSpPr>
          <p:nvPr>
            <p:ph type="title"/>
          </p:nvPr>
        </p:nvSpPr>
        <p:spPr/>
        <p:txBody>
          <a:bodyPr/>
          <a:lstStyle/>
          <a:p>
            <a:pPr eaLnBrk="1" hangingPunct="1"/>
            <a:r>
              <a:rPr lang="en-GB" altLang="en-US"/>
              <a:t>More considerations</a:t>
            </a:r>
          </a:p>
        </p:txBody>
      </p:sp>
      <p:sp>
        <p:nvSpPr>
          <p:cNvPr id="29699" name="Content Placeholder 2">
            <a:extLst>
              <a:ext uri="{FF2B5EF4-FFF2-40B4-BE49-F238E27FC236}">
                <a16:creationId xmlns:a16="http://schemas.microsoft.com/office/drawing/2014/main" id="{312B4F60-B77A-4EDD-8448-AFCE251D200D}"/>
              </a:ext>
            </a:extLst>
          </p:cNvPr>
          <p:cNvSpPr>
            <a:spLocks noGrp="1"/>
          </p:cNvSpPr>
          <p:nvPr>
            <p:ph idx="1"/>
          </p:nvPr>
        </p:nvSpPr>
        <p:spPr>
          <a:xfrm>
            <a:off x="539750" y="1700213"/>
            <a:ext cx="6348413" cy="3881437"/>
          </a:xfrm>
        </p:spPr>
        <p:txBody>
          <a:bodyPr/>
          <a:lstStyle/>
          <a:p>
            <a:pPr eaLnBrk="1" hangingPunct="1">
              <a:spcAft>
                <a:spcPts val="1200"/>
              </a:spcAft>
            </a:pPr>
            <a:r>
              <a:rPr lang="en-GB" altLang="en-US"/>
              <a:t>Will it be completed right after the event, or sometime after?</a:t>
            </a:r>
          </a:p>
          <a:p>
            <a:pPr eaLnBrk="1" hangingPunct="1">
              <a:spcAft>
                <a:spcPts val="1200"/>
              </a:spcAft>
            </a:pPr>
            <a:r>
              <a:rPr lang="en-GB" altLang="en-US"/>
              <a:t>Will it be completed in front of other people or in private?</a:t>
            </a:r>
          </a:p>
          <a:p>
            <a:pPr eaLnBrk="1" hangingPunct="1"/>
            <a:r>
              <a:rPr lang="en-GB" altLang="en-US"/>
              <a:t>Many people are poor at estimating numerical info about their lives. </a:t>
            </a:r>
          </a:p>
          <a:p>
            <a:pPr eaLnBrk="1" hangingPunct="1"/>
            <a:r>
              <a:rPr lang="en-GB" altLang="en-US"/>
              <a:t>The more common the event the shorter a person’s window of recall is.</a:t>
            </a:r>
          </a:p>
          <a:p>
            <a:pPr eaLnBrk="1" hangingPunct="1"/>
            <a:r>
              <a:rPr lang="en-GB" altLang="en-US"/>
              <a:t>People’s behaviour does not necessarily reflect what they say in a questionnaire</a:t>
            </a: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CF75E0B5-2EE2-42A0-BFAD-5362FC933688}"/>
              </a:ext>
            </a:extLst>
          </p:cNvPr>
          <p:cNvSpPr/>
          <p:nvPr/>
        </p:nvSpPr>
        <p:spPr>
          <a:xfrm>
            <a:off x="971602" y="1628800"/>
            <a:ext cx="2952328" cy="792088"/>
          </a:xfrm>
          <a:prstGeom prst="rect">
            <a:avLst/>
          </a:prstGeom>
          <a:solidFill>
            <a:srgbClr val="92D050"/>
          </a:solid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400" b="1" dirty="0">
              <a:solidFill>
                <a:srgbClr val="FFFFFF"/>
              </a:solidFill>
            </a:endParaRPr>
          </a:p>
        </p:txBody>
      </p:sp>
      <p:sp>
        <p:nvSpPr>
          <p:cNvPr id="18" name="Rectangle 17">
            <a:extLst>
              <a:ext uri="{FF2B5EF4-FFF2-40B4-BE49-F238E27FC236}">
                <a16:creationId xmlns:a16="http://schemas.microsoft.com/office/drawing/2014/main" id="{DF900256-A014-425E-9676-61287E0D3372}"/>
              </a:ext>
            </a:extLst>
          </p:cNvPr>
          <p:cNvSpPr/>
          <p:nvPr/>
        </p:nvSpPr>
        <p:spPr>
          <a:xfrm>
            <a:off x="899592" y="3212976"/>
            <a:ext cx="2952328" cy="792088"/>
          </a:xfrm>
          <a:prstGeom prst="rect">
            <a:avLst/>
          </a:prstGeom>
          <a:solidFill>
            <a:srgbClr val="92D050"/>
          </a:solid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400" b="1" dirty="0">
              <a:solidFill>
                <a:srgbClr val="FFFFFF"/>
              </a:solidFill>
            </a:endParaRPr>
          </a:p>
        </p:txBody>
      </p:sp>
      <p:sp>
        <p:nvSpPr>
          <p:cNvPr id="19" name="Rectangle 18">
            <a:extLst>
              <a:ext uri="{FF2B5EF4-FFF2-40B4-BE49-F238E27FC236}">
                <a16:creationId xmlns:a16="http://schemas.microsoft.com/office/drawing/2014/main" id="{9117CA58-9FCC-46E4-A498-A0A33248DF7D}"/>
              </a:ext>
            </a:extLst>
          </p:cNvPr>
          <p:cNvSpPr/>
          <p:nvPr/>
        </p:nvSpPr>
        <p:spPr>
          <a:xfrm>
            <a:off x="971602" y="4869160"/>
            <a:ext cx="2952328" cy="792088"/>
          </a:xfrm>
          <a:prstGeom prst="rect">
            <a:avLst/>
          </a:prstGeom>
          <a:solidFill>
            <a:srgbClr val="92D050"/>
          </a:solid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400" b="1" dirty="0">
              <a:solidFill>
                <a:srgbClr val="FFFFFF"/>
              </a:solidFill>
            </a:endParaRPr>
          </a:p>
        </p:txBody>
      </p:sp>
      <p:sp>
        <p:nvSpPr>
          <p:cNvPr id="45070" name="Rectangle 4">
            <a:extLst>
              <a:ext uri="{FF2B5EF4-FFF2-40B4-BE49-F238E27FC236}">
                <a16:creationId xmlns:a16="http://schemas.microsoft.com/office/drawing/2014/main" id="{4346C2DD-C952-4038-893A-D8970E071851}"/>
              </a:ext>
            </a:extLst>
          </p:cNvPr>
          <p:cNvSpPr>
            <a:spLocks noGrp="1" noChangeArrowheads="1"/>
          </p:cNvSpPr>
          <p:nvPr>
            <p:ph type="title"/>
          </p:nvPr>
        </p:nvSpPr>
        <p:spPr>
          <a:xfrm>
            <a:off x="2057400" y="273050"/>
            <a:ext cx="6911975" cy="869950"/>
          </a:xfrm>
        </p:spPr>
        <p:txBody>
          <a:bodyPr lIns="90488" tIns="44450" rIns="90488" bIns="44450" rtlCol="0">
            <a:normAutofit fontScale="90000"/>
          </a:bodyPr>
          <a:lstStyle/>
          <a:p>
            <a:pPr eaLnBrk="1" fontAlgn="auto" hangingPunct="1">
              <a:spcAft>
                <a:spcPts val="0"/>
              </a:spcAft>
              <a:defRPr/>
            </a:pPr>
            <a:r>
              <a:rPr lang="en-US" altLang="en-US" sz="3200" dirty="0">
                <a:solidFill>
                  <a:srgbClr val="000000"/>
                </a:solidFill>
                <a:ea typeface="MS PGothic" panose="020B0600070205080204" pitchFamily="34" charset="-128"/>
              </a:rPr>
              <a:t>Stages in the </a:t>
            </a:r>
            <a:br>
              <a:rPr lang="en-US" altLang="en-US" sz="3200" dirty="0">
                <a:solidFill>
                  <a:srgbClr val="000000"/>
                </a:solidFill>
                <a:ea typeface="MS PGothic" panose="020B0600070205080204" pitchFamily="34" charset="-128"/>
              </a:rPr>
            </a:br>
            <a:r>
              <a:rPr lang="en-US" altLang="en-US" sz="3200" dirty="0">
                <a:solidFill>
                  <a:srgbClr val="000000"/>
                </a:solidFill>
                <a:ea typeface="MS PGothic" panose="020B0600070205080204" pitchFamily="34" charset="-128"/>
              </a:rPr>
              <a:t>Development of a Questionnaire</a:t>
            </a:r>
          </a:p>
        </p:txBody>
      </p:sp>
      <p:sp>
        <p:nvSpPr>
          <p:cNvPr id="31756" name="Rectangle 11">
            <a:extLst>
              <a:ext uri="{FF2B5EF4-FFF2-40B4-BE49-F238E27FC236}">
                <a16:creationId xmlns:a16="http://schemas.microsoft.com/office/drawing/2014/main" id="{87506E84-C516-4448-AA90-A21FDB963F2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Tx/>
              <a:buNone/>
            </a:pPr>
            <a:fld id="{66834D04-D471-4ACC-8363-F0D9F68C720A}" type="slidenum">
              <a:rPr lang="en-GB" altLang="en-US" sz="1200" smtClean="0">
                <a:solidFill>
                  <a:srgbClr val="898989"/>
                </a:solidFill>
                <a:latin typeface="Calibri" panose="020F0502020204030204" pitchFamily="34" charset="0"/>
                <a:ea typeface="MS PGothic" panose="020B0600070205080204" pitchFamily="34" charset="-128"/>
              </a:rPr>
              <a:pPr fontAlgn="base">
                <a:spcBef>
                  <a:spcPct val="0"/>
                </a:spcBef>
                <a:spcAft>
                  <a:spcPct val="0"/>
                </a:spcAft>
                <a:buClrTx/>
                <a:buSzTx/>
                <a:buFontTx/>
                <a:buNone/>
              </a:pPr>
              <a:t>14</a:t>
            </a:fld>
            <a:endParaRPr lang="en-GB" altLang="en-US" sz="1200">
              <a:solidFill>
                <a:srgbClr val="898989"/>
              </a:solidFill>
              <a:latin typeface="Calibri" panose="020F0502020204030204" pitchFamily="34" charset="0"/>
              <a:ea typeface="MS PGothic" panose="020B0600070205080204" pitchFamily="34" charset="-128"/>
            </a:endParaRPr>
          </a:p>
        </p:txBody>
      </p:sp>
      <p:sp>
        <p:nvSpPr>
          <p:cNvPr id="31757" name="Rectangle 2">
            <a:extLst>
              <a:ext uri="{FF2B5EF4-FFF2-40B4-BE49-F238E27FC236}">
                <a16:creationId xmlns:a16="http://schemas.microsoft.com/office/drawing/2014/main" id="{55DA1461-F04D-4E5A-B87E-222BF3E15BDA}"/>
              </a:ext>
            </a:extLst>
          </p:cNvPr>
          <p:cNvSpPr>
            <a:spLocks noChangeArrowheads="1"/>
          </p:cNvSpPr>
          <p:nvPr/>
        </p:nvSpPr>
        <p:spPr bwMode="auto">
          <a:xfrm>
            <a:off x="7200900" y="6629400"/>
            <a:ext cx="1905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eaLnBrk="1" hangingPunct="1">
              <a:spcBef>
                <a:spcPct val="0"/>
              </a:spcBef>
              <a:buClrTx/>
              <a:buSzTx/>
              <a:buFontTx/>
              <a:buNone/>
            </a:pPr>
            <a:endParaRPr lang="en-US" altLang="en-US" sz="1000" b="1">
              <a:solidFill>
                <a:srgbClr val="000000"/>
              </a:solidFill>
              <a:latin typeface="Arial" panose="020B0604020202020204" pitchFamily="34" charset="0"/>
              <a:ea typeface="MS PGothic" panose="020B0600070205080204" pitchFamily="34" charset="-128"/>
            </a:endParaRPr>
          </a:p>
        </p:txBody>
      </p:sp>
      <p:sp>
        <p:nvSpPr>
          <p:cNvPr id="31758" name="Rectangle 3">
            <a:extLst>
              <a:ext uri="{FF2B5EF4-FFF2-40B4-BE49-F238E27FC236}">
                <a16:creationId xmlns:a16="http://schemas.microsoft.com/office/drawing/2014/main" id="{CA7E3E7B-06FD-4C4A-BC65-5F223AF55DF9}"/>
              </a:ext>
            </a:extLst>
          </p:cNvPr>
          <p:cNvSpPr>
            <a:spLocks noChangeArrowheads="1"/>
          </p:cNvSpPr>
          <p:nvPr/>
        </p:nvSpPr>
        <p:spPr bwMode="auto">
          <a:xfrm>
            <a:off x="0" y="6629400"/>
            <a:ext cx="4213225"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US" altLang="en-US" sz="1000" b="1">
              <a:solidFill>
                <a:srgbClr val="000000"/>
              </a:solidFill>
              <a:latin typeface="Arial" panose="020B0604020202020204" pitchFamily="34" charset="0"/>
              <a:ea typeface="MS PGothic" panose="020B0600070205080204" pitchFamily="34" charset="-128"/>
            </a:endParaRPr>
          </a:p>
        </p:txBody>
      </p:sp>
      <p:sp>
        <p:nvSpPr>
          <p:cNvPr id="81935" name="Line 8">
            <a:extLst>
              <a:ext uri="{FF2B5EF4-FFF2-40B4-BE49-F238E27FC236}">
                <a16:creationId xmlns:a16="http://schemas.microsoft.com/office/drawing/2014/main" id="{EDDBFF38-D2A2-4408-965C-8015EE2B5031}"/>
              </a:ext>
            </a:extLst>
          </p:cNvPr>
          <p:cNvSpPr>
            <a:spLocks noChangeShapeType="1"/>
          </p:cNvSpPr>
          <p:nvPr/>
        </p:nvSpPr>
        <p:spPr bwMode="auto">
          <a:xfrm>
            <a:off x="1413669" y="2420938"/>
            <a:ext cx="0" cy="781050"/>
          </a:xfrm>
          <a:prstGeom prst="line">
            <a:avLst/>
          </a:prstGeom>
          <a:noFill/>
          <a:ln w="50800">
            <a:solidFill>
              <a:srgbClr val="732888"/>
            </a:solidFill>
            <a:round/>
            <a:headEnd/>
            <a:tailEnd type="triangle" w="med" len="med"/>
          </a:ln>
          <a:scene3d>
            <a:camera prst="orthographicFront"/>
            <a:lightRig rig="threePt" dir="t"/>
          </a:scene3d>
          <a:sp3d>
            <a:bevelT w="114300" prst="artDeco"/>
          </a:sp3d>
          <a:extLst>
            <a:ext uri="{909E8E84-426E-40DD-AFC4-6F175D3DCCD1}">
              <a14:hiddenFill xmlns:a14="http://schemas.microsoft.com/office/drawing/2010/main">
                <a:noFill/>
              </a14:hiddenFill>
            </a:ext>
          </a:extLst>
        </p:spPr>
        <p:txBody>
          <a:bodyPr wrap="none" anchor="ctr"/>
          <a:lstStyle/>
          <a:p>
            <a:pPr>
              <a:defRPr/>
            </a:pPr>
            <a:endParaRPr lang="en-GB" dirty="0"/>
          </a:p>
        </p:txBody>
      </p:sp>
      <p:sp>
        <p:nvSpPr>
          <p:cNvPr id="81936" name="Line 9">
            <a:extLst>
              <a:ext uri="{FF2B5EF4-FFF2-40B4-BE49-F238E27FC236}">
                <a16:creationId xmlns:a16="http://schemas.microsoft.com/office/drawing/2014/main" id="{F2EB1C9E-A13B-4317-8935-801E8A4A11B3}"/>
              </a:ext>
            </a:extLst>
          </p:cNvPr>
          <p:cNvSpPr>
            <a:spLocks noChangeShapeType="1"/>
          </p:cNvSpPr>
          <p:nvPr/>
        </p:nvSpPr>
        <p:spPr bwMode="auto">
          <a:xfrm>
            <a:off x="1413669" y="4005263"/>
            <a:ext cx="0" cy="863600"/>
          </a:xfrm>
          <a:prstGeom prst="line">
            <a:avLst/>
          </a:prstGeom>
          <a:noFill/>
          <a:ln w="50800">
            <a:solidFill>
              <a:srgbClr val="732888"/>
            </a:solidFill>
            <a:round/>
            <a:headEnd/>
            <a:tailEnd type="triangle" w="med" len="med"/>
          </a:ln>
          <a:scene3d>
            <a:camera prst="orthographicFront"/>
            <a:lightRig rig="threePt" dir="t"/>
          </a:scene3d>
          <a:sp3d>
            <a:bevelT w="114300" prst="artDeco"/>
          </a:sp3d>
          <a:extLst>
            <a:ext uri="{909E8E84-426E-40DD-AFC4-6F175D3DCCD1}">
              <a14:hiddenFill xmlns:a14="http://schemas.microsoft.com/office/drawing/2010/main">
                <a:noFill/>
              </a14:hiddenFill>
            </a:ext>
          </a:extLst>
        </p:spPr>
        <p:txBody>
          <a:bodyPr wrap="none" anchor="ctr"/>
          <a:lstStyle/>
          <a:p>
            <a:pPr>
              <a:defRPr/>
            </a:pPr>
            <a:endParaRPr lang="en-GB" dirty="0"/>
          </a:p>
        </p:txBody>
      </p:sp>
      <p:sp>
        <p:nvSpPr>
          <p:cNvPr id="12299" name="Rectangle 10">
            <a:extLst>
              <a:ext uri="{FF2B5EF4-FFF2-40B4-BE49-F238E27FC236}">
                <a16:creationId xmlns:a16="http://schemas.microsoft.com/office/drawing/2014/main" id="{1114300B-3D23-4E22-BB95-D02B911F5A8B}"/>
              </a:ext>
            </a:extLst>
          </p:cNvPr>
          <p:cNvSpPr>
            <a:spLocks noChangeArrowheads="1"/>
          </p:cNvSpPr>
          <p:nvPr/>
        </p:nvSpPr>
        <p:spPr bwMode="auto">
          <a:xfrm>
            <a:off x="4932363" y="2133600"/>
            <a:ext cx="3533775" cy="267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marL="176213" indent="-176213"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lnSpc>
                <a:spcPct val="120000"/>
              </a:lnSpc>
              <a:spcBef>
                <a:spcPct val="0"/>
              </a:spcBef>
              <a:buClr>
                <a:srgbClr val="000000"/>
              </a:buClr>
              <a:buSzTx/>
              <a:buFontTx/>
              <a:buBlip>
                <a:blip r:embed="rId3"/>
              </a:buBlip>
            </a:pPr>
            <a:r>
              <a:rPr lang="en-US" altLang="en-US" sz="2000" b="1">
                <a:solidFill>
                  <a:srgbClr val="124992"/>
                </a:solidFill>
                <a:latin typeface="Arial" panose="020B0604020202020204" pitchFamily="34" charset="0"/>
                <a:ea typeface="MS PGothic" panose="020B0600070205080204" pitchFamily="34" charset="-128"/>
              </a:rPr>
              <a:t> Type of question</a:t>
            </a:r>
          </a:p>
          <a:p>
            <a:pPr eaLnBrk="1" hangingPunct="1">
              <a:lnSpc>
                <a:spcPct val="120000"/>
              </a:lnSpc>
              <a:spcBef>
                <a:spcPct val="0"/>
              </a:spcBef>
              <a:buClr>
                <a:srgbClr val="000000"/>
              </a:buClr>
              <a:buSzTx/>
              <a:buFontTx/>
              <a:buBlip>
                <a:blip r:embed="rId3"/>
              </a:buBlip>
            </a:pPr>
            <a:r>
              <a:rPr lang="en-US" altLang="en-US" sz="2000" b="1">
                <a:solidFill>
                  <a:srgbClr val="124992"/>
                </a:solidFill>
                <a:latin typeface="Arial" panose="020B0604020202020204" pitchFamily="34" charset="0"/>
                <a:ea typeface="MS PGothic" panose="020B0600070205080204" pitchFamily="34" charset="-128"/>
              </a:rPr>
              <a:t> Wording and instructions</a:t>
            </a:r>
          </a:p>
          <a:p>
            <a:pPr eaLnBrk="1" hangingPunct="1">
              <a:lnSpc>
                <a:spcPct val="120000"/>
              </a:lnSpc>
              <a:spcBef>
                <a:spcPct val="0"/>
              </a:spcBef>
              <a:buClr>
                <a:srgbClr val="000000"/>
              </a:buClr>
              <a:buSzTx/>
              <a:buFontTx/>
              <a:buBlip>
                <a:blip r:embed="rId3"/>
              </a:buBlip>
            </a:pPr>
            <a:r>
              <a:rPr lang="en-US" altLang="en-US" sz="2000" b="1">
                <a:solidFill>
                  <a:srgbClr val="124992"/>
                </a:solidFill>
                <a:latin typeface="Arial" panose="020B0604020202020204" pitchFamily="34" charset="0"/>
                <a:ea typeface="MS PGothic" panose="020B0600070205080204" pitchFamily="34" charset="-128"/>
              </a:rPr>
              <a:t> Layout</a:t>
            </a:r>
          </a:p>
          <a:p>
            <a:pPr eaLnBrk="1" hangingPunct="1">
              <a:lnSpc>
                <a:spcPct val="120000"/>
              </a:lnSpc>
              <a:spcBef>
                <a:spcPct val="0"/>
              </a:spcBef>
              <a:buClr>
                <a:srgbClr val="000000"/>
              </a:buClr>
              <a:buSzTx/>
              <a:buFontTx/>
              <a:buBlip>
                <a:blip r:embed="rId3"/>
              </a:buBlip>
            </a:pPr>
            <a:r>
              <a:rPr lang="en-US" altLang="en-US" sz="2000" b="1">
                <a:solidFill>
                  <a:srgbClr val="124992"/>
                </a:solidFill>
                <a:latin typeface="Arial" panose="020B0604020202020204" pitchFamily="34" charset="0"/>
                <a:ea typeface="MS PGothic" panose="020B0600070205080204" pitchFamily="34" charset="-128"/>
              </a:rPr>
              <a:t> Ordering of Topics</a:t>
            </a:r>
          </a:p>
          <a:p>
            <a:pPr eaLnBrk="1" hangingPunct="1">
              <a:lnSpc>
                <a:spcPct val="120000"/>
              </a:lnSpc>
              <a:spcBef>
                <a:spcPct val="0"/>
              </a:spcBef>
              <a:buClr>
                <a:srgbClr val="000000"/>
              </a:buClr>
              <a:buSzTx/>
              <a:buFontTx/>
              <a:buBlip>
                <a:blip r:embed="rId3"/>
              </a:buBlip>
            </a:pPr>
            <a:r>
              <a:rPr lang="en-US" altLang="en-US" sz="2000" b="1">
                <a:solidFill>
                  <a:srgbClr val="124992"/>
                </a:solidFill>
                <a:latin typeface="Arial" panose="020B0604020202020204" pitchFamily="34" charset="0"/>
                <a:ea typeface="MS PGothic" panose="020B0600070205080204" pitchFamily="34" charset="-128"/>
              </a:rPr>
              <a:t> Scaling</a:t>
            </a:r>
          </a:p>
          <a:p>
            <a:pPr eaLnBrk="1" hangingPunct="1">
              <a:lnSpc>
                <a:spcPct val="120000"/>
              </a:lnSpc>
              <a:spcBef>
                <a:spcPct val="0"/>
              </a:spcBef>
              <a:buClr>
                <a:srgbClr val="000000"/>
              </a:buClr>
              <a:buSzTx/>
              <a:buFontTx/>
              <a:buBlip>
                <a:blip r:embed="rId3"/>
              </a:buBlip>
            </a:pPr>
            <a:r>
              <a:rPr lang="en-US" altLang="en-US" sz="2000" b="1">
                <a:solidFill>
                  <a:srgbClr val="124992"/>
                </a:solidFill>
                <a:latin typeface="Arial" panose="020B0604020202020204" pitchFamily="34" charset="0"/>
                <a:ea typeface="MS PGothic" panose="020B0600070205080204" pitchFamily="34" charset="-128"/>
              </a:rPr>
              <a:t> Probes and prompts</a:t>
            </a:r>
          </a:p>
          <a:p>
            <a:pPr eaLnBrk="1" hangingPunct="1">
              <a:lnSpc>
                <a:spcPct val="120000"/>
              </a:lnSpc>
              <a:spcBef>
                <a:spcPct val="0"/>
              </a:spcBef>
              <a:buClr>
                <a:srgbClr val="000000"/>
              </a:buClr>
              <a:buSzTx/>
              <a:buFontTx/>
              <a:buBlip>
                <a:blip r:embed="rId3"/>
              </a:buBlip>
            </a:pPr>
            <a:r>
              <a:rPr lang="en-US" altLang="en-US" sz="2000" b="1">
                <a:solidFill>
                  <a:srgbClr val="124992"/>
                </a:solidFill>
                <a:latin typeface="Arial" panose="020B0604020202020204" pitchFamily="34" charset="0"/>
                <a:ea typeface="MS PGothic" panose="020B0600070205080204" pitchFamily="34" charset="-128"/>
              </a:rPr>
              <a:t> Coding</a:t>
            </a:r>
          </a:p>
        </p:txBody>
      </p:sp>
      <p:sp>
        <p:nvSpPr>
          <p:cNvPr id="81938" name="Line 11">
            <a:extLst>
              <a:ext uri="{FF2B5EF4-FFF2-40B4-BE49-F238E27FC236}">
                <a16:creationId xmlns:a16="http://schemas.microsoft.com/office/drawing/2014/main" id="{A2EB5DEC-BB24-4EC1-A3AF-36064426B864}"/>
              </a:ext>
            </a:extLst>
          </p:cNvPr>
          <p:cNvSpPr>
            <a:spLocks noChangeShapeType="1"/>
          </p:cNvSpPr>
          <p:nvPr/>
        </p:nvSpPr>
        <p:spPr bwMode="auto">
          <a:xfrm>
            <a:off x="3923930" y="2627312"/>
            <a:ext cx="982663" cy="0"/>
          </a:xfrm>
          <a:prstGeom prst="line">
            <a:avLst/>
          </a:prstGeom>
          <a:noFill/>
          <a:ln w="57150">
            <a:solidFill>
              <a:srgbClr val="732888"/>
            </a:solidFill>
            <a:round/>
            <a:headEnd/>
            <a:tailEnd type="triangle" w="med" len="med"/>
          </a:ln>
          <a:scene3d>
            <a:camera prst="orthographicFront"/>
            <a:lightRig rig="threePt" dir="t"/>
          </a:scene3d>
          <a:sp3d>
            <a:bevelT w="114300" prst="artDeco"/>
          </a:sp3d>
          <a:extLst>
            <a:ext uri="{909E8E84-426E-40DD-AFC4-6F175D3DCCD1}">
              <a14:hiddenFill xmlns:a14="http://schemas.microsoft.com/office/drawing/2010/main">
                <a:noFill/>
              </a14:hiddenFill>
            </a:ext>
          </a:extLst>
        </p:spPr>
        <p:txBody>
          <a:bodyPr wrap="none" anchor="ctr"/>
          <a:lstStyle/>
          <a:p>
            <a:pPr>
              <a:defRPr/>
            </a:pPr>
            <a:endParaRPr lang="en-GB" dirty="0"/>
          </a:p>
        </p:txBody>
      </p:sp>
      <p:sp>
        <p:nvSpPr>
          <p:cNvPr id="12304" name="Rectangle 5">
            <a:extLst>
              <a:ext uri="{FF2B5EF4-FFF2-40B4-BE49-F238E27FC236}">
                <a16:creationId xmlns:a16="http://schemas.microsoft.com/office/drawing/2014/main" id="{A379ED46-D5F5-4B54-8975-6D4F1D1CF22C}"/>
              </a:ext>
            </a:extLst>
          </p:cNvPr>
          <p:cNvSpPr>
            <a:spLocks noChangeArrowheads="1"/>
          </p:cNvSpPr>
          <p:nvPr/>
        </p:nvSpPr>
        <p:spPr bwMode="auto">
          <a:xfrm>
            <a:off x="1198563" y="1773238"/>
            <a:ext cx="2368550" cy="458787"/>
          </a:xfrm>
          <a:prstGeom prst="rect">
            <a:avLst/>
          </a:prstGeom>
          <a:solidFill>
            <a:srgbClr val="92D050"/>
          </a:solidFill>
          <a:ln>
            <a:noFill/>
          </a:ln>
          <a:scene3d>
            <a:camera prst="orthographicFront"/>
            <a:lightRig rig="threePt" dir="t"/>
          </a:scene3d>
          <a:sp3d>
            <a:bevelT w="114300" prst="artDeco"/>
          </a:sp3d>
        </p:spPr>
        <p:txBody>
          <a:bodyPr wrap="none" lIns="90488" tIns="44450" rIns="90488" bIns="44450">
            <a:spAutoFit/>
          </a:bodyPr>
          <a:lstStyle>
            <a:lvl1pPr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defRPr/>
            </a:pPr>
            <a:r>
              <a:rPr lang="en-US" altLang="en-US" sz="2400" b="1" dirty="0">
                <a:solidFill>
                  <a:srgbClr val="124992"/>
                </a:solidFill>
                <a:latin typeface="Arial" panose="020B0604020202020204" pitchFamily="34" charset="0"/>
                <a:ea typeface="MS PGothic" panose="020B0600070205080204" pitchFamily="34" charset="-128"/>
              </a:rPr>
              <a:t>Planning stage</a:t>
            </a:r>
          </a:p>
        </p:txBody>
      </p:sp>
      <p:sp>
        <p:nvSpPr>
          <p:cNvPr id="12306" name="Rectangle 6">
            <a:extLst>
              <a:ext uri="{FF2B5EF4-FFF2-40B4-BE49-F238E27FC236}">
                <a16:creationId xmlns:a16="http://schemas.microsoft.com/office/drawing/2014/main" id="{C38D0E2D-1E64-4B6F-9B28-C07906B0B9ED}"/>
              </a:ext>
            </a:extLst>
          </p:cNvPr>
          <p:cNvSpPr>
            <a:spLocks noChangeArrowheads="1"/>
          </p:cNvSpPr>
          <p:nvPr/>
        </p:nvSpPr>
        <p:spPr bwMode="auto">
          <a:xfrm>
            <a:off x="1341438" y="3357563"/>
            <a:ext cx="2098675" cy="458787"/>
          </a:xfrm>
          <a:prstGeom prst="rect">
            <a:avLst/>
          </a:prstGeom>
          <a:solidFill>
            <a:srgbClr val="92D050"/>
          </a:solidFill>
          <a:ln>
            <a:noFill/>
          </a:ln>
          <a:scene3d>
            <a:camera prst="orthographicFront"/>
            <a:lightRig rig="threePt" dir="t"/>
          </a:scene3d>
          <a:sp3d>
            <a:bevelT w="114300" prst="artDeco"/>
          </a:sp3d>
        </p:spPr>
        <p:txBody>
          <a:bodyPr wrap="none" lIns="90488" tIns="44450" rIns="90488" bIns="44450">
            <a:spAutoFit/>
          </a:bodyPr>
          <a:lstStyle>
            <a:lvl1pPr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defRPr/>
            </a:pPr>
            <a:r>
              <a:rPr lang="en-US" altLang="en-US" sz="2400" b="1" dirty="0">
                <a:solidFill>
                  <a:srgbClr val="124992"/>
                </a:solidFill>
                <a:latin typeface="Arial" panose="020B0604020202020204" pitchFamily="34" charset="0"/>
                <a:ea typeface="MS PGothic" panose="020B0600070205080204" pitchFamily="34" charset="-128"/>
              </a:rPr>
              <a:t>Design stage</a:t>
            </a:r>
          </a:p>
        </p:txBody>
      </p:sp>
      <p:sp>
        <p:nvSpPr>
          <p:cNvPr id="12308" name="Rectangle 7">
            <a:extLst>
              <a:ext uri="{FF2B5EF4-FFF2-40B4-BE49-F238E27FC236}">
                <a16:creationId xmlns:a16="http://schemas.microsoft.com/office/drawing/2014/main" id="{D6F11B2A-5216-4103-A6B7-DBDD57F56B5A}"/>
              </a:ext>
            </a:extLst>
          </p:cNvPr>
          <p:cNvSpPr>
            <a:spLocks noChangeArrowheads="1"/>
          </p:cNvSpPr>
          <p:nvPr/>
        </p:nvSpPr>
        <p:spPr bwMode="auto">
          <a:xfrm>
            <a:off x="1485900" y="4941888"/>
            <a:ext cx="1738313" cy="458787"/>
          </a:xfrm>
          <a:prstGeom prst="rect">
            <a:avLst/>
          </a:prstGeom>
          <a:solidFill>
            <a:srgbClr val="92D050"/>
          </a:solidFill>
          <a:ln>
            <a:noFill/>
          </a:ln>
          <a:scene3d>
            <a:camera prst="orthographicFront"/>
            <a:lightRig rig="threePt" dir="t"/>
          </a:scene3d>
          <a:sp3d>
            <a:bevelT w="114300" prst="artDeco"/>
          </a:sp3d>
        </p:spPr>
        <p:txBody>
          <a:bodyPr wrap="none" lIns="90488" tIns="44450" rIns="90488" bIns="44450">
            <a:spAutoFit/>
          </a:bodyPr>
          <a:lstStyle>
            <a:lvl1pPr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defRPr/>
            </a:pPr>
            <a:r>
              <a:rPr lang="en-US" altLang="en-US" sz="2400" b="1" dirty="0">
                <a:solidFill>
                  <a:srgbClr val="124992"/>
                </a:solidFill>
                <a:latin typeface="Arial" panose="020B0604020202020204" pitchFamily="34" charset="0"/>
                <a:ea typeface="MS PGothic" panose="020B0600070205080204" pitchFamily="34" charset="-128"/>
              </a:rPr>
              <a:t>Pilot stage</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withEffect">
                                  <p:stCondLst>
                                    <p:cond delay="0"/>
                                  </p:stCondLst>
                                  <p:childTnLst>
                                    <p:set>
                                      <p:cBhvr>
                                        <p:cTn id="6" dur="1" fill="hold">
                                          <p:stCondLst>
                                            <p:cond delay="0"/>
                                          </p:stCondLst>
                                        </p:cTn>
                                        <p:tgtEl>
                                          <p:spTgt spid="12304"/>
                                        </p:tgtEl>
                                        <p:attrNameLst>
                                          <p:attrName>style.visibility</p:attrName>
                                        </p:attrNameLst>
                                      </p:cBhvr>
                                      <p:to>
                                        <p:strVal val="visible"/>
                                      </p:to>
                                    </p:set>
                                    <p:animEffect transition="in" filter="slide(fromLeft)">
                                      <p:cBhvr>
                                        <p:cTn id="7" dur="500"/>
                                        <p:tgtEl>
                                          <p:spTgt spid="12304"/>
                                        </p:tgtEl>
                                      </p:cBhvr>
                                    </p:animEffect>
                                  </p:childTnLst>
                                </p:cTn>
                              </p:par>
                              <p:par>
                                <p:cTn id="8" presetID="12" presetClass="entr" presetSubtype="8" fill="hold" nodeType="withEffect">
                                  <p:stCondLst>
                                    <p:cond delay="0"/>
                                  </p:stCondLst>
                                  <p:childTnLst>
                                    <p:set>
                                      <p:cBhvr>
                                        <p:cTn id="9" dur="1" fill="hold">
                                          <p:stCondLst>
                                            <p:cond delay="0"/>
                                          </p:stCondLst>
                                        </p:cTn>
                                        <p:tgtEl>
                                          <p:spTgt spid="12306"/>
                                        </p:tgtEl>
                                        <p:attrNameLst>
                                          <p:attrName>style.visibility</p:attrName>
                                        </p:attrNameLst>
                                      </p:cBhvr>
                                      <p:to>
                                        <p:strVal val="visible"/>
                                      </p:to>
                                    </p:set>
                                    <p:animEffect transition="in" filter="slide(fromLeft)">
                                      <p:cBhvr>
                                        <p:cTn id="10" dur="500"/>
                                        <p:tgtEl>
                                          <p:spTgt spid="12306"/>
                                        </p:tgtEl>
                                      </p:cBhvr>
                                    </p:animEffect>
                                  </p:childTnLst>
                                </p:cTn>
                              </p:par>
                              <p:par>
                                <p:cTn id="11" presetID="12" presetClass="entr" presetSubtype="8" fill="hold" nodeType="withEffect">
                                  <p:stCondLst>
                                    <p:cond delay="0"/>
                                  </p:stCondLst>
                                  <p:childTnLst>
                                    <p:set>
                                      <p:cBhvr>
                                        <p:cTn id="12" dur="1" fill="hold">
                                          <p:stCondLst>
                                            <p:cond delay="0"/>
                                          </p:stCondLst>
                                        </p:cTn>
                                        <p:tgtEl>
                                          <p:spTgt spid="12308"/>
                                        </p:tgtEl>
                                        <p:attrNameLst>
                                          <p:attrName>style.visibility</p:attrName>
                                        </p:attrNameLst>
                                      </p:cBhvr>
                                      <p:to>
                                        <p:strVal val="visible"/>
                                      </p:to>
                                    </p:set>
                                    <p:animEffect transition="in" filter="slide(fromLeft)">
                                      <p:cBhvr>
                                        <p:cTn id="13" dur="500"/>
                                        <p:tgtEl>
                                          <p:spTgt spid="12308"/>
                                        </p:tgtEl>
                                      </p:cBhvr>
                                    </p:animEffect>
                                  </p:childTnLst>
                                </p:cTn>
                              </p:par>
                            </p:childTnLst>
                          </p:cTn>
                        </p:par>
                        <p:par>
                          <p:cTn id="14" fill="hold" nodeType="afterGroup">
                            <p:stCondLst>
                              <p:cond delay="500"/>
                            </p:stCondLst>
                            <p:childTnLst>
                              <p:par>
                                <p:cTn id="15" presetID="12" presetClass="entr" presetSubtype="2" fill="hold" nodeType="afterEffect">
                                  <p:stCondLst>
                                    <p:cond delay="0"/>
                                  </p:stCondLst>
                                  <p:childTnLst>
                                    <p:set>
                                      <p:cBhvr>
                                        <p:cTn id="16" dur="1" fill="hold">
                                          <p:stCondLst>
                                            <p:cond delay="0"/>
                                          </p:stCondLst>
                                        </p:cTn>
                                        <p:tgtEl>
                                          <p:spTgt spid="12299">
                                            <p:txEl>
                                              <p:pRg st="0" end="0"/>
                                            </p:txEl>
                                          </p:spTgt>
                                        </p:tgtEl>
                                        <p:attrNameLst>
                                          <p:attrName>style.visibility</p:attrName>
                                        </p:attrNameLst>
                                      </p:cBhvr>
                                      <p:to>
                                        <p:strVal val="visible"/>
                                      </p:to>
                                    </p:set>
                                    <p:animEffect transition="in" filter="slide(fromRight)">
                                      <p:cBhvr>
                                        <p:cTn id="17" dur="500"/>
                                        <p:tgtEl>
                                          <p:spTgt spid="12299">
                                            <p:txEl>
                                              <p:pRg st="0" end="0"/>
                                            </p:txEl>
                                          </p:spTgt>
                                        </p:tgtEl>
                                      </p:cBhvr>
                                    </p:animEffect>
                                  </p:childTnLst>
                                </p:cTn>
                              </p:par>
                            </p:childTnLst>
                          </p:cTn>
                        </p:par>
                        <p:par>
                          <p:cTn id="18" fill="hold" nodeType="afterGroup">
                            <p:stCondLst>
                              <p:cond delay="1000"/>
                            </p:stCondLst>
                            <p:childTnLst>
                              <p:par>
                                <p:cTn id="19" presetID="12" presetClass="entr" presetSubtype="2" fill="hold" nodeType="afterEffect">
                                  <p:stCondLst>
                                    <p:cond delay="0"/>
                                  </p:stCondLst>
                                  <p:childTnLst>
                                    <p:set>
                                      <p:cBhvr>
                                        <p:cTn id="20" dur="1" fill="hold">
                                          <p:stCondLst>
                                            <p:cond delay="0"/>
                                          </p:stCondLst>
                                        </p:cTn>
                                        <p:tgtEl>
                                          <p:spTgt spid="12299">
                                            <p:txEl>
                                              <p:pRg st="1" end="1"/>
                                            </p:txEl>
                                          </p:spTgt>
                                        </p:tgtEl>
                                        <p:attrNameLst>
                                          <p:attrName>style.visibility</p:attrName>
                                        </p:attrNameLst>
                                      </p:cBhvr>
                                      <p:to>
                                        <p:strVal val="visible"/>
                                      </p:to>
                                    </p:set>
                                    <p:animEffect transition="in" filter="slide(fromRight)">
                                      <p:cBhvr>
                                        <p:cTn id="21" dur="500"/>
                                        <p:tgtEl>
                                          <p:spTgt spid="12299">
                                            <p:txEl>
                                              <p:pRg st="1" end="1"/>
                                            </p:txEl>
                                          </p:spTgt>
                                        </p:tgtEl>
                                      </p:cBhvr>
                                    </p:animEffect>
                                  </p:childTnLst>
                                </p:cTn>
                              </p:par>
                            </p:childTnLst>
                          </p:cTn>
                        </p:par>
                        <p:par>
                          <p:cTn id="22" fill="hold" nodeType="afterGroup">
                            <p:stCondLst>
                              <p:cond delay="1500"/>
                            </p:stCondLst>
                            <p:childTnLst>
                              <p:par>
                                <p:cTn id="23" presetID="12" presetClass="entr" presetSubtype="2" fill="hold" nodeType="afterEffect">
                                  <p:stCondLst>
                                    <p:cond delay="0"/>
                                  </p:stCondLst>
                                  <p:childTnLst>
                                    <p:set>
                                      <p:cBhvr>
                                        <p:cTn id="24" dur="1" fill="hold">
                                          <p:stCondLst>
                                            <p:cond delay="0"/>
                                          </p:stCondLst>
                                        </p:cTn>
                                        <p:tgtEl>
                                          <p:spTgt spid="12299">
                                            <p:txEl>
                                              <p:pRg st="2" end="2"/>
                                            </p:txEl>
                                          </p:spTgt>
                                        </p:tgtEl>
                                        <p:attrNameLst>
                                          <p:attrName>style.visibility</p:attrName>
                                        </p:attrNameLst>
                                      </p:cBhvr>
                                      <p:to>
                                        <p:strVal val="visible"/>
                                      </p:to>
                                    </p:set>
                                    <p:animEffect transition="in" filter="slide(fromRight)">
                                      <p:cBhvr>
                                        <p:cTn id="25" dur="500"/>
                                        <p:tgtEl>
                                          <p:spTgt spid="12299">
                                            <p:txEl>
                                              <p:pRg st="2" end="2"/>
                                            </p:txEl>
                                          </p:spTgt>
                                        </p:tgtEl>
                                      </p:cBhvr>
                                    </p:animEffect>
                                  </p:childTnLst>
                                </p:cTn>
                              </p:par>
                            </p:childTnLst>
                          </p:cTn>
                        </p:par>
                        <p:par>
                          <p:cTn id="26" fill="hold" nodeType="afterGroup">
                            <p:stCondLst>
                              <p:cond delay="2000"/>
                            </p:stCondLst>
                            <p:childTnLst>
                              <p:par>
                                <p:cTn id="27" presetID="12" presetClass="entr" presetSubtype="2" fill="hold" nodeType="afterEffect">
                                  <p:stCondLst>
                                    <p:cond delay="0"/>
                                  </p:stCondLst>
                                  <p:childTnLst>
                                    <p:set>
                                      <p:cBhvr>
                                        <p:cTn id="28" dur="1" fill="hold">
                                          <p:stCondLst>
                                            <p:cond delay="0"/>
                                          </p:stCondLst>
                                        </p:cTn>
                                        <p:tgtEl>
                                          <p:spTgt spid="12299">
                                            <p:txEl>
                                              <p:pRg st="3" end="3"/>
                                            </p:txEl>
                                          </p:spTgt>
                                        </p:tgtEl>
                                        <p:attrNameLst>
                                          <p:attrName>style.visibility</p:attrName>
                                        </p:attrNameLst>
                                      </p:cBhvr>
                                      <p:to>
                                        <p:strVal val="visible"/>
                                      </p:to>
                                    </p:set>
                                    <p:animEffect transition="in" filter="slide(fromRight)">
                                      <p:cBhvr>
                                        <p:cTn id="29" dur="500"/>
                                        <p:tgtEl>
                                          <p:spTgt spid="12299">
                                            <p:txEl>
                                              <p:pRg st="3" end="3"/>
                                            </p:txEl>
                                          </p:spTgt>
                                        </p:tgtEl>
                                      </p:cBhvr>
                                    </p:animEffect>
                                  </p:childTnLst>
                                </p:cTn>
                              </p:par>
                            </p:childTnLst>
                          </p:cTn>
                        </p:par>
                        <p:par>
                          <p:cTn id="30" fill="hold" nodeType="afterGroup">
                            <p:stCondLst>
                              <p:cond delay="2500"/>
                            </p:stCondLst>
                            <p:childTnLst>
                              <p:par>
                                <p:cTn id="31" presetID="12" presetClass="entr" presetSubtype="2" fill="hold" nodeType="afterEffect">
                                  <p:stCondLst>
                                    <p:cond delay="0"/>
                                  </p:stCondLst>
                                  <p:childTnLst>
                                    <p:set>
                                      <p:cBhvr>
                                        <p:cTn id="32" dur="1" fill="hold">
                                          <p:stCondLst>
                                            <p:cond delay="0"/>
                                          </p:stCondLst>
                                        </p:cTn>
                                        <p:tgtEl>
                                          <p:spTgt spid="12299">
                                            <p:txEl>
                                              <p:pRg st="4" end="4"/>
                                            </p:txEl>
                                          </p:spTgt>
                                        </p:tgtEl>
                                        <p:attrNameLst>
                                          <p:attrName>style.visibility</p:attrName>
                                        </p:attrNameLst>
                                      </p:cBhvr>
                                      <p:to>
                                        <p:strVal val="visible"/>
                                      </p:to>
                                    </p:set>
                                    <p:animEffect transition="in" filter="slide(fromRight)">
                                      <p:cBhvr>
                                        <p:cTn id="33" dur="500"/>
                                        <p:tgtEl>
                                          <p:spTgt spid="12299">
                                            <p:txEl>
                                              <p:pRg st="4" end="4"/>
                                            </p:txEl>
                                          </p:spTgt>
                                        </p:tgtEl>
                                      </p:cBhvr>
                                    </p:animEffect>
                                  </p:childTnLst>
                                </p:cTn>
                              </p:par>
                            </p:childTnLst>
                          </p:cTn>
                        </p:par>
                        <p:par>
                          <p:cTn id="34" fill="hold" nodeType="afterGroup">
                            <p:stCondLst>
                              <p:cond delay="3000"/>
                            </p:stCondLst>
                            <p:childTnLst>
                              <p:par>
                                <p:cTn id="35" presetID="12" presetClass="entr" presetSubtype="2" fill="hold" nodeType="afterEffect">
                                  <p:stCondLst>
                                    <p:cond delay="0"/>
                                  </p:stCondLst>
                                  <p:childTnLst>
                                    <p:set>
                                      <p:cBhvr>
                                        <p:cTn id="36" dur="1" fill="hold">
                                          <p:stCondLst>
                                            <p:cond delay="0"/>
                                          </p:stCondLst>
                                        </p:cTn>
                                        <p:tgtEl>
                                          <p:spTgt spid="12299">
                                            <p:txEl>
                                              <p:pRg st="5" end="5"/>
                                            </p:txEl>
                                          </p:spTgt>
                                        </p:tgtEl>
                                        <p:attrNameLst>
                                          <p:attrName>style.visibility</p:attrName>
                                        </p:attrNameLst>
                                      </p:cBhvr>
                                      <p:to>
                                        <p:strVal val="visible"/>
                                      </p:to>
                                    </p:set>
                                    <p:animEffect transition="in" filter="slide(fromRight)">
                                      <p:cBhvr>
                                        <p:cTn id="37" dur="500"/>
                                        <p:tgtEl>
                                          <p:spTgt spid="12299">
                                            <p:txEl>
                                              <p:pRg st="5" end="5"/>
                                            </p:txEl>
                                          </p:spTgt>
                                        </p:tgtEl>
                                      </p:cBhvr>
                                    </p:animEffect>
                                  </p:childTnLst>
                                </p:cTn>
                              </p:par>
                            </p:childTnLst>
                          </p:cTn>
                        </p:par>
                        <p:par>
                          <p:cTn id="38" fill="hold" nodeType="afterGroup">
                            <p:stCondLst>
                              <p:cond delay="3500"/>
                            </p:stCondLst>
                            <p:childTnLst>
                              <p:par>
                                <p:cTn id="39" presetID="12" presetClass="entr" presetSubtype="2" fill="hold" nodeType="afterEffect">
                                  <p:stCondLst>
                                    <p:cond delay="0"/>
                                  </p:stCondLst>
                                  <p:childTnLst>
                                    <p:set>
                                      <p:cBhvr>
                                        <p:cTn id="40" dur="1" fill="hold">
                                          <p:stCondLst>
                                            <p:cond delay="0"/>
                                          </p:stCondLst>
                                        </p:cTn>
                                        <p:tgtEl>
                                          <p:spTgt spid="12299">
                                            <p:txEl>
                                              <p:pRg st="6" end="6"/>
                                            </p:txEl>
                                          </p:spTgt>
                                        </p:tgtEl>
                                        <p:attrNameLst>
                                          <p:attrName>style.visibility</p:attrName>
                                        </p:attrNameLst>
                                      </p:cBhvr>
                                      <p:to>
                                        <p:strVal val="visible"/>
                                      </p:to>
                                    </p:set>
                                    <p:animEffect transition="in" filter="slide(fromRight)">
                                      <p:cBhvr>
                                        <p:cTn id="41" dur="500"/>
                                        <p:tgtEl>
                                          <p:spTgt spid="1229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3F867271-252D-4A67-9E6B-5E320CD02669}"/>
              </a:ext>
            </a:extLst>
          </p:cNvPr>
          <p:cNvSpPr>
            <a:spLocks noGrp="1"/>
          </p:cNvSpPr>
          <p:nvPr>
            <p:ph type="title"/>
          </p:nvPr>
        </p:nvSpPr>
        <p:spPr>
          <a:xfrm>
            <a:off x="609600" y="609600"/>
            <a:ext cx="6348413" cy="1320800"/>
          </a:xfrm>
        </p:spPr>
        <p:txBody>
          <a:bodyPr/>
          <a:lstStyle/>
          <a:p>
            <a:pPr eaLnBrk="1" hangingPunct="1"/>
            <a:r>
              <a:rPr lang="en-GB" altLang="en-US"/>
              <a:t>Type of questions</a:t>
            </a:r>
          </a:p>
        </p:txBody>
      </p:sp>
      <p:pic>
        <p:nvPicPr>
          <p:cNvPr id="4" name="Picture 3">
            <a:extLst>
              <a:ext uri="{FF2B5EF4-FFF2-40B4-BE49-F238E27FC236}">
                <a16:creationId xmlns:a16="http://schemas.microsoft.com/office/drawing/2014/main" id="{E6835848-CDF1-4B85-8718-19890E714D44}"/>
              </a:ext>
            </a:extLst>
          </p:cNvPr>
          <p:cNvPicPr>
            <a:picLocks noChangeAspect="1"/>
          </p:cNvPicPr>
          <p:nvPr/>
        </p:nvPicPr>
        <p:blipFill>
          <a:blip r:embed="rId2"/>
          <a:stretch>
            <a:fillRect/>
          </a:stretch>
        </p:blipFill>
        <p:spPr>
          <a:xfrm>
            <a:off x="6948264" y="243869"/>
            <a:ext cx="1834267" cy="1744971"/>
          </a:xfrm>
          <a:prstGeom prst="rect">
            <a:avLst/>
          </a:prstGeom>
          <a:ln>
            <a:noFill/>
          </a:ln>
          <a:effectLst>
            <a:softEdge rad="112500"/>
          </a:effectLst>
        </p:spPr>
      </p:pic>
      <p:sp>
        <p:nvSpPr>
          <p:cNvPr id="33796" name="TextBox 2">
            <a:extLst>
              <a:ext uri="{FF2B5EF4-FFF2-40B4-BE49-F238E27FC236}">
                <a16:creationId xmlns:a16="http://schemas.microsoft.com/office/drawing/2014/main" id="{A661AA88-4AB2-4F87-AEF2-A8B537FB2B90}"/>
              </a:ext>
            </a:extLst>
          </p:cNvPr>
          <p:cNvSpPr txBox="1">
            <a:spLocks noChangeArrowheads="1"/>
          </p:cNvSpPr>
          <p:nvPr/>
        </p:nvSpPr>
        <p:spPr bwMode="auto">
          <a:xfrm>
            <a:off x="920750" y="1412875"/>
            <a:ext cx="73453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a:solidFill>
                  <a:schemeClr val="tx1"/>
                </a:solidFill>
                <a:latin typeface="Gill Sans MT" panose="020B0502020104020203" pitchFamily="34" charset="0"/>
              </a:rPr>
              <a:t>The type of question determines your analysis – you cannot go back!</a:t>
            </a:r>
          </a:p>
        </p:txBody>
      </p:sp>
      <p:sp>
        <p:nvSpPr>
          <p:cNvPr id="33797" name="TextBox 4">
            <a:extLst>
              <a:ext uri="{FF2B5EF4-FFF2-40B4-BE49-F238E27FC236}">
                <a16:creationId xmlns:a16="http://schemas.microsoft.com/office/drawing/2014/main" id="{146FEDAB-800C-4933-801F-55301279E5E8}"/>
              </a:ext>
            </a:extLst>
          </p:cNvPr>
          <p:cNvSpPr txBox="1">
            <a:spLocks noChangeArrowheads="1"/>
          </p:cNvSpPr>
          <p:nvPr/>
        </p:nvSpPr>
        <p:spPr bwMode="auto">
          <a:xfrm>
            <a:off x="758825" y="2133600"/>
            <a:ext cx="7521575" cy="424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a:solidFill>
                  <a:schemeClr val="tx1"/>
                </a:solidFill>
                <a:latin typeface="Gill Sans MT" panose="020B0502020104020203" pitchFamily="34" charset="0"/>
              </a:rPr>
              <a:t>Categorical questions – the answers are distinct categories that do not overlap (colours, gender, nationality etc)</a:t>
            </a:r>
          </a:p>
          <a:p>
            <a:pPr eaLnBrk="1" hangingPunct="1">
              <a:spcBef>
                <a:spcPct val="0"/>
              </a:spcBef>
              <a:buClrTx/>
              <a:buSzTx/>
              <a:buFontTx/>
              <a:buNone/>
            </a:pPr>
            <a:endParaRPr lang="en-GB" altLang="en-US">
              <a:solidFill>
                <a:schemeClr val="tx1"/>
              </a:solidFill>
              <a:latin typeface="Gill Sans MT" panose="020B0502020104020203" pitchFamily="34" charset="0"/>
            </a:endParaRPr>
          </a:p>
          <a:p>
            <a:pPr eaLnBrk="1" hangingPunct="1">
              <a:spcBef>
                <a:spcPct val="0"/>
              </a:spcBef>
              <a:buClrTx/>
              <a:buSzTx/>
              <a:buFontTx/>
              <a:buNone/>
            </a:pPr>
            <a:r>
              <a:rPr lang="en-GB" altLang="en-US">
                <a:solidFill>
                  <a:schemeClr val="tx1"/>
                </a:solidFill>
                <a:latin typeface="Gill Sans MT" panose="020B0502020104020203" pitchFamily="34" charset="0"/>
              </a:rPr>
              <a:t>Ordinal questions – the answers are categories that have an inherent order but uneven intervals (e.g. 1 week, 1 month, 1 year)</a:t>
            </a:r>
          </a:p>
          <a:p>
            <a:pPr eaLnBrk="1" hangingPunct="1">
              <a:spcBef>
                <a:spcPct val="0"/>
              </a:spcBef>
              <a:buClrTx/>
              <a:buSzTx/>
              <a:buFontTx/>
              <a:buNone/>
            </a:pPr>
            <a:endParaRPr lang="en-GB" altLang="en-US">
              <a:solidFill>
                <a:schemeClr val="tx1"/>
              </a:solidFill>
              <a:latin typeface="Gill Sans MT" panose="020B0502020104020203" pitchFamily="34" charset="0"/>
            </a:endParaRPr>
          </a:p>
          <a:p>
            <a:pPr eaLnBrk="1" hangingPunct="1">
              <a:spcBef>
                <a:spcPct val="0"/>
              </a:spcBef>
              <a:buClrTx/>
              <a:buSzTx/>
              <a:buFontTx/>
              <a:buNone/>
            </a:pPr>
            <a:r>
              <a:rPr lang="en-GB" altLang="en-US">
                <a:solidFill>
                  <a:schemeClr val="tx1"/>
                </a:solidFill>
                <a:latin typeface="Gill Sans MT" panose="020B0502020104020203" pitchFamily="34" charset="0"/>
              </a:rPr>
              <a:t>Interval questions – the answer categories have an order with a specific interval (e.g. Strongly Agree, Agree, Neutral, Disagree and Strongly Disagree) Sometimes that even interval is assumed!</a:t>
            </a:r>
          </a:p>
          <a:p>
            <a:pPr eaLnBrk="1" hangingPunct="1">
              <a:spcBef>
                <a:spcPct val="0"/>
              </a:spcBef>
              <a:buClrTx/>
              <a:buSzTx/>
              <a:buFontTx/>
              <a:buNone/>
            </a:pPr>
            <a:endParaRPr lang="en-GB" altLang="en-US">
              <a:solidFill>
                <a:schemeClr val="tx1"/>
              </a:solidFill>
              <a:latin typeface="Gill Sans MT" panose="020B0502020104020203" pitchFamily="34" charset="0"/>
            </a:endParaRPr>
          </a:p>
          <a:p>
            <a:pPr eaLnBrk="1" hangingPunct="1">
              <a:spcBef>
                <a:spcPct val="0"/>
              </a:spcBef>
              <a:buClrTx/>
              <a:buSzTx/>
              <a:buFontTx/>
              <a:buNone/>
            </a:pPr>
            <a:r>
              <a:rPr lang="en-GB" altLang="en-US">
                <a:solidFill>
                  <a:schemeClr val="tx1"/>
                </a:solidFill>
                <a:latin typeface="Gill Sans MT" panose="020B0502020104020203" pitchFamily="34" charset="0"/>
              </a:rPr>
              <a:t>Ratio questions – the same as Interval questions but with a true (meaningful) zero (e.g. money)</a:t>
            </a:r>
          </a:p>
          <a:p>
            <a:pPr eaLnBrk="1" hangingPunct="1">
              <a:spcBef>
                <a:spcPct val="0"/>
              </a:spcBef>
              <a:buClrTx/>
              <a:buSzTx/>
              <a:buFontTx/>
              <a:buNone/>
            </a:pPr>
            <a:endParaRPr lang="en-GB" altLang="en-US">
              <a:solidFill>
                <a:schemeClr val="tx1"/>
              </a:solidFill>
              <a:latin typeface="Gill Sans MT" panose="020B0502020104020203" pitchFamily="34" charset="0"/>
            </a:endParaRPr>
          </a:p>
          <a:p>
            <a:pPr eaLnBrk="1" hangingPunct="1">
              <a:spcBef>
                <a:spcPct val="0"/>
              </a:spcBef>
              <a:buClrTx/>
              <a:buSzTx/>
              <a:buFontTx/>
              <a:buNone/>
            </a:pPr>
            <a:r>
              <a:rPr lang="en-GB" altLang="en-US" i="1">
                <a:solidFill>
                  <a:srgbClr val="C00000"/>
                </a:solidFill>
                <a:latin typeface="Gill Sans MT" panose="020B0502020104020203" pitchFamily="34" charset="0"/>
              </a:rPr>
              <a:t>In practice, categorical and ordinal questions are often treated the same; and interval and ratio questions are often treated the same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857103A9-4F56-4C46-8612-3C72AC972076}"/>
              </a:ext>
            </a:extLst>
          </p:cNvPr>
          <p:cNvSpPr>
            <a:spLocks noGrp="1"/>
          </p:cNvSpPr>
          <p:nvPr>
            <p:ph type="title"/>
          </p:nvPr>
        </p:nvSpPr>
        <p:spPr/>
        <p:txBody>
          <a:bodyPr/>
          <a:lstStyle/>
          <a:p>
            <a:pPr eaLnBrk="1" hangingPunct="1"/>
            <a:r>
              <a:rPr lang="en-GB" altLang="en-US"/>
              <a:t>Mid-point / neutral opinions</a:t>
            </a:r>
          </a:p>
        </p:txBody>
      </p:sp>
      <p:sp>
        <p:nvSpPr>
          <p:cNvPr id="3" name="Content Placeholder 2">
            <a:extLst>
              <a:ext uri="{FF2B5EF4-FFF2-40B4-BE49-F238E27FC236}">
                <a16:creationId xmlns:a16="http://schemas.microsoft.com/office/drawing/2014/main" id="{E6722F13-FF9D-46D9-B8B6-DAE1A80E76F4}"/>
              </a:ext>
            </a:extLst>
          </p:cNvPr>
          <p:cNvSpPr>
            <a:spLocks noGrp="1"/>
          </p:cNvSpPr>
          <p:nvPr>
            <p:ph idx="1"/>
          </p:nvPr>
        </p:nvSpPr>
        <p:spPr/>
        <p:txBody>
          <a:bodyPr rtlCol="0">
            <a:normAutofit/>
          </a:bodyPr>
          <a:lstStyle/>
          <a:p>
            <a:pPr marL="0" indent="0" eaLnBrk="1" fontAlgn="auto" hangingPunct="1">
              <a:spcAft>
                <a:spcPts val="0"/>
              </a:spcAft>
              <a:buFont typeface="Arial" panose="020B0604020202020204" pitchFamily="34" charset="0"/>
              <a:buNone/>
              <a:defRPr/>
            </a:pPr>
            <a:r>
              <a:rPr lang="en-GB" dirty="0">
                <a:solidFill>
                  <a:schemeClr val="tx1">
                    <a:lumMod val="65000"/>
                    <a:lumOff val="35000"/>
                  </a:schemeClr>
                </a:solidFill>
              </a:rPr>
              <a:t>Use mid-points in questions on attitude.</a:t>
            </a:r>
          </a:p>
          <a:p>
            <a:pPr marL="0" indent="0" eaLnBrk="1" fontAlgn="auto" hangingPunct="1">
              <a:spcAft>
                <a:spcPts val="0"/>
              </a:spcAft>
              <a:buFont typeface="Arial" panose="020B0604020202020204" pitchFamily="34" charset="0"/>
              <a:buNone/>
              <a:defRPr/>
            </a:pPr>
            <a:endParaRPr lang="en-GB" dirty="0">
              <a:solidFill>
                <a:schemeClr val="tx1">
                  <a:lumMod val="65000"/>
                  <a:lumOff val="35000"/>
                </a:schemeClr>
              </a:solidFill>
            </a:endParaRPr>
          </a:p>
          <a:p>
            <a:pPr marL="0" indent="0" eaLnBrk="1" fontAlgn="auto" hangingPunct="1">
              <a:spcAft>
                <a:spcPts val="0"/>
              </a:spcAft>
              <a:buFont typeface="Arial" panose="020B0604020202020204" pitchFamily="34" charset="0"/>
              <a:buNone/>
              <a:defRPr/>
            </a:pPr>
            <a:endParaRPr lang="en-GB" dirty="0">
              <a:solidFill>
                <a:schemeClr val="tx1">
                  <a:lumMod val="65000"/>
                  <a:lumOff val="35000"/>
                </a:schemeClr>
              </a:solidFill>
            </a:endParaRPr>
          </a:p>
          <a:p>
            <a:pPr eaLnBrk="1" fontAlgn="auto" hangingPunct="1">
              <a:spcAft>
                <a:spcPts val="0"/>
              </a:spcAft>
              <a:buFont typeface="Wingdings 3" charset="2"/>
              <a:buChar char=""/>
              <a:defRPr/>
            </a:pPr>
            <a:r>
              <a:rPr lang="en-GB" dirty="0">
                <a:solidFill>
                  <a:schemeClr val="tx1">
                    <a:lumMod val="65000"/>
                    <a:lumOff val="35000"/>
                  </a:schemeClr>
                </a:solidFill>
              </a:rPr>
              <a:t>Historically controversial as it was thought that respondents chose a neutral option to avoid thinking about a question.</a:t>
            </a:r>
          </a:p>
          <a:p>
            <a:pPr eaLnBrk="1" fontAlgn="auto" hangingPunct="1">
              <a:spcAft>
                <a:spcPts val="0"/>
              </a:spcAft>
              <a:buFont typeface="Wingdings 3" charset="2"/>
              <a:buChar char=""/>
              <a:defRPr/>
            </a:pPr>
            <a:r>
              <a:rPr lang="en-GB" dirty="0">
                <a:solidFill>
                  <a:schemeClr val="tx1">
                    <a:lumMod val="65000"/>
                    <a:lumOff val="35000"/>
                  </a:schemeClr>
                </a:solidFill>
              </a:rPr>
              <a:t>Now shown that including a mid-point increases reliability and validity</a:t>
            </a:r>
          </a:p>
          <a:p>
            <a:pPr eaLnBrk="1" fontAlgn="auto" hangingPunct="1">
              <a:spcAft>
                <a:spcPts val="0"/>
              </a:spcAft>
              <a:buFont typeface="Wingdings 3" charset="2"/>
              <a:buChar char=""/>
              <a:defRPr/>
            </a:pPr>
            <a:r>
              <a:rPr lang="en-GB" dirty="0">
                <a:solidFill>
                  <a:schemeClr val="tx1">
                    <a:lumMod val="65000"/>
                    <a:lumOff val="35000"/>
                  </a:schemeClr>
                </a:solidFill>
              </a:rPr>
              <a:t>But: scales without mid-point can be useful in international research to reduce response bias</a:t>
            </a:r>
          </a:p>
        </p:txBody>
      </p:sp>
      <p:grpSp>
        <p:nvGrpSpPr>
          <p:cNvPr id="34820" name="Group 8">
            <a:extLst>
              <a:ext uri="{FF2B5EF4-FFF2-40B4-BE49-F238E27FC236}">
                <a16:creationId xmlns:a16="http://schemas.microsoft.com/office/drawing/2014/main" id="{48801B0D-68AD-4AE5-921F-AB48BCAD652F}"/>
              </a:ext>
            </a:extLst>
          </p:cNvPr>
          <p:cNvGrpSpPr>
            <a:grpSpLocks/>
          </p:cNvGrpSpPr>
          <p:nvPr/>
        </p:nvGrpSpPr>
        <p:grpSpPr bwMode="auto">
          <a:xfrm>
            <a:off x="1116013" y="2578100"/>
            <a:ext cx="7075487" cy="808038"/>
            <a:chOff x="1115616" y="2897200"/>
            <a:chExt cx="7075598" cy="807638"/>
          </a:xfrm>
        </p:grpSpPr>
        <p:sp>
          <p:nvSpPr>
            <p:cNvPr id="34821" name="TextBox 4">
              <a:extLst>
                <a:ext uri="{FF2B5EF4-FFF2-40B4-BE49-F238E27FC236}">
                  <a16:creationId xmlns:a16="http://schemas.microsoft.com/office/drawing/2014/main" id="{256AD5F1-AEE5-443B-8FF6-A14920CF3E8E}"/>
                </a:ext>
              </a:extLst>
            </p:cNvPr>
            <p:cNvSpPr txBox="1">
              <a:spLocks noChangeArrowheads="1"/>
            </p:cNvSpPr>
            <p:nvPr/>
          </p:nvSpPr>
          <p:spPr bwMode="auto">
            <a:xfrm>
              <a:off x="1115616" y="2996952"/>
              <a:ext cx="126014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2000">
                  <a:solidFill>
                    <a:srgbClr val="0070C0"/>
                  </a:solidFill>
                  <a:latin typeface="Gill Sans MT" panose="020B0502020104020203" pitchFamily="34" charset="0"/>
                </a:rPr>
                <a:t>Strongly disagree</a:t>
              </a:r>
            </a:p>
          </p:txBody>
        </p:sp>
        <p:sp>
          <p:nvSpPr>
            <p:cNvPr id="34822" name="TextBox 5">
              <a:extLst>
                <a:ext uri="{FF2B5EF4-FFF2-40B4-BE49-F238E27FC236}">
                  <a16:creationId xmlns:a16="http://schemas.microsoft.com/office/drawing/2014/main" id="{027E16E9-D3A4-4CDD-848E-52271702B2CB}"/>
                </a:ext>
              </a:extLst>
            </p:cNvPr>
            <p:cNvSpPr txBox="1">
              <a:spLocks noChangeArrowheads="1"/>
            </p:cNvSpPr>
            <p:nvPr/>
          </p:nvSpPr>
          <p:spPr bwMode="auto">
            <a:xfrm>
              <a:off x="6931074" y="2996952"/>
              <a:ext cx="126014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eaLnBrk="1" hangingPunct="1">
                <a:spcBef>
                  <a:spcPct val="0"/>
                </a:spcBef>
                <a:buClrTx/>
                <a:buSzTx/>
                <a:buFontTx/>
                <a:buNone/>
              </a:pPr>
              <a:r>
                <a:rPr lang="en-GB" altLang="en-US" sz="2000">
                  <a:solidFill>
                    <a:srgbClr val="0070C0"/>
                  </a:solidFill>
                  <a:latin typeface="Gill Sans MT" panose="020B0502020104020203" pitchFamily="34" charset="0"/>
                </a:rPr>
                <a:t>Strongly agree</a:t>
              </a:r>
            </a:p>
          </p:txBody>
        </p:sp>
        <p:sp>
          <p:nvSpPr>
            <p:cNvPr id="34823" name="TextBox 6">
              <a:extLst>
                <a:ext uri="{FF2B5EF4-FFF2-40B4-BE49-F238E27FC236}">
                  <a16:creationId xmlns:a16="http://schemas.microsoft.com/office/drawing/2014/main" id="{02AD3328-E2B1-4456-A42C-987044FDBFF2}"/>
                </a:ext>
              </a:extLst>
            </p:cNvPr>
            <p:cNvSpPr txBox="1">
              <a:spLocks noChangeArrowheads="1"/>
            </p:cNvSpPr>
            <p:nvPr/>
          </p:nvSpPr>
          <p:spPr bwMode="auto">
            <a:xfrm>
              <a:off x="2656012" y="2996952"/>
              <a:ext cx="427506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000">
                  <a:solidFill>
                    <a:srgbClr val="0070C0"/>
                  </a:solidFill>
                  <a:latin typeface="Gill Sans MT" panose="020B0502020104020203" pitchFamily="34" charset="0"/>
                  <a:sym typeface="Webdings" panose="05030102010509060703" pitchFamily="18" charset="2"/>
                </a:rPr>
                <a:t>	 	 	 	 </a:t>
              </a:r>
              <a:endParaRPr lang="en-GB" altLang="en-US" sz="2000">
                <a:solidFill>
                  <a:srgbClr val="0070C0"/>
                </a:solidFill>
                <a:latin typeface="Gill Sans MT" panose="020B0502020104020203" pitchFamily="34" charset="0"/>
              </a:endParaRPr>
            </a:p>
          </p:txBody>
        </p:sp>
        <p:sp>
          <p:nvSpPr>
            <p:cNvPr id="8" name="Oval 7">
              <a:extLst>
                <a:ext uri="{FF2B5EF4-FFF2-40B4-BE49-F238E27FC236}">
                  <a16:creationId xmlns:a16="http://schemas.microsoft.com/office/drawing/2014/main" id="{5C7C9514-6FF0-43B5-9B59-FF79B65B217F}"/>
                </a:ext>
              </a:extLst>
            </p:cNvPr>
            <p:cNvSpPr/>
            <p:nvPr/>
          </p:nvSpPr>
          <p:spPr>
            <a:xfrm>
              <a:off x="4376392" y="2897200"/>
              <a:ext cx="850913" cy="626753"/>
            </a:xfrm>
            <a:prstGeom prst="ellipse">
              <a:avLst/>
            </a:prstGeom>
            <a:noFill/>
            <a:ln w="57150">
              <a:solidFill>
                <a:srgbClr val="CC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3627F3DA-FCBB-47EE-B1E1-39B952099836}"/>
              </a:ext>
            </a:extLst>
          </p:cNvPr>
          <p:cNvSpPr>
            <a:spLocks noGrp="1"/>
          </p:cNvSpPr>
          <p:nvPr>
            <p:ph type="title"/>
          </p:nvPr>
        </p:nvSpPr>
        <p:spPr/>
        <p:txBody>
          <a:bodyPr/>
          <a:lstStyle/>
          <a:p>
            <a:pPr eaLnBrk="1" hangingPunct="1"/>
            <a:r>
              <a:rPr lang="en-GB" altLang="en-US"/>
              <a:t>Question wording</a:t>
            </a:r>
          </a:p>
        </p:txBody>
      </p:sp>
      <p:sp>
        <p:nvSpPr>
          <p:cNvPr id="36867" name="Content Placeholder 2">
            <a:extLst>
              <a:ext uri="{FF2B5EF4-FFF2-40B4-BE49-F238E27FC236}">
                <a16:creationId xmlns:a16="http://schemas.microsoft.com/office/drawing/2014/main" id="{D5077808-1BC4-43FD-B274-919D3063034D}"/>
              </a:ext>
            </a:extLst>
          </p:cNvPr>
          <p:cNvSpPr>
            <a:spLocks noGrp="1"/>
          </p:cNvSpPr>
          <p:nvPr>
            <p:ph idx="1"/>
          </p:nvPr>
        </p:nvSpPr>
        <p:spPr/>
        <p:txBody>
          <a:bodyPr/>
          <a:lstStyle/>
          <a:p>
            <a:pPr eaLnBrk="1" hangingPunct="1"/>
            <a:r>
              <a:rPr lang="en-GB" altLang="en-US"/>
              <a:t>Keep questions as short as possible</a:t>
            </a:r>
          </a:p>
          <a:p>
            <a:pPr lvl="1" eaLnBrk="1" hangingPunct="1"/>
            <a:r>
              <a:rPr lang="en-GB" altLang="en-US"/>
              <a:t>Max 16 words.</a:t>
            </a:r>
          </a:p>
          <a:p>
            <a:pPr eaLnBrk="1" hangingPunct="1"/>
            <a:r>
              <a:rPr lang="en-GB" altLang="en-US"/>
              <a:t>Consider providing medium length (30 word) introductions to groups of related questions (context is vital!) </a:t>
            </a:r>
          </a:p>
          <a:p>
            <a:pPr eaLnBrk="1" hangingPunct="1"/>
            <a:r>
              <a:rPr lang="en-GB" altLang="en-US"/>
              <a:t>Use open-ended questions sparingly</a:t>
            </a:r>
          </a:p>
        </p:txBody>
      </p:sp>
      <p:sp>
        <p:nvSpPr>
          <p:cNvPr id="36868" name="Slide Number Placeholder 4">
            <a:extLst>
              <a:ext uri="{FF2B5EF4-FFF2-40B4-BE49-F238E27FC236}">
                <a16:creationId xmlns:a16="http://schemas.microsoft.com/office/drawing/2014/main" id="{8BDB103C-6B0C-4B68-B41C-124F0152B69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Tx/>
              <a:buNone/>
            </a:pPr>
            <a:fld id="{6B5ACE15-DE0D-4A88-8EA9-29E55398DDB8}" type="slidenum">
              <a:rPr lang="en-GB" altLang="en-US" smtClean="0">
                <a:solidFill>
                  <a:schemeClr val="accent1"/>
                </a:solidFill>
              </a:rPr>
              <a:pPr fontAlgn="base">
                <a:spcBef>
                  <a:spcPct val="0"/>
                </a:spcBef>
                <a:spcAft>
                  <a:spcPct val="0"/>
                </a:spcAft>
                <a:buClrTx/>
                <a:buSzTx/>
                <a:buFontTx/>
                <a:buNone/>
              </a:pPr>
              <a:t>17</a:t>
            </a:fld>
            <a:endParaRPr lang="en-GB" altLang="en-US">
              <a:solidFill>
                <a:schemeClr val="accent1"/>
              </a:solidFill>
            </a:endParaRP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id="{9A21DD72-B36A-4F6D-8137-5D68BD529457}"/>
              </a:ext>
            </a:extLst>
          </p:cNvPr>
          <p:cNvSpPr>
            <a:spLocks noGrp="1"/>
          </p:cNvSpPr>
          <p:nvPr>
            <p:ph type="title"/>
          </p:nvPr>
        </p:nvSpPr>
        <p:spPr/>
        <p:txBody>
          <a:bodyPr/>
          <a:lstStyle/>
          <a:p>
            <a:pPr eaLnBrk="1" hangingPunct="1"/>
            <a:r>
              <a:rPr lang="en-GB" altLang="en-US"/>
              <a:t>Double questions</a:t>
            </a:r>
          </a:p>
        </p:txBody>
      </p:sp>
      <p:sp>
        <p:nvSpPr>
          <p:cNvPr id="3" name="Content Placeholder 2">
            <a:extLst>
              <a:ext uri="{FF2B5EF4-FFF2-40B4-BE49-F238E27FC236}">
                <a16:creationId xmlns:a16="http://schemas.microsoft.com/office/drawing/2014/main" id="{D70A5976-0BB9-4140-89FB-457F04EF4855}"/>
              </a:ext>
            </a:extLst>
          </p:cNvPr>
          <p:cNvSpPr>
            <a:spLocks noGrp="1"/>
          </p:cNvSpPr>
          <p:nvPr>
            <p:ph idx="1"/>
          </p:nvPr>
        </p:nvSpPr>
        <p:spPr>
          <a:xfrm>
            <a:off x="684213" y="1700213"/>
            <a:ext cx="2514600" cy="4724400"/>
          </a:xfrm>
        </p:spPr>
        <p:txBody>
          <a:bodyPr/>
          <a:lstStyle/>
          <a:p>
            <a:pPr marL="0" indent="0" eaLnBrk="1" hangingPunct="1">
              <a:buFont typeface="Arial" panose="020B0604020202020204" pitchFamily="34" charset="0"/>
              <a:buNone/>
            </a:pPr>
            <a:r>
              <a:rPr lang="en-GB" altLang="en-US"/>
              <a:t>If a question can be broken down into parts then it should be?</a:t>
            </a:r>
          </a:p>
        </p:txBody>
      </p:sp>
      <p:sp>
        <p:nvSpPr>
          <p:cNvPr id="4" name="Rectangle 3">
            <a:extLst>
              <a:ext uri="{FF2B5EF4-FFF2-40B4-BE49-F238E27FC236}">
                <a16:creationId xmlns:a16="http://schemas.microsoft.com/office/drawing/2014/main" id="{E2D47100-B335-46A0-8CBE-B511F0872DB3}"/>
              </a:ext>
            </a:extLst>
          </p:cNvPr>
          <p:cNvSpPr/>
          <p:nvPr/>
        </p:nvSpPr>
        <p:spPr>
          <a:xfrm>
            <a:off x="3581400" y="1295400"/>
            <a:ext cx="4879032" cy="4869904"/>
          </a:xfrm>
          <a:prstGeom prst="rect">
            <a:avLst/>
          </a:prstGeom>
          <a:solidFill>
            <a:schemeClr val="bg1"/>
          </a:solidFill>
          <a:ln>
            <a:noFill/>
          </a:ln>
          <a:effectLst>
            <a:outerShdw blurRad="546100" dist="952500" dir="5160000" sx="97000" sy="97000" kx="1200000" algn="br" rotWithShape="0">
              <a:prstClr val="black">
                <a:alpha val="19000"/>
              </a:prstClr>
            </a:outerShdw>
          </a:effectLst>
          <a:scene3d>
            <a:camera prst="perspectiveRelaxed">
              <a:rot lat="21353725" lon="19775947" rev="774525"/>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360000" tIns="360000" rIns="360000" bIns="360000" anchor="t"/>
          <a:lstStyle/>
          <a:p>
            <a:pPr indent="1270" eaLnBrk="1" fontAlgn="auto" hangingPunct="1">
              <a:spcBef>
                <a:spcPts val="0"/>
              </a:spcBef>
              <a:spcAft>
                <a:spcPts val="2000"/>
              </a:spcAft>
              <a:defRPr/>
            </a:pPr>
            <a:r>
              <a:rPr lang="en-GB" sz="2400" dirty="0">
                <a:solidFill>
                  <a:schemeClr val="tx1"/>
                </a:solidFill>
                <a:sym typeface="Wingdings 2"/>
              </a:rPr>
              <a:t>I</a:t>
            </a:r>
            <a:r>
              <a:rPr lang="en-GB" sz="2000" dirty="0">
                <a:solidFill>
                  <a:schemeClr val="tx1"/>
                </a:solidFill>
                <a:sym typeface="Wingdings 2"/>
              </a:rPr>
              <a:t>s space and storage adequate?</a:t>
            </a:r>
            <a:endParaRPr lang="en-GB" sz="2000" dirty="0">
              <a:solidFill>
                <a:schemeClr val="tx1"/>
              </a:solidFill>
            </a:endParaRPr>
          </a:p>
          <a:p>
            <a:pPr eaLnBrk="1" fontAlgn="auto" hangingPunct="1">
              <a:spcBef>
                <a:spcPts val="0"/>
              </a:spcBef>
              <a:spcAft>
                <a:spcPts val="1000"/>
              </a:spcAft>
              <a:tabLst>
                <a:tab pos="715963" algn="l"/>
              </a:tabLst>
              <a:defRPr/>
            </a:pPr>
            <a:r>
              <a:rPr lang="en-GB" sz="2000" dirty="0">
                <a:solidFill>
                  <a:schemeClr val="tx1"/>
                </a:solidFill>
                <a:latin typeface="ＭＳ ゴシック"/>
                <a:ea typeface="ＭＳ ゴシック"/>
                <a:cs typeface="ＭＳ ゴシック"/>
              </a:rPr>
              <a:t>☐ </a:t>
            </a:r>
            <a:r>
              <a:rPr lang="en-GB" sz="2000" dirty="0">
                <a:solidFill>
                  <a:schemeClr val="tx1"/>
                </a:solidFill>
              </a:rPr>
              <a:t>Yes	</a:t>
            </a:r>
            <a:r>
              <a:rPr lang="en-GB" sz="2000" dirty="0">
                <a:solidFill>
                  <a:schemeClr val="tx1"/>
                </a:solidFill>
                <a:latin typeface="ＭＳ ゴシック"/>
                <a:ea typeface="ＭＳ ゴシック"/>
                <a:cs typeface="ＭＳ ゴシック"/>
              </a:rPr>
              <a:t>☐ </a:t>
            </a:r>
            <a:r>
              <a:rPr lang="en-GB" sz="2000" dirty="0">
                <a:solidFill>
                  <a:schemeClr val="tx1"/>
                </a:solidFill>
                <a:ea typeface="ＭＳ ゴシック"/>
                <a:cs typeface="ＭＳ ゴシック"/>
              </a:rPr>
              <a:t>No</a:t>
            </a:r>
          </a:p>
          <a:p>
            <a:pPr eaLnBrk="1" fontAlgn="auto" hangingPunct="1">
              <a:spcBef>
                <a:spcPts val="0"/>
              </a:spcBef>
              <a:spcAft>
                <a:spcPts val="1000"/>
              </a:spcAft>
              <a:tabLst>
                <a:tab pos="715963" algn="l"/>
              </a:tabLst>
              <a:defRPr/>
            </a:pPr>
            <a:r>
              <a:rPr lang="en-GB" sz="2000" dirty="0">
                <a:solidFill>
                  <a:schemeClr val="tx1"/>
                </a:solidFill>
                <a:ea typeface="ＭＳ ゴシック"/>
                <a:cs typeface="ＭＳ ゴシック"/>
              </a:rPr>
              <a:t>Was the consent of the patient obtained and recorded?</a:t>
            </a:r>
          </a:p>
          <a:p>
            <a:pPr eaLnBrk="1" fontAlgn="auto" hangingPunct="1">
              <a:spcBef>
                <a:spcPts val="0"/>
              </a:spcBef>
              <a:spcAft>
                <a:spcPts val="1000"/>
              </a:spcAft>
              <a:tabLst>
                <a:tab pos="715963" algn="l"/>
              </a:tabLst>
              <a:defRPr/>
            </a:pPr>
            <a:r>
              <a:rPr lang="en-GB" sz="2000" dirty="0">
                <a:solidFill>
                  <a:schemeClr val="tx1"/>
                </a:solidFill>
                <a:latin typeface="ＭＳ ゴシック"/>
                <a:ea typeface="ＭＳ ゴシック"/>
                <a:cs typeface="ＭＳ ゴシック"/>
              </a:rPr>
              <a:t>☐ </a:t>
            </a:r>
            <a:r>
              <a:rPr lang="en-GB" sz="2000" dirty="0">
                <a:solidFill>
                  <a:schemeClr val="tx1"/>
                </a:solidFill>
              </a:rPr>
              <a:t>Yes	</a:t>
            </a:r>
            <a:r>
              <a:rPr lang="en-GB" sz="2000" dirty="0">
                <a:solidFill>
                  <a:schemeClr val="tx1"/>
                </a:solidFill>
                <a:latin typeface="ＭＳ ゴシック"/>
                <a:ea typeface="ＭＳ ゴシック"/>
                <a:cs typeface="ＭＳ ゴシック"/>
              </a:rPr>
              <a:t>☐ </a:t>
            </a:r>
            <a:r>
              <a:rPr lang="en-GB" sz="2000" dirty="0">
                <a:solidFill>
                  <a:schemeClr val="tx1"/>
                </a:solidFill>
                <a:ea typeface="ＭＳ ゴシック"/>
                <a:cs typeface="ＭＳ ゴシック"/>
              </a:rPr>
              <a:t>No</a:t>
            </a:r>
          </a:p>
          <a:p>
            <a:pPr eaLnBrk="1" fontAlgn="auto" hangingPunct="1">
              <a:spcBef>
                <a:spcPts val="0"/>
              </a:spcBef>
              <a:spcAft>
                <a:spcPts val="1000"/>
              </a:spcAft>
              <a:tabLst>
                <a:tab pos="715963" algn="l"/>
              </a:tabLst>
              <a:defRPr/>
            </a:pPr>
            <a:r>
              <a:rPr lang="en-GB" sz="2000" dirty="0">
                <a:solidFill>
                  <a:schemeClr val="tx1"/>
                </a:solidFill>
              </a:rPr>
              <a:t>Was the consent of the patient:</a:t>
            </a:r>
          </a:p>
          <a:p>
            <a:pPr eaLnBrk="1" fontAlgn="auto" hangingPunct="1">
              <a:spcBef>
                <a:spcPts val="0"/>
              </a:spcBef>
              <a:spcAft>
                <a:spcPts val="1000"/>
              </a:spcAft>
              <a:tabLst>
                <a:tab pos="715963" algn="l"/>
              </a:tabLst>
              <a:defRPr/>
            </a:pPr>
            <a:r>
              <a:rPr lang="en-GB" sz="2000" dirty="0">
                <a:solidFill>
                  <a:schemeClr val="tx1"/>
                </a:solidFill>
                <a:latin typeface="ＭＳ ゴシック"/>
                <a:ea typeface="ＭＳ ゴシック"/>
                <a:cs typeface="ＭＳ ゴシック"/>
              </a:rPr>
              <a:t>☐ </a:t>
            </a:r>
            <a:r>
              <a:rPr lang="en-GB" sz="2000" dirty="0">
                <a:solidFill>
                  <a:schemeClr val="tx1"/>
                </a:solidFill>
              </a:rPr>
              <a:t>Obtained?</a:t>
            </a:r>
          </a:p>
          <a:p>
            <a:pPr eaLnBrk="1" fontAlgn="auto" hangingPunct="1">
              <a:spcBef>
                <a:spcPts val="0"/>
              </a:spcBef>
              <a:spcAft>
                <a:spcPts val="1000"/>
              </a:spcAft>
              <a:tabLst>
                <a:tab pos="715963" algn="l"/>
              </a:tabLst>
              <a:defRPr/>
            </a:pPr>
            <a:r>
              <a:rPr lang="en-GB" sz="2000" dirty="0">
                <a:solidFill>
                  <a:schemeClr val="tx1"/>
                </a:solidFill>
                <a:latin typeface="ＭＳ ゴシック"/>
                <a:ea typeface="ＭＳ ゴシック"/>
                <a:cs typeface="ＭＳ ゴシック"/>
              </a:rPr>
              <a:t>☐ </a:t>
            </a:r>
            <a:r>
              <a:rPr lang="en-GB" sz="2000" dirty="0">
                <a:solidFill>
                  <a:schemeClr val="tx1"/>
                </a:solidFill>
              </a:rPr>
              <a:t>Recorded?</a:t>
            </a:r>
            <a:endParaRPr lang="en-GB" sz="2000" dirty="0">
              <a:solidFill>
                <a:schemeClr val="tx1"/>
              </a:solidFill>
              <a:ea typeface="ＭＳ ゴシック"/>
              <a:cs typeface="ＭＳ ゴシック"/>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id="{5348611A-64B9-493A-85E3-78BD3CC0CFB4}"/>
              </a:ext>
            </a:extLst>
          </p:cNvPr>
          <p:cNvSpPr>
            <a:spLocks noGrp="1"/>
          </p:cNvSpPr>
          <p:nvPr>
            <p:ph type="title"/>
          </p:nvPr>
        </p:nvSpPr>
        <p:spPr/>
        <p:txBody>
          <a:bodyPr/>
          <a:lstStyle/>
          <a:p>
            <a:pPr eaLnBrk="1" hangingPunct="1"/>
            <a:r>
              <a:rPr lang="en-GB" altLang="en-US"/>
              <a:t>Double negatives</a:t>
            </a:r>
          </a:p>
        </p:txBody>
      </p:sp>
      <p:sp>
        <p:nvSpPr>
          <p:cNvPr id="3" name="Content Placeholder 2">
            <a:extLst>
              <a:ext uri="{FF2B5EF4-FFF2-40B4-BE49-F238E27FC236}">
                <a16:creationId xmlns:a16="http://schemas.microsoft.com/office/drawing/2014/main" id="{C6CD9F48-BADB-47DF-BB15-E4223FF143A5}"/>
              </a:ext>
            </a:extLst>
          </p:cNvPr>
          <p:cNvSpPr>
            <a:spLocks noGrp="1"/>
          </p:cNvSpPr>
          <p:nvPr>
            <p:ph idx="1"/>
          </p:nvPr>
        </p:nvSpPr>
        <p:spPr>
          <a:xfrm>
            <a:off x="323850" y="3508375"/>
            <a:ext cx="7561263" cy="3154363"/>
          </a:xfrm>
        </p:spPr>
        <p:txBody>
          <a:bodyPr/>
          <a:lstStyle/>
          <a:p>
            <a:pPr eaLnBrk="1" hangingPunct="1"/>
            <a:r>
              <a:rPr lang="en-GB" altLang="en-US"/>
              <a:t>If the respondent has to tick ‘No’ to give a positive response then this can be considered a double negative. </a:t>
            </a:r>
          </a:p>
          <a:p>
            <a:pPr eaLnBrk="1" hangingPunct="1"/>
            <a:r>
              <a:rPr lang="en-GB" altLang="en-US"/>
              <a:t>Try and phrase questions with a positive slant so that the positive response is ‘Yes’ rather than ‘No’.</a:t>
            </a:r>
          </a:p>
        </p:txBody>
      </p:sp>
      <p:sp>
        <p:nvSpPr>
          <p:cNvPr id="40964" name="Slide Number Placeholder 4">
            <a:extLst>
              <a:ext uri="{FF2B5EF4-FFF2-40B4-BE49-F238E27FC236}">
                <a16:creationId xmlns:a16="http://schemas.microsoft.com/office/drawing/2014/main" id="{EEB9D301-7FC9-4324-8E29-2207210F0B7E}"/>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Tx/>
              <a:buNone/>
            </a:pPr>
            <a:fld id="{BF61C1B7-B4F0-4776-B54B-CF077822D417}" type="slidenum">
              <a:rPr lang="en-GB" altLang="en-US" smtClean="0">
                <a:solidFill>
                  <a:schemeClr val="accent1"/>
                </a:solidFill>
              </a:rPr>
              <a:pPr fontAlgn="base">
                <a:spcBef>
                  <a:spcPct val="0"/>
                </a:spcBef>
                <a:spcAft>
                  <a:spcPct val="0"/>
                </a:spcAft>
                <a:buClrTx/>
                <a:buSzTx/>
                <a:buFontTx/>
                <a:buNone/>
              </a:pPr>
              <a:t>19</a:t>
            </a:fld>
            <a:endParaRPr lang="en-GB" altLang="en-US">
              <a:solidFill>
                <a:schemeClr val="accent1"/>
              </a:solidFill>
            </a:endParaRPr>
          </a:p>
        </p:txBody>
      </p:sp>
      <p:sp>
        <p:nvSpPr>
          <p:cNvPr id="4" name="TextBox 3">
            <a:extLst>
              <a:ext uri="{FF2B5EF4-FFF2-40B4-BE49-F238E27FC236}">
                <a16:creationId xmlns:a16="http://schemas.microsoft.com/office/drawing/2014/main" id="{67F55A3E-9B21-4F1E-A4E1-F3D50E3D5B5D}"/>
              </a:ext>
            </a:extLst>
          </p:cNvPr>
          <p:cNvSpPr txBox="1"/>
          <p:nvPr/>
        </p:nvSpPr>
        <p:spPr>
          <a:xfrm>
            <a:off x="457200" y="1366838"/>
            <a:ext cx="6923088" cy="1384300"/>
          </a:xfrm>
          <a:prstGeom prst="rect">
            <a:avLst/>
          </a:prstGeom>
          <a:solidFill>
            <a:schemeClr val="bg1"/>
          </a:solidFill>
          <a:ln>
            <a:noFill/>
          </a:ln>
          <a:effectLst>
            <a:outerShdw blurRad="190500" dist="114300" dir="2700000" algn="tl" rotWithShape="0">
              <a:prstClr val="black">
                <a:alpha val="30000"/>
              </a:prstClr>
            </a:outerShdw>
          </a:effec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fontAlgn="auto" hangingPunct="1">
              <a:spcBef>
                <a:spcPts val="0"/>
              </a:spcBef>
              <a:spcAft>
                <a:spcPts val="0"/>
              </a:spcAft>
              <a:defRPr/>
            </a:pPr>
            <a:r>
              <a:rPr lang="en-GB" altLang="en-US" sz="2800" dirty="0"/>
              <a:t>Do you think that it is an unwise policy to continue sending food aid to Africa.  </a:t>
            </a:r>
          </a:p>
          <a:p>
            <a:pPr eaLnBrk="1" fontAlgn="auto" hangingPunct="1">
              <a:spcBef>
                <a:spcPts val="0"/>
              </a:spcBef>
              <a:spcAft>
                <a:spcPts val="0"/>
              </a:spcAft>
              <a:defRPr/>
            </a:pPr>
            <a:r>
              <a:rPr lang="en-GB" altLang="en-US" sz="2800" dirty="0">
                <a:latin typeface="MS Gothic" panose="020B0609070205080204" pitchFamily="49" charset="-128"/>
                <a:ea typeface="MS Gothic" panose="020B0609070205080204" pitchFamily="49" charset="-128"/>
              </a:rPr>
              <a:t>☐ </a:t>
            </a:r>
            <a:r>
              <a:rPr lang="en-GB" altLang="en-US" sz="2800" dirty="0"/>
              <a:t>Yes		</a:t>
            </a:r>
            <a:r>
              <a:rPr lang="en-GB" altLang="en-US" sz="2800" dirty="0">
                <a:latin typeface="MS Gothic" panose="020B0609070205080204" pitchFamily="49" charset="-128"/>
                <a:ea typeface="MS Gothic" panose="020B0609070205080204" pitchFamily="49" charset="-128"/>
              </a:rPr>
              <a:t>☐</a:t>
            </a:r>
            <a:r>
              <a:rPr lang="en-GB" altLang="en-US" sz="2800" dirty="0"/>
              <a:t> No</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127261E1-EEF8-480E-8098-FEE397E2B1F9}"/>
              </a:ext>
            </a:extLst>
          </p:cNvPr>
          <p:cNvSpPr>
            <a:spLocks noGrp="1"/>
          </p:cNvSpPr>
          <p:nvPr>
            <p:ph type="title"/>
          </p:nvPr>
        </p:nvSpPr>
        <p:spPr/>
        <p:txBody>
          <a:bodyPr/>
          <a:lstStyle/>
          <a:p>
            <a:pPr eaLnBrk="1" hangingPunct="1"/>
            <a:r>
              <a:rPr lang="en-GB" altLang="en-US"/>
              <a:t>Design</a:t>
            </a:r>
          </a:p>
        </p:txBody>
      </p:sp>
      <p:sp>
        <p:nvSpPr>
          <p:cNvPr id="3" name="Content Placeholder 2">
            <a:extLst>
              <a:ext uri="{FF2B5EF4-FFF2-40B4-BE49-F238E27FC236}">
                <a16:creationId xmlns:a16="http://schemas.microsoft.com/office/drawing/2014/main" id="{A7C4A01F-CCAE-48A2-9C79-E82B96279645}"/>
              </a:ext>
            </a:extLst>
          </p:cNvPr>
          <p:cNvSpPr>
            <a:spLocks noGrp="1"/>
          </p:cNvSpPr>
          <p:nvPr>
            <p:ph idx="1"/>
          </p:nvPr>
        </p:nvSpPr>
        <p:spPr>
          <a:xfrm>
            <a:off x="944563" y="1700213"/>
            <a:ext cx="7632700" cy="3594100"/>
          </a:xfrm>
        </p:spPr>
        <p:txBody>
          <a:bodyPr rtlCol="0">
            <a:normAutofit lnSpcReduction="10000"/>
          </a:bodyPr>
          <a:lstStyle/>
          <a:p>
            <a:pPr eaLnBrk="1" fontAlgn="auto" hangingPunct="1">
              <a:spcAft>
                <a:spcPts val="0"/>
              </a:spcAft>
              <a:buFont typeface="Wingdings 3" charset="2"/>
              <a:buChar char=""/>
              <a:defRPr/>
            </a:pPr>
            <a:r>
              <a:rPr lang="en-GB" dirty="0"/>
              <a:t>For hard copy questionnaires, use booklet format with double-sided printing</a:t>
            </a:r>
          </a:p>
          <a:p>
            <a:pPr lvl="1" eaLnBrk="1" fontAlgn="auto" hangingPunct="1">
              <a:spcAft>
                <a:spcPts val="0"/>
              </a:spcAft>
              <a:buFont typeface="Wingdings 3" charset="2"/>
              <a:buChar char=""/>
              <a:defRPr/>
            </a:pPr>
            <a:r>
              <a:rPr lang="en-GB" dirty="0"/>
              <a:t>A4 folded to A5, or, A3 folded to A4</a:t>
            </a:r>
          </a:p>
          <a:p>
            <a:pPr eaLnBrk="1" fontAlgn="auto" hangingPunct="1">
              <a:spcAft>
                <a:spcPts val="0"/>
              </a:spcAft>
              <a:buFont typeface="Wingdings 3" charset="2"/>
              <a:buChar char=""/>
              <a:defRPr/>
            </a:pPr>
            <a:r>
              <a:rPr lang="en-GB" dirty="0"/>
              <a:t>Front cover:</a:t>
            </a:r>
          </a:p>
          <a:p>
            <a:pPr lvl="1" eaLnBrk="1" fontAlgn="auto" hangingPunct="1">
              <a:spcAft>
                <a:spcPts val="0"/>
              </a:spcAft>
              <a:buFont typeface="Wingdings 3" charset="2"/>
              <a:buChar char=""/>
              <a:defRPr/>
            </a:pPr>
            <a:r>
              <a:rPr lang="en-GB" dirty="0"/>
              <a:t>The title of the questionnaire</a:t>
            </a:r>
          </a:p>
          <a:p>
            <a:pPr lvl="1" eaLnBrk="1" fontAlgn="auto" hangingPunct="1">
              <a:spcAft>
                <a:spcPts val="0"/>
              </a:spcAft>
              <a:buFont typeface="Wingdings 3" charset="2"/>
              <a:buChar char=""/>
              <a:defRPr/>
            </a:pPr>
            <a:r>
              <a:rPr lang="en-GB" dirty="0"/>
              <a:t>Identity of the organisation carrying it out</a:t>
            </a:r>
          </a:p>
          <a:p>
            <a:pPr lvl="1" eaLnBrk="1" fontAlgn="auto" hangingPunct="1">
              <a:spcAft>
                <a:spcPts val="0"/>
              </a:spcAft>
              <a:buFont typeface="Wingdings 3" charset="2"/>
              <a:buChar char=""/>
              <a:defRPr/>
            </a:pPr>
            <a:r>
              <a:rPr lang="en-GB" dirty="0"/>
              <a:t>Clearly explain the purpose of the questionnaire</a:t>
            </a:r>
          </a:p>
          <a:p>
            <a:pPr lvl="1" eaLnBrk="1" fontAlgn="auto" hangingPunct="1">
              <a:spcAft>
                <a:spcPts val="0"/>
              </a:spcAft>
              <a:buFont typeface="Wingdings 3" charset="2"/>
              <a:buChar char=""/>
              <a:defRPr/>
            </a:pPr>
            <a:r>
              <a:rPr lang="en-GB" dirty="0"/>
              <a:t>Ask for consent</a:t>
            </a:r>
          </a:p>
          <a:p>
            <a:pPr lvl="1" eaLnBrk="1" fontAlgn="auto" hangingPunct="1">
              <a:spcAft>
                <a:spcPts val="0"/>
              </a:spcAft>
              <a:buFont typeface="Wingdings 3" charset="2"/>
              <a:buChar char=""/>
              <a:defRPr/>
            </a:pPr>
            <a:r>
              <a:rPr lang="en-GB" dirty="0"/>
              <a:t>Keep graphics neutral</a:t>
            </a:r>
          </a:p>
          <a:p>
            <a:pPr eaLnBrk="1" fontAlgn="auto" hangingPunct="1">
              <a:spcAft>
                <a:spcPts val="0"/>
              </a:spcAft>
              <a:buFont typeface="Wingdings 3" charset="2"/>
              <a:buChar char=""/>
              <a:defRPr/>
            </a:pPr>
            <a:r>
              <a:rPr lang="en-GB" dirty="0"/>
              <a:t>No more than 4 pages</a:t>
            </a:r>
          </a:p>
          <a:p>
            <a:pPr lvl="1" eaLnBrk="1" fontAlgn="auto" hangingPunct="1">
              <a:spcAft>
                <a:spcPts val="0"/>
              </a:spcAft>
              <a:buFont typeface="Wingdings 3" charset="2"/>
              <a:buChar char=""/>
              <a:defRPr/>
            </a:pPr>
            <a:endParaRPr lang="en-GB" dirty="0">
              <a:solidFill>
                <a:schemeClr val="tx1">
                  <a:lumMod val="65000"/>
                  <a:lumOff val="35000"/>
                </a:schemeClr>
              </a:solidFill>
            </a:endParaRPr>
          </a:p>
        </p:txBody>
      </p:sp>
      <p:sp>
        <p:nvSpPr>
          <p:cNvPr id="43012" name="AutoShape 2" descr="Image result for questionnaire">
            <a:extLst>
              <a:ext uri="{FF2B5EF4-FFF2-40B4-BE49-F238E27FC236}">
                <a16:creationId xmlns:a16="http://schemas.microsoft.com/office/drawing/2014/main" id="{5121BAAA-CF8A-4B02-94E6-8BD4FF979763}"/>
              </a:ext>
            </a:extLst>
          </p:cNvPr>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Gill Sans MT" panose="020B0502020104020203" pitchFamily="34" charset="0"/>
            </a:endParaRPr>
          </a:p>
        </p:txBody>
      </p:sp>
      <p:pic>
        <p:nvPicPr>
          <p:cNvPr id="5" name="Picture 4">
            <a:extLst>
              <a:ext uri="{FF2B5EF4-FFF2-40B4-BE49-F238E27FC236}">
                <a16:creationId xmlns:a16="http://schemas.microsoft.com/office/drawing/2014/main" id="{FCA76363-0A6A-49DB-A6B5-CD5DA7B12BED}"/>
              </a:ext>
            </a:extLst>
          </p:cNvPr>
          <p:cNvPicPr>
            <a:picLocks noChangeAspect="1"/>
          </p:cNvPicPr>
          <p:nvPr/>
        </p:nvPicPr>
        <p:blipFill>
          <a:blip r:embed="rId3"/>
          <a:stretch>
            <a:fillRect/>
          </a:stretch>
        </p:blipFill>
        <p:spPr>
          <a:xfrm>
            <a:off x="6300192" y="3789040"/>
            <a:ext cx="2143125" cy="214312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3014" name="Rectangle 5">
            <a:extLst>
              <a:ext uri="{FF2B5EF4-FFF2-40B4-BE49-F238E27FC236}">
                <a16:creationId xmlns:a16="http://schemas.microsoft.com/office/drawing/2014/main" id="{22F1722B-5736-4F09-9324-A0C0BC0EDE9A}"/>
              </a:ext>
            </a:extLst>
          </p:cNvPr>
          <p:cNvSpPr>
            <a:spLocks noChangeArrowheads="1"/>
          </p:cNvSpPr>
          <p:nvPr/>
        </p:nvSpPr>
        <p:spPr bwMode="auto">
          <a:xfrm>
            <a:off x="6156325" y="6381750"/>
            <a:ext cx="28400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800">
                <a:solidFill>
                  <a:schemeClr val="tx1"/>
                </a:solidFill>
                <a:latin typeface="Gill Sans MT" panose="020B0502020104020203" pitchFamily="34" charset="0"/>
              </a:rPr>
              <a:t>Image from: https://non-perfectdad.co.uk/end-of-season-parents-questionnaire/</a:t>
            </a: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a:extLst>
              <a:ext uri="{FF2B5EF4-FFF2-40B4-BE49-F238E27FC236}">
                <a16:creationId xmlns:a16="http://schemas.microsoft.com/office/drawing/2014/main" id="{26102F3B-2EC8-4A83-B5B3-1EA51A5BF213}"/>
              </a:ext>
            </a:extLst>
          </p:cNvPr>
          <p:cNvSpPr>
            <a:spLocks noGrp="1"/>
          </p:cNvSpPr>
          <p:nvPr>
            <p:ph type="title"/>
          </p:nvPr>
        </p:nvSpPr>
        <p:spPr/>
        <p:txBody>
          <a:bodyPr/>
          <a:lstStyle/>
          <a:p>
            <a:pPr eaLnBrk="1" hangingPunct="1"/>
            <a:r>
              <a:rPr lang="en-GB" altLang="en-US"/>
              <a:t>Ordering your questionnaire</a:t>
            </a:r>
          </a:p>
        </p:txBody>
      </p:sp>
      <p:sp>
        <p:nvSpPr>
          <p:cNvPr id="3" name="Content Placeholder 2">
            <a:extLst>
              <a:ext uri="{FF2B5EF4-FFF2-40B4-BE49-F238E27FC236}">
                <a16:creationId xmlns:a16="http://schemas.microsoft.com/office/drawing/2014/main" id="{2ADBBA15-1A9B-44FA-B1A2-6B293C7754E4}"/>
              </a:ext>
            </a:extLst>
          </p:cNvPr>
          <p:cNvSpPr>
            <a:spLocks noGrp="1"/>
          </p:cNvSpPr>
          <p:nvPr>
            <p:ph idx="1"/>
          </p:nvPr>
        </p:nvSpPr>
        <p:spPr/>
        <p:txBody>
          <a:bodyPr rtlCol="0">
            <a:normAutofit/>
          </a:bodyPr>
          <a:lstStyle/>
          <a:p>
            <a:pPr eaLnBrk="1" fontAlgn="auto" hangingPunct="1">
              <a:spcAft>
                <a:spcPts val="0"/>
              </a:spcAft>
              <a:buFont typeface="Wingdings 3" charset="2"/>
              <a:buChar char=""/>
              <a:defRPr/>
            </a:pPr>
            <a:r>
              <a:rPr lang="en-GB" dirty="0">
                <a:solidFill>
                  <a:schemeClr val="tx1">
                    <a:lumMod val="65000"/>
                    <a:lumOff val="35000"/>
                  </a:schemeClr>
                </a:solidFill>
              </a:rPr>
              <a:t>Place easy, non-challenging questions first</a:t>
            </a:r>
          </a:p>
          <a:p>
            <a:pPr eaLnBrk="1" fontAlgn="auto" hangingPunct="1">
              <a:spcAft>
                <a:spcPts val="0"/>
              </a:spcAft>
              <a:buFont typeface="Wingdings 3" charset="2"/>
              <a:buChar char=""/>
              <a:defRPr/>
            </a:pPr>
            <a:r>
              <a:rPr lang="en-GB" dirty="0">
                <a:solidFill>
                  <a:schemeClr val="tx1">
                    <a:lumMod val="65000"/>
                    <a:lumOff val="35000"/>
                  </a:schemeClr>
                </a:solidFill>
              </a:rPr>
              <a:t>Key filter questions should go in early.</a:t>
            </a:r>
          </a:p>
          <a:p>
            <a:pPr eaLnBrk="1" fontAlgn="auto" hangingPunct="1">
              <a:spcAft>
                <a:spcPts val="0"/>
              </a:spcAft>
              <a:buFont typeface="Wingdings 3" charset="2"/>
              <a:buChar char=""/>
              <a:defRPr/>
            </a:pPr>
            <a:r>
              <a:rPr lang="en-GB" dirty="0">
                <a:solidFill>
                  <a:schemeClr val="tx1">
                    <a:lumMod val="65000"/>
                    <a:lumOff val="35000"/>
                  </a:schemeClr>
                </a:solidFill>
              </a:rPr>
              <a:t>Use a funnel structure </a:t>
            </a:r>
          </a:p>
          <a:p>
            <a:pPr lvl="1" eaLnBrk="1" fontAlgn="auto" hangingPunct="1">
              <a:spcAft>
                <a:spcPts val="0"/>
              </a:spcAft>
              <a:buFont typeface="Wingdings 3" charset="2"/>
              <a:buChar char=""/>
              <a:defRPr/>
            </a:pPr>
            <a:r>
              <a:rPr lang="en-GB" dirty="0">
                <a:solidFill>
                  <a:schemeClr val="tx1">
                    <a:lumMod val="65000"/>
                    <a:lumOff val="35000"/>
                  </a:schemeClr>
                </a:solidFill>
              </a:rPr>
              <a:t>Go from basic to more in depth.</a:t>
            </a:r>
          </a:p>
          <a:p>
            <a:pPr lvl="1" eaLnBrk="1" fontAlgn="auto" hangingPunct="1">
              <a:spcAft>
                <a:spcPts val="0"/>
              </a:spcAft>
              <a:buFont typeface="Wingdings 3" charset="2"/>
              <a:buChar char=""/>
              <a:defRPr/>
            </a:pPr>
            <a:r>
              <a:rPr lang="en-GB" dirty="0">
                <a:solidFill>
                  <a:schemeClr val="tx1">
                    <a:lumMod val="65000"/>
                    <a:lumOff val="35000"/>
                  </a:schemeClr>
                </a:solidFill>
              </a:rPr>
              <a:t>General questions before specific questions.</a:t>
            </a:r>
          </a:p>
          <a:p>
            <a:pPr lvl="1" eaLnBrk="1" fontAlgn="auto" hangingPunct="1">
              <a:spcAft>
                <a:spcPts val="0"/>
              </a:spcAft>
              <a:buFont typeface="Wingdings 3" charset="2"/>
              <a:buChar char=""/>
              <a:defRPr/>
            </a:pPr>
            <a:r>
              <a:rPr lang="en-GB" dirty="0">
                <a:solidFill>
                  <a:schemeClr val="tx1">
                    <a:lumMod val="65000"/>
                    <a:lumOff val="35000"/>
                  </a:schemeClr>
                </a:solidFill>
              </a:rPr>
              <a:t>Go from the least sensitive to the most sensitive questions.</a:t>
            </a:r>
          </a:p>
          <a:p>
            <a:pPr lvl="1" eaLnBrk="1" fontAlgn="auto" hangingPunct="1">
              <a:spcAft>
                <a:spcPts val="0"/>
              </a:spcAft>
              <a:buFont typeface="Wingdings 3" charset="2"/>
              <a:buChar char=""/>
              <a:defRPr/>
            </a:pPr>
            <a:r>
              <a:rPr lang="en-GB" dirty="0">
                <a:solidFill>
                  <a:schemeClr val="tx1">
                    <a:lumMod val="65000"/>
                    <a:lumOff val="35000"/>
                  </a:schemeClr>
                </a:solidFill>
              </a:rPr>
              <a:t>But – try and put important questions in before the end.</a:t>
            </a:r>
          </a:p>
          <a:p>
            <a:pPr marL="0" indent="0" eaLnBrk="1" fontAlgn="auto" hangingPunct="1">
              <a:spcAft>
                <a:spcPts val="0"/>
              </a:spcAft>
              <a:buFont typeface="Arial" panose="020B0604020202020204" pitchFamily="34" charset="0"/>
              <a:buNone/>
              <a:defRPr/>
            </a:pPr>
            <a:endParaRPr lang="en-GB" dirty="0">
              <a:solidFill>
                <a:schemeClr val="tx1">
                  <a:lumMod val="65000"/>
                  <a:lumOff val="35000"/>
                </a:schemeClr>
              </a:solidFill>
            </a:endParaRPr>
          </a:p>
          <a:p>
            <a:pPr eaLnBrk="1" fontAlgn="auto" hangingPunct="1">
              <a:spcAft>
                <a:spcPts val="0"/>
              </a:spcAft>
              <a:buFont typeface="Wingdings 3" charset="2"/>
              <a:buChar char=""/>
              <a:defRPr/>
            </a:pPr>
            <a:endParaRPr lang="en-GB" dirty="0">
              <a:solidFill>
                <a:schemeClr val="tx1">
                  <a:lumMod val="65000"/>
                  <a:lumOff val="35000"/>
                </a:schemeClr>
              </a:solidFill>
            </a:endParaRP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a:extLst>
              <a:ext uri="{FF2B5EF4-FFF2-40B4-BE49-F238E27FC236}">
                <a16:creationId xmlns:a16="http://schemas.microsoft.com/office/drawing/2014/main" id="{20F4DD56-80AF-4404-9FAC-C1FFD4E1287A}"/>
              </a:ext>
            </a:extLst>
          </p:cNvPr>
          <p:cNvSpPr>
            <a:spLocks noGrp="1"/>
          </p:cNvSpPr>
          <p:nvPr>
            <p:ph type="title"/>
          </p:nvPr>
        </p:nvSpPr>
        <p:spPr/>
        <p:txBody>
          <a:bodyPr/>
          <a:lstStyle/>
          <a:p>
            <a:pPr eaLnBrk="1" hangingPunct="1"/>
            <a:r>
              <a:rPr lang="en-GB" altLang="en-US"/>
              <a:t>Ordering your questions</a:t>
            </a:r>
          </a:p>
        </p:txBody>
      </p:sp>
      <p:sp>
        <p:nvSpPr>
          <p:cNvPr id="47107" name="Content Placeholder 2">
            <a:extLst>
              <a:ext uri="{FF2B5EF4-FFF2-40B4-BE49-F238E27FC236}">
                <a16:creationId xmlns:a16="http://schemas.microsoft.com/office/drawing/2014/main" id="{CF8F59F9-F5D8-4092-B329-30A143067A76}"/>
              </a:ext>
            </a:extLst>
          </p:cNvPr>
          <p:cNvSpPr>
            <a:spLocks noGrp="1"/>
          </p:cNvSpPr>
          <p:nvPr>
            <p:ph idx="1"/>
          </p:nvPr>
        </p:nvSpPr>
        <p:spPr/>
        <p:txBody>
          <a:bodyPr/>
          <a:lstStyle/>
          <a:p>
            <a:pPr eaLnBrk="1" hangingPunct="1"/>
            <a:r>
              <a:rPr lang="en-GB" altLang="en-US"/>
              <a:t>Ask for suggestions for improvement at the end.</a:t>
            </a:r>
          </a:p>
          <a:p>
            <a:pPr eaLnBrk="1" hangingPunct="1"/>
            <a:r>
              <a:rPr lang="en-GB" altLang="en-US"/>
              <a:t>Check for leading questions.</a:t>
            </a:r>
          </a:p>
          <a:p>
            <a:pPr eaLnBrk="1" hangingPunct="1"/>
            <a:r>
              <a:rPr lang="en-GB" altLang="en-US"/>
              <a:t>Add prompts where required.</a:t>
            </a:r>
          </a:p>
          <a:p>
            <a:pPr eaLnBrk="1" hangingPunct="1"/>
            <a:r>
              <a:rPr lang="en-GB" altLang="en-US"/>
              <a:t>Order of questions can impact heavily on the amount of time it takes for the respondent to complete the questionnaire.</a:t>
            </a:r>
          </a:p>
          <a:p>
            <a:pPr eaLnBrk="1" hangingPunct="1"/>
            <a:endParaRPr lang="en-GB" altLang="en-US"/>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a:extLst>
              <a:ext uri="{FF2B5EF4-FFF2-40B4-BE49-F238E27FC236}">
                <a16:creationId xmlns:a16="http://schemas.microsoft.com/office/drawing/2014/main" id="{92D8715A-42FD-464E-B690-82CF4D30257A}"/>
              </a:ext>
            </a:extLst>
          </p:cNvPr>
          <p:cNvSpPr>
            <a:spLocks noGrp="1"/>
          </p:cNvSpPr>
          <p:nvPr>
            <p:ph type="title"/>
          </p:nvPr>
        </p:nvSpPr>
        <p:spPr/>
        <p:txBody>
          <a:bodyPr/>
          <a:lstStyle/>
          <a:p>
            <a:pPr eaLnBrk="1" hangingPunct="1"/>
            <a:r>
              <a:rPr lang="en-GB" altLang="en-US"/>
              <a:t>Filtering</a:t>
            </a:r>
          </a:p>
        </p:txBody>
      </p:sp>
      <p:sp>
        <p:nvSpPr>
          <p:cNvPr id="49155" name="Content Placeholder 2">
            <a:extLst>
              <a:ext uri="{FF2B5EF4-FFF2-40B4-BE49-F238E27FC236}">
                <a16:creationId xmlns:a16="http://schemas.microsoft.com/office/drawing/2014/main" id="{0A71455C-417A-479E-88DF-373366D5E757}"/>
              </a:ext>
            </a:extLst>
          </p:cNvPr>
          <p:cNvSpPr>
            <a:spLocks noGrp="1"/>
          </p:cNvSpPr>
          <p:nvPr>
            <p:ph idx="1"/>
          </p:nvPr>
        </p:nvSpPr>
        <p:spPr/>
        <p:txBody>
          <a:bodyPr/>
          <a:lstStyle/>
          <a:p>
            <a:pPr eaLnBrk="1" hangingPunct="1"/>
            <a:r>
              <a:rPr lang="en-GB" altLang="en-US"/>
              <a:t>Filtering (or routing) helps identify which respondents should answer a detailed set of questions about a certain aspect of the topic.</a:t>
            </a:r>
          </a:p>
          <a:p>
            <a:pPr eaLnBrk="1" hangingPunct="1"/>
            <a:r>
              <a:rPr lang="en-GB" altLang="en-US"/>
              <a:t>Can be difficult to achieve – should be VERY CLEARLY signposted	</a:t>
            </a: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a:extLst>
              <a:ext uri="{FF2B5EF4-FFF2-40B4-BE49-F238E27FC236}">
                <a16:creationId xmlns:a16="http://schemas.microsoft.com/office/drawing/2014/main" id="{3733A048-C493-422E-8DDC-A072F9F6A2F7}"/>
              </a:ext>
            </a:extLst>
          </p:cNvPr>
          <p:cNvSpPr>
            <a:spLocks noGrp="1"/>
          </p:cNvSpPr>
          <p:nvPr>
            <p:ph type="title"/>
          </p:nvPr>
        </p:nvSpPr>
        <p:spPr/>
        <p:txBody>
          <a:bodyPr/>
          <a:lstStyle/>
          <a:p>
            <a:pPr eaLnBrk="1" hangingPunct="1"/>
            <a:r>
              <a:rPr lang="en-GB" altLang="en-US"/>
              <a:t>Filtering Example</a:t>
            </a:r>
          </a:p>
        </p:txBody>
      </p:sp>
      <p:graphicFrame>
        <p:nvGraphicFramePr>
          <p:cNvPr id="6" name="Content Placeholder 5">
            <a:extLst>
              <a:ext uri="{FF2B5EF4-FFF2-40B4-BE49-F238E27FC236}">
                <a16:creationId xmlns:a16="http://schemas.microsoft.com/office/drawing/2014/main" id="{D12014BC-106E-4919-AE9D-BD9E1382E0F6}"/>
              </a:ext>
            </a:extLst>
          </p:cNvPr>
          <p:cNvGraphicFramePr>
            <a:graphicFrameLocks noGrp="1"/>
          </p:cNvGraphicFramePr>
          <p:nvPr>
            <p:ph idx="1"/>
          </p:nvPr>
        </p:nvGraphicFramePr>
        <p:xfrm>
          <a:off x="539750" y="1695450"/>
          <a:ext cx="8229600" cy="4025898"/>
        </p:xfrm>
        <a:graphic>
          <a:graphicData uri="http://schemas.openxmlformats.org/drawingml/2006/table">
            <a:tbl>
              <a:tblPr firstRow="1" bandRow="1">
                <a:tableStyleId>{5C22544A-7EE6-4342-B048-85BDC9FD1C3A}</a:tableStyleId>
              </a:tblPr>
              <a:tblGrid>
                <a:gridCol w="5867400">
                  <a:extLst>
                    <a:ext uri="{9D8B030D-6E8A-4147-A177-3AD203B41FA5}">
                      <a16:colId xmlns:a16="http://schemas.microsoft.com/office/drawing/2014/main" val="20000"/>
                    </a:ext>
                  </a:extLst>
                </a:gridCol>
                <a:gridCol w="1295400">
                  <a:extLst>
                    <a:ext uri="{9D8B030D-6E8A-4147-A177-3AD203B41FA5}">
                      <a16:colId xmlns:a16="http://schemas.microsoft.com/office/drawing/2014/main" val="20001"/>
                    </a:ext>
                  </a:extLst>
                </a:gridCol>
                <a:gridCol w="1066800">
                  <a:extLst>
                    <a:ext uri="{9D8B030D-6E8A-4147-A177-3AD203B41FA5}">
                      <a16:colId xmlns:a16="http://schemas.microsoft.com/office/drawing/2014/main" val="20002"/>
                    </a:ext>
                  </a:extLst>
                </a:gridCol>
              </a:tblGrid>
              <a:tr h="457517">
                <a:tc>
                  <a:txBody>
                    <a:bodyPr/>
                    <a:lstStyle/>
                    <a:p>
                      <a:r>
                        <a:rPr lang="en-GB" sz="2400" dirty="0">
                          <a:latin typeface="+mn-lt"/>
                        </a:rPr>
                        <a:t>About our</a:t>
                      </a:r>
                      <a:r>
                        <a:rPr lang="en-GB" sz="2400" baseline="0" dirty="0">
                          <a:latin typeface="+mn-lt"/>
                        </a:rPr>
                        <a:t> new website</a:t>
                      </a:r>
                      <a:endParaRPr lang="en-GB" sz="2400" dirty="0">
                        <a:latin typeface="+mn-lt"/>
                      </a:endParaRPr>
                    </a:p>
                  </a:txBody>
                  <a:tcPr marT="45752" marB="45752"/>
                </a:tc>
                <a:tc>
                  <a:txBody>
                    <a:bodyPr/>
                    <a:lstStyle/>
                    <a:p>
                      <a:pPr algn="ctr"/>
                      <a:r>
                        <a:rPr lang="en-GB" sz="2400" dirty="0">
                          <a:latin typeface="+mn-lt"/>
                        </a:rPr>
                        <a:t>Yes</a:t>
                      </a:r>
                    </a:p>
                  </a:txBody>
                  <a:tcPr marT="45752" marB="45752"/>
                </a:tc>
                <a:tc>
                  <a:txBody>
                    <a:bodyPr/>
                    <a:lstStyle/>
                    <a:p>
                      <a:pPr algn="ctr"/>
                      <a:r>
                        <a:rPr lang="en-GB" sz="2400" dirty="0">
                          <a:latin typeface="+mn-lt"/>
                        </a:rPr>
                        <a:t>No</a:t>
                      </a:r>
                    </a:p>
                  </a:txBody>
                  <a:tcPr marT="45752" marB="45752"/>
                </a:tc>
                <a:extLst>
                  <a:ext uri="{0D108BD9-81ED-4DB2-BD59-A6C34878D82A}">
                    <a16:rowId xmlns:a16="http://schemas.microsoft.com/office/drawing/2014/main" val="10000"/>
                  </a:ext>
                </a:extLst>
              </a:tr>
              <a:tr h="1006441">
                <a:tc>
                  <a:txBody>
                    <a:bodyPr/>
                    <a:lstStyle/>
                    <a:p>
                      <a:r>
                        <a:rPr lang="en-GB" sz="2400" dirty="0">
                          <a:latin typeface="+mn-lt"/>
                        </a:rPr>
                        <a:t>1.</a:t>
                      </a:r>
                      <a:r>
                        <a:rPr lang="en-GB" sz="2400" baseline="0" dirty="0">
                          <a:latin typeface="+mn-lt"/>
                        </a:rPr>
                        <a:t> Did you visit our website today?</a:t>
                      </a:r>
                    </a:p>
                    <a:p>
                      <a:r>
                        <a:rPr lang="en-GB" sz="1800" dirty="0">
                          <a:latin typeface="+mn-lt"/>
                        </a:rPr>
                        <a:t>(If yes</a:t>
                      </a:r>
                      <a:r>
                        <a:rPr lang="en-GB" sz="1800" baseline="0" dirty="0">
                          <a:latin typeface="+mn-lt"/>
                        </a:rPr>
                        <a:t> please answer questions 2-4, if no go to question 5)</a:t>
                      </a:r>
                      <a:endParaRPr lang="en-GB" sz="1800" dirty="0">
                        <a:latin typeface="+mn-lt"/>
                      </a:endParaRPr>
                    </a:p>
                  </a:txBody>
                  <a:tcPr marT="45752" marB="45752"/>
                </a:tc>
                <a:tc>
                  <a:txBody>
                    <a:bodyPr/>
                    <a:lstStyle/>
                    <a:p>
                      <a:pPr algn="ctr"/>
                      <a:endParaRPr lang="en-GB" sz="2400" dirty="0">
                        <a:latin typeface="+mn-lt"/>
                      </a:endParaRPr>
                    </a:p>
                  </a:txBody>
                  <a:tcPr marT="45752" marB="4575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mn-lt"/>
                      </a:endParaRPr>
                    </a:p>
                  </a:txBody>
                  <a:tcPr marT="45752" marB="45752" anchor="ctr"/>
                </a:tc>
                <a:extLst>
                  <a:ext uri="{0D108BD9-81ED-4DB2-BD59-A6C34878D82A}">
                    <a16:rowId xmlns:a16="http://schemas.microsoft.com/office/drawing/2014/main" val="10001"/>
                  </a:ext>
                </a:extLst>
              </a:tr>
              <a:tr h="457517">
                <a:tc>
                  <a:txBody>
                    <a:bodyPr/>
                    <a:lstStyle/>
                    <a:p>
                      <a:r>
                        <a:rPr lang="en-GB" sz="2400" dirty="0">
                          <a:latin typeface="+mn-lt"/>
                        </a:rPr>
                        <a:t>2. Did you like the new look?</a:t>
                      </a:r>
                    </a:p>
                  </a:txBody>
                  <a:tcPr marT="45752" marB="45752"/>
                </a:tc>
                <a:tc>
                  <a:txBody>
                    <a:bodyPr/>
                    <a:lstStyle/>
                    <a:p>
                      <a:pPr algn="ctr"/>
                      <a:endParaRPr lang="en-GB" sz="2400" dirty="0">
                        <a:latin typeface="+mn-lt"/>
                      </a:endParaRPr>
                    </a:p>
                  </a:txBody>
                  <a:tcPr marT="45752" marB="4575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mn-lt"/>
                      </a:endParaRPr>
                    </a:p>
                  </a:txBody>
                  <a:tcPr marT="45752" marB="45752" anchor="ctr"/>
                </a:tc>
                <a:extLst>
                  <a:ext uri="{0D108BD9-81ED-4DB2-BD59-A6C34878D82A}">
                    <a16:rowId xmlns:a16="http://schemas.microsoft.com/office/drawing/2014/main" val="10002"/>
                  </a:ext>
                </a:extLst>
              </a:tr>
              <a:tr h="457517">
                <a:tc>
                  <a:txBody>
                    <a:bodyPr/>
                    <a:lstStyle/>
                    <a:p>
                      <a:r>
                        <a:rPr lang="en-GB" sz="2400" dirty="0">
                          <a:latin typeface="+mn-lt"/>
                        </a:rPr>
                        <a:t>3.</a:t>
                      </a:r>
                      <a:r>
                        <a:rPr lang="en-GB" sz="2400" baseline="0" dirty="0">
                          <a:latin typeface="+mn-lt"/>
                        </a:rPr>
                        <a:t> Did you find it easy to navigate?</a:t>
                      </a:r>
                      <a:endParaRPr lang="en-GB" sz="2400" dirty="0">
                        <a:latin typeface="+mn-lt"/>
                      </a:endParaRPr>
                    </a:p>
                  </a:txBody>
                  <a:tcPr marT="45752" marB="45752"/>
                </a:tc>
                <a:tc>
                  <a:txBody>
                    <a:bodyPr/>
                    <a:lstStyle/>
                    <a:p>
                      <a:pPr algn="ctr"/>
                      <a:endParaRPr lang="en-GB" sz="2400" dirty="0">
                        <a:latin typeface="+mn-lt"/>
                      </a:endParaRPr>
                    </a:p>
                  </a:txBody>
                  <a:tcPr marT="45752" marB="4575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mn-lt"/>
                      </a:endParaRPr>
                    </a:p>
                  </a:txBody>
                  <a:tcPr marT="45752" marB="45752" anchor="ctr"/>
                </a:tc>
                <a:extLst>
                  <a:ext uri="{0D108BD9-81ED-4DB2-BD59-A6C34878D82A}">
                    <a16:rowId xmlns:a16="http://schemas.microsoft.com/office/drawing/2014/main" val="10003"/>
                  </a:ext>
                </a:extLst>
              </a:tr>
              <a:tr h="823453">
                <a:tc>
                  <a:txBody>
                    <a:bodyPr/>
                    <a:lstStyle/>
                    <a:p>
                      <a:r>
                        <a:rPr lang="en-GB" sz="2400" dirty="0">
                          <a:latin typeface="+mn-lt"/>
                        </a:rPr>
                        <a:t>4. Would</a:t>
                      </a:r>
                      <a:r>
                        <a:rPr lang="en-GB" sz="2400" baseline="0" dirty="0">
                          <a:latin typeface="+mn-lt"/>
                        </a:rPr>
                        <a:t> you recommend the site to others?</a:t>
                      </a:r>
                      <a:endParaRPr lang="en-GB" sz="2400" dirty="0">
                        <a:latin typeface="+mn-lt"/>
                      </a:endParaRPr>
                    </a:p>
                  </a:txBody>
                  <a:tcPr marT="45752" marB="45752"/>
                </a:tc>
                <a:tc>
                  <a:txBody>
                    <a:bodyPr/>
                    <a:lstStyle/>
                    <a:p>
                      <a:pPr algn="ctr"/>
                      <a:endParaRPr lang="en-GB" sz="2400" dirty="0">
                        <a:latin typeface="+mn-lt"/>
                      </a:endParaRPr>
                    </a:p>
                  </a:txBody>
                  <a:tcPr marT="45752" marB="4575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mn-lt"/>
                      </a:endParaRPr>
                    </a:p>
                  </a:txBody>
                  <a:tcPr marT="45752" marB="45752" anchor="ctr"/>
                </a:tc>
                <a:extLst>
                  <a:ext uri="{0D108BD9-81ED-4DB2-BD59-A6C34878D82A}">
                    <a16:rowId xmlns:a16="http://schemas.microsoft.com/office/drawing/2014/main" val="10004"/>
                  </a:ext>
                </a:extLst>
              </a:tr>
              <a:tr h="823453">
                <a:tc>
                  <a:txBody>
                    <a:bodyPr/>
                    <a:lstStyle/>
                    <a:p>
                      <a:r>
                        <a:rPr lang="en-GB" sz="2400" dirty="0">
                          <a:latin typeface="+mn-lt"/>
                        </a:rPr>
                        <a:t>5. Did you pick up a copy of our latest leaflet?</a:t>
                      </a:r>
                    </a:p>
                  </a:txBody>
                  <a:tcPr marT="45752" marB="45752"/>
                </a:tc>
                <a:tc>
                  <a:txBody>
                    <a:bodyPr/>
                    <a:lstStyle/>
                    <a:p>
                      <a:pPr algn="ctr"/>
                      <a:endParaRPr lang="en-GB" sz="2400" dirty="0">
                        <a:latin typeface="+mn-lt"/>
                      </a:endParaRPr>
                    </a:p>
                  </a:txBody>
                  <a:tcPr marT="45752" marB="4575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mn-lt"/>
                      </a:endParaRPr>
                    </a:p>
                  </a:txBody>
                  <a:tcPr marT="45752" marB="45752" anchor="ct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7DC8DE3B-F9BE-4C7A-9CE1-DC49AFA1E12F}"/>
              </a:ext>
            </a:extLst>
          </p:cNvPr>
          <p:cNvSpPr/>
          <p:nvPr/>
        </p:nvSpPr>
        <p:spPr>
          <a:xfrm>
            <a:off x="6888163" y="2582863"/>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8" name="Rectangle 7">
            <a:extLst>
              <a:ext uri="{FF2B5EF4-FFF2-40B4-BE49-F238E27FC236}">
                <a16:creationId xmlns:a16="http://schemas.microsoft.com/office/drawing/2014/main" id="{EAB02A90-C21D-4432-A6DD-5469AAE27F3C}"/>
              </a:ext>
            </a:extLst>
          </p:cNvPr>
          <p:cNvSpPr/>
          <p:nvPr/>
        </p:nvSpPr>
        <p:spPr>
          <a:xfrm>
            <a:off x="6875463" y="3224213"/>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9" name="Rectangle 8">
            <a:extLst>
              <a:ext uri="{FF2B5EF4-FFF2-40B4-BE49-F238E27FC236}">
                <a16:creationId xmlns:a16="http://schemas.microsoft.com/office/drawing/2014/main" id="{1F292773-D296-431C-BBEA-819E82BE146C}"/>
              </a:ext>
            </a:extLst>
          </p:cNvPr>
          <p:cNvSpPr/>
          <p:nvPr/>
        </p:nvSpPr>
        <p:spPr>
          <a:xfrm>
            <a:off x="6850063" y="3708400"/>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F21AAD95-181D-4DFD-81CA-C728DB02DBF9}"/>
              </a:ext>
            </a:extLst>
          </p:cNvPr>
          <p:cNvSpPr/>
          <p:nvPr/>
        </p:nvSpPr>
        <p:spPr>
          <a:xfrm>
            <a:off x="6846888" y="4303713"/>
            <a:ext cx="257175" cy="2349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1" name="Rectangle 10">
            <a:extLst>
              <a:ext uri="{FF2B5EF4-FFF2-40B4-BE49-F238E27FC236}">
                <a16:creationId xmlns:a16="http://schemas.microsoft.com/office/drawing/2014/main" id="{6F0CD02B-EB82-415F-AA98-91C5B02F26D4}"/>
              </a:ext>
            </a:extLst>
          </p:cNvPr>
          <p:cNvSpPr/>
          <p:nvPr/>
        </p:nvSpPr>
        <p:spPr>
          <a:xfrm>
            <a:off x="6838950" y="4984750"/>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2" name="Rectangle 11">
            <a:extLst>
              <a:ext uri="{FF2B5EF4-FFF2-40B4-BE49-F238E27FC236}">
                <a16:creationId xmlns:a16="http://schemas.microsoft.com/office/drawing/2014/main" id="{6B97E8DC-7C6D-4517-9C56-F091DC9A0117}"/>
              </a:ext>
            </a:extLst>
          </p:cNvPr>
          <p:cNvSpPr/>
          <p:nvPr/>
        </p:nvSpPr>
        <p:spPr>
          <a:xfrm>
            <a:off x="8043863" y="2581275"/>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3" name="Rectangle 12">
            <a:extLst>
              <a:ext uri="{FF2B5EF4-FFF2-40B4-BE49-F238E27FC236}">
                <a16:creationId xmlns:a16="http://schemas.microsoft.com/office/drawing/2014/main" id="{4E14C412-083E-4E41-89C0-53D9D66A5C82}"/>
              </a:ext>
            </a:extLst>
          </p:cNvPr>
          <p:cNvSpPr/>
          <p:nvPr/>
        </p:nvSpPr>
        <p:spPr>
          <a:xfrm>
            <a:off x="8005763" y="3238500"/>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4" name="Rectangle 13">
            <a:extLst>
              <a:ext uri="{FF2B5EF4-FFF2-40B4-BE49-F238E27FC236}">
                <a16:creationId xmlns:a16="http://schemas.microsoft.com/office/drawing/2014/main" id="{5FA73D0B-C13E-4A02-9DA6-0460536EA091}"/>
              </a:ext>
            </a:extLst>
          </p:cNvPr>
          <p:cNvSpPr/>
          <p:nvPr/>
        </p:nvSpPr>
        <p:spPr>
          <a:xfrm>
            <a:off x="8047038" y="3760788"/>
            <a:ext cx="228600" cy="19367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5" name="Rectangle 14">
            <a:extLst>
              <a:ext uri="{FF2B5EF4-FFF2-40B4-BE49-F238E27FC236}">
                <a16:creationId xmlns:a16="http://schemas.microsoft.com/office/drawing/2014/main" id="{D48FDE02-D7E3-4DD6-90DC-3ECBF5EB52AF}"/>
              </a:ext>
            </a:extLst>
          </p:cNvPr>
          <p:cNvSpPr/>
          <p:nvPr/>
        </p:nvSpPr>
        <p:spPr>
          <a:xfrm>
            <a:off x="8047038" y="4267200"/>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6" name="Rectangle 15">
            <a:extLst>
              <a:ext uri="{FF2B5EF4-FFF2-40B4-BE49-F238E27FC236}">
                <a16:creationId xmlns:a16="http://schemas.microsoft.com/office/drawing/2014/main" id="{292C381C-B5B7-4403-91CC-45C57F117A96}"/>
              </a:ext>
            </a:extLst>
          </p:cNvPr>
          <p:cNvSpPr/>
          <p:nvPr/>
        </p:nvSpPr>
        <p:spPr>
          <a:xfrm>
            <a:off x="8047038" y="4984750"/>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7" name="TextBox 16">
            <a:extLst>
              <a:ext uri="{FF2B5EF4-FFF2-40B4-BE49-F238E27FC236}">
                <a16:creationId xmlns:a16="http://schemas.microsoft.com/office/drawing/2014/main" id="{E23FC8BD-B6C0-4787-9F1B-7BBA0BE9639D}"/>
              </a:ext>
            </a:extLst>
          </p:cNvPr>
          <p:cNvSpPr txBox="1">
            <a:spLocks noChangeArrowheads="1"/>
          </p:cNvSpPr>
          <p:nvPr/>
        </p:nvSpPr>
        <p:spPr bwMode="auto">
          <a:xfrm>
            <a:off x="7972425" y="2514600"/>
            <a:ext cx="3778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2000">
                <a:solidFill>
                  <a:schemeClr val="tx1"/>
                </a:solidFill>
                <a:latin typeface="Zapf Dingbats"/>
                <a:ea typeface="Zapf Dingbats"/>
                <a:cs typeface="Zapf Dingbats"/>
                <a:sym typeface="Zapf Dingbats"/>
              </a:rPr>
              <a:t>✓</a:t>
            </a:r>
            <a:endParaRPr lang="en-GB" altLang="en-US" sz="2000">
              <a:solidFill>
                <a:schemeClr val="tx1"/>
              </a:solidFill>
              <a:latin typeface="Gill Sans MT" panose="020B0502020104020203" pitchFamily="34" charset="0"/>
            </a:endParaRPr>
          </a:p>
        </p:txBody>
      </p:sp>
      <p:sp>
        <p:nvSpPr>
          <p:cNvPr id="18" name="TextBox 17">
            <a:extLst>
              <a:ext uri="{FF2B5EF4-FFF2-40B4-BE49-F238E27FC236}">
                <a16:creationId xmlns:a16="http://schemas.microsoft.com/office/drawing/2014/main" id="{B57FD7C2-10C6-4DD9-A5F5-87F14264B214}"/>
              </a:ext>
            </a:extLst>
          </p:cNvPr>
          <p:cNvSpPr txBox="1">
            <a:spLocks noChangeArrowheads="1"/>
          </p:cNvSpPr>
          <p:nvPr/>
        </p:nvSpPr>
        <p:spPr bwMode="auto">
          <a:xfrm>
            <a:off x="6819900" y="3149600"/>
            <a:ext cx="3778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2000">
                <a:solidFill>
                  <a:schemeClr val="tx1"/>
                </a:solidFill>
                <a:latin typeface="Zapf Dingbats"/>
                <a:ea typeface="Zapf Dingbats"/>
                <a:cs typeface="Zapf Dingbats"/>
                <a:sym typeface="Zapf Dingbats"/>
              </a:rPr>
              <a:t>✓</a:t>
            </a:r>
            <a:endParaRPr lang="en-GB" altLang="en-US" sz="2000">
              <a:solidFill>
                <a:schemeClr val="tx1"/>
              </a:solidFill>
              <a:latin typeface="Gill Sans MT" panose="020B0502020104020203" pitchFamily="34" charset="0"/>
            </a:endParaRPr>
          </a:p>
        </p:txBody>
      </p:sp>
      <p:sp>
        <p:nvSpPr>
          <p:cNvPr id="19" name="TextBox 18">
            <a:extLst>
              <a:ext uri="{FF2B5EF4-FFF2-40B4-BE49-F238E27FC236}">
                <a16:creationId xmlns:a16="http://schemas.microsoft.com/office/drawing/2014/main" id="{3C81030A-5542-4AD0-8884-406300015D93}"/>
              </a:ext>
            </a:extLst>
          </p:cNvPr>
          <p:cNvSpPr txBox="1">
            <a:spLocks noChangeArrowheads="1"/>
          </p:cNvSpPr>
          <p:nvPr/>
        </p:nvSpPr>
        <p:spPr bwMode="auto">
          <a:xfrm>
            <a:off x="7985125" y="3667125"/>
            <a:ext cx="3778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2000">
                <a:solidFill>
                  <a:schemeClr val="tx1"/>
                </a:solidFill>
                <a:latin typeface="Zapf Dingbats"/>
                <a:ea typeface="Zapf Dingbats"/>
                <a:cs typeface="Zapf Dingbats"/>
                <a:sym typeface="Zapf Dingbats"/>
              </a:rPr>
              <a:t>✓</a:t>
            </a:r>
            <a:endParaRPr lang="en-GB" altLang="en-US" sz="2000">
              <a:solidFill>
                <a:schemeClr val="tx1"/>
              </a:solidFill>
              <a:latin typeface="Gill Sans MT" panose="020B0502020104020203" pitchFamily="34" charset="0"/>
            </a:endParaRPr>
          </a:p>
        </p:txBody>
      </p:sp>
      <p:sp>
        <p:nvSpPr>
          <p:cNvPr id="20" name="TextBox 19">
            <a:extLst>
              <a:ext uri="{FF2B5EF4-FFF2-40B4-BE49-F238E27FC236}">
                <a16:creationId xmlns:a16="http://schemas.microsoft.com/office/drawing/2014/main" id="{BADD25AC-6E71-4060-B704-7C142AA13B4E}"/>
              </a:ext>
            </a:extLst>
          </p:cNvPr>
          <p:cNvSpPr txBox="1">
            <a:spLocks noChangeArrowheads="1"/>
          </p:cNvSpPr>
          <p:nvPr/>
        </p:nvSpPr>
        <p:spPr bwMode="auto">
          <a:xfrm>
            <a:off x="6791325" y="4213225"/>
            <a:ext cx="3460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2000">
                <a:solidFill>
                  <a:schemeClr val="tx1"/>
                </a:solidFill>
                <a:latin typeface="Zapf Dingbats"/>
                <a:ea typeface="Zapf Dingbats"/>
                <a:cs typeface="Zapf Dingbats"/>
                <a:sym typeface="Zapf Dingbats"/>
              </a:rPr>
              <a:t>✓</a:t>
            </a:r>
            <a:endParaRPr lang="en-GB" altLang="en-US" sz="2000">
              <a:solidFill>
                <a:schemeClr val="tx1"/>
              </a:solidFill>
              <a:latin typeface="Gill Sans MT" panose="020B0502020104020203" pitchFamily="34" charset="0"/>
            </a:endParaRPr>
          </a:p>
        </p:txBody>
      </p:sp>
      <p:sp>
        <p:nvSpPr>
          <p:cNvPr id="21" name="TextBox 20">
            <a:extLst>
              <a:ext uri="{FF2B5EF4-FFF2-40B4-BE49-F238E27FC236}">
                <a16:creationId xmlns:a16="http://schemas.microsoft.com/office/drawing/2014/main" id="{6AEC7CEE-28C0-44B2-8878-665DA2B10031}"/>
              </a:ext>
            </a:extLst>
          </p:cNvPr>
          <p:cNvSpPr txBox="1">
            <a:spLocks noChangeArrowheads="1"/>
          </p:cNvSpPr>
          <p:nvPr/>
        </p:nvSpPr>
        <p:spPr bwMode="auto">
          <a:xfrm>
            <a:off x="6781800" y="4899025"/>
            <a:ext cx="3778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2000">
                <a:solidFill>
                  <a:schemeClr val="tx1"/>
                </a:solidFill>
                <a:latin typeface="Zapf Dingbats"/>
                <a:ea typeface="Zapf Dingbats"/>
                <a:cs typeface="Zapf Dingbats"/>
                <a:sym typeface="Zapf Dingbats"/>
              </a:rPr>
              <a:t>✓</a:t>
            </a:r>
            <a:endParaRPr lang="en-GB" altLang="en-US" sz="2000">
              <a:solidFill>
                <a:schemeClr val="tx1"/>
              </a:solidFill>
              <a:latin typeface="Gill Sans MT" panose="020B0502020104020203"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a:extLst>
              <a:ext uri="{FF2B5EF4-FFF2-40B4-BE49-F238E27FC236}">
                <a16:creationId xmlns:a16="http://schemas.microsoft.com/office/drawing/2014/main" id="{5B67E86F-520B-4E8D-B8A1-3912F5FC5985}"/>
              </a:ext>
            </a:extLst>
          </p:cNvPr>
          <p:cNvSpPr>
            <a:spLocks noGrp="1"/>
          </p:cNvSpPr>
          <p:nvPr>
            <p:ph type="title"/>
          </p:nvPr>
        </p:nvSpPr>
        <p:spPr/>
        <p:txBody>
          <a:bodyPr/>
          <a:lstStyle/>
          <a:p>
            <a:pPr eaLnBrk="1" hangingPunct="1"/>
            <a:r>
              <a:rPr lang="en-GB" altLang="en-US"/>
              <a:t>Filtering Example</a:t>
            </a:r>
          </a:p>
        </p:txBody>
      </p:sp>
      <p:graphicFrame>
        <p:nvGraphicFramePr>
          <p:cNvPr id="6" name="Content Placeholder 5">
            <a:extLst>
              <a:ext uri="{FF2B5EF4-FFF2-40B4-BE49-F238E27FC236}">
                <a16:creationId xmlns:a16="http://schemas.microsoft.com/office/drawing/2014/main" id="{CE9F5CE2-E0C3-42CB-9E5E-4E8801CB2EE7}"/>
              </a:ext>
            </a:extLst>
          </p:cNvPr>
          <p:cNvGraphicFramePr>
            <a:graphicFrameLocks noGrp="1"/>
          </p:cNvGraphicFramePr>
          <p:nvPr>
            <p:ph idx="1"/>
          </p:nvPr>
        </p:nvGraphicFramePr>
        <p:xfrm>
          <a:off x="457200" y="1600200"/>
          <a:ext cx="7772400" cy="4664076"/>
        </p:xfrm>
        <a:graphic>
          <a:graphicData uri="http://schemas.openxmlformats.org/drawingml/2006/table">
            <a:tbl>
              <a:tblPr firstRow="1">
                <a:tableStyleId>{5C22544A-7EE6-4342-B048-85BDC9FD1C3A}</a:tableStyleId>
              </a:tblPr>
              <a:tblGrid>
                <a:gridCol w="503767">
                  <a:extLst>
                    <a:ext uri="{9D8B030D-6E8A-4147-A177-3AD203B41FA5}">
                      <a16:colId xmlns:a16="http://schemas.microsoft.com/office/drawing/2014/main" val="20000"/>
                    </a:ext>
                  </a:extLst>
                </a:gridCol>
                <a:gridCol w="4533899">
                  <a:extLst>
                    <a:ext uri="{9D8B030D-6E8A-4147-A177-3AD203B41FA5}">
                      <a16:colId xmlns:a16="http://schemas.microsoft.com/office/drawing/2014/main" val="20001"/>
                    </a:ext>
                  </a:extLst>
                </a:gridCol>
                <a:gridCol w="1727200">
                  <a:extLst>
                    <a:ext uri="{9D8B030D-6E8A-4147-A177-3AD203B41FA5}">
                      <a16:colId xmlns:a16="http://schemas.microsoft.com/office/drawing/2014/main" val="20002"/>
                    </a:ext>
                  </a:extLst>
                </a:gridCol>
                <a:gridCol w="1007534">
                  <a:extLst>
                    <a:ext uri="{9D8B030D-6E8A-4147-A177-3AD203B41FA5}">
                      <a16:colId xmlns:a16="http://schemas.microsoft.com/office/drawing/2014/main" val="20003"/>
                    </a:ext>
                  </a:extLst>
                </a:gridCol>
              </a:tblGrid>
              <a:tr h="457291">
                <a:tc gridSpan="2">
                  <a:txBody>
                    <a:bodyPr/>
                    <a:lstStyle/>
                    <a:p>
                      <a:r>
                        <a:rPr lang="en-GB" sz="2400" dirty="0">
                          <a:latin typeface="+mn-lt"/>
                        </a:rPr>
                        <a:t>About our</a:t>
                      </a:r>
                      <a:r>
                        <a:rPr lang="en-GB" sz="2400" baseline="0" dirty="0">
                          <a:latin typeface="+mn-lt"/>
                        </a:rPr>
                        <a:t> new website</a:t>
                      </a:r>
                      <a:endParaRPr lang="en-GB" sz="2400" dirty="0">
                        <a:latin typeface="+mn-lt"/>
                      </a:endParaRPr>
                    </a:p>
                  </a:txBody>
                  <a:tcPr marT="45729" marB="45729">
                    <a:solidFill>
                      <a:schemeClr val="bg1">
                        <a:lumMod val="65000"/>
                      </a:schemeClr>
                    </a:solidFill>
                  </a:tcPr>
                </a:tc>
                <a:tc hMerge="1">
                  <a:txBody>
                    <a:bodyPr/>
                    <a:lstStyle/>
                    <a:p>
                      <a:endParaRPr lang="en-GB" sz="2400" dirty="0">
                        <a:latin typeface="+mn-lt"/>
                      </a:endParaRPr>
                    </a:p>
                  </a:txBody>
                  <a:tcPr/>
                </a:tc>
                <a:tc>
                  <a:txBody>
                    <a:bodyPr/>
                    <a:lstStyle/>
                    <a:p>
                      <a:pPr algn="ctr"/>
                      <a:r>
                        <a:rPr lang="en-GB" sz="2400" dirty="0">
                          <a:latin typeface="+mn-lt"/>
                        </a:rPr>
                        <a:t>Yes</a:t>
                      </a:r>
                    </a:p>
                  </a:txBody>
                  <a:tcPr marT="45729" marB="45729">
                    <a:solidFill>
                      <a:schemeClr val="bg1">
                        <a:lumMod val="65000"/>
                      </a:schemeClr>
                    </a:solidFill>
                  </a:tcPr>
                </a:tc>
                <a:tc>
                  <a:txBody>
                    <a:bodyPr/>
                    <a:lstStyle/>
                    <a:p>
                      <a:pPr algn="ctr"/>
                      <a:r>
                        <a:rPr lang="en-GB" sz="2400" dirty="0">
                          <a:latin typeface="+mn-lt"/>
                        </a:rPr>
                        <a:t>No</a:t>
                      </a:r>
                    </a:p>
                  </a:txBody>
                  <a:tcPr marT="45729" marB="45729">
                    <a:solidFill>
                      <a:schemeClr val="bg1">
                        <a:lumMod val="65000"/>
                      </a:schemeClr>
                    </a:solidFill>
                  </a:tcPr>
                </a:tc>
                <a:extLst>
                  <a:ext uri="{0D108BD9-81ED-4DB2-BD59-A6C34878D82A}">
                    <a16:rowId xmlns:a16="http://schemas.microsoft.com/office/drawing/2014/main" val="10000"/>
                  </a:ext>
                </a:extLst>
              </a:tr>
              <a:tr h="1280235">
                <a:tc gridSpan="2">
                  <a:txBody>
                    <a:bodyPr/>
                    <a:lstStyle/>
                    <a:p>
                      <a:r>
                        <a:rPr lang="en-GB" sz="2400" dirty="0">
                          <a:latin typeface="+mn-lt"/>
                        </a:rPr>
                        <a:t>1.</a:t>
                      </a:r>
                      <a:r>
                        <a:rPr lang="en-GB" sz="2400" baseline="0" dirty="0">
                          <a:latin typeface="+mn-lt"/>
                        </a:rPr>
                        <a:t> Did you visit our website today?</a:t>
                      </a:r>
                    </a:p>
                  </a:txBody>
                  <a:tcPr marT="45729" marB="45729">
                    <a:lnB w="12700" cmpd="sng">
                      <a:noFill/>
                    </a:lnB>
                    <a:solidFill>
                      <a:schemeClr val="accent1">
                        <a:lumMod val="20000"/>
                        <a:lumOff val="80000"/>
                      </a:schemeClr>
                    </a:solidFill>
                  </a:tcPr>
                </a:tc>
                <a:tc hMerge="1">
                  <a:txBody>
                    <a:bodyPr/>
                    <a:lstStyle/>
                    <a:p>
                      <a:endParaRPr lang="en-GB" sz="1800" dirty="0">
                        <a:latin typeface="+mn-lt"/>
                      </a:endParaRPr>
                    </a:p>
                  </a:txBody>
                  <a:tcPr/>
                </a:tc>
                <a:tc>
                  <a:txBody>
                    <a:bodyPr/>
                    <a:lstStyle/>
                    <a:p>
                      <a:pPr algn="ctr"/>
                      <a:endParaRPr lang="en-GB" sz="2400" dirty="0">
                        <a:latin typeface="+mn-lt"/>
                      </a:endParaRPr>
                    </a:p>
                    <a:p>
                      <a:pPr algn="ctr"/>
                      <a:r>
                        <a:rPr lang="en-GB" sz="1800" dirty="0">
                          <a:latin typeface="+mn-lt"/>
                        </a:rPr>
                        <a:t>Please continue with Q1a</a:t>
                      </a:r>
                    </a:p>
                  </a:txBody>
                  <a:tcPr marT="45729" marB="45729" anchor="b">
                    <a:solidFill>
                      <a:schemeClr val="accent1">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a:latin typeface="+mn-lt"/>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latin typeface="+mn-lt"/>
                        </a:rPr>
                        <a:t>Please</a:t>
                      </a:r>
                      <a:r>
                        <a:rPr lang="en-GB" sz="1800" baseline="0" dirty="0">
                          <a:solidFill>
                            <a:schemeClr val="bg1"/>
                          </a:solidFill>
                          <a:latin typeface="+mn-lt"/>
                        </a:rPr>
                        <a:t> go to Q2</a:t>
                      </a:r>
                      <a:endParaRPr lang="en-GB" sz="1800" dirty="0">
                        <a:solidFill>
                          <a:schemeClr val="bg1"/>
                        </a:solidFill>
                        <a:latin typeface="+mn-lt"/>
                      </a:endParaRPr>
                    </a:p>
                  </a:txBody>
                  <a:tcPr marT="45729" marB="45729" anchor="b">
                    <a:solidFill>
                      <a:schemeClr val="accent4">
                        <a:lumMod val="75000"/>
                      </a:schemeClr>
                    </a:solidFill>
                  </a:tcPr>
                </a:tc>
                <a:extLst>
                  <a:ext uri="{0D108BD9-81ED-4DB2-BD59-A6C34878D82A}">
                    <a16:rowId xmlns:a16="http://schemas.microsoft.com/office/drawing/2014/main" val="10001"/>
                  </a:ext>
                </a:extLst>
              </a:tr>
              <a:tr h="457291">
                <a:tc>
                  <a:txBody>
                    <a:bodyPr/>
                    <a:lstStyle/>
                    <a:p>
                      <a:endParaRPr lang="en-GB" sz="2400" dirty="0">
                        <a:latin typeface="+mn-lt"/>
                      </a:endParaRP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2400" dirty="0">
                          <a:latin typeface="+mn-lt"/>
                        </a:rPr>
                        <a:t>1a. Did you like the new look?</a:t>
                      </a:r>
                    </a:p>
                  </a:txBody>
                  <a:tcPr marT="45729" marB="45729">
                    <a:lnL w="12700" cmpd="sng">
                      <a:noFill/>
                    </a:lnL>
                    <a:solidFill>
                      <a:srgbClr val="CAE7F9"/>
                    </a:solidFill>
                  </a:tcPr>
                </a:tc>
                <a:tc>
                  <a:txBody>
                    <a:bodyPr/>
                    <a:lstStyle/>
                    <a:p>
                      <a:pPr algn="ctr"/>
                      <a:endParaRPr lang="en-GB" sz="2400" dirty="0">
                        <a:latin typeface="+mn-lt"/>
                      </a:endParaRPr>
                    </a:p>
                  </a:txBody>
                  <a:tcPr marT="45729" marB="45729" anchor="ctr">
                    <a:solidFill>
                      <a:srgbClr val="CAE7F9"/>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mn-lt"/>
                      </a:endParaRPr>
                    </a:p>
                  </a:txBody>
                  <a:tcPr marT="45729" marB="45729" anchor="ctr">
                    <a:solidFill>
                      <a:srgbClr val="CAE7F9"/>
                    </a:solidFill>
                  </a:tcPr>
                </a:tc>
                <a:extLst>
                  <a:ext uri="{0D108BD9-81ED-4DB2-BD59-A6C34878D82A}">
                    <a16:rowId xmlns:a16="http://schemas.microsoft.com/office/drawing/2014/main" val="10002"/>
                  </a:ext>
                </a:extLst>
              </a:tr>
              <a:tr h="823013">
                <a:tc>
                  <a:txBody>
                    <a:bodyPr/>
                    <a:lstStyle/>
                    <a:p>
                      <a:endParaRPr lang="en-GB" sz="2400" dirty="0">
                        <a:latin typeface="+mn-lt"/>
                      </a:endParaRP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2400" dirty="0">
                          <a:latin typeface="+mn-lt"/>
                        </a:rPr>
                        <a:t>1b.</a:t>
                      </a:r>
                      <a:r>
                        <a:rPr lang="en-GB" sz="2400" baseline="0" dirty="0">
                          <a:latin typeface="+mn-lt"/>
                        </a:rPr>
                        <a:t> Did you find it easy to navigate?</a:t>
                      </a:r>
                      <a:endParaRPr lang="en-GB" sz="2400" dirty="0">
                        <a:latin typeface="+mn-lt"/>
                      </a:endParaRPr>
                    </a:p>
                  </a:txBody>
                  <a:tcPr marT="45729" marB="45729">
                    <a:lnL w="12700" cmpd="sng">
                      <a:noFill/>
                    </a:lnL>
                    <a:solidFill>
                      <a:srgbClr val="CAE7F9"/>
                    </a:solidFill>
                  </a:tcPr>
                </a:tc>
                <a:tc>
                  <a:txBody>
                    <a:bodyPr/>
                    <a:lstStyle/>
                    <a:p>
                      <a:pPr algn="ctr"/>
                      <a:endParaRPr lang="en-GB" sz="2400" dirty="0">
                        <a:latin typeface="+mn-lt"/>
                      </a:endParaRPr>
                    </a:p>
                  </a:txBody>
                  <a:tcPr marT="45729" marB="45729" anchor="ctr">
                    <a:solidFill>
                      <a:srgbClr val="CAE7F9"/>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mn-lt"/>
                      </a:endParaRPr>
                    </a:p>
                  </a:txBody>
                  <a:tcPr marT="45729" marB="45729" anchor="ctr">
                    <a:solidFill>
                      <a:srgbClr val="CAE7F9"/>
                    </a:solidFill>
                  </a:tcPr>
                </a:tc>
                <a:extLst>
                  <a:ext uri="{0D108BD9-81ED-4DB2-BD59-A6C34878D82A}">
                    <a16:rowId xmlns:a16="http://schemas.microsoft.com/office/drawing/2014/main" val="10003"/>
                  </a:ext>
                </a:extLst>
              </a:tr>
              <a:tr h="823123">
                <a:tc>
                  <a:txBody>
                    <a:bodyPr/>
                    <a:lstStyle/>
                    <a:p>
                      <a:endParaRPr lang="en-GB" sz="2400" dirty="0">
                        <a:latin typeface="+mn-lt"/>
                      </a:endParaRP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2400" dirty="0">
                          <a:latin typeface="+mn-lt"/>
                        </a:rPr>
                        <a:t>1c. Would</a:t>
                      </a:r>
                      <a:r>
                        <a:rPr lang="en-GB" sz="2400" baseline="0" dirty="0">
                          <a:latin typeface="+mn-lt"/>
                        </a:rPr>
                        <a:t> you recommend the site to others?</a:t>
                      </a:r>
                      <a:endParaRPr lang="en-GB" sz="2400" dirty="0">
                        <a:latin typeface="+mn-lt"/>
                      </a:endParaRPr>
                    </a:p>
                  </a:txBody>
                  <a:tcPr marT="45729" marB="45729">
                    <a:lnL w="12700" cmpd="sng">
                      <a:noFill/>
                    </a:lnL>
                    <a:solidFill>
                      <a:srgbClr val="CAE7F9"/>
                    </a:solidFill>
                  </a:tcPr>
                </a:tc>
                <a:tc>
                  <a:txBody>
                    <a:bodyPr/>
                    <a:lstStyle/>
                    <a:p>
                      <a:pPr algn="ctr"/>
                      <a:endParaRPr lang="en-GB" sz="2400" dirty="0">
                        <a:latin typeface="+mn-lt"/>
                      </a:endParaRPr>
                    </a:p>
                  </a:txBody>
                  <a:tcPr marT="45729" marB="45729" anchor="ctr">
                    <a:solidFill>
                      <a:srgbClr val="CAE7F9"/>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mn-lt"/>
                      </a:endParaRPr>
                    </a:p>
                  </a:txBody>
                  <a:tcPr marT="45729" marB="45729" anchor="ctr">
                    <a:solidFill>
                      <a:srgbClr val="CAE7F9"/>
                    </a:solidFill>
                  </a:tcPr>
                </a:tc>
                <a:extLst>
                  <a:ext uri="{0D108BD9-81ED-4DB2-BD59-A6C34878D82A}">
                    <a16:rowId xmlns:a16="http://schemas.microsoft.com/office/drawing/2014/main" val="10004"/>
                  </a:ext>
                </a:extLst>
              </a:tr>
              <a:tr h="823123">
                <a:tc gridSpan="2">
                  <a:txBody>
                    <a:bodyPr/>
                    <a:lstStyle/>
                    <a:p>
                      <a:r>
                        <a:rPr lang="en-GB" sz="2400" dirty="0">
                          <a:solidFill>
                            <a:srgbClr val="FFFFFF"/>
                          </a:solidFill>
                          <a:latin typeface="+mn-lt"/>
                        </a:rPr>
                        <a:t>2. Did you pick up a copy of our latest leaflet?</a:t>
                      </a:r>
                    </a:p>
                  </a:txBody>
                  <a:tcPr marT="45729" marB="45729">
                    <a:lnT w="12700" cmpd="sng">
                      <a:noFill/>
                    </a:lnT>
                    <a:solidFill>
                      <a:srgbClr val="604A7B"/>
                    </a:solidFill>
                  </a:tcPr>
                </a:tc>
                <a:tc hMerge="1">
                  <a:txBody>
                    <a:bodyPr/>
                    <a:lstStyle/>
                    <a:p>
                      <a:endParaRPr lang="en-GB" sz="2400" dirty="0">
                        <a:latin typeface="+mn-lt"/>
                      </a:endParaRPr>
                    </a:p>
                  </a:txBody>
                  <a:tcPr/>
                </a:tc>
                <a:tc>
                  <a:txBody>
                    <a:bodyPr/>
                    <a:lstStyle/>
                    <a:p>
                      <a:pPr algn="ctr"/>
                      <a:endParaRPr lang="en-GB" sz="2400" dirty="0">
                        <a:latin typeface="+mn-lt"/>
                      </a:endParaRPr>
                    </a:p>
                  </a:txBody>
                  <a:tcPr marT="45729" marB="45729" anchor="ctr">
                    <a:solidFill>
                      <a:srgbClr val="604A7B"/>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mn-lt"/>
                      </a:endParaRPr>
                    </a:p>
                  </a:txBody>
                  <a:tcPr marT="45729" marB="45729" anchor="ctr">
                    <a:solidFill>
                      <a:srgbClr val="604A7B"/>
                    </a:solidFill>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62C3CED9-D37D-449F-920D-690E0DC1FC95}"/>
              </a:ext>
            </a:extLst>
          </p:cNvPr>
          <p:cNvSpPr/>
          <p:nvPr/>
        </p:nvSpPr>
        <p:spPr>
          <a:xfrm>
            <a:off x="6248400" y="2286000"/>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8" name="Rectangle 7">
            <a:extLst>
              <a:ext uri="{FF2B5EF4-FFF2-40B4-BE49-F238E27FC236}">
                <a16:creationId xmlns:a16="http://schemas.microsoft.com/office/drawing/2014/main" id="{EE0A664E-4298-42B6-93E8-6C94EDF56CDE}"/>
              </a:ext>
            </a:extLst>
          </p:cNvPr>
          <p:cNvSpPr/>
          <p:nvPr/>
        </p:nvSpPr>
        <p:spPr>
          <a:xfrm>
            <a:off x="6297613" y="3441700"/>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9" name="Rectangle 8">
            <a:extLst>
              <a:ext uri="{FF2B5EF4-FFF2-40B4-BE49-F238E27FC236}">
                <a16:creationId xmlns:a16="http://schemas.microsoft.com/office/drawing/2014/main" id="{AB4242C4-4028-42C0-8463-C02752EFF7C1}"/>
              </a:ext>
            </a:extLst>
          </p:cNvPr>
          <p:cNvSpPr/>
          <p:nvPr/>
        </p:nvSpPr>
        <p:spPr>
          <a:xfrm>
            <a:off x="6300788" y="4029075"/>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395B2982-44B3-4CEB-AEAF-F2C4ED9F4745}"/>
              </a:ext>
            </a:extLst>
          </p:cNvPr>
          <p:cNvSpPr/>
          <p:nvPr/>
        </p:nvSpPr>
        <p:spPr>
          <a:xfrm>
            <a:off x="6318250" y="4670425"/>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1" name="Rectangle 10">
            <a:extLst>
              <a:ext uri="{FF2B5EF4-FFF2-40B4-BE49-F238E27FC236}">
                <a16:creationId xmlns:a16="http://schemas.microsoft.com/office/drawing/2014/main" id="{FFC6D79A-5DB4-43B0-8C15-0D1E299425CF}"/>
              </a:ext>
            </a:extLst>
          </p:cNvPr>
          <p:cNvSpPr/>
          <p:nvPr/>
        </p:nvSpPr>
        <p:spPr>
          <a:xfrm>
            <a:off x="6315075" y="5578475"/>
            <a:ext cx="228600" cy="228600"/>
          </a:xfrm>
          <a:prstGeom prst="rect">
            <a:avLst/>
          </a:prstGeom>
          <a:solidFill>
            <a:schemeClr val="bg1"/>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2" name="Rectangle 11">
            <a:extLst>
              <a:ext uri="{FF2B5EF4-FFF2-40B4-BE49-F238E27FC236}">
                <a16:creationId xmlns:a16="http://schemas.microsoft.com/office/drawing/2014/main" id="{4B64D20B-E8C1-4AA1-9717-527EA7D1EFC4}"/>
              </a:ext>
            </a:extLst>
          </p:cNvPr>
          <p:cNvSpPr/>
          <p:nvPr/>
        </p:nvSpPr>
        <p:spPr>
          <a:xfrm>
            <a:off x="7620000" y="2286000"/>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3" name="Rectangle 12">
            <a:extLst>
              <a:ext uri="{FF2B5EF4-FFF2-40B4-BE49-F238E27FC236}">
                <a16:creationId xmlns:a16="http://schemas.microsoft.com/office/drawing/2014/main" id="{1D3E46DA-26B9-4B5D-A27A-E5835EDEB353}"/>
              </a:ext>
            </a:extLst>
          </p:cNvPr>
          <p:cNvSpPr/>
          <p:nvPr/>
        </p:nvSpPr>
        <p:spPr>
          <a:xfrm>
            <a:off x="7620000" y="3429000"/>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4" name="Rectangle 13">
            <a:extLst>
              <a:ext uri="{FF2B5EF4-FFF2-40B4-BE49-F238E27FC236}">
                <a16:creationId xmlns:a16="http://schemas.microsoft.com/office/drawing/2014/main" id="{1A4033B7-C496-4CF8-8B6D-42C42C7433B5}"/>
              </a:ext>
            </a:extLst>
          </p:cNvPr>
          <p:cNvSpPr/>
          <p:nvPr/>
        </p:nvSpPr>
        <p:spPr>
          <a:xfrm>
            <a:off x="7620000" y="4046538"/>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5" name="Rectangle 14">
            <a:extLst>
              <a:ext uri="{FF2B5EF4-FFF2-40B4-BE49-F238E27FC236}">
                <a16:creationId xmlns:a16="http://schemas.microsoft.com/office/drawing/2014/main" id="{D3A59C32-0449-4663-A444-8C0D8BB91283}"/>
              </a:ext>
            </a:extLst>
          </p:cNvPr>
          <p:cNvSpPr/>
          <p:nvPr/>
        </p:nvSpPr>
        <p:spPr>
          <a:xfrm>
            <a:off x="7620000" y="4648200"/>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2" name="Rectangle 21">
            <a:extLst>
              <a:ext uri="{FF2B5EF4-FFF2-40B4-BE49-F238E27FC236}">
                <a16:creationId xmlns:a16="http://schemas.microsoft.com/office/drawing/2014/main" id="{419C3AAE-7A00-4717-B451-042EA1981EC9}"/>
              </a:ext>
            </a:extLst>
          </p:cNvPr>
          <p:cNvSpPr/>
          <p:nvPr/>
        </p:nvSpPr>
        <p:spPr>
          <a:xfrm>
            <a:off x="7616825" y="5638800"/>
            <a:ext cx="228600" cy="228600"/>
          </a:xfrm>
          <a:prstGeom prst="rect">
            <a:avLst/>
          </a:prstGeom>
          <a:solidFill>
            <a:schemeClr val="bg1"/>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8" name="Freeform 27">
            <a:extLst>
              <a:ext uri="{FF2B5EF4-FFF2-40B4-BE49-F238E27FC236}">
                <a16:creationId xmlns:a16="http://schemas.microsoft.com/office/drawing/2014/main" id="{3B724A3F-20DE-40F4-A306-D532AD3035AD}"/>
              </a:ext>
            </a:extLst>
          </p:cNvPr>
          <p:cNvSpPr/>
          <p:nvPr/>
        </p:nvSpPr>
        <p:spPr>
          <a:xfrm>
            <a:off x="8242300" y="2476500"/>
            <a:ext cx="592138" cy="3111500"/>
          </a:xfrm>
          <a:custGeom>
            <a:avLst/>
            <a:gdLst>
              <a:gd name="connsiteX0" fmla="*/ 0 w 622350"/>
              <a:gd name="connsiteY0" fmla="*/ 0 h 3111500"/>
              <a:gd name="connsiteX1" fmla="*/ 622300 w 622350"/>
              <a:gd name="connsiteY1" fmla="*/ 825500 h 3111500"/>
              <a:gd name="connsiteX2" fmla="*/ 38100 w 622350"/>
              <a:gd name="connsiteY2" fmla="*/ 3111500 h 3111500"/>
              <a:gd name="connsiteX0" fmla="*/ 0 w 711244"/>
              <a:gd name="connsiteY0" fmla="*/ 0 h 3111500"/>
              <a:gd name="connsiteX1" fmla="*/ 711200 w 711244"/>
              <a:gd name="connsiteY1" fmla="*/ 1562100 h 3111500"/>
              <a:gd name="connsiteX2" fmla="*/ 38100 w 711244"/>
              <a:gd name="connsiteY2" fmla="*/ 3111500 h 3111500"/>
              <a:gd name="connsiteX0" fmla="*/ 0 w 711272"/>
              <a:gd name="connsiteY0" fmla="*/ 0 h 3111500"/>
              <a:gd name="connsiteX1" fmla="*/ 711200 w 711272"/>
              <a:gd name="connsiteY1" fmla="*/ 1562100 h 3111500"/>
              <a:gd name="connsiteX2" fmla="*/ 38100 w 711272"/>
              <a:gd name="connsiteY2" fmla="*/ 3111500 h 3111500"/>
              <a:gd name="connsiteX0" fmla="*/ 0 w 711272"/>
              <a:gd name="connsiteY0" fmla="*/ 0 h 3111500"/>
              <a:gd name="connsiteX1" fmla="*/ 711200 w 711272"/>
              <a:gd name="connsiteY1" fmla="*/ 1562100 h 3111500"/>
              <a:gd name="connsiteX2" fmla="*/ 38100 w 711272"/>
              <a:gd name="connsiteY2" fmla="*/ 3111500 h 3111500"/>
              <a:gd name="connsiteX0" fmla="*/ 0 w 711641"/>
              <a:gd name="connsiteY0" fmla="*/ 0 h 3111500"/>
              <a:gd name="connsiteX1" fmla="*/ 711200 w 711641"/>
              <a:gd name="connsiteY1" fmla="*/ 1562100 h 3111500"/>
              <a:gd name="connsiteX2" fmla="*/ 38100 w 711641"/>
              <a:gd name="connsiteY2" fmla="*/ 3111500 h 3111500"/>
              <a:gd name="connsiteX0" fmla="*/ 0 w 711641"/>
              <a:gd name="connsiteY0" fmla="*/ 0 h 3111500"/>
              <a:gd name="connsiteX1" fmla="*/ 711200 w 711641"/>
              <a:gd name="connsiteY1" fmla="*/ 1562100 h 3111500"/>
              <a:gd name="connsiteX2" fmla="*/ 38100 w 711641"/>
              <a:gd name="connsiteY2" fmla="*/ 3111500 h 3111500"/>
              <a:gd name="connsiteX0" fmla="*/ 0 w 711641"/>
              <a:gd name="connsiteY0" fmla="*/ 0 h 3111500"/>
              <a:gd name="connsiteX1" fmla="*/ 711200 w 711641"/>
              <a:gd name="connsiteY1" fmla="*/ 1562100 h 3111500"/>
              <a:gd name="connsiteX2" fmla="*/ 38100 w 711641"/>
              <a:gd name="connsiteY2" fmla="*/ 3111500 h 3111500"/>
              <a:gd name="connsiteX0" fmla="*/ 0 w 711641"/>
              <a:gd name="connsiteY0" fmla="*/ 0 h 3111500"/>
              <a:gd name="connsiteX1" fmla="*/ 711200 w 711641"/>
              <a:gd name="connsiteY1" fmla="*/ 1562100 h 3111500"/>
              <a:gd name="connsiteX2" fmla="*/ 38100 w 711641"/>
              <a:gd name="connsiteY2" fmla="*/ 3111500 h 3111500"/>
              <a:gd name="connsiteX0" fmla="*/ 0 w 711641"/>
              <a:gd name="connsiteY0" fmla="*/ 0 h 3111500"/>
              <a:gd name="connsiteX1" fmla="*/ 711200 w 711641"/>
              <a:gd name="connsiteY1" fmla="*/ 1562100 h 3111500"/>
              <a:gd name="connsiteX2" fmla="*/ 38100 w 711641"/>
              <a:gd name="connsiteY2" fmla="*/ 3111500 h 3111500"/>
              <a:gd name="connsiteX0" fmla="*/ 0 w 745332"/>
              <a:gd name="connsiteY0" fmla="*/ 0 h 3364851"/>
              <a:gd name="connsiteX1" fmla="*/ 711200 w 745332"/>
              <a:gd name="connsiteY1" fmla="*/ 1562100 h 3364851"/>
              <a:gd name="connsiteX2" fmla="*/ 571500 w 745332"/>
              <a:gd name="connsiteY2" fmla="*/ 3289300 h 3364851"/>
              <a:gd name="connsiteX3" fmla="*/ 38100 w 745332"/>
              <a:gd name="connsiteY3" fmla="*/ 3111500 h 3364851"/>
              <a:gd name="connsiteX0" fmla="*/ 0 w 742550"/>
              <a:gd name="connsiteY0" fmla="*/ 0 h 3111500"/>
              <a:gd name="connsiteX1" fmla="*/ 711200 w 742550"/>
              <a:gd name="connsiteY1" fmla="*/ 1562100 h 3111500"/>
              <a:gd name="connsiteX2" fmla="*/ 558800 w 742550"/>
              <a:gd name="connsiteY2" fmla="*/ 2832100 h 3111500"/>
              <a:gd name="connsiteX3" fmla="*/ 38100 w 742550"/>
              <a:gd name="connsiteY3" fmla="*/ 3111500 h 3111500"/>
              <a:gd name="connsiteX0" fmla="*/ 0 w 635958"/>
              <a:gd name="connsiteY0" fmla="*/ 0 h 3111500"/>
              <a:gd name="connsiteX1" fmla="*/ 558800 w 635958"/>
              <a:gd name="connsiteY1" fmla="*/ 1562100 h 3111500"/>
              <a:gd name="connsiteX2" fmla="*/ 558800 w 635958"/>
              <a:gd name="connsiteY2" fmla="*/ 2832100 h 3111500"/>
              <a:gd name="connsiteX3" fmla="*/ 38100 w 635958"/>
              <a:gd name="connsiteY3" fmla="*/ 3111500 h 3111500"/>
              <a:gd name="connsiteX0" fmla="*/ 0 w 619455"/>
              <a:gd name="connsiteY0" fmla="*/ 0 h 3111500"/>
              <a:gd name="connsiteX1" fmla="*/ 558800 w 619455"/>
              <a:gd name="connsiteY1" fmla="*/ 1562100 h 3111500"/>
              <a:gd name="connsiteX2" fmla="*/ 558800 w 619455"/>
              <a:gd name="connsiteY2" fmla="*/ 2832100 h 3111500"/>
              <a:gd name="connsiteX3" fmla="*/ 38100 w 619455"/>
              <a:gd name="connsiteY3" fmla="*/ 3111500 h 3111500"/>
              <a:gd name="connsiteX0" fmla="*/ 0 w 591661"/>
              <a:gd name="connsiteY0" fmla="*/ 0 h 3111500"/>
              <a:gd name="connsiteX1" fmla="*/ 558800 w 591661"/>
              <a:gd name="connsiteY1" fmla="*/ 1562100 h 3111500"/>
              <a:gd name="connsiteX2" fmla="*/ 457200 w 591661"/>
              <a:gd name="connsiteY2" fmla="*/ 2895600 h 3111500"/>
              <a:gd name="connsiteX3" fmla="*/ 38100 w 591661"/>
              <a:gd name="connsiteY3" fmla="*/ 3111500 h 3111500"/>
            </a:gdLst>
            <a:ahLst/>
            <a:cxnLst>
              <a:cxn ang="0">
                <a:pos x="connsiteX0" y="connsiteY0"/>
              </a:cxn>
              <a:cxn ang="0">
                <a:pos x="connsiteX1" y="connsiteY1"/>
              </a:cxn>
              <a:cxn ang="0">
                <a:pos x="connsiteX2" y="connsiteY2"/>
              </a:cxn>
              <a:cxn ang="0">
                <a:pos x="connsiteX3" y="connsiteY3"/>
              </a:cxn>
            </a:cxnLst>
            <a:rect l="l" t="t" r="r" b="b"/>
            <a:pathLst>
              <a:path w="591661" h="3111500">
                <a:moveTo>
                  <a:pt x="0" y="0"/>
                </a:moveTo>
                <a:cubicBezTo>
                  <a:pt x="663575" y="13758"/>
                  <a:pt x="482600" y="1079500"/>
                  <a:pt x="558800" y="1562100"/>
                </a:cubicBezTo>
                <a:cubicBezTo>
                  <a:pt x="635000" y="2044700"/>
                  <a:pt x="569383" y="2637367"/>
                  <a:pt x="457200" y="2895600"/>
                </a:cubicBezTo>
                <a:cubicBezTo>
                  <a:pt x="345017" y="3153833"/>
                  <a:pt x="71967" y="3056467"/>
                  <a:pt x="38100" y="3111500"/>
                </a:cubicBezTo>
              </a:path>
            </a:pathLst>
          </a:custGeom>
          <a:ln w="76200" cmpd="sng">
            <a:tailEnd type="triangle"/>
          </a:ln>
        </p:spPr>
        <p:style>
          <a:lnRef idx="2">
            <a:schemeClr val="accent4"/>
          </a:lnRef>
          <a:fillRef idx="0">
            <a:schemeClr val="accent4"/>
          </a:fillRef>
          <a:effectRef idx="1">
            <a:schemeClr val="accent4"/>
          </a:effectRef>
          <a:fontRef idx="minor">
            <a:schemeClr val="tx1"/>
          </a:fontRef>
        </p:style>
        <p:txBody>
          <a:bodyPr anchor="ctr"/>
          <a:lstStyle/>
          <a:p>
            <a:pPr algn="ctr" eaLnBrk="1" fontAlgn="auto" hangingPunct="1">
              <a:spcBef>
                <a:spcPts val="0"/>
              </a:spcBef>
              <a:spcAft>
                <a:spcPts val="0"/>
              </a:spcAft>
              <a:defRPr/>
            </a:pPr>
            <a:endParaRPr lang="en-GB" dirty="0"/>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a:extLst>
              <a:ext uri="{FF2B5EF4-FFF2-40B4-BE49-F238E27FC236}">
                <a16:creationId xmlns:a16="http://schemas.microsoft.com/office/drawing/2014/main" id="{027CD405-4B4C-4352-819A-B7A9F124E660}"/>
              </a:ext>
            </a:extLst>
          </p:cNvPr>
          <p:cNvSpPr>
            <a:spLocks noGrp="1"/>
          </p:cNvSpPr>
          <p:nvPr>
            <p:ph type="title"/>
          </p:nvPr>
        </p:nvSpPr>
        <p:spPr/>
        <p:txBody>
          <a:bodyPr/>
          <a:lstStyle/>
          <a:p>
            <a:pPr eaLnBrk="1" hangingPunct="1"/>
            <a:r>
              <a:rPr lang="en-GB" altLang="en-US"/>
              <a:t>Other elements to remember</a:t>
            </a:r>
          </a:p>
        </p:txBody>
      </p:sp>
      <p:sp>
        <p:nvSpPr>
          <p:cNvPr id="55299" name="Content Placeholder 2">
            <a:extLst>
              <a:ext uri="{FF2B5EF4-FFF2-40B4-BE49-F238E27FC236}">
                <a16:creationId xmlns:a16="http://schemas.microsoft.com/office/drawing/2014/main" id="{2D59F611-6C4D-4CF3-BF34-37652B5D8680}"/>
              </a:ext>
            </a:extLst>
          </p:cNvPr>
          <p:cNvSpPr>
            <a:spLocks noGrp="1"/>
          </p:cNvSpPr>
          <p:nvPr>
            <p:ph idx="1"/>
          </p:nvPr>
        </p:nvSpPr>
        <p:spPr/>
        <p:txBody>
          <a:bodyPr/>
          <a:lstStyle/>
          <a:p>
            <a:pPr eaLnBrk="1" hangingPunct="1"/>
            <a:r>
              <a:rPr lang="en-GB" altLang="en-US"/>
              <a:t>Make it look professional.</a:t>
            </a:r>
          </a:p>
          <a:p>
            <a:pPr eaLnBrk="1" hangingPunct="1"/>
            <a:r>
              <a:rPr lang="en-GB" altLang="en-US"/>
              <a:t>Give an estimated completion time.</a:t>
            </a:r>
          </a:p>
          <a:p>
            <a:pPr eaLnBrk="1" hangingPunct="1"/>
            <a:r>
              <a:rPr lang="en-GB" altLang="en-US"/>
              <a:t>Put the deadline for return at the beginning and end of the questionnaire.</a:t>
            </a:r>
          </a:p>
          <a:p>
            <a:pPr eaLnBrk="1" hangingPunct="1"/>
            <a:r>
              <a:rPr lang="en-GB" altLang="en-US"/>
              <a:t>Provide a return address – on the questionnaire. </a:t>
            </a:r>
          </a:p>
          <a:p>
            <a:pPr eaLnBrk="1" hangingPunct="1"/>
            <a:r>
              <a:rPr lang="en-GB" altLang="en-US"/>
              <a:t>Say ‘Thank you’.</a:t>
            </a: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a:extLst>
              <a:ext uri="{FF2B5EF4-FFF2-40B4-BE49-F238E27FC236}">
                <a16:creationId xmlns:a16="http://schemas.microsoft.com/office/drawing/2014/main" id="{CFDC2952-8026-41B0-A7B6-1F59DC9E37B7}"/>
              </a:ext>
            </a:extLst>
          </p:cNvPr>
          <p:cNvSpPr>
            <a:spLocks noGrp="1"/>
          </p:cNvSpPr>
          <p:nvPr>
            <p:ph type="title"/>
          </p:nvPr>
        </p:nvSpPr>
        <p:spPr/>
        <p:txBody>
          <a:bodyPr/>
          <a:lstStyle/>
          <a:p>
            <a:pPr eaLnBrk="1" hangingPunct="1"/>
            <a:r>
              <a:rPr lang="en-GB" altLang="en-US"/>
              <a:t>Common Issues</a:t>
            </a:r>
          </a:p>
        </p:txBody>
      </p:sp>
      <p:sp>
        <p:nvSpPr>
          <p:cNvPr id="57347" name="Content Placeholder 2">
            <a:extLst>
              <a:ext uri="{FF2B5EF4-FFF2-40B4-BE49-F238E27FC236}">
                <a16:creationId xmlns:a16="http://schemas.microsoft.com/office/drawing/2014/main" id="{346923B8-2E7B-47C5-B1B8-5C8165D462E0}"/>
              </a:ext>
            </a:extLst>
          </p:cNvPr>
          <p:cNvSpPr>
            <a:spLocks noGrp="1"/>
          </p:cNvSpPr>
          <p:nvPr>
            <p:ph idx="1"/>
          </p:nvPr>
        </p:nvSpPr>
        <p:spPr>
          <a:xfrm>
            <a:off x="755650" y="3021013"/>
            <a:ext cx="2514600" cy="2286000"/>
          </a:xfrm>
        </p:spPr>
        <p:txBody>
          <a:bodyPr/>
          <a:lstStyle/>
          <a:p>
            <a:pPr marL="0" indent="0" eaLnBrk="1" hangingPunct="1">
              <a:buFont typeface="Arial" panose="020B0604020202020204" pitchFamily="34" charset="0"/>
              <a:buNone/>
            </a:pPr>
            <a:r>
              <a:rPr lang="en-GB" altLang="en-US"/>
              <a:t>What might be wrong with this question?</a:t>
            </a:r>
          </a:p>
        </p:txBody>
      </p:sp>
      <p:sp>
        <p:nvSpPr>
          <p:cNvPr id="4" name="Rectangle 3">
            <a:extLst>
              <a:ext uri="{FF2B5EF4-FFF2-40B4-BE49-F238E27FC236}">
                <a16:creationId xmlns:a16="http://schemas.microsoft.com/office/drawing/2014/main" id="{C461173E-B483-4FF8-9D18-3AC35A316722}"/>
              </a:ext>
            </a:extLst>
          </p:cNvPr>
          <p:cNvSpPr/>
          <p:nvPr/>
        </p:nvSpPr>
        <p:spPr>
          <a:xfrm>
            <a:off x="3581400" y="1295400"/>
            <a:ext cx="4879032" cy="5157936"/>
          </a:xfrm>
          <a:prstGeom prst="rect">
            <a:avLst/>
          </a:prstGeom>
          <a:solidFill>
            <a:schemeClr val="bg1"/>
          </a:solidFill>
          <a:ln>
            <a:noFill/>
          </a:ln>
          <a:effectLst>
            <a:outerShdw blurRad="546100" dist="952500" dir="5160000" sx="97000" sy="97000" kx="1200000" algn="br" rotWithShape="0">
              <a:prstClr val="black">
                <a:alpha val="19000"/>
              </a:prstClr>
            </a:outerShdw>
          </a:effectLst>
          <a:scene3d>
            <a:camera prst="perspectiveRelaxed">
              <a:rot lat="21353725" lon="19775947" rev="774525"/>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360000" tIns="360000" rIns="360000" bIns="360000"/>
          <a:lstStyle/>
          <a:p>
            <a:pPr indent="1588" eaLnBrk="1" fontAlgn="auto" hangingPunct="1">
              <a:spcBef>
                <a:spcPts val="0"/>
              </a:spcBef>
              <a:spcAft>
                <a:spcPts val="2000"/>
              </a:spcAft>
              <a:defRPr/>
            </a:pPr>
            <a:r>
              <a:rPr lang="en-GB" sz="2400" dirty="0">
                <a:solidFill>
                  <a:schemeClr val="tx1"/>
                </a:solidFill>
                <a:sym typeface="Wingdings 2"/>
              </a:rPr>
              <a:t>What was the first drink you had today?</a:t>
            </a:r>
          </a:p>
          <a:p>
            <a:pPr marL="715963" indent="-715963" eaLnBrk="1" fontAlgn="auto" hangingPunct="1">
              <a:spcBef>
                <a:spcPts val="0"/>
              </a:spcBef>
              <a:spcAft>
                <a:spcPts val="1000"/>
              </a:spcAft>
              <a:buFont typeface="Wingdings 2"/>
              <a:buChar char="£"/>
              <a:tabLst>
                <a:tab pos="715963" algn="l"/>
              </a:tabLst>
              <a:defRPr/>
            </a:pPr>
            <a:r>
              <a:rPr lang="en-GB" sz="2400" dirty="0">
                <a:solidFill>
                  <a:schemeClr val="tx1"/>
                </a:solidFill>
              </a:rPr>
              <a:t>Tea</a:t>
            </a:r>
          </a:p>
          <a:p>
            <a:pPr marL="715963" indent="-715963" eaLnBrk="1" fontAlgn="auto" hangingPunct="1">
              <a:spcBef>
                <a:spcPts val="0"/>
              </a:spcBef>
              <a:spcAft>
                <a:spcPts val="1000"/>
              </a:spcAft>
              <a:buFont typeface="Wingdings 2"/>
              <a:buChar char="£"/>
              <a:tabLst>
                <a:tab pos="715963" algn="l"/>
              </a:tabLst>
              <a:defRPr/>
            </a:pPr>
            <a:r>
              <a:rPr lang="en-GB" sz="2400" dirty="0">
                <a:solidFill>
                  <a:schemeClr val="tx1"/>
                </a:solidFill>
              </a:rPr>
              <a:t>Coffee</a:t>
            </a:r>
          </a:p>
          <a:p>
            <a:pPr marL="715963" indent="-715963" eaLnBrk="1" fontAlgn="auto" hangingPunct="1">
              <a:spcBef>
                <a:spcPts val="0"/>
              </a:spcBef>
              <a:spcAft>
                <a:spcPts val="1000"/>
              </a:spcAft>
              <a:buFont typeface="Wingdings 2"/>
              <a:buChar char="£"/>
              <a:tabLst>
                <a:tab pos="715963" algn="l"/>
              </a:tabLst>
              <a:defRPr/>
            </a:pPr>
            <a:r>
              <a:rPr lang="en-GB" sz="2400" dirty="0">
                <a:solidFill>
                  <a:schemeClr val="tx1"/>
                </a:solidFill>
              </a:rPr>
              <a:t>Water</a:t>
            </a:r>
          </a:p>
          <a:p>
            <a:pPr marL="715963" indent="-715963" eaLnBrk="1" fontAlgn="auto" hangingPunct="1">
              <a:spcBef>
                <a:spcPts val="0"/>
              </a:spcBef>
              <a:spcAft>
                <a:spcPts val="1000"/>
              </a:spcAft>
              <a:buFont typeface="Wingdings 2"/>
              <a:buChar char="£"/>
              <a:tabLst>
                <a:tab pos="715963" algn="l"/>
              </a:tabLst>
              <a:defRPr/>
            </a:pPr>
            <a:r>
              <a:rPr lang="en-GB" sz="2400" dirty="0">
                <a:solidFill>
                  <a:schemeClr val="tx1"/>
                </a:solidFill>
              </a:rPr>
              <a:t>Juice</a:t>
            </a:r>
          </a:p>
          <a:p>
            <a:pPr marL="715963" indent="-715963" eaLnBrk="1" fontAlgn="auto" hangingPunct="1">
              <a:spcBef>
                <a:spcPts val="0"/>
              </a:spcBef>
              <a:spcAft>
                <a:spcPts val="1000"/>
              </a:spcAft>
              <a:buFont typeface="Wingdings 2"/>
              <a:buChar char="£"/>
              <a:tabLst>
                <a:tab pos="715963" algn="l"/>
              </a:tabLst>
              <a:defRPr/>
            </a:pPr>
            <a:r>
              <a:rPr lang="en-GB" sz="2400" dirty="0">
                <a:solidFill>
                  <a:schemeClr val="accent6">
                    <a:lumMod val="50000"/>
                  </a:schemeClr>
                </a:solidFill>
              </a:rPr>
              <a:t>Haven’t had a drink today</a:t>
            </a:r>
          </a:p>
          <a:p>
            <a:pPr eaLnBrk="1" fontAlgn="auto" hangingPunct="1">
              <a:spcBef>
                <a:spcPts val="0"/>
              </a:spcBef>
              <a:spcAft>
                <a:spcPts val="1000"/>
              </a:spcAft>
              <a:tabLst>
                <a:tab pos="715963" algn="l"/>
              </a:tabLst>
              <a:defRPr/>
            </a:pPr>
            <a:endParaRPr lang="en-GB" sz="2400" dirty="0">
              <a:solidFill>
                <a:schemeClr val="accent6">
                  <a:lumMod val="50000"/>
                </a:schemeClr>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a:extLst>
              <a:ext uri="{FF2B5EF4-FFF2-40B4-BE49-F238E27FC236}">
                <a16:creationId xmlns:a16="http://schemas.microsoft.com/office/drawing/2014/main" id="{834FF3B1-FE16-4C2E-9CA4-2D1B0DE51B0B}"/>
              </a:ext>
            </a:extLst>
          </p:cNvPr>
          <p:cNvSpPr>
            <a:spLocks noGrp="1"/>
          </p:cNvSpPr>
          <p:nvPr>
            <p:ph type="title"/>
          </p:nvPr>
        </p:nvSpPr>
        <p:spPr/>
        <p:txBody>
          <a:bodyPr/>
          <a:lstStyle/>
          <a:p>
            <a:pPr eaLnBrk="1" hangingPunct="1"/>
            <a:r>
              <a:rPr lang="en-GB" altLang="en-US"/>
              <a:t>Common Issues</a:t>
            </a:r>
          </a:p>
        </p:txBody>
      </p:sp>
      <p:sp>
        <p:nvSpPr>
          <p:cNvPr id="11" name="Rectangle 10">
            <a:extLst>
              <a:ext uri="{FF2B5EF4-FFF2-40B4-BE49-F238E27FC236}">
                <a16:creationId xmlns:a16="http://schemas.microsoft.com/office/drawing/2014/main" id="{A752E4D8-26AC-4CF5-BB15-5801CF975342}"/>
              </a:ext>
            </a:extLst>
          </p:cNvPr>
          <p:cNvSpPr/>
          <p:nvPr/>
        </p:nvSpPr>
        <p:spPr>
          <a:xfrm>
            <a:off x="1189038" y="2151063"/>
            <a:ext cx="5638800" cy="2682875"/>
          </a:xfrm>
          <a:prstGeom prst="rect">
            <a:avLst/>
          </a:prstGeom>
          <a:solidFill>
            <a:schemeClr val="bg1"/>
          </a:solidFill>
          <a:ln>
            <a:noFill/>
          </a:ln>
          <a:effectLst>
            <a:outerShdw blurRad="431800" dist="228600" dir="234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0000" tIns="180000" rIns="180000" bIns="180000"/>
          <a:lstStyle/>
          <a:p>
            <a:pPr eaLnBrk="1" fontAlgn="auto" hangingPunct="1">
              <a:spcBef>
                <a:spcPts val="0"/>
              </a:spcBef>
              <a:spcAft>
                <a:spcPts val="0"/>
              </a:spcAft>
              <a:defRPr/>
            </a:pPr>
            <a:r>
              <a:rPr lang="en-GB" sz="3200" dirty="0">
                <a:solidFill>
                  <a:schemeClr val="tx1"/>
                </a:solidFill>
              </a:rPr>
              <a:t>What is your age group?</a:t>
            </a:r>
          </a:p>
        </p:txBody>
      </p:sp>
      <p:graphicFrame>
        <p:nvGraphicFramePr>
          <p:cNvPr id="14" name="Table 13">
            <a:extLst>
              <a:ext uri="{FF2B5EF4-FFF2-40B4-BE49-F238E27FC236}">
                <a16:creationId xmlns:a16="http://schemas.microsoft.com/office/drawing/2014/main" id="{570C9887-1A61-406E-826A-619928144FF9}"/>
              </a:ext>
            </a:extLst>
          </p:cNvPr>
          <p:cNvGraphicFramePr>
            <a:graphicFrameLocks noGrp="1"/>
          </p:cNvGraphicFramePr>
          <p:nvPr/>
        </p:nvGraphicFramePr>
        <p:xfrm>
          <a:off x="1477963" y="3125788"/>
          <a:ext cx="5195888" cy="1616075"/>
        </p:xfrm>
        <a:graphic>
          <a:graphicData uri="http://schemas.openxmlformats.org/drawingml/2006/table">
            <a:tbl>
              <a:tblPr firstRow="1" bandRow="1">
                <a:tableStyleId>{5C22544A-7EE6-4342-B048-85BDC9FD1C3A}</a:tableStyleId>
              </a:tblPr>
              <a:tblGrid>
                <a:gridCol w="1246359">
                  <a:extLst>
                    <a:ext uri="{9D8B030D-6E8A-4147-A177-3AD203B41FA5}">
                      <a16:colId xmlns:a16="http://schemas.microsoft.com/office/drawing/2014/main" val="20000"/>
                    </a:ext>
                  </a:extLst>
                </a:gridCol>
                <a:gridCol w="1351585">
                  <a:extLst>
                    <a:ext uri="{9D8B030D-6E8A-4147-A177-3AD203B41FA5}">
                      <a16:colId xmlns:a16="http://schemas.microsoft.com/office/drawing/2014/main" val="20001"/>
                    </a:ext>
                  </a:extLst>
                </a:gridCol>
                <a:gridCol w="1351585">
                  <a:extLst>
                    <a:ext uri="{9D8B030D-6E8A-4147-A177-3AD203B41FA5}">
                      <a16:colId xmlns:a16="http://schemas.microsoft.com/office/drawing/2014/main" val="20002"/>
                    </a:ext>
                  </a:extLst>
                </a:gridCol>
                <a:gridCol w="1246359">
                  <a:extLst>
                    <a:ext uri="{9D8B030D-6E8A-4147-A177-3AD203B41FA5}">
                      <a16:colId xmlns:a16="http://schemas.microsoft.com/office/drawing/2014/main" val="20003"/>
                    </a:ext>
                  </a:extLst>
                </a:gridCol>
              </a:tblGrid>
              <a:tr h="1189073">
                <a:tc>
                  <a:txBody>
                    <a:bodyPr/>
                    <a:lstStyle/>
                    <a:p>
                      <a:pPr algn="ctr"/>
                      <a:r>
                        <a:rPr lang="en-GB" sz="3600" dirty="0"/>
                        <a:t>0-18</a:t>
                      </a:r>
                    </a:p>
                  </a:txBody>
                  <a:tcPr marL="91431" marR="91431" marT="45750" marB="45750"/>
                </a:tc>
                <a:tc>
                  <a:txBody>
                    <a:bodyPr/>
                    <a:lstStyle/>
                    <a:p>
                      <a:pPr algn="ctr"/>
                      <a:r>
                        <a:rPr lang="en-GB" sz="3600" dirty="0"/>
                        <a:t>18-30</a:t>
                      </a:r>
                    </a:p>
                  </a:txBody>
                  <a:tcPr marL="91431" marR="91431" marT="45750" marB="45750"/>
                </a:tc>
                <a:tc>
                  <a:txBody>
                    <a:bodyPr/>
                    <a:lstStyle/>
                    <a:p>
                      <a:pPr algn="ctr"/>
                      <a:r>
                        <a:rPr lang="en-GB" sz="3600" dirty="0"/>
                        <a:t>30-45</a:t>
                      </a:r>
                    </a:p>
                  </a:txBody>
                  <a:tcPr marL="91431" marR="91431" marT="45750" marB="45750"/>
                </a:tc>
                <a:tc>
                  <a:txBody>
                    <a:bodyPr/>
                    <a:lstStyle/>
                    <a:p>
                      <a:pPr algn="ctr"/>
                      <a:r>
                        <a:rPr lang="en-GB" sz="3600" dirty="0"/>
                        <a:t>45+</a:t>
                      </a:r>
                    </a:p>
                  </a:txBody>
                  <a:tcPr marL="91431" marR="91431" marT="45750" marB="45750"/>
                </a:tc>
                <a:extLst>
                  <a:ext uri="{0D108BD9-81ED-4DB2-BD59-A6C34878D82A}">
                    <a16:rowId xmlns:a16="http://schemas.microsoft.com/office/drawing/2014/main" val="10000"/>
                  </a:ext>
                </a:extLst>
              </a:tr>
              <a:tr h="427002">
                <a:tc>
                  <a:txBody>
                    <a:bodyPr/>
                    <a:lstStyle/>
                    <a:p>
                      <a:pPr algn="ctr"/>
                      <a:endParaRPr lang="en-GB" sz="1800" dirty="0"/>
                    </a:p>
                  </a:txBody>
                  <a:tcPr marL="91431" marR="91431" marT="45750" marB="45750"/>
                </a:tc>
                <a:tc>
                  <a:txBody>
                    <a:bodyPr/>
                    <a:lstStyle/>
                    <a:p>
                      <a:pPr algn="ctr"/>
                      <a:endParaRPr lang="en-GB" sz="1800" dirty="0"/>
                    </a:p>
                  </a:txBody>
                  <a:tcPr marL="91431" marR="91431" marT="45750" marB="45750"/>
                </a:tc>
                <a:tc>
                  <a:txBody>
                    <a:bodyPr/>
                    <a:lstStyle/>
                    <a:p>
                      <a:pPr algn="ctr"/>
                      <a:endParaRPr lang="en-GB" sz="1800" dirty="0"/>
                    </a:p>
                  </a:txBody>
                  <a:tcPr marL="91431" marR="91431" marT="45750" marB="45750"/>
                </a:tc>
                <a:tc>
                  <a:txBody>
                    <a:bodyPr/>
                    <a:lstStyle/>
                    <a:p>
                      <a:pPr algn="ctr"/>
                      <a:endParaRPr lang="en-GB" sz="1800" dirty="0"/>
                    </a:p>
                  </a:txBody>
                  <a:tcPr marL="91431" marR="91431" marT="45750" marB="45750"/>
                </a:tc>
                <a:extLst>
                  <a:ext uri="{0D108BD9-81ED-4DB2-BD59-A6C34878D82A}">
                    <a16:rowId xmlns:a16="http://schemas.microsoft.com/office/drawing/2014/main" val="10001"/>
                  </a:ext>
                </a:extLst>
              </a:tr>
            </a:tbl>
          </a:graphicData>
        </a:graphic>
      </p:graphicFrame>
      <p:sp>
        <p:nvSpPr>
          <p:cNvPr id="15" name="Rectangle 14">
            <a:extLst>
              <a:ext uri="{FF2B5EF4-FFF2-40B4-BE49-F238E27FC236}">
                <a16:creationId xmlns:a16="http://schemas.microsoft.com/office/drawing/2014/main" id="{42F6F18F-6538-4312-BC8A-8D1FDF15AE2D}"/>
              </a:ext>
            </a:extLst>
          </p:cNvPr>
          <p:cNvSpPr/>
          <p:nvPr/>
        </p:nvSpPr>
        <p:spPr>
          <a:xfrm>
            <a:off x="5940425" y="4405313"/>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6" name="Rectangle 15">
            <a:extLst>
              <a:ext uri="{FF2B5EF4-FFF2-40B4-BE49-F238E27FC236}">
                <a16:creationId xmlns:a16="http://schemas.microsoft.com/office/drawing/2014/main" id="{3BDABAE4-FF56-444D-A8E4-549477F7D597}"/>
              </a:ext>
            </a:extLst>
          </p:cNvPr>
          <p:cNvSpPr/>
          <p:nvPr/>
        </p:nvSpPr>
        <p:spPr>
          <a:xfrm>
            <a:off x="4746625" y="4405313"/>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7" name="Rectangle 16">
            <a:extLst>
              <a:ext uri="{FF2B5EF4-FFF2-40B4-BE49-F238E27FC236}">
                <a16:creationId xmlns:a16="http://schemas.microsoft.com/office/drawing/2014/main" id="{2DEDE27F-876E-4699-86AB-305FEA8337DD}"/>
              </a:ext>
            </a:extLst>
          </p:cNvPr>
          <p:cNvSpPr/>
          <p:nvPr/>
        </p:nvSpPr>
        <p:spPr>
          <a:xfrm>
            <a:off x="3276600" y="4405313"/>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8" name="Rectangle 17">
            <a:extLst>
              <a:ext uri="{FF2B5EF4-FFF2-40B4-BE49-F238E27FC236}">
                <a16:creationId xmlns:a16="http://schemas.microsoft.com/office/drawing/2014/main" id="{46F5259C-AAEB-401B-AD97-C515FF9D1EE3}"/>
              </a:ext>
            </a:extLst>
          </p:cNvPr>
          <p:cNvSpPr/>
          <p:nvPr/>
        </p:nvSpPr>
        <p:spPr>
          <a:xfrm>
            <a:off x="1908175" y="4445000"/>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a:extLst>
              <a:ext uri="{FF2B5EF4-FFF2-40B4-BE49-F238E27FC236}">
                <a16:creationId xmlns:a16="http://schemas.microsoft.com/office/drawing/2014/main" id="{80AC7D90-A5D8-4157-B85F-3C500127E798}"/>
              </a:ext>
            </a:extLst>
          </p:cNvPr>
          <p:cNvSpPr>
            <a:spLocks noGrp="1"/>
          </p:cNvSpPr>
          <p:nvPr>
            <p:ph type="title"/>
          </p:nvPr>
        </p:nvSpPr>
        <p:spPr/>
        <p:txBody>
          <a:bodyPr/>
          <a:lstStyle/>
          <a:p>
            <a:pPr eaLnBrk="1" hangingPunct="1"/>
            <a:r>
              <a:rPr lang="en-GB" altLang="en-US"/>
              <a:t>Common Issues</a:t>
            </a:r>
          </a:p>
        </p:txBody>
      </p:sp>
      <p:sp>
        <p:nvSpPr>
          <p:cNvPr id="11" name="Rectangle 10">
            <a:extLst>
              <a:ext uri="{FF2B5EF4-FFF2-40B4-BE49-F238E27FC236}">
                <a16:creationId xmlns:a16="http://schemas.microsoft.com/office/drawing/2014/main" id="{D6017554-ADA4-4ACB-BB33-E0B654298CC1}"/>
              </a:ext>
            </a:extLst>
          </p:cNvPr>
          <p:cNvSpPr/>
          <p:nvPr/>
        </p:nvSpPr>
        <p:spPr>
          <a:xfrm>
            <a:off x="811213" y="1557338"/>
            <a:ext cx="6497637" cy="3600450"/>
          </a:xfrm>
          <a:prstGeom prst="rect">
            <a:avLst/>
          </a:prstGeom>
          <a:solidFill>
            <a:schemeClr val="bg1"/>
          </a:solidFill>
          <a:ln>
            <a:noFill/>
          </a:ln>
          <a:effectLst>
            <a:outerShdw blurRad="431800" dist="228600" dir="234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0000" tIns="180000" rIns="180000" bIns="180000"/>
          <a:lstStyle/>
          <a:p>
            <a:pPr eaLnBrk="1" fontAlgn="auto" hangingPunct="1">
              <a:spcBef>
                <a:spcPts val="0"/>
              </a:spcBef>
              <a:spcAft>
                <a:spcPts val="0"/>
              </a:spcAft>
              <a:defRPr/>
            </a:pPr>
            <a:r>
              <a:rPr lang="en-GB" sz="3200" dirty="0">
                <a:solidFill>
                  <a:schemeClr val="tx1"/>
                </a:solidFill>
              </a:rPr>
              <a:t>What did you think about the waiting time?</a:t>
            </a:r>
          </a:p>
        </p:txBody>
      </p:sp>
      <p:graphicFrame>
        <p:nvGraphicFramePr>
          <p:cNvPr id="14" name="Table 13">
            <a:extLst>
              <a:ext uri="{FF2B5EF4-FFF2-40B4-BE49-F238E27FC236}">
                <a16:creationId xmlns:a16="http://schemas.microsoft.com/office/drawing/2014/main" id="{6D1FBC94-72F4-426A-A203-D3D8C7D23DA2}"/>
              </a:ext>
            </a:extLst>
          </p:cNvPr>
          <p:cNvGraphicFramePr>
            <a:graphicFrameLocks noGrp="1"/>
          </p:cNvGraphicFramePr>
          <p:nvPr/>
        </p:nvGraphicFramePr>
        <p:xfrm>
          <a:off x="1268413" y="2986088"/>
          <a:ext cx="5638801" cy="1341437"/>
        </p:xfrm>
        <a:graphic>
          <a:graphicData uri="http://schemas.openxmlformats.org/drawingml/2006/table">
            <a:tbl>
              <a:tblPr firstRow="1" bandRow="1">
                <a:tableStyleId>{5C22544A-7EE6-4342-B048-85BDC9FD1C3A}</a:tableStyleId>
              </a:tblPr>
              <a:tblGrid>
                <a:gridCol w="1524000">
                  <a:extLst>
                    <a:ext uri="{9D8B030D-6E8A-4147-A177-3AD203B41FA5}">
                      <a16:colId xmlns:a16="http://schemas.microsoft.com/office/drawing/2014/main" val="20000"/>
                    </a:ext>
                  </a:extLst>
                </a:gridCol>
                <a:gridCol w="914400">
                  <a:extLst>
                    <a:ext uri="{9D8B030D-6E8A-4147-A177-3AD203B41FA5}">
                      <a16:colId xmlns:a16="http://schemas.microsoft.com/office/drawing/2014/main" val="20001"/>
                    </a:ext>
                  </a:extLst>
                </a:gridCol>
                <a:gridCol w="1018563">
                  <a:extLst>
                    <a:ext uri="{9D8B030D-6E8A-4147-A177-3AD203B41FA5}">
                      <a16:colId xmlns:a16="http://schemas.microsoft.com/office/drawing/2014/main" val="20002"/>
                    </a:ext>
                  </a:extLst>
                </a:gridCol>
                <a:gridCol w="1343637">
                  <a:extLst>
                    <a:ext uri="{9D8B030D-6E8A-4147-A177-3AD203B41FA5}">
                      <a16:colId xmlns:a16="http://schemas.microsoft.com/office/drawing/2014/main" val="20003"/>
                    </a:ext>
                  </a:extLst>
                </a:gridCol>
                <a:gridCol w="838201">
                  <a:extLst>
                    <a:ext uri="{9D8B030D-6E8A-4147-A177-3AD203B41FA5}">
                      <a16:colId xmlns:a16="http://schemas.microsoft.com/office/drawing/2014/main" val="20004"/>
                    </a:ext>
                  </a:extLst>
                </a:gridCol>
              </a:tblGrid>
              <a:tr h="914616">
                <a:tc>
                  <a:txBody>
                    <a:bodyPr/>
                    <a:lstStyle/>
                    <a:p>
                      <a:pPr algn="ctr"/>
                      <a:r>
                        <a:rPr lang="en-GB" sz="2400" b="0" dirty="0"/>
                        <a:t>Excellent</a:t>
                      </a:r>
                    </a:p>
                  </a:txBody>
                  <a:tcPr marT="45731" marB="45731"/>
                </a:tc>
                <a:tc>
                  <a:txBody>
                    <a:bodyPr/>
                    <a:lstStyle/>
                    <a:p>
                      <a:pPr algn="ctr"/>
                      <a:r>
                        <a:rPr lang="en-GB" sz="2400" b="0" dirty="0"/>
                        <a:t>Very good</a:t>
                      </a:r>
                    </a:p>
                  </a:txBody>
                  <a:tcPr marT="45731" marB="45731"/>
                </a:tc>
                <a:tc>
                  <a:txBody>
                    <a:bodyPr/>
                    <a:lstStyle/>
                    <a:p>
                      <a:pPr algn="ctr"/>
                      <a:r>
                        <a:rPr lang="en-GB" sz="2400" b="0" dirty="0"/>
                        <a:t>Good</a:t>
                      </a:r>
                    </a:p>
                  </a:txBody>
                  <a:tcPr marT="45731" marB="45731"/>
                </a:tc>
                <a:tc>
                  <a:txBody>
                    <a:bodyPr/>
                    <a:lstStyle/>
                    <a:p>
                      <a:pPr algn="ctr"/>
                      <a:r>
                        <a:rPr lang="en-GB" sz="2400" b="0" dirty="0"/>
                        <a:t>Average</a:t>
                      </a:r>
                    </a:p>
                  </a:txBody>
                  <a:tcPr marT="45731" marB="45731"/>
                </a:tc>
                <a:tc>
                  <a:txBody>
                    <a:bodyPr/>
                    <a:lstStyle/>
                    <a:p>
                      <a:pPr algn="ctr"/>
                      <a:r>
                        <a:rPr lang="en-GB" sz="2400" b="0" dirty="0"/>
                        <a:t>Poor</a:t>
                      </a:r>
                    </a:p>
                  </a:txBody>
                  <a:tcPr marT="45731" marB="45731"/>
                </a:tc>
                <a:extLst>
                  <a:ext uri="{0D108BD9-81ED-4DB2-BD59-A6C34878D82A}">
                    <a16:rowId xmlns:a16="http://schemas.microsoft.com/office/drawing/2014/main" val="10000"/>
                  </a:ext>
                </a:extLst>
              </a:tr>
              <a:tr h="426821">
                <a:tc>
                  <a:txBody>
                    <a:bodyPr/>
                    <a:lstStyle/>
                    <a:p>
                      <a:pPr algn="ctr"/>
                      <a:endParaRPr lang="en-GB" sz="1400" dirty="0"/>
                    </a:p>
                  </a:txBody>
                  <a:tcPr marT="45731" marB="45731"/>
                </a:tc>
                <a:tc>
                  <a:txBody>
                    <a:bodyPr/>
                    <a:lstStyle/>
                    <a:p>
                      <a:pPr algn="ctr"/>
                      <a:endParaRPr lang="en-GB" sz="1400" dirty="0"/>
                    </a:p>
                  </a:txBody>
                  <a:tcPr marT="45731" marB="45731"/>
                </a:tc>
                <a:tc>
                  <a:txBody>
                    <a:bodyPr/>
                    <a:lstStyle/>
                    <a:p>
                      <a:pPr algn="ctr"/>
                      <a:endParaRPr lang="en-GB" sz="1400" dirty="0"/>
                    </a:p>
                  </a:txBody>
                  <a:tcPr marT="45731" marB="45731"/>
                </a:tc>
                <a:tc>
                  <a:txBody>
                    <a:bodyPr/>
                    <a:lstStyle/>
                    <a:p>
                      <a:pPr algn="ctr"/>
                      <a:endParaRPr lang="en-GB" sz="1400" dirty="0"/>
                    </a:p>
                  </a:txBody>
                  <a:tcPr marT="45731" marB="45731"/>
                </a:tc>
                <a:tc>
                  <a:txBody>
                    <a:bodyPr/>
                    <a:lstStyle/>
                    <a:p>
                      <a:pPr algn="ctr"/>
                      <a:endParaRPr lang="en-GB" sz="1400" dirty="0"/>
                    </a:p>
                  </a:txBody>
                  <a:tcPr marT="45731" marB="45731"/>
                </a:tc>
                <a:extLst>
                  <a:ext uri="{0D108BD9-81ED-4DB2-BD59-A6C34878D82A}">
                    <a16:rowId xmlns:a16="http://schemas.microsoft.com/office/drawing/2014/main" val="10001"/>
                  </a:ext>
                </a:extLst>
              </a:tr>
            </a:tbl>
          </a:graphicData>
        </a:graphic>
      </p:graphicFrame>
      <p:sp>
        <p:nvSpPr>
          <p:cNvPr id="15" name="Rectangle 14">
            <a:extLst>
              <a:ext uri="{FF2B5EF4-FFF2-40B4-BE49-F238E27FC236}">
                <a16:creationId xmlns:a16="http://schemas.microsoft.com/office/drawing/2014/main" id="{8B559089-7827-40A6-AF6F-8AFE23C80496}"/>
              </a:ext>
            </a:extLst>
          </p:cNvPr>
          <p:cNvSpPr/>
          <p:nvPr/>
        </p:nvSpPr>
        <p:spPr>
          <a:xfrm>
            <a:off x="4125913" y="3954463"/>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6" name="Rectangle 15">
            <a:extLst>
              <a:ext uri="{FF2B5EF4-FFF2-40B4-BE49-F238E27FC236}">
                <a16:creationId xmlns:a16="http://schemas.microsoft.com/office/drawing/2014/main" id="{190B0F4D-5134-462D-905F-8BF8C26838B5}"/>
              </a:ext>
            </a:extLst>
          </p:cNvPr>
          <p:cNvSpPr/>
          <p:nvPr/>
        </p:nvSpPr>
        <p:spPr>
          <a:xfrm>
            <a:off x="5378450" y="3970338"/>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7" name="Rectangle 16">
            <a:extLst>
              <a:ext uri="{FF2B5EF4-FFF2-40B4-BE49-F238E27FC236}">
                <a16:creationId xmlns:a16="http://schemas.microsoft.com/office/drawing/2014/main" id="{E7EC0E33-635F-40BA-B099-5658AD91F0ED}"/>
              </a:ext>
            </a:extLst>
          </p:cNvPr>
          <p:cNvSpPr/>
          <p:nvPr/>
        </p:nvSpPr>
        <p:spPr>
          <a:xfrm>
            <a:off x="3187700" y="3984625"/>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8" name="Rectangle 17">
            <a:extLst>
              <a:ext uri="{FF2B5EF4-FFF2-40B4-BE49-F238E27FC236}">
                <a16:creationId xmlns:a16="http://schemas.microsoft.com/office/drawing/2014/main" id="{7E5F202F-06DC-4FF7-B53E-7F48F163C2AD}"/>
              </a:ext>
            </a:extLst>
          </p:cNvPr>
          <p:cNvSpPr/>
          <p:nvPr/>
        </p:nvSpPr>
        <p:spPr>
          <a:xfrm>
            <a:off x="1979613" y="3954463"/>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4" name="Rectangle 23">
            <a:extLst>
              <a:ext uri="{FF2B5EF4-FFF2-40B4-BE49-F238E27FC236}">
                <a16:creationId xmlns:a16="http://schemas.microsoft.com/office/drawing/2014/main" id="{5CC3898E-01DF-49EE-9E61-A236EE6FB4A8}"/>
              </a:ext>
            </a:extLst>
          </p:cNvPr>
          <p:cNvSpPr/>
          <p:nvPr/>
        </p:nvSpPr>
        <p:spPr>
          <a:xfrm>
            <a:off x="6400800" y="3981450"/>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a:extLst>
              <a:ext uri="{FF2B5EF4-FFF2-40B4-BE49-F238E27FC236}">
                <a16:creationId xmlns:a16="http://schemas.microsoft.com/office/drawing/2014/main" id="{4C8A00A5-F10D-44F1-92C5-FF9E078D6615}"/>
              </a:ext>
            </a:extLst>
          </p:cNvPr>
          <p:cNvSpPr>
            <a:spLocks noGrp="1"/>
          </p:cNvSpPr>
          <p:nvPr>
            <p:ph type="title"/>
          </p:nvPr>
        </p:nvSpPr>
        <p:spPr/>
        <p:txBody>
          <a:bodyPr/>
          <a:lstStyle/>
          <a:p>
            <a:pPr eaLnBrk="1" hangingPunct="1"/>
            <a:r>
              <a:rPr lang="en-GB" altLang="en-US"/>
              <a:t>Common Issues</a:t>
            </a:r>
          </a:p>
        </p:txBody>
      </p:sp>
      <p:sp>
        <p:nvSpPr>
          <p:cNvPr id="63491" name="Content Placeholder 2">
            <a:extLst>
              <a:ext uri="{FF2B5EF4-FFF2-40B4-BE49-F238E27FC236}">
                <a16:creationId xmlns:a16="http://schemas.microsoft.com/office/drawing/2014/main" id="{FE12D97B-334C-4355-8B34-33D20E5CBE2A}"/>
              </a:ext>
            </a:extLst>
          </p:cNvPr>
          <p:cNvSpPr>
            <a:spLocks noGrp="1"/>
          </p:cNvSpPr>
          <p:nvPr>
            <p:ph idx="1"/>
          </p:nvPr>
        </p:nvSpPr>
        <p:spPr>
          <a:xfrm>
            <a:off x="1052513" y="2097088"/>
            <a:ext cx="6442075" cy="3594100"/>
          </a:xfrm>
          <a:solidFill>
            <a:schemeClr val="bg1"/>
          </a:solidFill>
        </p:spPr>
        <p:txBody>
          <a:bodyPr/>
          <a:lstStyle/>
          <a:p>
            <a:pPr marL="0" indent="0" eaLnBrk="1" hangingPunct="1">
              <a:buFont typeface="Arial" panose="020B0604020202020204" pitchFamily="34" charset="0"/>
              <a:buNone/>
            </a:pPr>
            <a:r>
              <a:rPr lang="en-GB" altLang="en-US" sz="2400"/>
              <a:t>How do you rate the student experience and teaching at your university?</a:t>
            </a:r>
          </a:p>
          <a:p>
            <a:pPr marL="0" indent="0" eaLnBrk="1" hangingPunct="1">
              <a:buFont typeface="Arial" panose="020B0604020202020204" pitchFamily="34" charset="0"/>
              <a:buNone/>
            </a:pPr>
            <a:endParaRPr lang="en-GB" altLang="en-US"/>
          </a:p>
          <a:p>
            <a:pPr marL="0" indent="0" eaLnBrk="1" hangingPunct="1">
              <a:buFont typeface="Arial" panose="020B0604020202020204" pitchFamily="34" charset="0"/>
              <a:buNone/>
            </a:pPr>
            <a:endParaRPr lang="en-GB" altLang="en-US"/>
          </a:p>
        </p:txBody>
      </p:sp>
      <p:graphicFrame>
        <p:nvGraphicFramePr>
          <p:cNvPr id="5" name="Table 4">
            <a:extLst>
              <a:ext uri="{FF2B5EF4-FFF2-40B4-BE49-F238E27FC236}">
                <a16:creationId xmlns:a16="http://schemas.microsoft.com/office/drawing/2014/main" id="{27BE106B-56CA-4E58-8620-701B5DED4E9C}"/>
              </a:ext>
            </a:extLst>
          </p:cNvPr>
          <p:cNvGraphicFramePr>
            <a:graphicFrameLocks noGrp="1"/>
          </p:cNvGraphicFramePr>
          <p:nvPr/>
        </p:nvGraphicFramePr>
        <p:xfrm>
          <a:off x="1139825" y="3167063"/>
          <a:ext cx="6022976" cy="1216025"/>
        </p:xfrm>
        <a:graphic>
          <a:graphicData uri="http://schemas.openxmlformats.org/drawingml/2006/table">
            <a:tbl>
              <a:tblPr firstRow="1" bandRow="1">
                <a:tableStyleId>{5C22544A-7EE6-4342-B048-85BDC9FD1C3A}</a:tableStyleId>
              </a:tblPr>
              <a:tblGrid>
                <a:gridCol w="1204595">
                  <a:extLst>
                    <a:ext uri="{9D8B030D-6E8A-4147-A177-3AD203B41FA5}">
                      <a16:colId xmlns:a16="http://schemas.microsoft.com/office/drawing/2014/main" val="3608462740"/>
                    </a:ext>
                  </a:extLst>
                </a:gridCol>
                <a:gridCol w="931667">
                  <a:extLst>
                    <a:ext uri="{9D8B030D-6E8A-4147-A177-3AD203B41FA5}">
                      <a16:colId xmlns:a16="http://schemas.microsoft.com/office/drawing/2014/main" val="3510348481"/>
                    </a:ext>
                  </a:extLst>
                </a:gridCol>
                <a:gridCol w="1477524">
                  <a:extLst>
                    <a:ext uri="{9D8B030D-6E8A-4147-A177-3AD203B41FA5}">
                      <a16:colId xmlns:a16="http://schemas.microsoft.com/office/drawing/2014/main" val="3686019193"/>
                    </a:ext>
                  </a:extLst>
                </a:gridCol>
                <a:gridCol w="1204595">
                  <a:extLst>
                    <a:ext uri="{9D8B030D-6E8A-4147-A177-3AD203B41FA5}">
                      <a16:colId xmlns:a16="http://schemas.microsoft.com/office/drawing/2014/main" val="3229315721"/>
                    </a:ext>
                  </a:extLst>
                </a:gridCol>
                <a:gridCol w="1204595">
                  <a:extLst>
                    <a:ext uri="{9D8B030D-6E8A-4147-A177-3AD203B41FA5}">
                      <a16:colId xmlns:a16="http://schemas.microsoft.com/office/drawing/2014/main" val="2469766156"/>
                    </a:ext>
                  </a:extLst>
                </a:gridCol>
              </a:tblGrid>
              <a:tr h="640061">
                <a:tc>
                  <a:txBody>
                    <a:bodyPr/>
                    <a:lstStyle/>
                    <a:p>
                      <a:pPr algn="ctr"/>
                      <a:r>
                        <a:rPr lang="en-GB" sz="1800" b="0" dirty="0"/>
                        <a:t>Very poor</a:t>
                      </a:r>
                    </a:p>
                  </a:txBody>
                  <a:tcPr marL="91425" marR="91425" marT="45712" marB="45712"/>
                </a:tc>
                <a:tc>
                  <a:txBody>
                    <a:bodyPr/>
                    <a:lstStyle/>
                    <a:p>
                      <a:pPr algn="ctr"/>
                      <a:r>
                        <a:rPr lang="en-GB" sz="1800" b="0" dirty="0"/>
                        <a:t>Poor</a:t>
                      </a:r>
                    </a:p>
                  </a:txBody>
                  <a:tcPr marL="91425" marR="91425" marT="45712" marB="45712"/>
                </a:tc>
                <a:tc>
                  <a:txBody>
                    <a:bodyPr/>
                    <a:lstStyle/>
                    <a:p>
                      <a:pPr algn="ctr"/>
                      <a:r>
                        <a:rPr lang="en-GB" sz="1800" b="0" dirty="0"/>
                        <a:t>Satisfactory</a:t>
                      </a:r>
                    </a:p>
                  </a:txBody>
                  <a:tcPr marL="91425" marR="91425" marT="45712" marB="45712"/>
                </a:tc>
                <a:tc>
                  <a:txBody>
                    <a:bodyPr/>
                    <a:lstStyle/>
                    <a:p>
                      <a:pPr algn="ctr"/>
                      <a:r>
                        <a:rPr lang="en-GB" sz="1800" b="0" dirty="0"/>
                        <a:t>Good</a:t>
                      </a:r>
                    </a:p>
                  </a:txBody>
                  <a:tcPr marL="91425" marR="91425" marT="45712" marB="45712"/>
                </a:tc>
                <a:tc>
                  <a:txBody>
                    <a:bodyPr/>
                    <a:lstStyle/>
                    <a:p>
                      <a:pPr algn="ctr"/>
                      <a:r>
                        <a:rPr lang="en-GB" sz="1800" b="0" dirty="0"/>
                        <a:t>Very good</a:t>
                      </a:r>
                    </a:p>
                  </a:txBody>
                  <a:tcPr marL="91425" marR="91425" marT="45712" marB="45712"/>
                </a:tc>
                <a:extLst>
                  <a:ext uri="{0D108BD9-81ED-4DB2-BD59-A6C34878D82A}">
                    <a16:rowId xmlns:a16="http://schemas.microsoft.com/office/drawing/2014/main" val="1887462671"/>
                  </a:ext>
                </a:extLst>
              </a:tr>
              <a:tr h="575964">
                <a:tc>
                  <a:txBody>
                    <a:bodyPr/>
                    <a:lstStyle/>
                    <a:p>
                      <a:endParaRPr lang="en-GB" sz="1400" dirty="0"/>
                    </a:p>
                  </a:txBody>
                  <a:tcPr marL="91425" marR="91425" marT="45712" marB="45712"/>
                </a:tc>
                <a:tc>
                  <a:txBody>
                    <a:bodyPr/>
                    <a:lstStyle/>
                    <a:p>
                      <a:endParaRPr lang="en-GB" sz="1400" dirty="0"/>
                    </a:p>
                  </a:txBody>
                  <a:tcPr marL="91425" marR="91425" marT="45712" marB="45712"/>
                </a:tc>
                <a:tc>
                  <a:txBody>
                    <a:bodyPr/>
                    <a:lstStyle/>
                    <a:p>
                      <a:endParaRPr lang="en-GB" sz="1400" dirty="0"/>
                    </a:p>
                  </a:txBody>
                  <a:tcPr marL="91425" marR="91425" marT="45712" marB="45712"/>
                </a:tc>
                <a:tc>
                  <a:txBody>
                    <a:bodyPr/>
                    <a:lstStyle/>
                    <a:p>
                      <a:endParaRPr lang="en-GB" sz="1400" dirty="0"/>
                    </a:p>
                  </a:txBody>
                  <a:tcPr marL="91425" marR="91425" marT="45712" marB="45712"/>
                </a:tc>
                <a:tc>
                  <a:txBody>
                    <a:bodyPr/>
                    <a:lstStyle/>
                    <a:p>
                      <a:endParaRPr lang="en-GB" sz="1400" dirty="0"/>
                    </a:p>
                  </a:txBody>
                  <a:tcPr marL="91425" marR="91425" marT="45712" marB="45712"/>
                </a:tc>
                <a:extLst>
                  <a:ext uri="{0D108BD9-81ED-4DB2-BD59-A6C34878D82A}">
                    <a16:rowId xmlns:a16="http://schemas.microsoft.com/office/drawing/2014/main" val="2761143677"/>
                  </a:ext>
                </a:extLst>
              </a:tr>
            </a:tbl>
          </a:graphicData>
        </a:graphic>
      </p:graphicFrame>
      <p:sp>
        <p:nvSpPr>
          <p:cNvPr id="6" name="Rectangle 5">
            <a:extLst>
              <a:ext uri="{FF2B5EF4-FFF2-40B4-BE49-F238E27FC236}">
                <a16:creationId xmlns:a16="http://schemas.microsoft.com/office/drawing/2014/main" id="{E81ECE2C-1145-48D6-BA31-55FFEFAEEF05}"/>
              </a:ext>
            </a:extLst>
          </p:cNvPr>
          <p:cNvSpPr/>
          <p:nvPr/>
        </p:nvSpPr>
        <p:spPr>
          <a:xfrm>
            <a:off x="6427788" y="3946525"/>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7" name="Rectangle 6">
            <a:extLst>
              <a:ext uri="{FF2B5EF4-FFF2-40B4-BE49-F238E27FC236}">
                <a16:creationId xmlns:a16="http://schemas.microsoft.com/office/drawing/2014/main" id="{803E1963-4B5B-458C-BD87-7E1F0D99B5E7}"/>
              </a:ext>
            </a:extLst>
          </p:cNvPr>
          <p:cNvSpPr/>
          <p:nvPr/>
        </p:nvSpPr>
        <p:spPr>
          <a:xfrm>
            <a:off x="1690688" y="3973513"/>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63514" name="Picture 7">
            <a:extLst>
              <a:ext uri="{FF2B5EF4-FFF2-40B4-BE49-F238E27FC236}">
                <a16:creationId xmlns:a16="http://schemas.microsoft.com/office/drawing/2014/main" id="{826ADD65-FFB4-41D5-B01B-4363CC1C173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09875" y="3973513"/>
            <a:ext cx="244475"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515" name="Picture 8">
            <a:extLst>
              <a:ext uri="{FF2B5EF4-FFF2-40B4-BE49-F238E27FC236}">
                <a16:creationId xmlns:a16="http://schemas.microsoft.com/office/drawing/2014/main" id="{E47A635A-5465-4E72-9AD4-D4775D62E82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43350" y="3963988"/>
            <a:ext cx="244475"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516" name="Picture 9">
            <a:extLst>
              <a:ext uri="{FF2B5EF4-FFF2-40B4-BE49-F238E27FC236}">
                <a16:creationId xmlns:a16="http://schemas.microsoft.com/office/drawing/2014/main" id="{71944A44-F128-4273-96C7-CC46693B993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99075" y="3946525"/>
            <a:ext cx="244475"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a:extLst>
              <a:ext uri="{FF2B5EF4-FFF2-40B4-BE49-F238E27FC236}">
                <a16:creationId xmlns:a16="http://schemas.microsoft.com/office/drawing/2014/main" id="{EBC4B3D9-0073-437F-ADEE-5F96208E0171}"/>
              </a:ext>
            </a:extLst>
          </p:cNvPr>
          <p:cNvSpPr>
            <a:spLocks noGrp="1"/>
          </p:cNvSpPr>
          <p:nvPr>
            <p:ph type="title"/>
          </p:nvPr>
        </p:nvSpPr>
        <p:spPr/>
        <p:txBody>
          <a:bodyPr/>
          <a:lstStyle/>
          <a:p>
            <a:pPr eaLnBrk="1" hangingPunct="1"/>
            <a:r>
              <a:rPr lang="en-GB" altLang="en-US"/>
              <a:t>Common Issues</a:t>
            </a:r>
          </a:p>
        </p:txBody>
      </p:sp>
      <p:sp>
        <p:nvSpPr>
          <p:cNvPr id="64515" name="Content Placeholder 2">
            <a:extLst>
              <a:ext uri="{FF2B5EF4-FFF2-40B4-BE49-F238E27FC236}">
                <a16:creationId xmlns:a16="http://schemas.microsoft.com/office/drawing/2014/main" id="{A63E42C9-5A17-4A9D-B62F-8E0CE9267EE5}"/>
              </a:ext>
            </a:extLst>
          </p:cNvPr>
          <p:cNvSpPr txBox="1">
            <a:spLocks/>
          </p:cNvSpPr>
          <p:nvPr/>
        </p:nvSpPr>
        <p:spPr bwMode="auto">
          <a:xfrm>
            <a:off x="1282700" y="1930400"/>
            <a:ext cx="6238875" cy="26574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defTabSz="6858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685800" indent="-228600" defTabSz="6858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6858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6858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6858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6858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6858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6858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6858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lnSpc>
                <a:spcPct val="110000"/>
              </a:lnSpc>
              <a:spcBef>
                <a:spcPts val="700"/>
              </a:spcBef>
              <a:buClr>
                <a:schemeClr val="tx2"/>
              </a:buClr>
              <a:buSzTx/>
              <a:buFont typeface="Arial" panose="020B0604020202020204" pitchFamily="34" charset="0"/>
              <a:buNone/>
            </a:pPr>
            <a:r>
              <a:rPr lang="en-GB" altLang="en-US" sz="2400">
                <a:solidFill>
                  <a:srgbClr val="595959"/>
                </a:solidFill>
                <a:latin typeface="Gill Sans MT" panose="020B0502020104020203" pitchFamily="34" charset="0"/>
              </a:rPr>
              <a:t>Great CRM leads to great WOM. How true is this in your experience?</a:t>
            </a:r>
          </a:p>
          <a:p>
            <a:pPr eaLnBrk="1" hangingPunct="1">
              <a:lnSpc>
                <a:spcPct val="110000"/>
              </a:lnSpc>
              <a:spcBef>
                <a:spcPts val="700"/>
              </a:spcBef>
              <a:buClr>
                <a:schemeClr val="tx2"/>
              </a:buClr>
              <a:buSzTx/>
              <a:buFont typeface="Arial" panose="020B0604020202020204" pitchFamily="34" charset="0"/>
              <a:buNone/>
            </a:pPr>
            <a:endParaRPr lang="en-GB" altLang="en-US" sz="2400">
              <a:solidFill>
                <a:srgbClr val="595959"/>
              </a:solidFill>
              <a:latin typeface="Gill Sans MT" panose="020B0502020104020203" pitchFamily="34" charset="0"/>
            </a:endParaRPr>
          </a:p>
          <a:p>
            <a:pPr eaLnBrk="1" hangingPunct="1">
              <a:lnSpc>
                <a:spcPct val="110000"/>
              </a:lnSpc>
              <a:spcBef>
                <a:spcPts val="700"/>
              </a:spcBef>
              <a:buClr>
                <a:schemeClr val="tx2"/>
              </a:buClr>
              <a:buSzTx/>
              <a:buFont typeface="Arial" panose="020B0604020202020204" pitchFamily="34" charset="0"/>
              <a:buNone/>
            </a:pPr>
            <a:endParaRPr lang="en-GB" altLang="en-US" sz="2000">
              <a:solidFill>
                <a:srgbClr val="595959"/>
              </a:solidFill>
              <a:latin typeface="Gill Sans MT" panose="020B0502020104020203" pitchFamily="34" charset="0"/>
            </a:endParaRPr>
          </a:p>
          <a:p>
            <a:pPr eaLnBrk="1" hangingPunct="1">
              <a:lnSpc>
                <a:spcPct val="110000"/>
              </a:lnSpc>
              <a:spcBef>
                <a:spcPts val="700"/>
              </a:spcBef>
              <a:buClr>
                <a:schemeClr val="tx2"/>
              </a:buClr>
              <a:buSzTx/>
              <a:buFont typeface="Arial" panose="020B0604020202020204" pitchFamily="34" charset="0"/>
              <a:buNone/>
            </a:pPr>
            <a:endParaRPr lang="en-GB" altLang="en-US" sz="2000">
              <a:solidFill>
                <a:srgbClr val="595959"/>
              </a:solidFill>
              <a:latin typeface="Gill Sans MT" panose="020B0502020104020203" pitchFamily="34" charset="0"/>
            </a:endParaRPr>
          </a:p>
        </p:txBody>
      </p:sp>
      <p:graphicFrame>
        <p:nvGraphicFramePr>
          <p:cNvPr id="5" name="Table 4">
            <a:extLst>
              <a:ext uri="{FF2B5EF4-FFF2-40B4-BE49-F238E27FC236}">
                <a16:creationId xmlns:a16="http://schemas.microsoft.com/office/drawing/2014/main" id="{27FC06C9-6632-4EBE-BF3E-6777FD0DD8C8}"/>
              </a:ext>
            </a:extLst>
          </p:cNvPr>
          <p:cNvGraphicFramePr>
            <a:graphicFrameLocks noGrp="1"/>
          </p:cNvGraphicFramePr>
          <p:nvPr/>
        </p:nvGraphicFramePr>
        <p:xfrm>
          <a:off x="1331913" y="3068638"/>
          <a:ext cx="6024561" cy="1216026"/>
        </p:xfrm>
        <a:graphic>
          <a:graphicData uri="http://schemas.openxmlformats.org/drawingml/2006/table">
            <a:tbl>
              <a:tblPr firstRow="1" bandRow="1">
                <a:tableStyleId>{5C22544A-7EE6-4342-B048-85BDC9FD1C3A}</a:tableStyleId>
              </a:tblPr>
              <a:tblGrid>
                <a:gridCol w="1204912">
                  <a:extLst>
                    <a:ext uri="{9D8B030D-6E8A-4147-A177-3AD203B41FA5}">
                      <a16:colId xmlns:a16="http://schemas.microsoft.com/office/drawing/2014/main" val="3608462740"/>
                    </a:ext>
                  </a:extLst>
                </a:gridCol>
                <a:gridCol w="1106829">
                  <a:extLst>
                    <a:ext uri="{9D8B030D-6E8A-4147-A177-3AD203B41FA5}">
                      <a16:colId xmlns:a16="http://schemas.microsoft.com/office/drawing/2014/main" val="3510348481"/>
                    </a:ext>
                  </a:extLst>
                </a:gridCol>
                <a:gridCol w="1302996">
                  <a:extLst>
                    <a:ext uri="{9D8B030D-6E8A-4147-A177-3AD203B41FA5}">
                      <a16:colId xmlns:a16="http://schemas.microsoft.com/office/drawing/2014/main" val="3686019193"/>
                    </a:ext>
                  </a:extLst>
                </a:gridCol>
                <a:gridCol w="1204912">
                  <a:extLst>
                    <a:ext uri="{9D8B030D-6E8A-4147-A177-3AD203B41FA5}">
                      <a16:colId xmlns:a16="http://schemas.microsoft.com/office/drawing/2014/main" val="3229315721"/>
                    </a:ext>
                  </a:extLst>
                </a:gridCol>
                <a:gridCol w="1204912">
                  <a:extLst>
                    <a:ext uri="{9D8B030D-6E8A-4147-A177-3AD203B41FA5}">
                      <a16:colId xmlns:a16="http://schemas.microsoft.com/office/drawing/2014/main" val="2469766156"/>
                    </a:ext>
                  </a:extLst>
                </a:gridCol>
              </a:tblGrid>
              <a:tr h="640063">
                <a:tc>
                  <a:txBody>
                    <a:bodyPr/>
                    <a:lstStyle/>
                    <a:p>
                      <a:pPr algn="ctr"/>
                      <a:r>
                        <a:rPr lang="en-GB" sz="1800" b="0" dirty="0"/>
                        <a:t>Very untrue</a:t>
                      </a:r>
                    </a:p>
                  </a:txBody>
                  <a:tcPr marL="91449" marR="91449" marT="45712" marB="45712"/>
                </a:tc>
                <a:tc>
                  <a:txBody>
                    <a:bodyPr/>
                    <a:lstStyle/>
                    <a:p>
                      <a:pPr algn="ctr"/>
                      <a:r>
                        <a:rPr lang="en-GB" sz="1800" b="0" dirty="0"/>
                        <a:t>Untrue</a:t>
                      </a:r>
                    </a:p>
                  </a:txBody>
                  <a:tcPr marL="91449" marR="91449" marT="45712" marB="45712"/>
                </a:tc>
                <a:tc>
                  <a:txBody>
                    <a:bodyPr/>
                    <a:lstStyle/>
                    <a:p>
                      <a:pPr algn="ctr"/>
                      <a:r>
                        <a:rPr lang="en-GB" sz="1800" b="0" dirty="0"/>
                        <a:t>Don’t know</a:t>
                      </a:r>
                    </a:p>
                  </a:txBody>
                  <a:tcPr marL="91449" marR="91449" marT="45712" marB="45712"/>
                </a:tc>
                <a:tc>
                  <a:txBody>
                    <a:bodyPr/>
                    <a:lstStyle/>
                    <a:p>
                      <a:pPr algn="ctr"/>
                      <a:r>
                        <a:rPr lang="en-GB" sz="1800" b="0" dirty="0"/>
                        <a:t>True</a:t>
                      </a:r>
                    </a:p>
                  </a:txBody>
                  <a:tcPr marL="91449" marR="91449" marT="45712" marB="45712"/>
                </a:tc>
                <a:tc>
                  <a:txBody>
                    <a:bodyPr/>
                    <a:lstStyle/>
                    <a:p>
                      <a:pPr algn="ctr"/>
                      <a:r>
                        <a:rPr lang="en-GB" sz="1800" b="0" dirty="0"/>
                        <a:t>Very true</a:t>
                      </a:r>
                    </a:p>
                  </a:txBody>
                  <a:tcPr marL="91449" marR="91449" marT="45712" marB="45712"/>
                </a:tc>
                <a:extLst>
                  <a:ext uri="{0D108BD9-81ED-4DB2-BD59-A6C34878D82A}">
                    <a16:rowId xmlns:a16="http://schemas.microsoft.com/office/drawing/2014/main" val="1887462671"/>
                  </a:ext>
                </a:extLst>
              </a:tr>
              <a:tr h="575962">
                <a:tc>
                  <a:txBody>
                    <a:bodyPr/>
                    <a:lstStyle/>
                    <a:p>
                      <a:endParaRPr lang="en-GB" sz="1300" dirty="0"/>
                    </a:p>
                  </a:txBody>
                  <a:tcPr marL="91449" marR="91449" marT="45712" marB="45712"/>
                </a:tc>
                <a:tc>
                  <a:txBody>
                    <a:bodyPr/>
                    <a:lstStyle/>
                    <a:p>
                      <a:endParaRPr lang="en-GB" sz="1300" dirty="0"/>
                    </a:p>
                  </a:txBody>
                  <a:tcPr marL="91449" marR="91449" marT="45712" marB="45712"/>
                </a:tc>
                <a:tc>
                  <a:txBody>
                    <a:bodyPr/>
                    <a:lstStyle/>
                    <a:p>
                      <a:endParaRPr lang="en-GB" sz="1300" dirty="0"/>
                    </a:p>
                  </a:txBody>
                  <a:tcPr marL="91449" marR="91449" marT="45712" marB="45712"/>
                </a:tc>
                <a:tc>
                  <a:txBody>
                    <a:bodyPr/>
                    <a:lstStyle/>
                    <a:p>
                      <a:endParaRPr lang="en-GB" sz="1300" dirty="0"/>
                    </a:p>
                  </a:txBody>
                  <a:tcPr marL="91449" marR="91449" marT="45712" marB="45712"/>
                </a:tc>
                <a:tc>
                  <a:txBody>
                    <a:bodyPr/>
                    <a:lstStyle/>
                    <a:p>
                      <a:endParaRPr lang="en-GB" sz="1300" dirty="0"/>
                    </a:p>
                  </a:txBody>
                  <a:tcPr marL="91449" marR="91449" marT="45712" marB="45712"/>
                </a:tc>
                <a:extLst>
                  <a:ext uri="{0D108BD9-81ED-4DB2-BD59-A6C34878D82A}">
                    <a16:rowId xmlns:a16="http://schemas.microsoft.com/office/drawing/2014/main" val="2761143677"/>
                  </a:ext>
                </a:extLst>
              </a:tr>
            </a:tbl>
          </a:graphicData>
        </a:graphic>
      </p:graphicFrame>
      <p:sp>
        <p:nvSpPr>
          <p:cNvPr id="6" name="Rectangle 5">
            <a:extLst>
              <a:ext uri="{FF2B5EF4-FFF2-40B4-BE49-F238E27FC236}">
                <a16:creationId xmlns:a16="http://schemas.microsoft.com/office/drawing/2014/main" id="{79CF487F-13BD-41CB-B1FA-3A0FE27F2D55}"/>
              </a:ext>
            </a:extLst>
          </p:cNvPr>
          <p:cNvSpPr/>
          <p:nvPr/>
        </p:nvSpPr>
        <p:spPr>
          <a:xfrm>
            <a:off x="6604000" y="3798888"/>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7" name="Rectangle 6">
            <a:extLst>
              <a:ext uri="{FF2B5EF4-FFF2-40B4-BE49-F238E27FC236}">
                <a16:creationId xmlns:a16="http://schemas.microsoft.com/office/drawing/2014/main" id="{2C1F2144-6A98-4EA4-891B-27E44F3ECE25}"/>
              </a:ext>
            </a:extLst>
          </p:cNvPr>
          <p:cNvSpPr/>
          <p:nvPr/>
        </p:nvSpPr>
        <p:spPr>
          <a:xfrm>
            <a:off x="1727200" y="3779838"/>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64538" name="Picture 7">
            <a:extLst>
              <a:ext uri="{FF2B5EF4-FFF2-40B4-BE49-F238E27FC236}">
                <a16:creationId xmlns:a16="http://schemas.microsoft.com/office/drawing/2014/main" id="{DA125156-19FF-4AA3-967C-7832BB22285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35288" y="3789363"/>
            <a:ext cx="244475"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39" name="Picture 8">
            <a:extLst>
              <a:ext uri="{FF2B5EF4-FFF2-40B4-BE49-F238E27FC236}">
                <a16:creationId xmlns:a16="http://schemas.microsoft.com/office/drawing/2014/main" id="{740529FD-C715-432E-896F-E88F03FB0AA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57663" y="3775075"/>
            <a:ext cx="244475"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40" name="Picture 9">
            <a:extLst>
              <a:ext uri="{FF2B5EF4-FFF2-40B4-BE49-F238E27FC236}">
                <a16:creationId xmlns:a16="http://schemas.microsoft.com/office/drawing/2014/main" id="{B1FBA86C-EF03-4A7E-82F4-C9E3A37AAC4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43525" y="3779838"/>
            <a:ext cx="244475"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a:extLst>
              <a:ext uri="{FF2B5EF4-FFF2-40B4-BE49-F238E27FC236}">
                <a16:creationId xmlns:a16="http://schemas.microsoft.com/office/drawing/2014/main" id="{3EEE9F9B-806F-4EBB-BF11-D1B2C6512CCE}"/>
              </a:ext>
            </a:extLst>
          </p:cNvPr>
          <p:cNvSpPr>
            <a:spLocks noGrp="1"/>
          </p:cNvSpPr>
          <p:nvPr>
            <p:ph type="title"/>
          </p:nvPr>
        </p:nvSpPr>
        <p:spPr/>
        <p:txBody>
          <a:bodyPr/>
          <a:lstStyle/>
          <a:p>
            <a:pPr eaLnBrk="1" hangingPunct="1"/>
            <a:r>
              <a:rPr lang="en-GB" altLang="en-US"/>
              <a:t>Common Issues</a:t>
            </a:r>
          </a:p>
        </p:txBody>
      </p:sp>
      <p:sp>
        <p:nvSpPr>
          <p:cNvPr id="65539" name="Content Placeholder 2">
            <a:extLst>
              <a:ext uri="{FF2B5EF4-FFF2-40B4-BE49-F238E27FC236}">
                <a16:creationId xmlns:a16="http://schemas.microsoft.com/office/drawing/2014/main" id="{877E1485-E8F6-4F89-B8AD-19A6567DAD53}"/>
              </a:ext>
            </a:extLst>
          </p:cNvPr>
          <p:cNvSpPr txBox="1">
            <a:spLocks/>
          </p:cNvSpPr>
          <p:nvPr/>
        </p:nvSpPr>
        <p:spPr bwMode="auto">
          <a:xfrm>
            <a:off x="1187450" y="2146300"/>
            <a:ext cx="6442075" cy="35941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defTabSz="6858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685800" indent="-228600" defTabSz="6858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6858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6858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6858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6858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6858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6858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6858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lnSpc>
                <a:spcPct val="110000"/>
              </a:lnSpc>
              <a:spcBef>
                <a:spcPts val="700"/>
              </a:spcBef>
              <a:buClr>
                <a:schemeClr val="tx2"/>
              </a:buClr>
              <a:buSzTx/>
              <a:buFont typeface="Arial" panose="020B0604020202020204" pitchFamily="34" charset="0"/>
              <a:buNone/>
            </a:pPr>
            <a:r>
              <a:rPr lang="en-GB" altLang="en-US" sz="2400">
                <a:solidFill>
                  <a:srgbClr val="595959"/>
                </a:solidFill>
                <a:latin typeface="Gill Sans MT" panose="020B0502020104020203" pitchFamily="34" charset="0"/>
              </a:rPr>
              <a:t>Do you have any problems with your line manager?</a:t>
            </a:r>
          </a:p>
          <a:p>
            <a:pPr eaLnBrk="1" hangingPunct="1">
              <a:lnSpc>
                <a:spcPct val="110000"/>
              </a:lnSpc>
              <a:spcBef>
                <a:spcPts val="700"/>
              </a:spcBef>
              <a:buClr>
                <a:schemeClr val="tx2"/>
              </a:buClr>
              <a:buSzTx/>
              <a:buFont typeface="Arial" panose="020B0604020202020204" pitchFamily="34" charset="0"/>
              <a:buNone/>
            </a:pPr>
            <a:endParaRPr lang="en-GB" altLang="en-US" sz="2400">
              <a:solidFill>
                <a:srgbClr val="595959"/>
              </a:solidFill>
              <a:latin typeface="Gill Sans MT" panose="020B0502020104020203" pitchFamily="34" charset="0"/>
            </a:endParaRPr>
          </a:p>
        </p:txBody>
      </p:sp>
      <p:graphicFrame>
        <p:nvGraphicFramePr>
          <p:cNvPr id="5" name="Table 4">
            <a:extLst>
              <a:ext uri="{FF2B5EF4-FFF2-40B4-BE49-F238E27FC236}">
                <a16:creationId xmlns:a16="http://schemas.microsoft.com/office/drawing/2014/main" id="{FED0A8DE-E937-40A0-AA3A-49C01EAA3A80}"/>
              </a:ext>
            </a:extLst>
          </p:cNvPr>
          <p:cNvGraphicFramePr>
            <a:graphicFrameLocks noGrp="1"/>
          </p:cNvGraphicFramePr>
          <p:nvPr/>
        </p:nvGraphicFramePr>
        <p:xfrm>
          <a:off x="1187450" y="3213100"/>
          <a:ext cx="6024561" cy="1216026"/>
        </p:xfrm>
        <a:graphic>
          <a:graphicData uri="http://schemas.openxmlformats.org/drawingml/2006/table">
            <a:tbl>
              <a:tblPr firstRow="1" bandRow="1">
                <a:tableStyleId>{5C22544A-7EE6-4342-B048-85BDC9FD1C3A}</a:tableStyleId>
              </a:tblPr>
              <a:tblGrid>
                <a:gridCol w="1204912">
                  <a:extLst>
                    <a:ext uri="{9D8B030D-6E8A-4147-A177-3AD203B41FA5}">
                      <a16:colId xmlns:a16="http://schemas.microsoft.com/office/drawing/2014/main" val="3608462740"/>
                    </a:ext>
                  </a:extLst>
                </a:gridCol>
                <a:gridCol w="1106829">
                  <a:extLst>
                    <a:ext uri="{9D8B030D-6E8A-4147-A177-3AD203B41FA5}">
                      <a16:colId xmlns:a16="http://schemas.microsoft.com/office/drawing/2014/main" val="3510348481"/>
                    </a:ext>
                  </a:extLst>
                </a:gridCol>
                <a:gridCol w="1302996">
                  <a:extLst>
                    <a:ext uri="{9D8B030D-6E8A-4147-A177-3AD203B41FA5}">
                      <a16:colId xmlns:a16="http://schemas.microsoft.com/office/drawing/2014/main" val="3686019193"/>
                    </a:ext>
                  </a:extLst>
                </a:gridCol>
                <a:gridCol w="1204912">
                  <a:extLst>
                    <a:ext uri="{9D8B030D-6E8A-4147-A177-3AD203B41FA5}">
                      <a16:colId xmlns:a16="http://schemas.microsoft.com/office/drawing/2014/main" val="3229315721"/>
                    </a:ext>
                  </a:extLst>
                </a:gridCol>
                <a:gridCol w="1204912">
                  <a:extLst>
                    <a:ext uri="{9D8B030D-6E8A-4147-A177-3AD203B41FA5}">
                      <a16:colId xmlns:a16="http://schemas.microsoft.com/office/drawing/2014/main" val="2469766156"/>
                    </a:ext>
                  </a:extLst>
                </a:gridCol>
              </a:tblGrid>
              <a:tr h="640063">
                <a:tc>
                  <a:txBody>
                    <a:bodyPr/>
                    <a:lstStyle/>
                    <a:p>
                      <a:pPr algn="ctr"/>
                      <a:r>
                        <a:rPr lang="en-GB" sz="1800" b="0" dirty="0"/>
                        <a:t>Very untrue</a:t>
                      </a:r>
                    </a:p>
                  </a:txBody>
                  <a:tcPr marL="91449" marR="91449" marT="45712" marB="45712"/>
                </a:tc>
                <a:tc>
                  <a:txBody>
                    <a:bodyPr/>
                    <a:lstStyle/>
                    <a:p>
                      <a:pPr algn="ctr"/>
                      <a:r>
                        <a:rPr lang="en-GB" sz="1800" b="0" dirty="0"/>
                        <a:t>Untrue</a:t>
                      </a:r>
                    </a:p>
                  </a:txBody>
                  <a:tcPr marL="91449" marR="91449" marT="45712" marB="45712"/>
                </a:tc>
                <a:tc>
                  <a:txBody>
                    <a:bodyPr/>
                    <a:lstStyle/>
                    <a:p>
                      <a:pPr algn="ctr"/>
                      <a:r>
                        <a:rPr lang="en-GB" sz="1800" b="0" dirty="0"/>
                        <a:t>Don’t know</a:t>
                      </a:r>
                    </a:p>
                  </a:txBody>
                  <a:tcPr marL="91449" marR="91449" marT="45712" marB="45712"/>
                </a:tc>
                <a:tc>
                  <a:txBody>
                    <a:bodyPr/>
                    <a:lstStyle/>
                    <a:p>
                      <a:pPr algn="ctr"/>
                      <a:r>
                        <a:rPr lang="en-GB" sz="1800" b="0" dirty="0"/>
                        <a:t>True</a:t>
                      </a:r>
                    </a:p>
                  </a:txBody>
                  <a:tcPr marL="91449" marR="91449" marT="45712" marB="45712"/>
                </a:tc>
                <a:tc>
                  <a:txBody>
                    <a:bodyPr/>
                    <a:lstStyle/>
                    <a:p>
                      <a:pPr algn="ctr"/>
                      <a:r>
                        <a:rPr lang="en-GB" sz="1800" b="0" dirty="0"/>
                        <a:t>Very true</a:t>
                      </a:r>
                    </a:p>
                  </a:txBody>
                  <a:tcPr marL="91449" marR="91449" marT="45712" marB="45712"/>
                </a:tc>
                <a:extLst>
                  <a:ext uri="{0D108BD9-81ED-4DB2-BD59-A6C34878D82A}">
                    <a16:rowId xmlns:a16="http://schemas.microsoft.com/office/drawing/2014/main" val="1887462671"/>
                  </a:ext>
                </a:extLst>
              </a:tr>
              <a:tr h="575962">
                <a:tc>
                  <a:txBody>
                    <a:bodyPr/>
                    <a:lstStyle/>
                    <a:p>
                      <a:endParaRPr lang="en-GB" sz="1300" dirty="0"/>
                    </a:p>
                  </a:txBody>
                  <a:tcPr marL="91449" marR="91449" marT="45712" marB="45712"/>
                </a:tc>
                <a:tc>
                  <a:txBody>
                    <a:bodyPr/>
                    <a:lstStyle/>
                    <a:p>
                      <a:endParaRPr lang="en-GB" sz="1300" dirty="0"/>
                    </a:p>
                  </a:txBody>
                  <a:tcPr marL="91449" marR="91449" marT="45712" marB="45712"/>
                </a:tc>
                <a:tc>
                  <a:txBody>
                    <a:bodyPr/>
                    <a:lstStyle/>
                    <a:p>
                      <a:endParaRPr lang="en-GB" sz="1300" dirty="0"/>
                    </a:p>
                  </a:txBody>
                  <a:tcPr marL="91449" marR="91449" marT="45712" marB="45712"/>
                </a:tc>
                <a:tc>
                  <a:txBody>
                    <a:bodyPr/>
                    <a:lstStyle/>
                    <a:p>
                      <a:endParaRPr lang="en-GB" sz="1300" dirty="0"/>
                    </a:p>
                  </a:txBody>
                  <a:tcPr marL="91449" marR="91449" marT="45712" marB="45712"/>
                </a:tc>
                <a:tc>
                  <a:txBody>
                    <a:bodyPr/>
                    <a:lstStyle/>
                    <a:p>
                      <a:endParaRPr lang="en-GB" sz="1300" dirty="0"/>
                    </a:p>
                  </a:txBody>
                  <a:tcPr marL="91449" marR="91449" marT="45712" marB="45712"/>
                </a:tc>
                <a:extLst>
                  <a:ext uri="{0D108BD9-81ED-4DB2-BD59-A6C34878D82A}">
                    <a16:rowId xmlns:a16="http://schemas.microsoft.com/office/drawing/2014/main" val="2761143677"/>
                  </a:ext>
                </a:extLst>
              </a:tr>
            </a:tbl>
          </a:graphicData>
        </a:graphic>
      </p:graphicFrame>
      <p:sp>
        <p:nvSpPr>
          <p:cNvPr id="6" name="Rectangle 5">
            <a:extLst>
              <a:ext uri="{FF2B5EF4-FFF2-40B4-BE49-F238E27FC236}">
                <a16:creationId xmlns:a16="http://schemas.microsoft.com/office/drawing/2014/main" id="{F9797A6B-6184-4BA3-9039-CE3446BC5FE3}"/>
              </a:ext>
            </a:extLst>
          </p:cNvPr>
          <p:cNvSpPr/>
          <p:nvPr/>
        </p:nvSpPr>
        <p:spPr>
          <a:xfrm>
            <a:off x="6459538" y="3943350"/>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7" name="Rectangle 6">
            <a:extLst>
              <a:ext uri="{FF2B5EF4-FFF2-40B4-BE49-F238E27FC236}">
                <a16:creationId xmlns:a16="http://schemas.microsoft.com/office/drawing/2014/main" id="{345D11DA-A115-4606-B799-5B59654D716A}"/>
              </a:ext>
            </a:extLst>
          </p:cNvPr>
          <p:cNvSpPr/>
          <p:nvPr/>
        </p:nvSpPr>
        <p:spPr>
          <a:xfrm>
            <a:off x="1582738" y="3924300"/>
            <a:ext cx="228600" cy="228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65562" name="Picture 7">
            <a:extLst>
              <a:ext uri="{FF2B5EF4-FFF2-40B4-BE49-F238E27FC236}">
                <a16:creationId xmlns:a16="http://schemas.microsoft.com/office/drawing/2014/main" id="{C8F1A576-F448-4A0A-BCE8-14FBED0D6C1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90825" y="3933825"/>
            <a:ext cx="244475"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63" name="Picture 8">
            <a:extLst>
              <a:ext uri="{FF2B5EF4-FFF2-40B4-BE49-F238E27FC236}">
                <a16:creationId xmlns:a16="http://schemas.microsoft.com/office/drawing/2014/main" id="{0DB51300-8AE7-4CCC-8F64-F47927A9AFE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013200" y="3919538"/>
            <a:ext cx="244475"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64" name="Picture 9">
            <a:extLst>
              <a:ext uri="{FF2B5EF4-FFF2-40B4-BE49-F238E27FC236}">
                <a16:creationId xmlns:a16="http://schemas.microsoft.com/office/drawing/2014/main" id="{8BC91FFC-27A5-47D2-A751-665948C9198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99063" y="3924300"/>
            <a:ext cx="244475"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www.leighterton-school.co.uk/downloads/School%20Questionnaire%20Analysis-2012-V3.JPG">
            <a:hlinkClick r:id="rId2"/>
            <a:extLst>
              <a:ext uri="{FF2B5EF4-FFF2-40B4-BE49-F238E27FC236}">
                <a16:creationId xmlns:a16="http://schemas.microsoft.com/office/drawing/2014/main" id="{8918CE98-9B1A-48EF-A2EA-BAB47CC93E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11388" y="161925"/>
            <a:ext cx="6480175" cy="669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loud Callout 2">
            <a:extLst>
              <a:ext uri="{FF2B5EF4-FFF2-40B4-BE49-F238E27FC236}">
                <a16:creationId xmlns:a16="http://schemas.microsoft.com/office/drawing/2014/main" id="{D512FBB6-496C-4276-B5D1-342BC5A2FA57}"/>
              </a:ext>
            </a:extLst>
          </p:cNvPr>
          <p:cNvSpPr/>
          <p:nvPr/>
        </p:nvSpPr>
        <p:spPr>
          <a:xfrm>
            <a:off x="395288" y="2276475"/>
            <a:ext cx="1873250" cy="1920875"/>
          </a:xfrm>
          <a:prstGeom prst="cloudCallout">
            <a:avLst>
              <a:gd name="adj1" fmla="val 78830"/>
              <a:gd name="adj2" fmla="val -148613"/>
            </a:avLst>
          </a:prstGeom>
          <a:solidFill>
            <a:srgbClr val="FFC000"/>
          </a:solidFill>
          <a:ln>
            <a:solidFill>
              <a:srgbClr val="DDB1E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400" b="1" dirty="0">
              <a:solidFill>
                <a:srgbClr val="FFFFFF"/>
              </a:solidFill>
            </a:endParaRPr>
          </a:p>
        </p:txBody>
      </p:sp>
      <p:sp>
        <p:nvSpPr>
          <p:cNvPr id="66564" name="TextBox 3">
            <a:extLst>
              <a:ext uri="{FF2B5EF4-FFF2-40B4-BE49-F238E27FC236}">
                <a16:creationId xmlns:a16="http://schemas.microsoft.com/office/drawing/2014/main" id="{8CA918FC-842C-45D9-854D-A88EBE682BFB}"/>
              </a:ext>
            </a:extLst>
          </p:cNvPr>
          <p:cNvSpPr txBox="1">
            <a:spLocks noChangeArrowheads="1"/>
          </p:cNvSpPr>
          <p:nvPr/>
        </p:nvSpPr>
        <p:spPr bwMode="auto">
          <a:xfrm>
            <a:off x="666750" y="2774950"/>
            <a:ext cx="1441450" cy="1200150"/>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b="1">
                <a:solidFill>
                  <a:srgbClr val="000000"/>
                </a:solidFill>
                <a:latin typeface="Arial" panose="020B0604020202020204" pitchFamily="34" charset="0"/>
                <a:ea typeface="MS PGothic" panose="020B0600070205080204" pitchFamily="34" charset="-128"/>
              </a:rPr>
              <a:t>Is this a well designed survey?</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CFFCF033-9001-406C-9934-E4C65EDBA79C}"/>
              </a:ext>
            </a:extLst>
          </p:cNvPr>
          <p:cNvSpPr/>
          <p:nvPr/>
        </p:nvSpPr>
        <p:spPr>
          <a:xfrm>
            <a:off x="1475658" y="1772816"/>
            <a:ext cx="2952328" cy="792088"/>
          </a:xfrm>
          <a:prstGeom prst="rect">
            <a:avLst/>
          </a:prstGeom>
          <a:solidFill>
            <a:srgbClr val="92D050"/>
          </a:solid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400" b="1" dirty="0">
              <a:solidFill>
                <a:srgbClr val="FFFFFF"/>
              </a:solidFill>
            </a:endParaRPr>
          </a:p>
        </p:txBody>
      </p:sp>
      <p:sp>
        <p:nvSpPr>
          <p:cNvPr id="19" name="Rectangle 18">
            <a:extLst>
              <a:ext uri="{FF2B5EF4-FFF2-40B4-BE49-F238E27FC236}">
                <a16:creationId xmlns:a16="http://schemas.microsoft.com/office/drawing/2014/main" id="{1C680378-BECF-44C0-9237-F1E01F564FB8}"/>
              </a:ext>
            </a:extLst>
          </p:cNvPr>
          <p:cNvSpPr/>
          <p:nvPr/>
        </p:nvSpPr>
        <p:spPr>
          <a:xfrm>
            <a:off x="1475658" y="3212976"/>
            <a:ext cx="2952328" cy="792088"/>
          </a:xfrm>
          <a:prstGeom prst="rect">
            <a:avLst/>
          </a:prstGeom>
          <a:solidFill>
            <a:srgbClr val="92D050"/>
          </a:solid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400" b="1" dirty="0">
              <a:solidFill>
                <a:srgbClr val="FFFFFF"/>
              </a:solidFill>
            </a:endParaRPr>
          </a:p>
        </p:txBody>
      </p:sp>
      <p:sp>
        <p:nvSpPr>
          <p:cNvPr id="20" name="Rectangle 19">
            <a:extLst>
              <a:ext uri="{FF2B5EF4-FFF2-40B4-BE49-F238E27FC236}">
                <a16:creationId xmlns:a16="http://schemas.microsoft.com/office/drawing/2014/main" id="{BC727D21-FF2B-43A4-9108-0B02BFF18928}"/>
              </a:ext>
            </a:extLst>
          </p:cNvPr>
          <p:cNvSpPr/>
          <p:nvPr/>
        </p:nvSpPr>
        <p:spPr>
          <a:xfrm>
            <a:off x="1475658" y="4653136"/>
            <a:ext cx="2952328" cy="792088"/>
          </a:xfrm>
          <a:prstGeom prst="rect">
            <a:avLst/>
          </a:prstGeom>
          <a:solidFill>
            <a:srgbClr val="92D050"/>
          </a:solid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400" b="1" dirty="0">
              <a:solidFill>
                <a:srgbClr val="FFFFFF"/>
              </a:solidFill>
            </a:endParaRPr>
          </a:p>
        </p:txBody>
      </p:sp>
      <p:sp>
        <p:nvSpPr>
          <p:cNvPr id="50190" name="Rectangle 4">
            <a:extLst>
              <a:ext uri="{FF2B5EF4-FFF2-40B4-BE49-F238E27FC236}">
                <a16:creationId xmlns:a16="http://schemas.microsoft.com/office/drawing/2014/main" id="{8834EAEA-548C-45DD-BA56-65578456DE88}"/>
              </a:ext>
            </a:extLst>
          </p:cNvPr>
          <p:cNvSpPr>
            <a:spLocks noGrp="1" noChangeArrowheads="1"/>
          </p:cNvSpPr>
          <p:nvPr>
            <p:ph type="title"/>
          </p:nvPr>
        </p:nvSpPr>
        <p:spPr>
          <a:xfrm>
            <a:off x="2155825" y="273050"/>
            <a:ext cx="6911975" cy="869950"/>
          </a:xfrm>
        </p:spPr>
        <p:txBody>
          <a:bodyPr lIns="90488" tIns="44450" rIns="90488" bIns="44450" rtlCol="0">
            <a:normAutofit fontScale="90000"/>
          </a:bodyPr>
          <a:lstStyle/>
          <a:p>
            <a:pPr eaLnBrk="1" fontAlgn="auto" hangingPunct="1">
              <a:spcAft>
                <a:spcPts val="0"/>
              </a:spcAft>
              <a:defRPr/>
            </a:pPr>
            <a:r>
              <a:rPr lang="en-US" altLang="en-US" sz="3200" dirty="0">
                <a:solidFill>
                  <a:srgbClr val="000000"/>
                </a:solidFill>
                <a:ea typeface="MS PGothic" panose="020B0600070205080204" pitchFamily="34" charset="-128"/>
              </a:rPr>
              <a:t>Stages in the </a:t>
            </a:r>
            <a:br>
              <a:rPr lang="en-US" altLang="en-US" sz="3200" dirty="0">
                <a:solidFill>
                  <a:srgbClr val="000000"/>
                </a:solidFill>
                <a:ea typeface="MS PGothic" panose="020B0600070205080204" pitchFamily="34" charset="-128"/>
              </a:rPr>
            </a:br>
            <a:r>
              <a:rPr lang="en-US" altLang="en-US" sz="3200" dirty="0">
                <a:solidFill>
                  <a:srgbClr val="000000"/>
                </a:solidFill>
                <a:ea typeface="MS PGothic" panose="020B0600070205080204" pitchFamily="34" charset="-128"/>
              </a:rPr>
              <a:t>Development of a Questionnaire</a:t>
            </a:r>
          </a:p>
        </p:txBody>
      </p:sp>
      <p:sp>
        <p:nvSpPr>
          <p:cNvPr id="67596" name="Rectangle 11">
            <a:extLst>
              <a:ext uri="{FF2B5EF4-FFF2-40B4-BE49-F238E27FC236}">
                <a16:creationId xmlns:a16="http://schemas.microsoft.com/office/drawing/2014/main" id="{95A39AF4-F360-40E1-A9E3-7CBD6F541FD5}"/>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Tx/>
              <a:buNone/>
            </a:pPr>
            <a:fld id="{512C03E2-7F4C-47E3-99DE-8691955F4709}" type="slidenum">
              <a:rPr lang="en-GB" altLang="en-US" sz="1200" smtClean="0">
                <a:solidFill>
                  <a:srgbClr val="898989"/>
                </a:solidFill>
                <a:latin typeface="Calibri" panose="020F0502020204030204" pitchFamily="34" charset="0"/>
                <a:ea typeface="MS PGothic" panose="020B0600070205080204" pitchFamily="34" charset="-128"/>
              </a:rPr>
              <a:pPr fontAlgn="base">
                <a:spcBef>
                  <a:spcPct val="0"/>
                </a:spcBef>
                <a:spcAft>
                  <a:spcPct val="0"/>
                </a:spcAft>
                <a:buClrTx/>
                <a:buSzTx/>
                <a:buFontTx/>
                <a:buNone/>
              </a:pPr>
              <a:t>34</a:t>
            </a:fld>
            <a:endParaRPr lang="en-GB" altLang="en-US" sz="1200">
              <a:solidFill>
                <a:srgbClr val="898989"/>
              </a:solidFill>
              <a:latin typeface="Calibri" panose="020F0502020204030204" pitchFamily="34" charset="0"/>
              <a:ea typeface="MS PGothic" panose="020B0600070205080204" pitchFamily="34" charset="-128"/>
            </a:endParaRPr>
          </a:p>
        </p:txBody>
      </p:sp>
      <p:sp>
        <p:nvSpPr>
          <p:cNvPr id="67597" name="Rectangle 2">
            <a:extLst>
              <a:ext uri="{FF2B5EF4-FFF2-40B4-BE49-F238E27FC236}">
                <a16:creationId xmlns:a16="http://schemas.microsoft.com/office/drawing/2014/main" id="{84E2F394-2A68-4FF6-B6C4-BFB5021DF9B4}"/>
              </a:ext>
            </a:extLst>
          </p:cNvPr>
          <p:cNvSpPr>
            <a:spLocks noChangeArrowheads="1"/>
          </p:cNvSpPr>
          <p:nvPr/>
        </p:nvSpPr>
        <p:spPr bwMode="auto">
          <a:xfrm>
            <a:off x="7200900" y="6629400"/>
            <a:ext cx="1905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eaLnBrk="1" hangingPunct="1">
              <a:spcBef>
                <a:spcPct val="0"/>
              </a:spcBef>
              <a:buClrTx/>
              <a:buSzTx/>
              <a:buFontTx/>
              <a:buNone/>
            </a:pPr>
            <a:endParaRPr lang="en-US" altLang="en-US" sz="1000" b="1">
              <a:solidFill>
                <a:srgbClr val="000000"/>
              </a:solidFill>
              <a:latin typeface="Arial" panose="020B0604020202020204" pitchFamily="34" charset="0"/>
              <a:ea typeface="MS PGothic" panose="020B0600070205080204" pitchFamily="34" charset="-128"/>
            </a:endParaRPr>
          </a:p>
        </p:txBody>
      </p:sp>
      <p:sp>
        <p:nvSpPr>
          <p:cNvPr id="67598" name="Rectangle 3">
            <a:extLst>
              <a:ext uri="{FF2B5EF4-FFF2-40B4-BE49-F238E27FC236}">
                <a16:creationId xmlns:a16="http://schemas.microsoft.com/office/drawing/2014/main" id="{7C8A7616-4A2F-4336-8496-F2E7D05D849B}"/>
              </a:ext>
            </a:extLst>
          </p:cNvPr>
          <p:cNvSpPr>
            <a:spLocks noChangeArrowheads="1"/>
          </p:cNvSpPr>
          <p:nvPr/>
        </p:nvSpPr>
        <p:spPr bwMode="auto">
          <a:xfrm>
            <a:off x="0" y="6629400"/>
            <a:ext cx="4213225"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US" altLang="en-US" sz="1000" b="1">
              <a:solidFill>
                <a:srgbClr val="000000"/>
              </a:solidFill>
              <a:latin typeface="Arial" panose="020B0604020202020204" pitchFamily="34" charset="0"/>
              <a:ea typeface="MS PGothic" panose="020B0600070205080204" pitchFamily="34" charset="-128"/>
            </a:endParaRPr>
          </a:p>
        </p:txBody>
      </p:sp>
      <p:sp>
        <p:nvSpPr>
          <p:cNvPr id="13321" name="Rectangle 10">
            <a:extLst>
              <a:ext uri="{FF2B5EF4-FFF2-40B4-BE49-F238E27FC236}">
                <a16:creationId xmlns:a16="http://schemas.microsoft.com/office/drawing/2014/main" id="{24259900-D8AA-4739-AD59-7AEED7091E64}"/>
              </a:ext>
            </a:extLst>
          </p:cNvPr>
          <p:cNvSpPr>
            <a:spLocks noChangeArrowheads="1"/>
          </p:cNvSpPr>
          <p:nvPr/>
        </p:nvSpPr>
        <p:spPr bwMode="auto">
          <a:xfrm>
            <a:off x="5651500" y="4219575"/>
            <a:ext cx="1898650"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marL="176213" indent="-176213"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lnSpc>
                <a:spcPct val="120000"/>
              </a:lnSpc>
              <a:spcBef>
                <a:spcPct val="0"/>
              </a:spcBef>
              <a:buClr>
                <a:srgbClr val="000000"/>
              </a:buClr>
              <a:buSzTx/>
              <a:buFontTx/>
              <a:buBlip>
                <a:blip r:embed="rId3"/>
              </a:buBlip>
            </a:pPr>
            <a:r>
              <a:rPr lang="en-US" altLang="en-US" sz="2000" b="1">
                <a:solidFill>
                  <a:srgbClr val="FC205F"/>
                </a:solidFill>
                <a:latin typeface="Arial" panose="020B0604020202020204" pitchFamily="34" charset="0"/>
                <a:ea typeface="MS PGothic" panose="020B0600070205080204" pitchFamily="34" charset="-128"/>
              </a:rPr>
              <a:t> </a:t>
            </a:r>
            <a:r>
              <a:rPr lang="en-US" altLang="en-US" sz="2000" b="1">
                <a:solidFill>
                  <a:srgbClr val="124992"/>
                </a:solidFill>
                <a:latin typeface="Arial" panose="020B0604020202020204" pitchFamily="34" charset="0"/>
                <a:ea typeface="MS PGothic" panose="020B0600070205080204" pitchFamily="34" charset="-128"/>
              </a:rPr>
              <a:t>Pilot testing</a:t>
            </a:r>
          </a:p>
          <a:p>
            <a:pPr eaLnBrk="1" hangingPunct="1">
              <a:lnSpc>
                <a:spcPct val="120000"/>
              </a:lnSpc>
              <a:spcBef>
                <a:spcPct val="0"/>
              </a:spcBef>
              <a:buClr>
                <a:srgbClr val="000000"/>
              </a:buClr>
              <a:buSzTx/>
              <a:buFontTx/>
              <a:buBlip>
                <a:blip r:embed="rId3"/>
              </a:buBlip>
            </a:pPr>
            <a:r>
              <a:rPr lang="en-US" altLang="en-US" sz="2000" b="1">
                <a:solidFill>
                  <a:srgbClr val="124992"/>
                </a:solidFill>
                <a:latin typeface="Arial" panose="020B0604020202020204" pitchFamily="34" charset="0"/>
                <a:ea typeface="MS PGothic" panose="020B0600070205080204" pitchFamily="34" charset="-128"/>
              </a:rPr>
              <a:t> Redesign</a:t>
            </a:r>
          </a:p>
        </p:txBody>
      </p:sp>
      <p:sp>
        <p:nvSpPr>
          <p:cNvPr id="67600" name="Line 11">
            <a:extLst>
              <a:ext uri="{FF2B5EF4-FFF2-40B4-BE49-F238E27FC236}">
                <a16:creationId xmlns:a16="http://schemas.microsoft.com/office/drawing/2014/main" id="{038A2F42-F7E9-4809-BB27-500E19BCA9B0}"/>
              </a:ext>
            </a:extLst>
          </p:cNvPr>
          <p:cNvSpPr>
            <a:spLocks noChangeShapeType="1"/>
          </p:cNvSpPr>
          <p:nvPr/>
        </p:nvSpPr>
        <p:spPr bwMode="auto">
          <a:xfrm>
            <a:off x="4427538" y="4941888"/>
            <a:ext cx="927100" cy="0"/>
          </a:xfrm>
          <a:prstGeom prst="line">
            <a:avLst/>
          </a:prstGeom>
          <a:noFill/>
          <a:ln w="38100">
            <a:solidFill>
              <a:srgbClr val="732888"/>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3324" name="Rectangle 13">
            <a:extLst>
              <a:ext uri="{FF2B5EF4-FFF2-40B4-BE49-F238E27FC236}">
                <a16:creationId xmlns:a16="http://schemas.microsoft.com/office/drawing/2014/main" id="{44E249B9-4420-4CAF-AFAD-A643FB81BCD4}"/>
              </a:ext>
            </a:extLst>
          </p:cNvPr>
          <p:cNvSpPr>
            <a:spLocks noChangeArrowheads="1"/>
          </p:cNvSpPr>
          <p:nvPr/>
        </p:nvSpPr>
        <p:spPr bwMode="auto">
          <a:xfrm>
            <a:off x="5651500" y="5516563"/>
            <a:ext cx="2782888"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marL="176213" indent="-176213"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lnSpc>
                <a:spcPct val="120000"/>
              </a:lnSpc>
              <a:spcBef>
                <a:spcPct val="0"/>
              </a:spcBef>
              <a:buClr>
                <a:srgbClr val="000000"/>
              </a:buClr>
              <a:buSzTx/>
              <a:buFontTx/>
              <a:buBlip>
                <a:blip r:embed="rId3"/>
              </a:buBlip>
            </a:pPr>
            <a:r>
              <a:rPr lang="en-US" altLang="en-US" sz="2000" b="1">
                <a:solidFill>
                  <a:srgbClr val="124992"/>
                </a:solidFill>
                <a:latin typeface="Arial" panose="020B0604020202020204" pitchFamily="34" charset="0"/>
                <a:ea typeface="MS PGothic" panose="020B0600070205080204" pitchFamily="34" charset="-128"/>
              </a:rPr>
              <a:t> Final questionnaire</a:t>
            </a:r>
          </a:p>
        </p:txBody>
      </p:sp>
      <p:sp>
        <p:nvSpPr>
          <p:cNvPr id="67602" name="Line 14">
            <a:extLst>
              <a:ext uri="{FF2B5EF4-FFF2-40B4-BE49-F238E27FC236}">
                <a16:creationId xmlns:a16="http://schemas.microsoft.com/office/drawing/2014/main" id="{C9BB1FD9-277E-4CE5-9192-A6747F3606D6}"/>
              </a:ext>
            </a:extLst>
          </p:cNvPr>
          <p:cNvSpPr>
            <a:spLocks noChangeShapeType="1"/>
          </p:cNvSpPr>
          <p:nvPr/>
        </p:nvSpPr>
        <p:spPr bwMode="auto">
          <a:xfrm>
            <a:off x="6443663" y="5011738"/>
            <a:ext cx="0" cy="504825"/>
          </a:xfrm>
          <a:prstGeom prst="line">
            <a:avLst/>
          </a:prstGeom>
          <a:noFill/>
          <a:ln w="38100">
            <a:solidFill>
              <a:srgbClr val="732888"/>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17779" name="Line 8">
            <a:extLst>
              <a:ext uri="{FF2B5EF4-FFF2-40B4-BE49-F238E27FC236}">
                <a16:creationId xmlns:a16="http://schemas.microsoft.com/office/drawing/2014/main" id="{67B43262-EF11-4531-86DC-AA28B97AF00E}"/>
              </a:ext>
            </a:extLst>
          </p:cNvPr>
          <p:cNvSpPr>
            <a:spLocks noChangeShapeType="1"/>
          </p:cNvSpPr>
          <p:nvPr/>
        </p:nvSpPr>
        <p:spPr bwMode="auto">
          <a:xfrm>
            <a:off x="1993106" y="2565400"/>
            <a:ext cx="0" cy="647700"/>
          </a:xfrm>
          <a:prstGeom prst="line">
            <a:avLst/>
          </a:prstGeom>
          <a:noFill/>
          <a:ln w="50800">
            <a:solidFill>
              <a:srgbClr val="732888"/>
            </a:solidFill>
            <a:round/>
            <a:headEnd/>
            <a:tailEnd type="triangle" w="med" len="med"/>
          </a:ln>
          <a:scene3d>
            <a:camera prst="orthographicFront"/>
            <a:lightRig rig="threePt" dir="t"/>
          </a:scene3d>
          <a:sp3d>
            <a:bevelT w="114300" prst="artDeco"/>
          </a:sp3d>
          <a:extLst>
            <a:ext uri="{909E8E84-426E-40DD-AFC4-6F175D3DCCD1}">
              <a14:hiddenFill xmlns:a14="http://schemas.microsoft.com/office/drawing/2010/main">
                <a:noFill/>
              </a14:hiddenFill>
            </a:ext>
          </a:extLst>
        </p:spPr>
        <p:txBody>
          <a:bodyPr wrap="none" anchor="ctr"/>
          <a:lstStyle/>
          <a:p>
            <a:pPr>
              <a:defRPr/>
            </a:pPr>
            <a:endParaRPr lang="en-GB" dirty="0"/>
          </a:p>
        </p:txBody>
      </p:sp>
      <p:sp>
        <p:nvSpPr>
          <p:cNvPr id="117780" name="Line 8">
            <a:extLst>
              <a:ext uri="{FF2B5EF4-FFF2-40B4-BE49-F238E27FC236}">
                <a16:creationId xmlns:a16="http://schemas.microsoft.com/office/drawing/2014/main" id="{FCA0D9FD-A33A-442E-88DB-7AA42241B202}"/>
              </a:ext>
            </a:extLst>
          </p:cNvPr>
          <p:cNvSpPr>
            <a:spLocks noChangeShapeType="1"/>
          </p:cNvSpPr>
          <p:nvPr/>
        </p:nvSpPr>
        <p:spPr bwMode="auto">
          <a:xfrm>
            <a:off x="1993106" y="4005263"/>
            <a:ext cx="0" cy="647700"/>
          </a:xfrm>
          <a:prstGeom prst="line">
            <a:avLst/>
          </a:prstGeom>
          <a:noFill/>
          <a:ln w="50800">
            <a:solidFill>
              <a:srgbClr val="732888"/>
            </a:solidFill>
            <a:round/>
            <a:headEnd/>
            <a:tailEnd type="triangle" w="med" len="med"/>
          </a:ln>
          <a:scene3d>
            <a:camera prst="orthographicFront"/>
            <a:lightRig rig="threePt" dir="t"/>
          </a:scene3d>
          <a:sp3d>
            <a:bevelT w="114300" prst="artDeco"/>
          </a:sp3d>
          <a:extLst>
            <a:ext uri="{909E8E84-426E-40DD-AFC4-6F175D3DCCD1}">
              <a14:hiddenFill xmlns:a14="http://schemas.microsoft.com/office/drawing/2010/main">
                <a:noFill/>
              </a14:hiddenFill>
            </a:ext>
          </a:extLst>
        </p:spPr>
        <p:txBody>
          <a:bodyPr wrap="none" anchor="ctr"/>
          <a:lstStyle/>
          <a:p>
            <a:pPr>
              <a:defRPr/>
            </a:pPr>
            <a:endParaRPr lang="en-GB" dirty="0"/>
          </a:p>
        </p:txBody>
      </p:sp>
      <p:sp>
        <p:nvSpPr>
          <p:cNvPr id="13329" name="Rectangle 5">
            <a:extLst>
              <a:ext uri="{FF2B5EF4-FFF2-40B4-BE49-F238E27FC236}">
                <a16:creationId xmlns:a16="http://schemas.microsoft.com/office/drawing/2014/main" id="{0E56C1FC-4F1B-4A52-8653-04EB9990E05D}"/>
              </a:ext>
            </a:extLst>
          </p:cNvPr>
          <p:cNvSpPr>
            <a:spLocks noChangeArrowheads="1"/>
          </p:cNvSpPr>
          <p:nvPr/>
        </p:nvSpPr>
        <p:spPr bwMode="auto">
          <a:xfrm>
            <a:off x="1736725" y="1936750"/>
            <a:ext cx="2368550" cy="458788"/>
          </a:xfrm>
          <a:prstGeom prst="rect">
            <a:avLst/>
          </a:prstGeom>
          <a:solidFill>
            <a:srgbClr val="92D050"/>
          </a:solidFill>
          <a:ln>
            <a:noFill/>
          </a:ln>
          <a:scene3d>
            <a:camera prst="orthographicFront"/>
            <a:lightRig rig="threePt" dir="t"/>
          </a:scene3d>
          <a:sp3d>
            <a:bevelT w="114300" prst="artDeco"/>
          </a:sp3d>
        </p:spPr>
        <p:txBody>
          <a:bodyPr wrap="none" lIns="90488" tIns="44450" rIns="90488" bIns="44450">
            <a:spAutoFit/>
          </a:bodyPr>
          <a:lstStyle>
            <a:lvl1pPr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defRPr/>
            </a:pPr>
            <a:r>
              <a:rPr lang="en-US" altLang="en-US" sz="2400" b="1" dirty="0">
                <a:solidFill>
                  <a:srgbClr val="124992"/>
                </a:solidFill>
                <a:latin typeface="Arial" panose="020B0604020202020204" pitchFamily="34" charset="0"/>
                <a:ea typeface="MS PGothic" panose="020B0600070205080204" pitchFamily="34" charset="-128"/>
              </a:rPr>
              <a:t>Planning stage</a:t>
            </a:r>
          </a:p>
        </p:txBody>
      </p:sp>
      <p:sp>
        <p:nvSpPr>
          <p:cNvPr id="13331" name="Rectangle 6">
            <a:extLst>
              <a:ext uri="{FF2B5EF4-FFF2-40B4-BE49-F238E27FC236}">
                <a16:creationId xmlns:a16="http://schemas.microsoft.com/office/drawing/2014/main" id="{03678AD0-E209-4FA4-B6DE-9DF81E2B069C}"/>
              </a:ext>
            </a:extLst>
          </p:cNvPr>
          <p:cNvSpPr>
            <a:spLocks noChangeArrowheads="1"/>
          </p:cNvSpPr>
          <p:nvPr/>
        </p:nvSpPr>
        <p:spPr bwMode="auto">
          <a:xfrm>
            <a:off x="1833563" y="3355975"/>
            <a:ext cx="2098675" cy="458788"/>
          </a:xfrm>
          <a:prstGeom prst="rect">
            <a:avLst/>
          </a:prstGeom>
          <a:solidFill>
            <a:srgbClr val="92D050"/>
          </a:solidFill>
          <a:ln>
            <a:noFill/>
          </a:ln>
          <a:scene3d>
            <a:camera prst="orthographicFront"/>
            <a:lightRig rig="threePt" dir="t"/>
          </a:scene3d>
          <a:sp3d>
            <a:bevelT w="114300" prst="artDeco"/>
          </a:sp3d>
        </p:spPr>
        <p:txBody>
          <a:bodyPr wrap="none" lIns="90488" tIns="44450" rIns="90488" bIns="44450">
            <a:spAutoFit/>
          </a:bodyPr>
          <a:lstStyle>
            <a:lvl1pPr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defRPr/>
            </a:pPr>
            <a:r>
              <a:rPr lang="en-US" altLang="en-US" sz="2400" b="1" dirty="0">
                <a:solidFill>
                  <a:srgbClr val="124992"/>
                </a:solidFill>
                <a:latin typeface="Arial" panose="020B0604020202020204" pitchFamily="34" charset="0"/>
                <a:ea typeface="MS PGothic" panose="020B0600070205080204" pitchFamily="34" charset="-128"/>
              </a:rPr>
              <a:t>Design stage</a:t>
            </a:r>
          </a:p>
        </p:txBody>
      </p:sp>
      <p:sp>
        <p:nvSpPr>
          <p:cNvPr id="13336" name="Rectangle 7">
            <a:extLst>
              <a:ext uri="{FF2B5EF4-FFF2-40B4-BE49-F238E27FC236}">
                <a16:creationId xmlns:a16="http://schemas.microsoft.com/office/drawing/2014/main" id="{35DA663C-30A6-45AC-9DE0-183FED5C2378}"/>
              </a:ext>
            </a:extLst>
          </p:cNvPr>
          <p:cNvSpPr>
            <a:spLocks noChangeArrowheads="1"/>
          </p:cNvSpPr>
          <p:nvPr/>
        </p:nvSpPr>
        <p:spPr bwMode="auto">
          <a:xfrm>
            <a:off x="2047875" y="4797425"/>
            <a:ext cx="1738313" cy="458788"/>
          </a:xfrm>
          <a:prstGeom prst="rect">
            <a:avLst/>
          </a:prstGeom>
          <a:solidFill>
            <a:srgbClr val="92D050"/>
          </a:solidFill>
          <a:ln>
            <a:noFill/>
          </a:ln>
          <a:scene3d>
            <a:camera prst="orthographicFront"/>
            <a:lightRig rig="threePt" dir="t"/>
          </a:scene3d>
          <a:sp3d>
            <a:bevelT w="114300" prst="artDeco"/>
          </a:sp3d>
        </p:spPr>
        <p:txBody>
          <a:bodyPr wrap="none" lIns="90488" tIns="44450" rIns="90488" bIns="44450">
            <a:spAutoFit/>
          </a:bodyPr>
          <a:lstStyle>
            <a:lvl1pPr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defRPr/>
            </a:pPr>
            <a:r>
              <a:rPr lang="en-US" altLang="en-US" sz="2400" b="1" dirty="0">
                <a:solidFill>
                  <a:srgbClr val="124992"/>
                </a:solidFill>
                <a:latin typeface="Arial" panose="020B0604020202020204" pitchFamily="34" charset="0"/>
                <a:ea typeface="MS PGothic" panose="020B0600070205080204" pitchFamily="34" charset="-128"/>
              </a:rPr>
              <a:t>Pilot stage</a:t>
            </a:r>
          </a:p>
        </p:txBody>
      </p:sp>
      <p:sp>
        <p:nvSpPr>
          <p:cNvPr id="2" name="Cloud Callout 1">
            <a:extLst>
              <a:ext uri="{FF2B5EF4-FFF2-40B4-BE49-F238E27FC236}">
                <a16:creationId xmlns:a16="http://schemas.microsoft.com/office/drawing/2014/main" id="{97179AE1-03B3-4B25-BAD4-ED021B4C4F76}"/>
              </a:ext>
            </a:extLst>
          </p:cNvPr>
          <p:cNvSpPr/>
          <p:nvPr/>
        </p:nvSpPr>
        <p:spPr>
          <a:xfrm>
            <a:off x="5003800" y="1936750"/>
            <a:ext cx="3249613" cy="2068513"/>
          </a:xfrm>
          <a:prstGeom prst="cloudCallout">
            <a:avLst>
              <a:gd name="adj1" fmla="val -53887"/>
              <a:gd name="adj2" fmla="val 74430"/>
            </a:avLst>
          </a:prstGeom>
          <a:solidFill>
            <a:schemeClr val="accent4">
              <a:lumMod val="60000"/>
              <a:lumOff val="40000"/>
            </a:schemeClr>
          </a:solidFill>
          <a:ln>
            <a:solidFill>
              <a:srgbClr val="DDB1E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rgbClr val="000000"/>
                </a:solidFill>
              </a:rPr>
              <a:t>Always pretest !!!! </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withEffect">
                                  <p:stCondLst>
                                    <p:cond delay="0"/>
                                  </p:stCondLst>
                                  <p:childTnLst>
                                    <p:set>
                                      <p:cBhvr>
                                        <p:cTn id="6" dur="1" fill="hold">
                                          <p:stCondLst>
                                            <p:cond delay="0"/>
                                          </p:stCondLst>
                                        </p:cTn>
                                        <p:tgtEl>
                                          <p:spTgt spid="13336"/>
                                        </p:tgtEl>
                                        <p:attrNameLst>
                                          <p:attrName>style.visibility</p:attrName>
                                        </p:attrNameLst>
                                      </p:cBhvr>
                                      <p:to>
                                        <p:strVal val="visible"/>
                                      </p:to>
                                    </p:set>
                                    <p:animEffect transition="in" filter="slide(fromLeft)">
                                      <p:cBhvr>
                                        <p:cTn id="7" dur="500"/>
                                        <p:tgtEl>
                                          <p:spTgt spid="13336"/>
                                        </p:tgtEl>
                                      </p:cBhvr>
                                    </p:animEffect>
                                  </p:childTnLst>
                                </p:cTn>
                              </p:par>
                              <p:par>
                                <p:cTn id="8" presetID="12" presetClass="entr" presetSubtype="8" fill="hold" nodeType="withEffect">
                                  <p:stCondLst>
                                    <p:cond delay="0"/>
                                  </p:stCondLst>
                                  <p:childTnLst>
                                    <p:set>
                                      <p:cBhvr>
                                        <p:cTn id="9" dur="1" fill="hold">
                                          <p:stCondLst>
                                            <p:cond delay="0"/>
                                          </p:stCondLst>
                                        </p:cTn>
                                        <p:tgtEl>
                                          <p:spTgt spid="13331"/>
                                        </p:tgtEl>
                                        <p:attrNameLst>
                                          <p:attrName>style.visibility</p:attrName>
                                        </p:attrNameLst>
                                      </p:cBhvr>
                                      <p:to>
                                        <p:strVal val="visible"/>
                                      </p:to>
                                    </p:set>
                                    <p:animEffect transition="in" filter="slide(fromLeft)">
                                      <p:cBhvr>
                                        <p:cTn id="10" dur="500"/>
                                        <p:tgtEl>
                                          <p:spTgt spid="13331"/>
                                        </p:tgtEl>
                                      </p:cBhvr>
                                    </p:animEffect>
                                  </p:childTnLst>
                                </p:cTn>
                              </p:par>
                              <p:par>
                                <p:cTn id="11" presetID="12" presetClass="entr" presetSubtype="8" fill="hold" nodeType="withEffect">
                                  <p:stCondLst>
                                    <p:cond delay="0"/>
                                  </p:stCondLst>
                                  <p:childTnLst>
                                    <p:set>
                                      <p:cBhvr>
                                        <p:cTn id="12" dur="1" fill="hold">
                                          <p:stCondLst>
                                            <p:cond delay="0"/>
                                          </p:stCondLst>
                                        </p:cTn>
                                        <p:tgtEl>
                                          <p:spTgt spid="13329"/>
                                        </p:tgtEl>
                                        <p:attrNameLst>
                                          <p:attrName>style.visibility</p:attrName>
                                        </p:attrNameLst>
                                      </p:cBhvr>
                                      <p:to>
                                        <p:strVal val="visible"/>
                                      </p:to>
                                    </p:set>
                                    <p:animEffect transition="in" filter="slide(fromLeft)">
                                      <p:cBhvr>
                                        <p:cTn id="13" dur="500"/>
                                        <p:tgtEl>
                                          <p:spTgt spid="13329"/>
                                        </p:tgtEl>
                                      </p:cBhvr>
                                    </p:animEffect>
                                  </p:childTnLst>
                                </p:cTn>
                              </p:par>
                            </p:childTnLst>
                          </p:cTn>
                        </p:par>
                        <p:par>
                          <p:cTn id="14" fill="hold" nodeType="afterGroup">
                            <p:stCondLst>
                              <p:cond delay="500"/>
                            </p:stCondLst>
                            <p:childTnLst>
                              <p:par>
                                <p:cTn id="15" presetID="12" presetClass="entr" presetSubtype="2" fill="hold" grpId="0" nodeType="afterEffect">
                                  <p:stCondLst>
                                    <p:cond delay="0"/>
                                  </p:stCondLst>
                                  <p:childTnLst>
                                    <p:set>
                                      <p:cBhvr>
                                        <p:cTn id="16" dur="1" fill="hold">
                                          <p:stCondLst>
                                            <p:cond delay="0"/>
                                          </p:stCondLst>
                                        </p:cTn>
                                        <p:tgtEl>
                                          <p:spTgt spid="13321"/>
                                        </p:tgtEl>
                                        <p:attrNameLst>
                                          <p:attrName>style.visibility</p:attrName>
                                        </p:attrNameLst>
                                      </p:cBhvr>
                                      <p:to>
                                        <p:strVal val="visible"/>
                                      </p:to>
                                    </p:set>
                                    <p:animEffect transition="in" filter="slide(fromRight)">
                                      <p:cBhvr>
                                        <p:cTn id="17" dur="500"/>
                                        <p:tgtEl>
                                          <p:spTgt spid="13321"/>
                                        </p:tgtEl>
                                      </p:cBhvr>
                                    </p:animEffect>
                                  </p:childTnLst>
                                </p:cTn>
                              </p:par>
                            </p:childTnLst>
                          </p:cTn>
                        </p:par>
                        <p:par>
                          <p:cTn id="18" fill="hold" nodeType="afterGroup">
                            <p:stCondLst>
                              <p:cond delay="1000"/>
                            </p:stCondLst>
                            <p:childTnLst>
                              <p:par>
                                <p:cTn id="19" presetID="12" presetClass="entr" presetSubtype="2" fill="hold" grpId="0" nodeType="afterEffect">
                                  <p:stCondLst>
                                    <p:cond delay="0"/>
                                  </p:stCondLst>
                                  <p:childTnLst>
                                    <p:set>
                                      <p:cBhvr>
                                        <p:cTn id="20" dur="1" fill="hold">
                                          <p:stCondLst>
                                            <p:cond delay="0"/>
                                          </p:stCondLst>
                                        </p:cTn>
                                        <p:tgtEl>
                                          <p:spTgt spid="13324"/>
                                        </p:tgtEl>
                                        <p:attrNameLst>
                                          <p:attrName>style.visibility</p:attrName>
                                        </p:attrNameLst>
                                      </p:cBhvr>
                                      <p:to>
                                        <p:strVal val="visible"/>
                                      </p:to>
                                    </p:set>
                                    <p:animEffect transition="in" filter="slide(fromRight)">
                                      <p:cBhvr>
                                        <p:cTn id="21" dur="500"/>
                                        <p:tgtEl>
                                          <p:spTgt spid="133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1" grpId="0"/>
      <p:bldP spid="1332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a:extLst>
              <a:ext uri="{FF2B5EF4-FFF2-40B4-BE49-F238E27FC236}">
                <a16:creationId xmlns:a16="http://schemas.microsoft.com/office/drawing/2014/main" id="{9DD38136-190B-4EA8-A6DC-80D3BBF87032}"/>
              </a:ext>
            </a:extLst>
          </p:cNvPr>
          <p:cNvSpPr>
            <a:spLocks noGrp="1"/>
          </p:cNvSpPr>
          <p:nvPr>
            <p:ph type="title"/>
          </p:nvPr>
        </p:nvSpPr>
        <p:spPr/>
        <p:txBody>
          <a:bodyPr/>
          <a:lstStyle/>
          <a:p>
            <a:pPr eaLnBrk="1" hangingPunct="1"/>
            <a:r>
              <a:rPr lang="en-GB" altLang="en-US"/>
              <a:t>Pilot your tool</a:t>
            </a:r>
          </a:p>
        </p:txBody>
      </p:sp>
      <p:sp>
        <p:nvSpPr>
          <p:cNvPr id="3" name="Content Placeholder 2">
            <a:extLst>
              <a:ext uri="{FF2B5EF4-FFF2-40B4-BE49-F238E27FC236}">
                <a16:creationId xmlns:a16="http://schemas.microsoft.com/office/drawing/2014/main" id="{50D5C9B8-3600-45E1-AC4A-B0B4446302B4}"/>
              </a:ext>
            </a:extLst>
          </p:cNvPr>
          <p:cNvSpPr>
            <a:spLocks noGrp="1"/>
          </p:cNvSpPr>
          <p:nvPr>
            <p:ph idx="1"/>
          </p:nvPr>
        </p:nvSpPr>
        <p:spPr>
          <a:xfrm>
            <a:off x="467544" y="1700808"/>
            <a:ext cx="6696744" cy="4679950"/>
          </a:xfrm>
        </p:spPr>
        <p:txBody>
          <a:bodyPr rtlCol="0">
            <a:normAutofit/>
            <a:scene3d>
              <a:camera prst="orthographicFront"/>
              <a:lightRig rig="threePt" dir="t"/>
            </a:scene3d>
            <a:sp3d/>
          </a:bodyPr>
          <a:lstStyle/>
          <a:p>
            <a:pPr eaLnBrk="1" fontAlgn="auto" hangingPunct="1">
              <a:spcAft>
                <a:spcPts val="0"/>
              </a:spcAft>
              <a:buFont typeface="Wingdings 3" charset="2"/>
              <a:buChar char=""/>
              <a:defRPr/>
            </a:pPr>
            <a:r>
              <a:rPr lang="en-GB" dirty="0">
                <a:solidFill>
                  <a:schemeClr val="tx1">
                    <a:lumMod val="65000"/>
                    <a:lumOff val="35000"/>
                  </a:schemeClr>
                </a:solidFill>
              </a:rPr>
              <a:t>This is the </a:t>
            </a:r>
            <a:r>
              <a:rPr lang="en-GB" dirty="0">
                <a:solidFill>
                  <a:schemeClr val="tx1">
                    <a:lumMod val="65000"/>
                    <a:lumOff val="35000"/>
                  </a:schemeClr>
                </a:solidFill>
                <a:effectLst>
                  <a:glow rad="101600">
                    <a:schemeClr val="accent2">
                      <a:satMod val="175000"/>
                      <a:alpha val="40000"/>
                    </a:schemeClr>
                  </a:glow>
                </a:effectLst>
              </a:rPr>
              <a:t>MOST IMPORTANT </a:t>
            </a:r>
            <a:r>
              <a:rPr lang="en-GB" dirty="0">
                <a:solidFill>
                  <a:schemeClr val="tx1">
                    <a:lumMod val="65000"/>
                    <a:lumOff val="35000"/>
                  </a:schemeClr>
                </a:solidFill>
              </a:rPr>
              <a:t>part.</a:t>
            </a:r>
          </a:p>
          <a:p>
            <a:pPr eaLnBrk="1" fontAlgn="auto" hangingPunct="1">
              <a:spcAft>
                <a:spcPts val="0"/>
              </a:spcAft>
              <a:buFont typeface="Wingdings 3" charset="2"/>
              <a:buChar char=""/>
              <a:defRPr/>
            </a:pPr>
            <a:r>
              <a:rPr lang="en-GB" dirty="0">
                <a:solidFill>
                  <a:schemeClr val="tx1">
                    <a:lumMod val="65000"/>
                    <a:lumOff val="35000"/>
                  </a:schemeClr>
                </a:solidFill>
              </a:rPr>
              <a:t>If a range of respondents from different backgrounds will be using the questionnaire make sure you use as many of these different groups as possible in the trial.</a:t>
            </a:r>
          </a:p>
          <a:p>
            <a:pPr eaLnBrk="1" fontAlgn="auto" hangingPunct="1">
              <a:spcAft>
                <a:spcPts val="0"/>
              </a:spcAft>
              <a:buFont typeface="Wingdings 3" charset="2"/>
              <a:buChar char=""/>
              <a:defRPr/>
            </a:pPr>
            <a:r>
              <a:rPr lang="en-GB" dirty="0">
                <a:solidFill>
                  <a:schemeClr val="tx1">
                    <a:lumMod val="65000"/>
                    <a:lumOff val="35000"/>
                  </a:schemeClr>
                </a:solidFill>
              </a:rPr>
              <a:t>Go back to your objectives – does the data help you fulfil your objectives and measure against the standards you set?</a:t>
            </a:r>
          </a:p>
          <a:p>
            <a:pPr eaLnBrk="1" fontAlgn="auto" hangingPunct="1">
              <a:spcAft>
                <a:spcPts val="0"/>
              </a:spcAft>
              <a:buFont typeface="Wingdings 3" charset="2"/>
              <a:buChar char=""/>
              <a:defRPr/>
            </a:pPr>
            <a:endParaRPr lang="en-GB" dirty="0">
              <a:solidFill>
                <a:schemeClr val="tx1">
                  <a:lumMod val="65000"/>
                  <a:lumOff val="35000"/>
                </a:schemeClr>
              </a:solidFill>
            </a:endParaRPr>
          </a:p>
        </p:txBody>
      </p:sp>
      <p:sp>
        <p:nvSpPr>
          <p:cNvPr id="69636" name="Slide Number Placeholder 4">
            <a:extLst>
              <a:ext uri="{FF2B5EF4-FFF2-40B4-BE49-F238E27FC236}">
                <a16:creationId xmlns:a16="http://schemas.microsoft.com/office/drawing/2014/main" id="{CA1D5D94-7A61-4053-BE5E-0C082075A43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Tx/>
              <a:buNone/>
            </a:pPr>
            <a:fld id="{242BF0CA-0426-48EF-9CF7-D392179BAED4}" type="slidenum">
              <a:rPr lang="en-GB" altLang="en-US" smtClean="0">
                <a:solidFill>
                  <a:schemeClr val="accent1"/>
                </a:solidFill>
              </a:rPr>
              <a:pPr fontAlgn="base">
                <a:spcBef>
                  <a:spcPct val="0"/>
                </a:spcBef>
                <a:spcAft>
                  <a:spcPct val="0"/>
                </a:spcAft>
                <a:buClrTx/>
                <a:buSzTx/>
                <a:buFontTx/>
                <a:buNone/>
              </a:pPr>
              <a:t>35</a:t>
            </a:fld>
            <a:endParaRPr lang="en-GB" altLang="en-US">
              <a:solidFill>
                <a:schemeClr val="accent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3">
                                            <p:txEl>
                                              <p:pRg st="0" end="0"/>
                                            </p:txEl>
                                          </p:spTgt>
                                        </p:tgtEl>
                                      </p:cBhvr>
                                    </p:animEffect>
                                    <p:animScale>
                                      <p:cBhvr>
                                        <p:cTn id="7" dur="250" autoRev="1" fill="hold"/>
                                        <p:tgtEl>
                                          <p:spTgt spid="3">
                                            <p:txEl>
                                              <p:pRg st="0" end="0"/>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D4A3A454-AC24-45A5-855A-4F5672F93C72}"/>
              </a:ext>
            </a:extLst>
          </p:cNvPr>
          <p:cNvSpPr/>
          <p:nvPr/>
        </p:nvSpPr>
        <p:spPr>
          <a:xfrm>
            <a:off x="4067944" y="4797152"/>
            <a:ext cx="2808312" cy="1440160"/>
          </a:xfrm>
          <a:prstGeom prst="rect">
            <a:avLst/>
          </a:prstGeom>
          <a:solidFill>
            <a:srgbClr val="92D05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400" b="1" dirty="0">
              <a:solidFill>
                <a:srgbClr val="FFFFFF"/>
              </a:solidFill>
            </a:endParaRPr>
          </a:p>
        </p:txBody>
      </p:sp>
      <p:sp>
        <p:nvSpPr>
          <p:cNvPr id="40" name="Rectangle 39">
            <a:extLst>
              <a:ext uri="{FF2B5EF4-FFF2-40B4-BE49-F238E27FC236}">
                <a16:creationId xmlns:a16="http://schemas.microsoft.com/office/drawing/2014/main" id="{10D0FE8D-AEAD-4412-A6C4-9F47B1F58A48}"/>
              </a:ext>
            </a:extLst>
          </p:cNvPr>
          <p:cNvSpPr/>
          <p:nvPr/>
        </p:nvSpPr>
        <p:spPr>
          <a:xfrm>
            <a:off x="467544" y="4797152"/>
            <a:ext cx="2808312" cy="1440160"/>
          </a:xfrm>
          <a:prstGeom prst="rect">
            <a:avLst/>
          </a:prstGeom>
          <a:solidFill>
            <a:srgbClr val="92D05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400" b="1" dirty="0">
              <a:solidFill>
                <a:srgbClr val="FFFFFF"/>
              </a:solidFill>
            </a:endParaRPr>
          </a:p>
        </p:txBody>
      </p:sp>
      <p:sp>
        <p:nvSpPr>
          <p:cNvPr id="39" name="Rectangle 38">
            <a:extLst>
              <a:ext uri="{FF2B5EF4-FFF2-40B4-BE49-F238E27FC236}">
                <a16:creationId xmlns:a16="http://schemas.microsoft.com/office/drawing/2014/main" id="{248791F7-F41D-4C76-8F92-66F5DF8EE904}"/>
              </a:ext>
            </a:extLst>
          </p:cNvPr>
          <p:cNvSpPr/>
          <p:nvPr/>
        </p:nvSpPr>
        <p:spPr>
          <a:xfrm>
            <a:off x="395536" y="2924944"/>
            <a:ext cx="6480720" cy="1728192"/>
          </a:xfrm>
          <a:prstGeom prst="rect">
            <a:avLst/>
          </a:prstGeom>
          <a:solidFill>
            <a:srgbClr val="92D05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400" b="1" dirty="0">
              <a:solidFill>
                <a:srgbClr val="FFFFFF"/>
              </a:solidFill>
            </a:endParaRPr>
          </a:p>
        </p:txBody>
      </p:sp>
      <p:sp>
        <p:nvSpPr>
          <p:cNvPr id="37" name="Rectangle 36">
            <a:extLst>
              <a:ext uri="{FF2B5EF4-FFF2-40B4-BE49-F238E27FC236}">
                <a16:creationId xmlns:a16="http://schemas.microsoft.com/office/drawing/2014/main" id="{BD5F4C45-D395-4718-96C7-842C86F6BF4B}"/>
              </a:ext>
            </a:extLst>
          </p:cNvPr>
          <p:cNvSpPr/>
          <p:nvPr/>
        </p:nvSpPr>
        <p:spPr>
          <a:xfrm>
            <a:off x="4162636" y="1256668"/>
            <a:ext cx="2952328" cy="1584176"/>
          </a:xfrm>
          <a:prstGeom prst="rect">
            <a:avLst/>
          </a:prstGeom>
          <a:solidFill>
            <a:srgbClr val="92D05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400" b="1" dirty="0">
              <a:solidFill>
                <a:srgbClr val="FFFFFF"/>
              </a:solidFill>
            </a:endParaRPr>
          </a:p>
        </p:txBody>
      </p:sp>
      <p:sp>
        <p:nvSpPr>
          <p:cNvPr id="36" name="Rectangle 35">
            <a:extLst>
              <a:ext uri="{FF2B5EF4-FFF2-40B4-BE49-F238E27FC236}">
                <a16:creationId xmlns:a16="http://schemas.microsoft.com/office/drawing/2014/main" id="{782A9A88-0DDB-482C-9A3C-772A51A1B32E}"/>
              </a:ext>
            </a:extLst>
          </p:cNvPr>
          <p:cNvSpPr/>
          <p:nvPr/>
        </p:nvSpPr>
        <p:spPr>
          <a:xfrm>
            <a:off x="395536" y="1268760"/>
            <a:ext cx="2808312" cy="1440160"/>
          </a:xfrm>
          <a:prstGeom prst="rect">
            <a:avLst/>
          </a:prstGeom>
          <a:solidFill>
            <a:srgbClr val="92D05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400" b="1" dirty="0">
              <a:solidFill>
                <a:srgbClr val="FFFFFF"/>
              </a:solidFill>
            </a:endParaRPr>
          </a:p>
        </p:txBody>
      </p:sp>
      <p:sp>
        <p:nvSpPr>
          <p:cNvPr id="71697" name="Rectangle 2">
            <a:extLst>
              <a:ext uri="{FF2B5EF4-FFF2-40B4-BE49-F238E27FC236}">
                <a16:creationId xmlns:a16="http://schemas.microsoft.com/office/drawing/2014/main" id="{7C39798E-8EE6-4CDD-881C-88342B8C4EF6}"/>
              </a:ext>
            </a:extLst>
          </p:cNvPr>
          <p:cNvSpPr>
            <a:spLocks noGrp="1" noChangeArrowheads="1"/>
          </p:cNvSpPr>
          <p:nvPr>
            <p:ph type="title"/>
          </p:nvPr>
        </p:nvSpPr>
        <p:spPr>
          <a:xfrm>
            <a:off x="827088" y="101600"/>
            <a:ext cx="8443912" cy="1143000"/>
          </a:xfrm>
        </p:spPr>
        <p:txBody>
          <a:bodyPr/>
          <a:lstStyle/>
          <a:p>
            <a:pPr eaLnBrk="1" hangingPunct="1"/>
            <a:r>
              <a:rPr lang="en-GB" altLang="en-US" sz="2800">
                <a:solidFill>
                  <a:srgbClr val="000000"/>
                </a:solidFill>
                <a:ea typeface="MS PGothic" panose="020B0600070205080204" pitchFamily="34" charset="-128"/>
              </a:rPr>
              <a:t>Summary: Stages in the Development of a Questionnaire</a:t>
            </a:r>
          </a:p>
        </p:txBody>
      </p:sp>
      <p:sp>
        <p:nvSpPr>
          <p:cNvPr id="71698" name="Text Box 13">
            <a:extLst>
              <a:ext uri="{FF2B5EF4-FFF2-40B4-BE49-F238E27FC236}">
                <a16:creationId xmlns:a16="http://schemas.microsoft.com/office/drawing/2014/main" id="{DAE598DA-9D99-4DA1-A953-634D4ABF9F40}"/>
              </a:ext>
            </a:extLst>
          </p:cNvPr>
          <p:cNvSpPr txBox="1">
            <a:spLocks noChangeArrowheads="1"/>
          </p:cNvSpPr>
          <p:nvPr/>
        </p:nvSpPr>
        <p:spPr bwMode="auto">
          <a:xfrm>
            <a:off x="7575550" y="1606550"/>
            <a:ext cx="1266825" cy="708025"/>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000" b="1">
                <a:solidFill>
                  <a:srgbClr val="732888"/>
                </a:solidFill>
                <a:latin typeface="Arial" panose="020B0604020202020204" pitchFamily="34" charset="0"/>
                <a:ea typeface="MS PGothic" panose="020B0600070205080204" pitchFamily="34" charset="-128"/>
              </a:rPr>
              <a:t>Planning</a:t>
            </a:r>
          </a:p>
          <a:p>
            <a:pPr algn="ctr" eaLnBrk="1" hangingPunct="1">
              <a:spcBef>
                <a:spcPct val="0"/>
              </a:spcBef>
              <a:buClrTx/>
              <a:buSzTx/>
              <a:buFontTx/>
              <a:buNone/>
            </a:pPr>
            <a:r>
              <a:rPr lang="en-GB" altLang="en-US" sz="2000" b="1">
                <a:solidFill>
                  <a:srgbClr val="732888"/>
                </a:solidFill>
                <a:latin typeface="Arial" panose="020B0604020202020204" pitchFamily="34" charset="0"/>
                <a:ea typeface="MS PGothic" panose="020B0600070205080204" pitchFamily="34" charset="-128"/>
              </a:rPr>
              <a:t>Stage</a:t>
            </a:r>
          </a:p>
        </p:txBody>
      </p:sp>
      <p:sp>
        <p:nvSpPr>
          <p:cNvPr id="71699" name="Text Box 24">
            <a:extLst>
              <a:ext uri="{FF2B5EF4-FFF2-40B4-BE49-F238E27FC236}">
                <a16:creationId xmlns:a16="http://schemas.microsoft.com/office/drawing/2014/main" id="{6C9FB1A8-F2DB-4626-B1EA-55938AF7ED4D}"/>
              </a:ext>
            </a:extLst>
          </p:cNvPr>
          <p:cNvSpPr txBox="1">
            <a:spLocks noChangeArrowheads="1"/>
          </p:cNvSpPr>
          <p:nvPr/>
        </p:nvSpPr>
        <p:spPr bwMode="auto">
          <a:xfrm>
            <a:off x="7591425" y="3573463"/>
            <a:ext cx="1266825" cy="400050"/>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000" b="1">
                <a:solidFill>
                  <a:srgbClr val="732888"/>
                </a:solidFill>
                <a:latin typeface="Arial" panose="020B0604020202020204" pitchFamily="34" charset="0"/>
                <a:ea typeface="MS PGothic" panose="020B0600070205080204" pitchFamily="34" charset="-128"/>
              </a:rPr>
              <a:t>Planning</a:t>
            </a:r>
          </a:p>
        </p:txBody>
      </p:sp>
      <p:sp>
        <p:nvSpPr>
          <p:cNvPr id="71700" name="Text Box 35">
            <a:extLst>
              <a:ext uri="{FF2B5EF4-FFF2-40B4-BE49-F238E27FC236}">
                <a16:creationId xmlns:a16="http://schemas.microsoft.com/office/drawing/2014/main" id="{7AF3E982-AA4D-44E6-ADA7-031693D29669}"/>
              </a:ext>
            </a:extLst>
          </p:cNvPr>
          <p:cNvSpPr txBox="1">
            <a:spLocks noChangeArrowheads="1"/>
          </p:cNvSpPr>
          <p:nvPr/>
        </p:nvSpPr>
        <p:spPr bwMode="auto">
          <a:xfrm>
            <a:off x="7616825" y="5257800"/>
            <a:ext cx="882650" cy="708025"/>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000" b="1">
                <a:solidFill>
                  <a:srgbClr val="732888"/>
                </a:solidFill>
                <a:latin typeface="Arial" panose="020B0604020202020204" pitchFamily="34" charset="0"/>
                <a:ea typeface="MS PGothic" panose="020B0600070205080204" pitchFamily="34" charset="-128"/>
              </a:rPr>
              <a:t>Pilot</a:t>
            </a:r>
          </a:p>
          <a:p>
            <a:pPr algn="ctr" eaLnBrk="1" hangingPunct="1">
              <a:spcBef>
                <a:spcPct val="0"/>
              </a:spcBef>
              <a:buClrTx/>
              <a:buSzTx/>
              <a:buFontTx/>
              <a:buNone/>
            </a:pPr>
            <a:r>
              <a:rPr lang="en-GB" altLang="en-US" sz="2000" b="1">
                <a:solidFill>
                  <a:srgbClr val="732888"/>
                </a:solidFill>
                <a:latin typeface="Arial" panose="020B0604020202020204" pitchFamily="34" charset="0"/>
                <a:ea typeface="MS PGothic" panose="020B0600070205080204" pitchFamily="34" charset="-128"/>
              </a:rPr>
              <a:t>Stage</a:t>
            </a:r>
          </a:p>
        </p:txBody>
      </p:sp>
      <p:sp>
        <p:nvSpPr>
          <p:cNvPr id="1688612" name="Rectangle 36">
            <a:extLst>
              <a:ext uri="{FF2B5EF4-FFF2-40B4-BE49-F238E27FC236}">
                <a16:creationId xmlns:a16="http://schemas.microsoft.com/office/drawing/2014/main" id="{FB6CC1BB-BAA0-40E8-B977-54113095AE7C}"/>
              </a:ext>
            </a:extLst>
          </p:cNvPr>
          <p:cNvSpPr>
            <a:spLocks noChangeArrowheads="1"/>
          </p:cNvSpPr>
          <p:nvPr/>
        </p:nvSpPr>
        <p:spPr bwMode="auto">
          <a:xfrm>
            <a:off x="641350" y="1452563"/>
            <a:ext cx="2332038" cy="1071562"/>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b="1">
                <a:solidFill>
                  <a:srgbClr val="124992"/>
                </a:solidFill>
                <a:latin typeface="Arial" panose="020B0604020202020204" pitchFamily="34" charset="0"/>
                <a:ea typeface="MS PGothic" panose="020B0600070205080204" pitchFamily="34" charset="-128"/>
              </a:rPr>
              <a:t>Definition of the </a:t>
            </a:r>
            <a:br>
              <a:rPr lang="en-GB" altLang="en-US" b="1">
                <a:solidFill>
                  <a:srgbClr val="124992"/>
                </a:solidFill>
                <a:latin typeface="Arial" panose="020B0604020202020204" pitchFamily="34" charset="0"/>
                <a:ea typeface="MS PGothic" panose="020B0600070205080204" pitchFamily="34" charset="-128"/>
              </a:rPr>
            </a:br>
            <a:r>
              <a:rPr lang="en-GB" altLang="en-US" b="1">
                <a:solidFill>
                  <a:srgbClr val="124992"/>
                </a:solidFill>
                <a:latin typeface="Arial" panose="020B0604020202020204" pitchFamily="34" charset="0"/>
                <a:ea typeface="MS PGothic" panose="020B0600070205080204" pitchFamily="34" charset="-128"/>
              </a:rPr>
              <a:t>research problem</a:t>
            </a:r>
          </a:p>
          <a:p>
            <a:pPr algn="ctr" eaLnBrk="1" hangingPunct="1">
              <a:spcBef>
                <a:spcPct val="0"/>
              </a:spcBef>
              <a:buClrTx/>
              <a:buSzTx/>
              <a:buFontTx/>
              <a:buNone/>
            </a:pPr>
            <a:endParaRPr lang="en-GB" altLang="en-US" b="1">
              <a:solidFill>
                <a:srgbClr val="124992"/>
              </a:solidFill>
              <a:latin typeface="Arial" panose="020B0604020202020204" pitchFamily="34" charset="0"/>
              <a:ea typeface="MS PGothic" panose="020B0600070205080204" pitchFamily="34" charset="-128"/>
            </a:endParaRPr>
          </a:p>
          <a:p>
            <a:pPr algn="ctr" eaLnBrk="1" hangingPunct="1">
              <a:spcBef>
                <a:spcPct val="0"/>
              </a:spcBef>
              <a:buClrTx/>
              <a:buSzTx/>
              <a:buFontTx/>
              <a:buNone/>
            </a:pPr>
            <a:r>
              <a:rPr lang="en-GB" altLang="en-US" b="1">
                <a:solidFill>
                  <a:srgbClr val="124992"/>
                </a:solidFill>
                <a:latin typeface="Arial" panose="020B0604020202020204" pitchFamily="34" charset="0"/>
                <a:ea typeface="MS PGothic" panose="020B0600070205080204" pitchFamily="34" charset="-128"/>
              </a:rPr>
              <a:t>Exploratory research</a:t>
            </a:r>
          </a:p>
        </p:txBody>
      </p:sp>
      <p:sp>
        <p:nvSpPr>
          <p:cNvPr id="1688613" name="Rectangle 37">
            <a:extLst>
              <a:ext uri="{FF2B5EF4-FFF2-40B4-BE49-F238E27FC236}">
                <a16:creationId xmlns:a16="http://schemas.microsoft.com/office/drawing/2014/main" id="{E4F59B7A-3372-4E22-BE3F-7112CA99D238}"/>
              </a:ext>
            </a:extLst>
          </p:cNvPr>
          <p:cNvSpPr>
            <a:spLocks noChangeArrowheads="1"/>
          </p:cNvSpPr>
          <p:nvPr/>
        </p:nvSpPr>
        <p:spPr bwMode="auto">
          <a:xfrm>
            <a:off x="4594225" y="1458913"/>
            <a:ext cx="2089150" cy="1136650"/>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b="1">
                <a:solidFill>
                  <a:srgbClr val="124992"/>
                </a:solidFill>
                <a:latin typeface="Arial" panose="020B0604020202020204" pitchFamily="34" charset="0"/>
                <a:ea typeface="MS PGothic" panose="020B0600070205080204" pitchFamily="34" charset="-128"/>
              </a:rPr>
              <a:t>Information required</a:t>
            </a:r>
          </a:p>
          <a:p>
            <a:pPr algn="ctr" eaLnBrk="1" hangingPunct="1">
              <a:spcBef>
                <a:spcPct val="0"/>
              </a:spcBef>
              <a:buClrTx/>
              <a:buSzTx/>
              <a:buFontTx/>
              <a:buNone/>
            </a:pPr>
            <a:r>
              <a:rPr lang="en-GB" altLang="en-US" b="1">
                <a:solidFill>
                  <a:srgbClr val="124992"/>
                </a:solidFill>
                <a:latin typeface="Arial" panose="020B0604020202020204" pitchFamily="34" charset="0"/>
                <a:ea typeface="MS PGothic" panose="020B0600070205080204" pitchFamily="34" charset="-128"/>
              </a:rPr>
              <a:t>Definition of population</a:t>
            </a:r>
          </a:p>
          <a:p>
            <a:pPr algn="ctr" eaLnBrk="1" hangingPunct="1">
              <a:spcBef>
                <a:spcPct val="0"/>
              </a:spcBef>
              <a:buClrTx/>
              <a:buSzTx/>
              <a:buFontTx/>
              <a:buNone/>
            </a:pPr>
            <a:r>
              <a:rPr lang="en-GB" altLang="en-US" b="1">
                <a:solidFill>
                  <a:srgbClr val="124992"/>
                </a:solidFill>
                <a:latin typeface="Arial" panose="020B0604020202020204" pitchFamily="34" charset="0"/>
                <a:ea typeface="MS PGothic" panose="020B0600070205080204" pitchFamily="34" charset="-128"/>
              </a:rPr>
              <a:t>Target groups</a:t>
            </a:r>
          </a:p>
          <a:p>
            <a:pPr algn="ctr" eaLnBrk="1" hangingPunct="1">
              <a:spcBef>
                <a:spcPct val="0"/>
              </a:spcBef>
              <a:buClrTx/>
              <a:buSzTx/>
              <a:buFontTx/>
              <a:buNone/>
            </a:pPr>
            <a:r>
              <a:rPr lang="en-GB" altLang="en-US" b="1">
                <a:solidFill>
                  <a:srgbClr val="124992"/>
                </a:solidFill>
                <a:latin typeface="Arial" panose="020B0604020202020204" pitchFamily="34" charset="0"/>
                <a:ea typeface="MS PGothic" panose="020B0600070205080204" pitchFamily="34" charset="-128"/>
              </a:rPr>
              <a:t>Survey method</a:t>
            </a:r>
          </a:p>
        </p:txBody>
      </p:sp>
      <p:sp>
        <p:nvSpPr>
          <p:cNvPr id="1688614" name="Rectangle 38">
            <a:extLst>
              <a:ext uri="{FF2B5EF4-FFF2-40B4-BE49-F238E27FC236}">
                <a16:creationId xmlns:a16="http://schemas.microsoft.com/office/drawing/2014/main" id="{228CF981-4B27-4F62-99A5-D2385A6C9322}"/>
              </a:ext>
            </a:extLst>
          </p:cNvPr>
          <p:cNvSpPr>
            <a:spLocks noChangeArrowheads="1"/>
          </p:cNvSpPr>
          <p:nvPr/>
        </p:nvSpPr>
        <p:spPr bwMode="auto">
          <a:xfrm>
            <a:off x="1042988" y="3124200"/>
            <a:ext cx="5815012" cy="1358900"/>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600" b="1">
                <a:solidFill>
                  <a:srgbClr val="124992"/>
                </a:solidFill>
                <a:latin typeface="Arial" panose="020B0604020202020204" pitchFamily="34" charset="0"/>
                <a:ea typeface="MS PGothic" panose="020B0600070205080204" pitchFamily="34" charset="-128"/>
              </a:rPr>
              <a:t>               </a:t>
            </a:r>
            <a:r>
              <a:rPr lang="en-GB" altLang="en-US" b="1">
                <a:solidFill>
                  <a:srgbClr val="124992"/>
                </a:solidFill>
                <a:latin typeface="Arial" panose="020B0604020202020204" pitchFamily="34" charset="0"/>
                <a:ea typeface="MS PGothic" panose="020B0600070205080204" pitchFamily="34" charset="-128"/>
              </a:rPr>
              <a:t>Ordering of topics		</a:t>
            </a:r>
          </a:p>
          <a:p>
            <a:pPr algn="ctr" eaLnBrk="1" hangingPunct="1">
              <a:spcBef>
                <a:spcPct val="0"/>
              </a:spcBef>
              <a:buClrTx/>
              <a:buSzTx/>
              <a:buFontTx/>
              <a:buNone/>
            </a:pPr>
            <a:r>
              <a:rPr lang="en-GB" altLang="en-US" b="1">
                <a:solidFill>
                  <a:srgbClr val="124992"/>
                </a:solidFill>
                <a:latin typeface="Arial" panose="020B0604020202020204" pitchFamily="34" charset="0"/>
                <a:ea typeface="MS PGothic" panose="020B0600070205080204" pitchFamily="34" charset="-128"/>
              </a:rPr>
              <a:t>Type of question</a:t>
            </a:r>
          </a:p>
          <a:p>
            <a:pPr algn="ctr" eaLnBrk="1" hangingPunct="1">
              <a:spcBef>
                <a:spcPct val="0"/>
              </a:spcBef>
              <a:buClrTx/>
              <a:buSzTx/>
              <a:buFontTx/>
              <a:buNone/>
            </a:pPr>
            <a:r>
              <a:rPr lang="en-GB" altLang="en-US" b="1">
                <a:solidFill>
                  <a:srgbClr val="124992"/>
                </a:solidFill>
                <a:latin typeface="Arial" panose="020B0604020202020204" pitchFamily="34" charset="0"/>
                <a:ea typeface="MS PGothic" panose="020B0600070205080204" pitchFamily="34" charset="-128"/>
              </a:rPr>
              <a:t>Wording and instructions</a:t>
            </a:r>
          </a:p>
          <a:p>
            <a:pPr algn="ctr" eaLnBrk="1" hangingPunct="1">
              <a:spcBef>
                <a:spcPct val="0"/>
              </a:spcBef>
              <a:buClrTx/>
              <a:buSzTx/>
              <a:buFontTx/>
              <a:buNone/>
            </a:pPr>
            <a:r>
              <a:rPr lang="en-GB" altLang="en-US" b="1">
                <a:solidFill>
                  <a:srgbClr val="124992"/>
                </a:solidFill>
                <a:latin typeface="Arial" panose="020B0604020202020204" pitchFamily="34" charset="0"/>
                <a:ea typeface="MS PGothic" panose="020B0600070205080204" pitchFamily="34" charset="-128"/>
              </a:rPr>
              <a:t>Layout	/ Scaling</a:t>
            </a:r>
          </a:p>
          <a:p>
            <a:pPr algn="ctr" eaLnBrk="1" hangingPunct="1">
              <a:spcBef>
                <a:spcPct val="0"/>
              </a:spcBef>
              <a:buClrTx/>
              <a:buSzTx/>
              <a:buFontTx/>
              <a:buNone/>
            </a:pPr>
            <a:r>
              <a:rPr lang="en-GB" altLang="en-US" b="1">
                <a:solidFill>
                  <a:srgbClr val="124992"/>
                </a:solidFill>
                <a:latin typeface="Arial" panose="020B0604020202020204" pitchFamily="34" charset="0"/>
                <a:ea typeface="MS PGothic" panose="020B0600070205080204" pitchFamily="34" charset="-128"/>
              </a:rPr>
              <a:t>Probes and prompts </a:t>
            </a:r>
          </a:p>
          <a:p>
            <a:pPr algn="ctr" eaLnBrk="1" hangingPunct="1">
              <a:spcBef>
                <a:spcPct val="0"/>
              </a:spcBef>
              <a:buClrTx/>
              <a:buSzTx/>
              <a:buFontTx/>
              <a:buNone/>
            </a:pPr>
            <a:r>
              <a:rPr lang="en-GB" altLang="en-US" b="1">
                <a:solidFill>
                  <a:srgbClr val="124992"/>
                </a:solidFill>
                <a:latin typeface="Arial" panose="020B0604020202020204" pitchFamily="34" charset="0"/>
                <a:ea typeface="MS PGothic" panose="020B0600070205080204" pitchFamily="34" charset="-128"/>
              </a:rPr>
              <a:t>Coding</a:t>
            </a:r>
          </a:p>
        </p:txBody>
      </p:sp>
      <p:sp>
        <p:nvSpPr>
          <p:cNvPr id="1688615" name="Rectangle 39">
            <a:extLst>
              <a:ext uri="{FF2B5EF4-FFF2-40B4-BE49-F238E27FC236}">
                <a16:creationId xmlns:a16="http://schemas.microsoft.com/office/drawing/2014/main" id="{C263FDB7-67E6-4D31-8097-3CB0D19372B3}"/>
              </a:ext>
            </a:extLst>
          </p:cNvPr>
          <p:cNvSpPr>
            <a:spLocks noChangeArrowheads="1"/>
          </p:cNvSpPr>
          <p:nvPr/>
        </p:nvSpPr>
        <p:spPr bwMode="auto">
          <a:xfrm>
            <a:off x="641350" y="4941888"/>
            <a:ext cx="2559050" cy="1130300"/>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b="1">
                <a:solidFill>
                  <a:srgbClr val="124992"/>
                </a:solidFill>
                <a:latin typeface="Arial" panose="020B0604020202020204" pitchFamily="34" charset="0"/>
                <a:ea typeface="MS PGothic" panose="020B0600070205080204" pitchFamily="34" charset="-128"/>
              </a:rPr>
              <a:t>Pilot testing</a:t>
            </a:r>
          </a:p>
          <a:p>
            <a:pPr algn="ctr" eaLnBrk="1" hangingPunct="1">
              <a:spcBef>
                <a:spcPct val="0"/>
              </a:spcBef>
              <a:buClrTx/>
              <a:buSzTx/>
              <a:buFontTx/>
              <a:buNone/>
            </a:pPr>
            <a:endParaRPr lang="en-GB" altLang="en-US" b="1">
              <a:solidFill>
                <a:srgbClr val="124992"/>
              </a:solidFill>
              <a:latin typeface="Arial" panose="020B0604020202020204" pitchFamily="34" charset="0"/>
              <a:ea typeface="MS PGothic" panose="020B0600070205080204" pitchFamily="34" charset="-128"/>
            </a:endParaRPr>
          </a:p>
          <a:p>
            <a:pPr algn="ctr" eaLnBrk="1" hangingPunct="1">
              <a:spcBef>
                <a:spcPct val="0"/>
              </a:spcBef>
              <a:buClrTx/>
              <a:buSzTx/>
              <a:buFontTx/>
              <a:buNone/>
            </a:pPr>
            <a:r>
              <a:rPr lang="en-GB" altLang="en-US" b="1">
                <a:solidFill>
                  <a:srgbClr val="124992"/>
                </a:solidFill>
                <a:latin typeface="Arial" panose="020B0604020202020204" pitchFamily="34" charset="0"/>
                <a:ea typeface="MS PGothic" panose="020B0600070205080204" pitchFamily="34" charset="-128"/>
              </a:rPr>
              <a:t>Redesign</a:t>
            </a:r>
          </a:p>
        </p:txBody>
      </p:sp>
      <p:sp>
        <p:nvSpPr>
          <p:cNvPr id="1688616" name="Rectangle 40">
            <a:extLst>
              <a:ext uri="{FF2B5EF4-FFF2-40B4-BE49-F238E27FC236}">
                <a16:creationId xmlns:a16="http://schemas.microsoft.com/office/drawing/2014/main" id="{469E3CE6-A592-42AD-9946-E82BD2A93DF0}"/>
              </a:ext>
            </a:extLst>
          </p:cNvPr>
          <p:cNvSpPr>
            <a:spLocks noChangeArrowheads="1"/>
          </p:cNvSpPr>
          <p:nvPr/>
        </p:nvSpPr>
        <p:spPr bwMode="auto">
          <a:xfrm>
            <a:off x="4211638" y="4972050"/>
            <a:ext cx="2646362" cy="957263"/>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defTabSz="762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762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762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762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762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b="1">
                <a:solidFill>
                  <a:srgbClr val="124992"/>
                </a:solidFill>
                <a:latin typeface="Arial" panose="020B0604020202020204" pitchFamily="34" charset="0"/>
                <a:ea typeface="MS PGothic" panose="020B0600070205080204" pitchFamily="34" charset="-128"/>
              </a:rPr>
              <a:t>Final questionnaire</a:t>
            </a:r>
          </a:p>
        </p:txBody>
      </p:sp>
      <p:sp>
        <p:nvSpPr>
          <p:cNvPr id="1688617" name="AutoShape 41">
            <a:extLst>
              <a:ext uri="{FF2B5EF4-FFF2-40B4-BE49-F238E27FC236}">
                <a16:creationId xmlns:a16="http://schemas.microsoft.com/office/drawing/2014/main" id="{D631D26E-8F19-454C-B1E6-2831522AF497}"/>
              </a:ext>
            </a:extLst>
          </p:cNvPr>
          <p:cNvSpPr>
            <a:spLocks noChangeArrowheads="1"/>
          </p:cNvSpPr>
          <p:nvPr/>
        </p:nvSpPr>
        <p:spPr bwMode="auto">
          <a:xfrm>
            <a:off x="3200400" y="1828800"/>
            <a:ext cx="914400" cy="457200"/>
          </a:xfrm>
          <a:prstGeom prst="rightArrow">
            <a:avLst>
              <a:gd name="adj1" fmla="val 50000"/>
              <a:gd name="adj2" fmla="val 50000"/>
            </a:avLst>
          </a:prstGeom>
          <a:solidFill>
            <a:srgbClr val="92D050"/>
          </a:solidFill>
          <a:ln w="12700">
            <a:solidFill>
              <a:srgbClr val="732888"/>
            </a:solidFill>
            <a:miter lim="800000"/>
            <a:headEnd type="none" w="sm" len="sm"/>
            <a:tailEnd type="none" w="sm" len="sm"/>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b="1">
              <a:solidFill>
                <a:srgbClr val="33CCFF"/>
              </a:solidFill>
              <a:latin typeface="Arial" panose="020B0604020202020204" pitchFamily="34" charset="0"/>
              <a:ea typeface="MS PGothic" panose="020B0600070205080204" pitchFamily="34" charset="-128"/>
            </a:endParaRPr>
          </a:p>
        </p:txBody>
      </p:sp>
      <p:sp>
        <p:nvSpPr>
          <p:cNvPr id="1688618" name="AutoShape 42">
            <a:extLst>
              <a:ext uri="{FF2B5EF4-FFF2-40B4-BE49-F238E27FC236}">
                <a16:creationId xmlns:a16="http://schemas.microsoft.com/office/drawing/2014/main" id="{5802E04B-7206-44D3-B62F-803E374A0863}"/>
              </a:ext>
            </a:extLst>
          </p:cNvPr>
          <p:cNvSpPr>
            <a:spLocks noChangeArrowheads="1"/>
          </p:cNvSpPr>
          <p:nvPr/>
        </p:nvSpPr>
        <p:spPr bwMode="auto">
          <a:xfrm>
            <a:off x="3130550" y="5229225"/>
            <a:ext cx="1081088" cy="457200"/>
          </a:xfrm>
          <a:prstGeom prst="rightArrow">
            <a:avLst>
              <a:gd name="adj1" fmla="val 50000"/>
              <a:gd name="adj2" fmla="val 59115"/>
            </a:avLst>
          </a:prstGeom>
          <a:solidFill>
            <a:srgbClr val="92D050"/>
          </a:solidFill>
          <a:ln w="12700">
            <a:solidFill>
              <a:srgbClr val="732888"/>
            </a:solidFill>
            <a:miter lim="800000"/>
            <a:headEnd type="none" w="sm" len="sm"/>
            <a:tailEnd type="none" w="sm" len="sm"/>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b="1">
              <a:solidFill>
                <a:srgbClr val="33CCFF"/>
              </a:solidFill>
              <a:latin typeface="Arial" panose="020B0604020202020204" pitchFamily="34" charset="0"/>
              <a:ea typeface="MS PGothic" panose="020B0600070205080204" pitchFamily="34" charset="-128"/>
            </a:endParaRPr>
          </a:p>
        </p:txBody>
      </p:sp>
      <p:sp>
        <p:nvSpPr>
          <p:cNvPr id="1688619" name="AutoShape 43">
            <a:extLst>
              <a:ext uri="{FF2B5EF4-FFF2-40B4-BE49-F238E27FC236}">
                <a16:creationId xmlns:a16="http://schemas.microsoft.com/office/drawing/2014/main" id="{A1B39E8F-5940-40F6-AFB8-F6A42B40FC74}"/>
              </a:ext>
            </a:extLst>
          </p:cNvPr>
          <p:cNvSpPr>
            <a:spLocks noChangeArrowheads="1"/>
          </p:cNvSpPr>
          <p:nvPr/>
        </p:nvSpPr>
        <p:spPr bwMode="auto">
          <a:xfrm rot="5400000">
            <a:off x="5219700" y="2705100"/>
            <a:ext cx="381000" cy="457200"/>
          </a:xfrm>
          <a:prstGeom prst="rightArrow">
            <a:avLst>
              <a:gd name="adj1" fmla="val 50000"/>
              <a:gd name="adj2" fmla="val 25000"/>
            </a:avLst>
          </a:prstGeom>
          <a:solidFill>
            <a:srgbClr val="92D050"/>
          </a:solidFill>
          <a:ln w="12700">
            <a:solidFill>
              <a:srgbClr val="732888"/>
            </a:solidFill>
            <a:miter lim="800000"/>
            <a:headEnd type="none" w="sm" len="sm"/>
            <a:tailEnd type="none" w="sm" len="sm"/>
          </a:ln>
        </p:spPr>
        <p:txBody>
          <a:bodyPr rot="10800000" vert="eaVert"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b="1">
              <a:solidFill>
                <a:srgbClr val="33CCFF"/>
              </a:solidFill>
              <a:latin typeface="Arial" panose="020B0604020202020204" pitchFamily="34" charset="0"/>
              <a:ea typeface="MS PGothic" panose="020B0600070205080204" pitchFamily="34" charset="-128"/>
            </a:endParaRPr>
          </a:p>
        </p:txBody>
      </p:sp>
      <p:sp>
        <p:nvSpPr>
          <p:cNvPr id="1688620" name="AutoShape 44">
            <a:extLst>
              <a:ext uri="{FF2B5EF4-FFF2-40B4-BE49-F238E27FC236}">
                <a16:creationId xmlns:a16="http://schemas.microsoft.com/office/drawing/2014/main" id="{1EE9D49F-06E4-4AB8-B388-C96C037662C2}"/>
              </a:ext>
            </a:extLst>
          </p:cNvPr>
          <p:cNvSpPr>
            <a:spLocks noChangeArrowheads="1"/>
          </p:cNvSpPr>
          <p:nvPr/>
        </p:nvSpPr>
        <p:spPr bwMode="auto">
          <a:xfrm rot="5400000">
            <a:off x="1535112" y="4568826"/>
            <a:ext cx="288925" cy="457200"/>
          </a:xfrm>
          <a:prstGeom prst="rightArrow">
            <a:avLst>
              <a:gd name="adj1" fmla="val 50000"/>
              <a:gd name="adj2" fmla="val 25000"/>
            </a:avLst>
          </a:prstGeom>
          <a:solidFill>
            <a:srgbClr val="92D050"/>
          </a:solidFill>
          <a:ln w="12700">
            <a:solidFill>
              <a:srgbClr val="732888"/>
            </a:solidFill>
            <a:miter lim="800000"/>
            <a:headEnd type="none" w="sm" len="sm"/>
            <a:tailEnd type="none" w="sm" len="sm"/>
          </a:ln>
        </p:spPr>
        <p:txBody>
          <a:bodyPr rot="10800000" vert="eaVert"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b="1">
              <a:solidFill>
                <a:srgbClr val="33CCFF"/>
              </a:solidFill>
              <a:latin typeface="Arial" panose="020B0604020202020204" pitchFamily="34" charset="0"/>
              <a:ea typeface="MS PGothic" panose="020B0600070205080204" pitchFamily="34" charset="-128"/>
            </a:endParaRPr>
          </a:p>
        </p:txBody>
      </p:sp>
      <p:sp>
        <p:nvSpPr>
          <p:cNvPr id="71710" name="Rectangle 45">
            <a:extLst>
              <a:ext uri="{FF2B5EF4-FFF2-40B4-BE49-F238E27FC236}">
                <a16:creationId xmlns:a16="http://schemas.microsoft.com/office/drawing/2014/main" id="{0434B091-D01C-4B33-BB63-BE652B7D3858}"/>
              </a:ext>
            </a:extLst>
          </p:cNvPr>
          <p:cNvSpPr>
            <a:spLocks noChangeArrowheads="1"/>
          </p:cNvSpPr>
          <p:nvPr/>
        </p:nvSpPr>
        <p:spPr bwMode="auto">
          <a:xfrm>
            <a:off x="0" y="6629400"/>
            <a:ext cx="4213225"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US" altLang="en-US" sz="1000" b="1">
              <a:solidFill>
                <a:srgbClr val="000000"/>
              </a:solidFill>
              <a:latin typeface="Arial" panose="020B0604020202020204" pitchFamily="34" charset="0"/>
              <a:ea typeface="MS PGothic" panose="020B0600070205080204" pitchFamily="34" charset="-128"/>
            </a:endParaRPr>
          </a:p>
        </p:txBody>
      </p:sp>
      <p:sp>
        <p:nvSpPr>
          <p:cNvPr id="71711" name="Rectangle 46">
            <a:extLst>
              <a:ext uri="{FF2B5EF4-FFF2-40B4-BE49-F238E27FC236}">
                <a16:creationId xmlns:a16="http://schemas.microsoft.com/office/drawing/2014/main" id="{08380F95-0499-45A1-A964-FF627114AECB}"/>
              </a:ext>
            </a:extLst>
          </p:cNvPr>
          <p:cNvSpPr>
            <a:spLocks noChangeArrowheads="1"/>
          </p:cNvSpPr>
          <p:nvPr/>
        </p:nvSpPr>
        <p:spPr bwMode="auto">
          <a:xfrm>
            <a:off x="7200900" y="6629400"/>
            <a:ext cx="1905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eaLnBrk="1" hangingPunct="1">
              <a:spcBef>
                <a:spcPct val="0"/>
              </a:spcBef>
              <a:buClrTx/>
              <a:buSzTx/>
              <a:buFontTx/>
              <a:buNone/>
            </a:pPr>
            <a:endParaRPr lang="en-US" altLang="en-US" sz="1000" b="1">
              <a:solidFill>
                <a:srgbClr val="000000"/>
              </a:solidFill>
              <a:latin typeface="Arial" panose="020B0604020202020204" pitchFamily="34" charset="0"/>
              <a:ea typeface="MS PGothic" panose="020B0600070205080204" pitchFamily="34" charset="-128"/>
            </a:endParaRPr>
          </a:p>
        </p:txBody>
      </p:sp>
      <p:sp>
        <p:nvSpPr>
          <p:cNvPr id="71712" name="Line 6">
            <a:extLst>
              <a:ext uri="{FF2B5EF4-FFF2-40B4-BE49-F238E27FC236}">
                <a16:creationId xmlns:a16="http://schemas.microsoft.com/office/drawing/2014/main" id="{3B02638E-5CAE-4619-B623-32B057D068FE}"/>
              </a:ext>
            </a:extLst>
          </p:cNvPr>
          <p:cNvSpPr>
            <a:spLocks noChangeShapeType="1"/>
          </p:cNvSpPr>
          <p:nvPr/>
        </p:nvSpPr>
        <p:spPr bwMode="auto">
          <a:xfrm>
            <a:off x="7380288" y="4972050"/>
            <a:ext cx="0" cy="6096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GB"/>
          </a:p>
        </p:txBody>
      </p:sp>
      <p:sp>
        <p:nvSpPr>
          <p:cNvPr id="71713" name="Line 7">
            <a:extLst>
              <a:ext uri="{FF2B5EF4-FFF2-40B4-BE49-F238E27FC236}">
                <a16:creationId xmlns:a16="http://schemas.microsoft.com/office/drawing/2014/main" id="{C3D2CEF5-C3DE-4410-B150-6828FD41FCBA}"/>
              </a:ext>
            </a:extLst>
          </p:cNvPr>
          <p:cNvSpPr>
            <a:spLocks noChangeShapeType="1"/>
          </p:cNvSpPr>
          <p:nvPr/>
        </p:nvSpPr>
        <p:spPr bwMode="auto">
          <a:xfrm flipH="1" flipV="1">
            <a:off x="7227888" y="4819650"/>
            <a:ext cx="152400" cy="1524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GB"/>
          </a:p>
        </p:txBody>
      </p:sp>
      <p:sp>
        <p:nvSpPr>
          <p:cNvPr id="71714" name="Line 8">
            <a:extLst>
              <a:ext uri="{FF2B5EF4-FFF2-40B4-BE49-F238E27FC236}">
                <a16:creationId xmlns:a16="http://schemas.microsoft.com/office/drawing/2014/main" id="{A7CDF35B-284C-4B04-8C12-63555663E18C}"/>
              </a:ext>
            </a:extLst>
          </p:cNvPr>
          <p:cNvSpPr>
            <a:spLocks noChangeShapeType="1"/>
          </p:cNvSpPr>
          <p:nvPr/>
        </p:nvSpPr>
        <p:spPr bwMode="auto">
          <a:xfrm>
            <a:off x="7380288" y="5581650"/>
            <a:ext cx="76200" cy="762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GB"/>
          </a:p>
        </p:txBody>
      </p:sp>
      <p:sp>
        <p:nvSpPr>
          <p:cNvPr id="71715" name="Line 10">
            <a:extLst>
              <a:ext uri="{FF2B5EF4-FFF2-40B4-BE49-F238E27FC236}">
                <a16:creationId xmlns:a16="http://schemas.microsoft.com/office/drawing/2014/main" id="{25577851-0907-4BCF-A383-891439812F1F}"/>
              </a:ext>
            </a:extLst>
          </p:cNvPr>
          <p:cNvSpPr>
            <a:spLocks noChangeShapeType="1"/>
          </p:cNvSpPr>
          <p:nvPr/>
        </p:nvSpPr>
        <p:spPr bwMode="auto">
          <a:xfrm flipV="1">
            <a:off x="7380288" y="5734050"/>
            <a:ext cx="0" cy="6096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GB"/>
          </a:p>
        </p:txBody>
      </p:sp>
      <p:sp>
        <p:nvSpPr>
          <p:cNvPr id="71716" name="Line 11">
            <a:extLst>
              <a:ext uri="{FF2B5EF4-FFF2-40B4-BE49-F238E27FC236}">
                <a16:creationId xmlns:a16="http://schemas.microsoft.com/office/drawing/2014/main" id="{6C517E78-0A0F-45D8-8ABF-5F5484AE9229}"/>
              </a:ext>
            </a:extLst>
          </p:cNvPr>
          <p:cNvSpPr>
            <a:spLocks noChangeShapeType="1"/>
          </p:cNvSpPr>
          <p:nvPr/>
        </p:nvSpPr>
        <p:spPr bwMode="auto">
          <a:xfrm flipH="1">
            <a:off x="7227888" y="6343650"/>
            <a:ext cx="152400" cy="1524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GB"/>
          </a:p>
        </p:txBody>
      </p:sp>
      <p:sp>
        <p:nvSpPr>
          <p:cNvPr id="71717" name="Line 12">
            <a:extLst>
              <a:ext uri="{FF2B5EF4-FFF2-40B4-BE49-F238E27FC236}">
                <a16:creationId xmlns:a16="http://schemas.microsoft.com/office/drawing/2014/main" id="{BD1C3886-66F4-49DD-B261-E1EE09A81A78}"/>
              </a:ext>
            </a:extLst>
          </p:cNvPr>
          <p:cNvSpPr>
            <a:spLocks noChangeShapeType="1"/>
          </p:cNvSpPr>
          <p:nvPr/>
        </p:nvSpPr>
        <p:spPr bwMode="auto">
          <a:xfrm flipV="1">
            <a:off x="7380288" y="5657850"/>
            <a:ext cx="76200" cy="762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GB"/>
          </a:p>
        </p:txBody>
      </p:sp>
      <p:sp>
        <p:nvSpPr>
          <p:cNvPr id="71718" name="Line 6">
            <a:extLst>
              <a:ext uri="{FF2B5EF4-FFF2-40B4-BE49-F238E27FC236}">
                <a16:creationId xmlns:a16="http://schemas.microsoft.com/office/drawing/2014/main" id="{9E22D745-5BCC-4E74-B798-6A10FA9FCCE5}"/>
              </a:ext>
            </a:extLst>
          </p:cNvPr>
          <p:cNvSpPr>
            <a:spLocks noChangeShapeType="1"/>
          </p:cNvSpPr>
          <p:nvPr/>
        </p:nvSpPr>
        <p:spPr bwMode="auto">
          <a:xfrm>
            <a:off x="7380288" y="3141663"/>
            <a:ext cx="0" cy="6096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GB"/>
          </a:p>
        </p:txBody>
      </p:sp>
      <p:sp>
        <p:nvSpPr>
          <p:cNvPr id="71719" name="Line 7">
            <a:extLst>
              <a:ext uri="{FF2B5EF4-FFF2-40B4-BE49-F238E27FC236}">
                <a16:creationId xmlns:a16="http://schemas.microsoft.com/office/drawing/2014/main" id="{1D559FA2-6D83-467B-9E65-806DA4D07836}"/>
              </a:ext>
            </a:extLst>
          </p:cNvPr>
          <p:cNvSpPr>
            <a:spLocks noChangeShapeType="1"/>
          </p:cNvSpPr>
          <p:nvPr/>
        </p:nvSpPr>
        <p:spPr bwMode="auto">
          <a:xfrm flipH="1" flipV="1">
            <a:off x="7227888" y="2989263"/>
            <a:ext cx="152400" cy="1524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GB"/>
          </a:p>
        </p:txBody>
      </p:sp>
      <p:sp>
        <p:nvSpPr>
          <p:cNvPr id="71720" name="Line 8">
            <a:extLst>
              <a:ext uri="{FF2B5EF4-FFF2-40B4-BE49-F238E27FC236}">
                <a16:creationId xmlns:a16="http://schemas.microsoft.com/office/drawing/2014/main" id="{F9F3F48B-A4C7-4E5E-964E-441BD16B53F0}"/>
              </a:ext>
            </a:extLst>
          </p:cNvPr>
          <p:cNvSpPr>
            <a:spLocks noChangeShapeType="1"/>
          </p:cNvSpPr>
          <p:nvPr/>
        </p:nvSpPr>
        <p:spPr bwMode="auto">
          <a:xfrm>
            <a:off x="7380288" y="3751263"/>
            <a:ext cx="76200" cy="762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GB"/>
          </a:p>
        </p:txBody>
      </p:sp>
      <p:sp>
        <p:nvSpPr>
          <p:cNvPr id="71721" name="Line 10">
            <a:extLst>
              <a:ext uri="{FF2B5EF4-FFF2-40B4-BE49-F238E27FC236}">
                <a16:creationId xmlns:a16="http://schemas.microsoft.com/office/drawing/2014/main" id="{13868AC7-B98C-4197-8D50-FFAE0F112E99}"/>
              </a:ext>
            </a:extLst>
          </p:cNvPr>
          <p:cNvSpPr>
            <a:spLocks noChangeShapeType="1"/>
          </p:cNvSpPr>
          <p:nvPr/>
        </p:nvSpPr>
        <p:spPr bwMode="auto">
          <a:xfrm flipV="1">
            <a:off x="7380288" y="3903663"/>
            <a:ext cx="0" cy="6096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GB"/>
          </a:p>
        </p:txBody>
      </p:sp>
      <p:sp>
        <p:nvSpPr>
          <p:cNvPr id="71722" name="Line 11">
            <a:extLst>
              <a:ext uri="{FF2B5EF4-FFF2-40B4-BE49-F238E27FC236}">
                <a16:creationId xmlns:a16="http://schemas.microsoft.com/office/drawing/2014/main" id="{96698B32-6844-41B0-AEE4-D07EA313D199}"/>
              </a:ext>
            </a:extLst>
          </p:cNvPr>
          <p:cNvSpPr>
            <a:spLocks noChangeShapeType="1"/>
          </p:cNvSpPr>
          <p:nvPr/>
        </p:nvSpPr>
        <p:spPr bwMode="auto">
          <a:xfrm flipH="1">
            <a:off x="7227888" y="4513263"/>
            <a:ext cx="152400" cy="1524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GB"/>
          </a:p>
        </p:txBody>
      </p:sp>
      <p:sp>
        <p:nvSpPr>
          <p:cNvPr id="71723" name="Line 12">
            <a:extLst>
              <a:ext uri="{FF2B5EF4-FFF2-40B4-BE49-F238E27FC236}">
                <a16:creationId xmlns:a16="http://schemas.microsoft.com/office/drawing/2014/main" id="{F0769912-8719-4A58-B4B3-046933432845}"/>
              </a:ext>
            </a:extLst>
          </p:cNvPr>
          <p:cNvSpPr>
            <a:spLocks noChangeShapeType="1"/>
          </p:cNvSpPr>
          <p:nvPr/>
        </p:nvSpPr>
        <p:spPr bwMode="auto">
          <a:xfrm flipV="1">
            <a:off x="7380288" y="3827463"/>
            <a:ext cx="76200" cy="762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GB"/>
          </a:p>
        </p:txBody>
      </p:sp>
      <p:sp>
        <p:nvSpPr>
          <p:cNvPr id="71724" name="Line 6">
            <a:extLst>
              <a:ext uri="{FF2B5EF4-FFF2-40B4-BE49-F238E27FC236}">
                <a16:creationId xmlns:a16="http://schemas.microsoft.com/office/drawing/2014/main" id="{FDCDC4C0-F0FA-4B7F-B294-8BEBB6B36B09}"/>
              </a:ext>
            </a:extLst>
          </p:cNvPr>
          <p:cNvSpPr>
            <a:spLocks noChangeShapeType="1"/>
          </p:cNvSpPr>
          <p:nvPr/>
        </p:nvSpPr>
        <p:spPr bwMode="auto">
          <a:xfrm>
            <a:off x="7380288" y="1341438"/>
            <a:ext cx="0" cy="6096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GB"/>
          </a:p>
        </p:txBody>
      </p:sp>
      <p:sp>
        <p:nvSpPr>
          <p:cNvPr id="71725" name="Line 7">
            <a:extLst>
              <a:ext uri="{FF2B5EF4-FFF2-40B4-BE49-F238E27FC236}">
                <a16:creationId xmlns:a16="http://schemas.microsoft.com/office/drawing/2014/main" id="{EB269032-10BB-42D0-B1C8-CF22A659EBA9}"/>
              </a:ext>
            </a:extLst>
          </p:cNvPr>
          <p:cNvSpPr>
            <a:spLocks noChangeShapeType="1"/>
          </p:cNvSpPr>
          <p:nvPr/>
        </p:nvSpPr>
        <p:spPr bwMode="auto">
          <a:xfrm flipH="1" flipV="1">
            <a:off x="7227888" y="1189038"/>
            <a:ext cx="152400" cy="1524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GB"/>
          </a:p>
        </p:txBody>
      </p:sp>
      <p:sp>
        <p:nvSpPr>
          <p:cNvPr id="71726" name="Line 8">
            <a:extLst>
              <a:ext uri="{FF2B5EF4-FFF2-40B4-BE49-F238E27FC236}">
                <a16:creationId xmlns:a16="http://schemas.microsoft.com/office/drawing/2014/main" id="{58F15FB4-ED76-40C4-B965-6E7B7A777AC0}"/>
              </a:ext>
            </a:extLst>
          </p:cNvPr>
          <p:cNvSpPr>
            <a:spLocks noChangeShapeType="1"/>
          </p:cNvSpPr>
          <p:nvPr/>
        </p:nvSpPr>
        <p:spPr bwMode="auto">
          <a:xfrm>
            <a:off x="7380288" y="1951038"/>
            <a:ext cx="76200" cy="762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GB"/>
          </a:p>
        </p:txBody>
      </p:sp>
      <p:sp>
        <p:nvSpPr>
          <p:cNvPr id="71727" name="Line 10">
            <a:extLst>
              <a:ext uri="{FF2B5EF4-FFF2-40B4-BE49-F238E27FC236}">
                <a16:creationId xmlns:a16="http://schemas.microsoft.com/office/drawing/2014/main" id="{4993CA38-0CB4-4C8B-A626-951DA0D49A9B}"/>
              </a:ext>
            </a:extLst>
          </p:cNvPr>
          <p:cNvSpPr>
            <a:spLocks noChangeShapeType="1"/>
          </p:cNvSpPr>
          <p:nvPr/>
        </p:nvSpPr>
        <p:spPr bwMode="auto">
          <a:xfrm flipV="1">
            <a:off x="7380288" y="2103438"/>
            <a:ext cx="0" cy="6096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GB"/>
          </a:p>
        </p:txBody>
      </p:sp>
      <p:sp>
        <p:nvSpPr>
          <p:cNvPr id="71728" name="Line 11">
            <a:extLst>
              <a:ext uri="{FF2B5EF4-FFF2-40B4-BE49-F238E27FC236}">
                <a16:creationId xmlns:a16="http://schemas.microsoft.com/office/drawing/2014/main" id="{C95D6F24-135F-44DD-9792-301043FF8C70}"/>
              </a:ext>
            </a:extLst>
          </p:cNvPr>
          <p:cNvSpPr>
            <a:spLocks noChangeShapeType="1"/>
          </p:cNvSpPr>
          <p:nvPr/>
        </p:nvSpPr>
        <p:spPr bwMode="auto">
          <a:xfrm flipH="1">
            <a:off x="7227888" y="2713038"/>
            <a:ext cx="152400" cy="1524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GB"/>
          </a:p>
        </p:txBody>
      </p:sp>
      <p:sp>
        <p:nvSpPr>
          <p:cNvPr id="71729" name="Line 12">
            <a:extLst>
              <a:ext uri="{FF2B5EF4-FFF2-40B4-BE49-F238E27FC236}">
                <a16:creationId xmlns:a16="http://schemas.microsoft.com/office/drawing/2014/main" id="{CB4FAB84-C3A0-4209-9EE7-34AE11C3E8E3}"/>
              </a:ext>
            </a:extLst>
          </p:cNvPr>
          <p:cNvSpPr>
            <a:spLocks noChangeShapeType="1"/>
          </p:cNvSpPr>
          <p:nvPr/>
        </p:nvSpPr>
        <p:spPr bwMode="auto">
          <a:xfrm flipV="1">
            <a:off x="7380288" y="2027238"/>
            <a:ext cx="76200" cy="762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1688612"/>
                                        </p:tgtEl>
                                        <p:attrNameLst>
                                          <p:attrName>style.visibility</p:attrName>
                                        </p:attrNameLst>
                                      </p:cBhvr>
                                      <p:to>
                                        <p:strVal val="visible"/>
                                      </p:to>
                                    </p:set>
                                    <p:anim calcmode="lin" valueType="num">
                                      <p:cBhvr additive="base">
                                        <p:cTn id="7" dur="500" fill="hold"/>
                                        <p:tgtEl>
                                          <p:spTgt spid="1688612"/>
                                        </p:tgtEl>
                                        <p:attrNameLst>
                                          <p:attrName>ppt_x</p:attrName>
                                        </p:attrNameLst>
                                      </p:cBhvr>
                                      <p:tavLst>
                                        <p:tav tm="0">
                                          <p:val>
                                            <p:strVal val="0-#ppt_w/2"/>
                                          </p:val>
                                        </p:tav>
                                        <p:tav tm="100000">
                                          <p:val>
                                            <p:strVal val="#ppt_x"/>
                                          </p:val>
                                        </p:tav>
                                      </p:tavLst>
                                    </p:anim>
                                    <p:anim calcmode="lin" valueType="num">
                                      <p:cBhvr additive="base">
                                        <p:cTn id="8" dur="500" fill="hold"/>
                                        <p:tgtEl>
                                          <p:spTgt spid="168861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688617"/>
                                        </p:tgtEl>
                                        <p:attrNameLst>
                                          <p:attrName>style.visibility</p:attrName>
                                        </p:attrNameLst>
                                      </p:cBhvr>
                                      <p:to>
                                        <p:strVal val="visible"/>
                                      </p:to>
                                    </p:set>
                                    <p:anim calcmode="lin" valueType="num">
                                      <p:cBhvr additive="base">
                                        <p:cTn id="12" dur="500" fill="hold"/>
                                        <p:tgtEl>
                                          <p:spTgt spid="1688617"/>
                                        </p:tgtEl>
                                        <p:attrNameLst>
                                          <p:attrName>ppt_x</p:attrName>
                                        </p:attrNameLst>
                                      </p:cBhvr>
                                      <p:tavLst>
                                        <p:tav tm="0">
                                          <p:val>
                                            <p:strVal val="0-#ppt_w/2"/>
                                          </p:val>
                                        </p:tav>
                                        <p:tav tm="100000">
                                          <p:val>
                                            <p:strVal val="#ppt_x"/>
                                          </p:val>
                                        </p:tav>
                                      </p:tavLst>
                                    </p:anim>
                                    <p:anim calcmode="lin" valueType="num">
                                      <p:cBhvr additive="base">
                                        <p:cTn id="13" dur="500" fill="hold"/>
                                        <p:tgtEl>
                                          <p:spTgt spid="1688617"/>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1688613"/>
                                        </p:tgtEl>
                                        <p:attrNameLst>
                                          <p:attrName>style.visibility</p:attrName>
                                        </p:attrNameLst>
                                      </p:cBhvr>
                                      <p:to>
                                        <p:strVal val="visible"/>
                                      </p:to>
                                    </p:set>
                                    <p:anim calcmode="lin" valueType="num">
                                      <p:cBhvr additive="base">
                                        <p:cTn id="18" dur="500" fill="hold"/>
                                        <p:tgtEl>
                                          <p:spTgt spid="1688613"/>
                                        </p:tgtEl>
                                        <p:attrNameLst>
                                          <p:attrName>ppt_x</p:attrName>
                                        </p:attrNameLst>
                                      </p:cBhvr>
                                      <p:tavLst>
                                        <p:tav tm="0">
                                          <p:val>
                                            <p:strVal val="0-#ppt_w/2"/>
                                          </p:val>
                                        </p:tav>
                                        <p:tav tm="100000">
                                          <p:val>
                                            <p:strVal val="#ppt_x"/>
                                          </p:val>
                                        </p:tav>
                                      </p:tavLst>
                                    </p:anim>
                                    <p:anim calcmode="lin" valueType="num">
                                      <p:cBhvr additive="base">
                                        <p:cTn id="19" dur="500" fill="hold"/>
                                        <p:tgtEl>
                                          <p:spTgt spid="1688613"/>
                                        </p:tgtEl>
                                        <p:attrNameLst>
                                          <p:attrName>ppt_y</p:attrName>
                                        </p:attrNameLst>
                                      </p:cBhvr>
                                      <p:tavLst>
                                        <p:tav tm="0">
                                          <p:val>
                                            <p:strVal val="#ppt_y"/>
                                          </p:val>
                                        </p:tav>
                                        <p:tav tm="100000">
                                          <p:val>
                                            <p:strVal val="#ppt_y"/>
                                          </p:val>
                                        </p:tav>
                                      </p:tavLst>
                                    </p:anim>
                                  </p:childTnLst>
                                </p:cTn>
                              </p:par>
                            </p:childTnLst>
                          </p:cTn>
                        </p:par>
                        <p:par>
                          <p:cTn id="20" fill="hold" nodeType="afterGroup">
                            <p:stCondLst>
                              <p:cond delay="500"/>
                            </p:stCondLst>
                            <p:childTnLst>
                              <p:par>
                                <p:cTn id="21" presetID="2" presetClass="entr" presetSubtype="1" fill="hold" grpId="0" nodeType="afterEffect">
                                  <p:stCondLst>
                                    <p:cond delay="0"/>
                                  </p:stCondLst>
                                  <p:childTnLst>
                                    <p:set>
                                      <p:cBhvr>
                                        <p:cTn id="22" dur="1" fill="hold">
                                          <p:stCondLst>
                                            <p:cond delay="0"/>
                                          </p:stCondLst>
                                        </p:cTn>
                                        <p:tgtEl>
                                          <p:spTgt spid="1688619"/>
                                        </p:tgtEl>
                                        <p:attrNameLst>
                                          <p:attrName>style.visibility</p:attrName>
                                        </p:attrNameLst>
                                      </p:cBhvr>
                                      <p:to>
                                        <p:strVal val="visible"/>
                                      </p:to>
                                    </p:set>
                                    <p:anim calcmode="lin" valueType="num">
                                      <p:cBhvr additive="base">
                                        <p:cTn id="23" dur="500" fill="hold"/>
                                        <p:tgtEl>
                                          <p:spTgt spid="1688619"/>
                                        </p:tgtEl>
                                        <p:attrNameLst>
                                          <p:attrName>ppt_x</p:attrName>
                                        </p:attrNameLst>
                                      </p:cBhvr>
                                      <p:tavLst>
                                        <p:tav tm="0">
                                          <p:val>
                                            <p:strVal val="#ppt_x"/>
                                          </p:val>
                                        </p:tav>
                                        <p:tav tm="100000">
                                          <p:val>
                                            <p:strVal val="#ppt_x"/>
                                          </p:val>
                                        </p:tav>
                                      </p:tavLst>
                                    </p:anim>
                                    <p:anim calcmode="lin" valueType="num">
                                      <p:cBhvr additive="base">
                                        <p:cTn id="24" dur="500" fill="hold"/>
                                        <p:tgtEl>
                                          <p:spTgt spid="1688619"/>
                                        </p:tgtEl>
                                        <p:attrNameLst>
                                          <p:attrName>ppt_y</p:attrName>
                                        </p:attrNameLst>
                                      </p:cBhvr>
                                      <p:tavLst>
                                        <p:tav tm="0">
                                          <p:val>
                                            <p:strVal val="0-#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1688614"/>
                                        </p:tgtEl>
                                        <p:attrNameLst>
                                          <p:attrName>style.visibility</p:attrName>
                                        </p:attrNameLst>
                                      </p:cBhvr>
                                      <p:to>
                                        <p:strVal val="visible"/>
                                      </p:to>
                                    </p:set>
                                    <p:anim calcmode="lin" valueType="num">
                                      <p:cBhvr additive="base">
                                        <p:cTn id="29" dur="500" fill="hold"/>
                                        <p:tgtEl>
                                          <p:spTgt spid="1688614"/>
                                        </p:tgtEl>
                                        <p:attrNameLst>
                                          <p:attrName>ppt_x</p:attrName>
                                        </p:attrNameLst>
                                      </p:cBhvr>
                                      <p:tavLst>
                                        <p:tav tm="0">
                                          <p:val>
                                            <p:strVal val="0-#ppt_w/2"/>
                                          </p:val>
                                        </p:tav>
                                        <p:tav tm="100000">
                                          <p:val>
                                            <p:strVal val="#ppt_x"/>
                                          </p:val>
                                        </p:tav>
                                      </p:tavLst>
                                    </p:anim>
                                    <p:anim calcmode="lin" valueType="num">
                                      <p:cBhvr additive="base">
                                        <p:cTn id="30" dur="500" fill="hold"/>
                                        <p:tgtEl>
                                          <p:spTgt spid="1688614"/>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500"/>
                            </p:stCondLst>
                            <p:childTnLst>
                              <p:par>
                                <p:cTn id="32" presetID="2" presetClass="entr" presetSubtype="1" fill="hold" grpId="0" nodeType="afterEffect">
                                  <p:stCondLst>
                                    <p:cond delay="0"/>
                                  </p:stCondLst>
                                  <p:childTnLst>
                                    <p:set>
                                      <p:cBhvr>
                                        <p:cTn id="33" dur="1" fill="hold">
                                          <p:stCondLst>
                                            <p:cond delay="0"/>
                                          </p:stCondLst>
                                        </p:cTn>
                                        <p:tgtEl>
                                          <p:spTgt spid="1688620"/>
                                        </p:tgtEl>
                                        <p:attrNameLst>
                                          <p:attrName>style.visibility</p:attrName>
                                        </p:attrNameLst>
                                      </p:cBhvr>
                                      <p:to>
                                        <p:strVal val="visible"/>
                                      </p:to>
                                    </p:set>
                                    <p:anim calcmode="lin" valueType="num">
                                      <p:cBhvr additive="base">
                                        <p:cTn id="34" dur="500" fill="hold"/>
                                        <p:tgtEl>
                                          <p:spTgt spid="1688620"/>
                                        </p:tgtEl>
                                        <p:attrNameLst>
                                          <p:attrName>ppt_x</p:attrName>
                                        </p:attrNameLst>
                                      </p:cBhvr>
                                      <p:tavLst>
                                        <p:tav tm="0">
                                          <p:val>
                                            <p:strVal val="#ppt_x"/>
                                          </p:val>
                                        </p:tav>
                                        <p:tav tm="100000">
                                          <p:val>
                                            <p:strVal val="#ppt_x"/>
                                          </p:val>
                                        </p:tav>
                                      </p:tavLst>
                                    </p:anim>
                                    <p:anim calcmode="lin" valueType="num">
                                      <p:cBhvr additive="base">
                                        <p:cTn id="35" dur="500" fill="hold"/>
                                        <p:tgtEl>
                                          <p:spTgt spid="1688620"/>
                                        </p:tgtEl>
                                        <p:attrNameLst>
                                          <p:attrName>ppt_y</p:attrName>
                                        </p:attrNameLst>
                                      </p:cBhvr>
                                      <p:tavLst>
                                        <p:tav tm="0">
                                          <p:val>
                                            <p:strVal val="0-#ppt_h/2"/>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8" fill="hold" grpId="0" nodeType="clickEffect">
                                  <p:stCondLst>
                                    <p:cond delay="0"/>
                                  </p:stCondLst>
                                  <p:childTnLst>
                                    <p:set>
                                      <p:cBhvr>
                                        <p:cTn id="39" dur="1" fill="hold">
                                          <p:stCondLst>
                                            <p:cond delay="0"/>
                                          </p:stCondLst>
                                        </p:cTn>
                                        <p:tgtEl>
                                          <p:spTgt spid="1688615"/>
                                        </p:tgtEl>
                                        <p:attrNameLst>
                                          <p:attrName>style.visibility</p:attrName>
                                        </p:attrNameLst>
                                      </p:cBhvr>
                                      <p:to>
                                        <p:strVal val="visible"/>
                                      </p:to>
                                    </p:set>
                                    <p:anim calcmode="lin" valueType="num">
                                      <p:cBhvr additive="base">
                                        <p:cTn id="40" dur="500" fill="hold"/>
                                        <p:tgtEl>
                                          <p:spTgt spid="1688615"/>
                                        </p:tgtEl>
                                        <p:attrNameLst>
                                          <p:attrName>ppt_x</p:attrName>
                                        </p:attrNameLst>
                                      </p:cBhvr>
                                      <p:tavLst>
                                        <p:tav tm="0">
                                          <p:val>
                                            <p:strVal val="0-#ppt_w/2"/>
                                          </p:val>
                                        </p:tav>
                                        <p:tav tm="100000">
                                          <p:val>
                                            <p:strVal val="#ppt_x"/>
                                          </p:val>
                                        </p:tav>
                                      </p:tavLst>
                                    </p:anim>
                                    <p:anim calcmode="lin" valueType="num">
                                      <p:cBhvr additive="base">
                                        <p:cTn id="41" dur="500" fill="hold"/>
                                        <p:tgtEl>
                                          <p:spTgt spid="1688615"/>
                                        </p:tgtEl>
                                        <p:attrNameLst>
                                          <p:attrName>ppt_y</p:attrName>
                                        </p:attrNameLst>
                                      </p:cBhvr>
                                      <p:tavLst>
                                        <p:tav tm="0">
                                          <p:val>
                                            <p:strVal val="#ppt_y"/>
                                          </p:val>
                                        </p:tav>
                                        <p:tav tm="100000">
                                          <p:val>
                                            <p:strVal val="#ppt_y"/>
                                          </p:val>
                                        </p:tav>
                                      </p:tavLst>
                                    </p:anim>
                                  </p:childTnLst>
                                </p:cTn>
                              </p:par>
                            </p:childTnLst>
                          </p:cTn>
                        </p:par>
                        <p:par>
                          <p:cTn id="42" fill="hold" nodeType="afterGroup">
                            <p:stCondLst>
                              <p:cond delay="500"/>
                            </p:stCondLst>
                            <p:childTnLst>
                              <p:par>
                                <p:cTn id="43" presetID="2" presetClass="entr" presetSubtype="8" fill="hold" grpId="0" nodeType="afterEffect">
                                  <p:stCondLst>
                                    <p:cond delay="0"/>
                                  </p:stCondLst>
                                  <p:childTnLst>
                                    <p:set>
                                      <p:cBhvr>
                                        <p:cTn id="44" dur="1" fill="hold">
                                          <p:stCondLst>
                                            <p:cond delay="0"/>
                                          </p:stCondLst>
                                        </p:cTn>
                                        <p:tgtEl>
                                          <p:spTgt spid="1688618"/>
                                        </p:tgtEl>
                                        <p:attrNameLst>
                                          <p:attrName>style.visibility</p:attrName>
                                        </p:attrNameLst>
                                      </p:cBhvr>
                                      <p:to>
                                        <p:strVal val="visible"/>
                                      </p:to>
                                    </p:set>
                                    <p:anim calcmode="lin" valueType="num">
                                      <p:cBhvr additive="base">
                                        <p:cTn id="45" dur="500" fill="hold"/>
                                        <p:tgtEl>
                                          <p:spTgt spid="1688618"/>
                                        </p:tgtEl>
                                        <p:attrNameLst>
                                          <p:attrName>ppt_x</p:attrName>
                                        </p:attrNameLst>
                                      </p:cBhvr>
                                      <p:tavLst>
                                        <p:tav tm="0">
                                          <p:val>
                                            <p:strVal val="0-#ppt_w/2"/>
                                          </p:val>
                                        </p:tav>
                                        <p:tav tm="100000">
                                          <p:val>
                                            <p:strVal val="#ppt_x"/>
                                          </p:val>
                                        </p:tav>
                                      </p:tavLst>
                                    </p:anim>
                                    <p:anim calcmode="lin" valueType="num">
                                      <p:cBhvr additive="base">
                                        <p:cTn id="46" dur="500" fill="hold"/>
                                        <p:tgtEl>
                                          <p:spTgt spid="1688618"/>
                                        </p:tgtEl>
                                        <p:attrNameLst>
                                          <p:attrName>ppt_y</p:attrName>
                                        </p:attrNameLst>
                                      </p:cBhvr>
                                      <p:tavLst>
                                        <p:tav tm="0">
                                          <p:val>
                                            <p:strVal val="#ppt_y"/>
                                          </p:val>
                                        </p:tav>
                                        <p:tav tm="100000">
                                          <p:val>
                                            <p:strVal val="#ppt_y"/>
                                          </p:val>
                                        </p:tav>
                                      </p:tavLst>
                                    </p:anim>
                                  </p:child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1688616"/>
                                        </p:tgtEl>
                                        <p:attrNameLst>
                                          <p:attrName>style.visibility</p:attrName>
                                        </p:attrNameLst>
                                      </p:cBhvr>
                                      <p:to>
                                        <p:strVal val="visible"/>
                                      </p:to>
                                    </p:set>
                                    <p:anim calcmode="lin" valueType="num">
                                      <p:cBhvr additive="base">
                                        <p:cTn id="51" dur="500" fill="hold"/>
                                        <p:tgtEl>
                                          <p:spTgt spid="1688616"/>
                                        </p:tgtEl>
                                        <p:attrNameLst>
                                          <p:attrName>ppt_x</p:attrName>
                                        </p:attrNameLst>
                                      </p:cBhvr>
                                      <p:tavLst>
                                        <p:tav tm="0">
                                          <p:val>
                                            <p:strVal val="0-#ppt_w/2"/>
                                          </p:val>
                                        </p:tav>
                                        <p:tav tm="100000">
                                          <p:val>
                                            <p:strVal val="#ppt_x"/>
                                          </p:val>
                                        </p:tav>
                                      </p:tavLst>
                                    </p:anim>
                                    <p:anim calcmode="lin" valueType="num">
                                      <p:cBhvr additive="base">
                                        <p:cTn id="52" dur="500" fill="hold"/>
                                        <p:tgtEl>
                                          <p:spTgt spid="16886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8612" grpId="0" animBg="1"/>
      <p:bldP spid="1688613" grpId="0" animBg="1"/>
      <p:bldP spid="1688614" grpId="0" animBg="1"/>
      <p:bldP spid="1688615" grpId="0" animBg="1"/>
      <p:bldP spid="1688616" grpId="0" animBg="1"/>
      <p:bldP spid="1688617" grpId="0" animBg="1"/>
      <p:bldP spid="1688618" grpId="0" animBg="1"/>
      <p:bldP spid="1688619" grpId="0" animBg="1"/>
      <p:bldP spid="168862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a:extLst>
              <a:ext uri="{FF2B5EF4-FFF2-40B4-BE49-F238E27FC236}">
                <a16:creationId xmlns:a16="http://schemas.microsoft.com/office/drawing/2014/main" id="{7C7B4FA2-C739-4B41-AF45-223B42A141B5}"/>
              </a:ext>
            </a:extLst>
          </p:cNvPr>
          <p:cNvSpPr>
            <a:spLocks noGrp="1"/>
          </p:cNvSpPr>
          <p:nvPr>
            <p:ph type="title"/>
          </p:nvPr>
        </p:nvSpPr>
        <p:spPr>
          <a:xfrm>
            <a:off x="609600" y="609600"/>
            <a:ext cx="6348413" cy="1320800"/>
          </a:xfrm>
        </p:spPr>
        <p:txBody>
          <a:bodyPr/>
          <a:lstStyle/>
          <a:p>
            <a:pPr eaLnBrk="1" hangingPunct="1"/>
            <a:r>
              <a:rPr lang="en-GB" altLang="en-US"/>
              <a:t>Acknowledgement</a:t>
            </a:r>
          </a:p>
        </p:txBody>
      </p:sp>
      <p:sp>
        <p:nvSpPr>
          <p:cNvPr id="3" name="TextBox 2">
            <a:extLst>
              <a:ext uri="{FF2B5EF4-FFF2-40B4-BE49-F238E27FC236}">
                <a16:creationId xmlns:a16="http://schemas.microsoft.com/office/drawing/2014/main" id="{9F9A39F5-4AA4-41B5-9AA5-593AFB63F95B}"/>
              </a:ext>
            </a:extLst>
          </p:cNvPr>
          <p:cNvSpPr txBox="1"/>
          <p:nvPr/>
        </p:nvSpPr>
        <p:spPr>
          <a:xfrm>
            <a:off x="1258888" y="2276475"/>
            <a:ext cx="5834062" cy="2032000"/>
          </a:xfrm>
          <a:prstGeom prst="rect">
            <a:avLst/>
          </a:prstGeom>
          <a:noFill/>
        </p:spPr>
        <p:txBody>
          <a:bodyPr>
            <a:spAutoFit/>
          </a:bodyPr>
          <a:lstStyle/>
          <a:p>
            <a:pPr eaLnBrk="1" fontAlgn="auto" hangingPunct="1">
              <a:spcBef>
                <a:spcPts val="0"/>
              </a:spcBef>
              <a:spcAft>
                <a:spcPts val="0"/>
              </a:spcAft>
              <a:defRPr/>
            </a:pPr>
            <a:r>
              <a:rPr lang="en-GB" dirty="0">
                <a:latin typeface="+mn-lt"/>
              </a:rPr>
              <a:t>I gratefully acknowledge the work of </a:t>
            </a:r>
            <a:r>
              <a:rPr lang="en-GB" dirty="0">
                <a:effectLst>
                  <a:outerShdw blurRad="12700" dist="25400" dir="5400000" algn="t" rotWithShape="0">
                    <a:schemeClr val="bg1">
                      <a:alpha val="40000"/>
                    </a:schemeClr>
                  </a:outerShdw>
                </a:effectLst>
                <a:latin typeface="+mn-lt"/>
              </a:rPr>
              <a:t>Craig Parylo and  Annette Lee who have given permission to use/adapt some of their slides as part of this session.  </a:t>
            </a:r>
          </a:p>
          <a:p>
            <a:pPr eaLnBrk="1" fontAlgn="auto" hangingPunct="1">
              <a:spcBef>
                <a:spcPts val="0"/>
              </a:spcBef>
              <a:spcAft>
                <a:spcPts val="0"/>
              </a:spcAft>
              <a:defRPr/>
            </a:pPr>
            <a:endParaRPr lang="en-GB" dirty="0">
              <a:effectLst>
                <a:outerShdw blurRad="12700" dist="25400" dir="5400000" algn="t" rotWithShape="0">
                  <a:schemeClr val="bg1">
                    <a:alpha val="40000"/>
                  </a:schemeClr>
                </a:outerShdw>
              </a:effectLst>
              <a:latin typeface="+mn-lt"/>
            </a:endParaRPr>
          </a:p>
          <a:p>
            <a:pPr eaLnBrk="1" fontAlgn="auto" hangingPunct="1">
              <a:spcBef>
                <a:spcPts val="0"/>
              </a:spcBef>
              <a:spcAft>
                <a:spcPts val="0"/>
              </a:spcAft>
              <a:defRPr/>
            </a:pPr>
            <a:r>
              <a:rPr lang="en-GB" dirty="0">
                <a:effectLst>
                  <a:outerShdw blurRad="12700" dist="25400" dir="5400000" algn="t" rotWithShape="0">
                    <a:schemeClr val="bg1">
                      <a:alpha val="40000"/>
                    </a:schemeClr>
                  </a:outerShdw>
                </a:effectLst>
                <a:latin typeface="+mn-lt"/>
              </a:rPr>
              <a:t>Their full set of slides can be found at http://www.leicspart.nhs.uk/library/clinicalaudit_questionnaireslides.pptx</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a:extLst>
              <a:ext uri="{FF2B5EF4-FFF2-40B4-BE49-F238E27FC236}">
                <a16:creationId xmlns:a16="http://schemas.microsoft.com/office/drawing/2014/main" id="{B3E49F97-73B8-4E0B-A57B-DB6F6F7B0FDF}"/>
              </a:ext>
            </a:extLst>
          </p:cNvPr>
          <p:cNvSpPr>
            <a:spLocks noGrp="1"/>
          </p:cNvSpPr>
          <p:nvPr>
            <p:ph type="title"/>
          </p:nvPr>
        </p:nvSpPr>
        <p:spPr>
          <a:xfrm>
            <a:off x="900113" y="1773238"/>
            <a:ext cx="6348412" cy="1320800"/>
          </a:xfrm>
        </p:spPr>
        <p:txBody>
          <a:bodyPr/>
          <a:lstStyle/>
          <a:p>
            <a:pPr eaLnBrk="1" hangingPunct="1"/>
            <a:r>
              <a:rPr lang="en-GB" altLang="en-US"/>
              <a:t>Design your own customer satisfaction survey for an online retailer of your choice - practical</a:t>
            </a:r>
          </a:p>
        </p:txBody>
      </p:sp>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B7C8EC3559F764AA080F30F794D2AD4" ma:contentTypeVersion="8" ma:contentTypeDescription="Create a new document." ma:contentTypeScope="" ma:versionID="160eda043586a2adda79802da0be7f02">
  <xsd:schema xmlns:xsd="http://www.w3.org/2001/XMLSchema" xmlns:xs="http://www.w3.org/2001/XMLSchema" xmlns:p="http://schemas.microsoft.com/office/2006/metadata/properties" xmlns:ns3="696490a5-0429-499a-a254-a60426c02ef0" targetNamespace="http://schemas.microsoft.com/office/2006/metadata/properties" ma:root="true" ma:fieldsID="15175909ff3d762c3278bfdb32112a7a" ns3:_="">
    <xsd:import namespace="696490a5-0429-499a-a254-a60426c02ef0"/>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96490a5-0429-499a-a254-a60426c02ef0"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53B6152-5FE2-4662-A5CE-A7A642408A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96490a5-0429-499a-a254-a60426c02ef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7F36B12-8B96-4E8D-8895-2E900136919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2776</TotalTime>
  <Words>4049</Words>
  <Application>Microsoft Office PowerPoint</Application>
  <PresentationFormat>On-screen Show (4:3)</PresentationFormat>
  <Paragraphs>501</Paragraphs>
  <Slides>38</Slides>
  <Notes>28</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Facet</vt:lpstr>
      <vt:lpstr>BMMB7010 Leading and Managing Projects </vt:lpstr>
      <vt:lpstr>PowerPoint Presentation</vt:lpstr>
      <vt:lpstr>Moving on</vt:lpstr>
      <vt:lpstr>Quantitative Data Collection Methods </vt:lpstr>
      <vt:lpstr>What is a questionnaire?</vt:lpstr>
      <vt:lpstr>Why is the Questionnaire necessary?</vt:lpstr>
      <vt:lpstr>An effective questionnaire…</vt:lpstr>
      <vt:lpstr>Stages in the  Development of a Questionnaire</vt:lpstr>
      <vt:lpstr>Stages in the  Development of a Questionnaire</vt:lpstr>
      <vt:lpstr>Types of questionnaire</vt:lpstr>
      <vt:lpstr>Considerations</vt:lpstr>
      <vt:lpstr>Who Are your respondents?</vt:lpstr>
      <vt:lpstr>More considerations</vt:lpstr>
      <vt:lpstr>Stages in the  Development of a Questionnaire</vt:lpstr>
      <vt:lpstr>Type of questions</vt:lpstr>
      <vt:lpstr>Mid-point / neutral opinions</vt:lpstr>
      <vt:lpstr>Question wording</vt:lpstr>
      <vt:lpstr>Double questions</vt:lpstr>
      <vt:lpstr>Double negatives</vt:lpstr>
      <vt:lpstr>Design</vt:lpstr>
      <vt:lpstr>Ordering your questionnaire</vt:lpstr>
      <vt:lpstr>Ordering your questions</vt:lpstr>
      <vt:lpstr>Filtering</vt:lpstr>
      <vt:lpstr>Filtering Example</vt:lpstr>
      <vt:lpstr>Filtering Example</vt:lpstr>
      <vt:lpstr>Other elements to remember</vt:lpstr>
      <vt:lpstr>Common Issues</vt:lpstr>
      <vt:lpstr>Common Issues</vt:lpstr>
      <vt:lpstr>Common Issues</vt:lpstr>
      <vt:lpstr>Common Issues</vt:lpstr>
      <vt:lpstr>Common Issues</vt:lpstr>
      <vt:lpstr>Common Issues</vt:lpstr>
      <vt:lpstr>PowerPoint Presentation</vt:lpstr>
      <vt:lpstr>Stages in the  Development of a Questionnaire</vt:lpstr>
      <vt:lpstr>Pilot your tool</vt:lpstr>
      <vt:lpstr>Summary: Stages in the Development of a Questionnaire</vt:lpstr>
      <vt:lpstr>Acknowledgement</vt:lpstr>
      <vt:lpstr>Design your own customer satisfaction survey for an online retailer of your choice - practical</vt:lpstr>
    </vt:vector>
  </TitlesOfParts>
  <Company>Spark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Jayne</dc:creator>
  <cp:lastModifiedBy>Antje Cockrill</cp:lastModifiedBy>
  <cp:revision>176</cp:revision>
  <cp:lastPrinted>2018-01-30T09:23:22Z</cp:lastPrinted>
  <dcterms:created xsi:type="dcterms:W3CDTF">2014-01-09T18:41:49Z</dcterms:created>
  <dcterms:modified xsi:type="dcterms:W3CDTF">2019-11-14T09:18:49Z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0x010100FB7C8EC3559F764AA080F30F794D2AD4</vt:lpwstr>
  </property>
</Properties>
</file>