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5"/>
  </p:sldMasterIdLst>
  <p:notesMasterIdLst>
    <p:notesMasterId r:id="rId7"/>
  </p:notesMasterIdLst>
  <p:handoutMasterIdLst>
    <p:handoutMasterId r:id="rId8"/>
  </p:handoutMasterIdLst>
  <p:sldIdLst>
    <p:sldId id="256" r:id="rId6"/>
  </p:sldIdLst>
  <p:sldSz cx="42803763" cy="30275213"/>
  <p:notesSz cx="6797675" cy="9928225"/>
  <p:defaultTextStyle>
    <a:defPPr>
      <a:defRPr lang="en-GB"/>
    </a:defPPr>
    <a:lvl1pPr algn="l" defTabSz="4357267" rtl="0" fontAlgn="base">
      <a:spcBef>
        <a:spcPct val="0"/>
      </a:spcBef>
      <a:spcAft>
        <a:spcPct val="0"/>
      </a:spcAft>
      <a:defRPr sz="8695" kern="1200">
        <a:solidFill>
          <a:schemeClr val="tx1"/>
        </a:solidFill>
        <a:latin typeface="Arial" charset="0"/>
        <a:ea typeface="+mn-ea"/>
        <a:cs typeface="+mn-cs"/>
      </a:defRPr>
    </a:lvl1pPr>
    <a:lvl2pPr marL="2174578" indent="162287" algn="l" defTabSz="4357267" rtl="0" fontAlgn="base">
      <a:spcBef>
        <a:spcPct val="0"/>
      </a:spcBef>
      <a:spcAft>
        <a:spcPct val="0"/>
      </a:spcAft>
      <a:defRPr sz="8695" kern="1200">
        <a:solidFill>
          <a:schemeClr val="tx1"/>
        </a:solidFill>
        <a:latin typeface="Arial" charset="0"/>
        <a:ea typeface="+mn-ea"/>
        <a:cs typeface="+mn-cs"/>
      </a:defRPr>
    </a:lvl2pPr>
    <a:lvl3pPr marL="4357267" indent="316448" algn="l" defTabSz="4357267" rtl="0" fontAlgn="base">
      <a:spcBef>
        <a:spcPct val="0"/>
      </a:spcBef>
      <a:spcAft>
        <a:spcPct val="0"/>
      </a:spcAft>
      <a:defRPr sz="8695" kern="1200">
        <a:solidFill>
          <a:schemeClr val="tx1"/>
        </a:solidFill>
        <a:latin typeface="Arial" charset="0"/>
        <a:ea typeface="+mn-ea"/>
        <a:cs typeface="+mn-cs"/>
      </a:defRPr>
    </a:lvl3pPr>
    <a:lvl4pPr marL="6539942" indent="470618" algn="l" defTabSz="4357267" rtl="0" fontAlgn="base">
      <a:spcBef>
        <a:spcPct val="0"/>
      </a:spcBef>
      <a:spcAft>
        <a:spcPct val="0"/>
      </a:spcAft>
      <a:defRPr sz="8695" kern="1200">
        <a:solidFill>
          <a:schemeClr val="tx1"/>
        </a:solidFill>
        <a:latin typeface="Arial" charset="0"/>
        <a:ea typeface="+mn-ea"/>
        <a:cs typeface="+mn-cs"/>
      </a:defRPr>
    </a:lvl4pPr>
    <a:lvl5pPr marL="8722642" indent="624783" algn="l" defTabSz="4357267" rtl="0" fontAlgn="base">
      <a:spcBef>
        <a:spcPct val="0"/>
      </a:spcBef>
      <a:spcAft>
        <a:spcPct val="0"/>
      </a:spcAft>
      <a:defRPr sz="8695" kern="1200">
        <a:solidFill>
          <a:schemeClr val="tx1"/>
        </a:solidFill>
        <a:latin typeface="Arial" charset="0"/>
        <a:ea typeface="+mn-ea"/>
        <a:cs typeface="+mn-cs"/>
      </a:defRPr>
    </a:lvl5pPr>
    <a:lvl6pPr marL="11684285" algn="l" defTabSz="4673710" rtl="0" eaLnBrk="1" latinLnBrk="0" hangingPunct="1">
      <a:defRPr sz="8695" kern="1200">
        <a:solidFill>
          <a:schemeClr val="tx1"/>
        </a:solidFill>
        <a:latin typeface="Arial" charset="0"/>
        <a:ea typeface="+mn-ea"/>
        <a:cs typeface="+mn-cs"/>
      </a:defRPr>
    </a:lvl6pPr>
    <a:lvl7pPr marL="14021135" algn="l" defTabSz="4673710" rtl="0" eaLnBrk="1" latinLnBrk="0" hangingPunct="1">
      <a:defRPr sz="8695" kern="1200">
        <a:solidFill>
          <a:schemeClr val="tx1"/>
        </a:solidFill>
        <a:latin typeface="Arial" charset="0"/>
        <a:ea typeface="+mn-ea"/>
        <a:cs typeface="+mn-cs"/>
      </a:defRPr>
    </a:lvl7pPr>
    <a:lvl8pPr marL="16357995" algn="l" defTabSz="4673710" rtl="0" eaLnBrk="1" latinLnBrk="0" hangingPunct="1">
      <a:defRPr sz="8695" kern="1200">
        <a:solidFill>
          <a:schemeClr val="tx1"/>
        </a:solidFill>
        <a:latin typeface="Arial" charset="0"/>
        <a:ea typeface="+mn-ea"/>
        <a:cs typeface="+mn-cs"/>
      </a:defRPr>
    </a:lvl8pPr>
    <a:lvl9pPr marL="18694850" algn="l" defTabSz="4673710" rtl="0" eaLnBrk="1" latinLnBrk="0" hangingPunct="1">
      <a:defRPr sz="8695" kern="1200">
        <a:solidFill>
          <a:schemeClr val="tx1"/>
        </a:solidFill>
        <a:latin typeface="Arial" charset="0"/>
        <a:ea typeface="+mn-ea"/>
        <a:cs typeface="+mn-cs"/>
      </a:defRPr>
    </a:lvl9pPr>
  </p:defaultTextStyle>
  <p:extLst>
    <p:ext uri="{521415D9-36F7-43E2-AB2F-B90AF26B5E84}">
      <p14:sectionLst xmlns:p14="http://schemas.microsoft.com/office/powerpoint/2010/main">
        <p14:section name="Default Section" id="{58E52EB3-C8A1-45DD-8755-F92B7B5455BE}">
          <p14:sldIdLst>
            <p14:sldId id="256"/>
          </p14:sldIdLst>
        </p14:section>
      </p14:sectionLst>
    </p:ext>
    <p:ext uri="{EFAFB233-063F-42B5-8137-9DF3F51BA10A}">
      <p15:sldGuideLst xmlns:p15="http://schemas.microsoft.com/office/powerpoint/2012/main">
        <p15:guide id="1" orient="horz" pos="16657" userDrawn="1">
          <p15:clr>
            <a:srgbClr val="A4A3A4"/>
          </p15:clr>
        </p15:guide>
        <p15:guide id="2" pos="26545" userDrawn="1">
          <p15:clr>
            <a:srgbClr val="A4A3A4"/>
          </p15:clr>
        </p15:guide>
        <p15:guide id="3" orient="horz" pos="827" userDrawn="1">
          <p15:clr>
            <a:srgbClr val="A4A3A4"/>
          </p15:clr>
        </p15:guide>
        <p15:guide id="4" pos="327" userDrawn="1">
          <p15:clr>
            <a:srgbClr val="A4A3A4"/>
          </p15:clr>
        </p15:guide>
        <p15:guide id="7" orient="horz" pos="5680" userDrawn="1">
          <p15:clr>
            <a:srgbClr val="A4A3A4"/>
          </p15:clr>
        </p15:guide>
        <p15:guide id="15" pos="19832" userDrawn="1">
          <p15:clr>
            <a:srgbClr val="A4A3A4"/>
          </p15:clr>
        </p15:guide>
        <p15:guide id="19" pos="6496" userDrawn="1">
          <p15:clr>
            <a:srgbClr val="A4A3A4"/>
          </p15:clr>
        </p15:guide>
        <p15:guide id="20" pos="6904" userDrawn="1">
          <p15:clr>
            <a:srgbClr val="A4A3A4"/>
          </p15:clr>
        </p15:guide>
        <p15:guide id="21" pos="13209" userDrawn="1">
          <p15:clr>
            <a:srgbClr val="A4A3A4"/>
          </p15:clr>
        </p15:guide>
        <p15:guide id="22" pos="13618" userDrawn="1">
          <p15:clr>
            <a:srgbClr val="A4A3A4"/>
          </p15:clr>
        </p15:guide>
        <p15:guide id="23" pos="20149" userDrawn="1">
          <p15:clr>
            <a:srgbClr val="A4A3A4"/>
          </p15:clr>
        </p15:guide>
        <p15:guide id="24" pos="26681" userDrawn="1">
          <p15:clr>
            <a:srgbClr val="A4A3A4"/>
          </p15:clr>
        </p15:guide>
        <p15:guide id="25" pos="2659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gg Rebecca" initials="LR" lastIdx="2" clrIdx="0">
    <p:extLst>
      <p:ext uri="{19B8F6BF-5375-455C-9EA6-DF929625EA0E}">
        <p15:presenceInfo xmlns:p15="http://schemas.microsoft.com/office/powerpoint/2012/main" userId="Legg Rebecca" providerId="None"/>
      </p:ext>
    </p:extLst>
  </p:cmAuthor>
  <p:cmAuthor id="2" name="Jenkins Darren R" initials="JDR" lastIdx="1" clrIdx="1">
    <p:extLst>
      <p:ext uri="{19B8F6BF-5375-455C-9EA6-DF929625EA0E}">
        <p15:presenceInfo xmlns:p15="http://schemas.microsoft.com/office/powerpoint/2012/main" userId="Jenkins Darren 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6A6A6"/>
    <a:srgbClr val="14022E"/>
    <a:srgbClr val="13022D"/>
    <a:srgbClr val="FDDD3E"/>
    <a:srgbClr val="120228"/>
    <a:srgbClr val="000000"/>
    <a:srgbClr val="FFFFFF"/>
    <a:srgbClr val="CE2256"/>
    <a:srgbClr val="005C7E"/>
    <a:srgbClr val="F582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012" autoAdjust="0"/>
  </p:normalViewPr>
  <p:slideViewPr>
    <p:cSldViewPr snapToObjects="1">
      <p:cViewPr>
        <p:scale>
          <a:sx n="26" d="100"/>
          <a:sy n="26" d="100"/>
        </p:scale>
        <p:origin x="-536" y="-476"/>
      </p:cViewPr>
      <p:guideLst>
        <p:guide orient="horz" pos="16657"/>
        <p:guide pos="26545"/>
        <p:guide orient="horz" pos="827"/>
        <p:guide pos="327"/>
        <p:guide orient="horz" pos="5680"/>
        <p:guide pos="19832"/>
        <p:guide pos="6496"/>
        <p:guide pos="6904"/>
        <p:guide pos="13209"/>
        <p:guide pos="13618"/>
        <p:guide pos="20149"/>
        <p:guide pos="26681"/>
        <p:guide pos="26590"/>
      </p:guideLst>
    </p:cSldViewPr>
  </p:slideViewPr>
  <p:outlineViewPr>
    <p:cViewPr>
      <p:scale>
        <a:sx n="33" d="100"/>
        <a:sy n="33" d="100"/>
      </p:scale>
      <p:origin x="24" y="0"/>
    </p:cViewPr>
  </p:outlineViewPr>
  <p:notesTextViewPr>
    <p:cViewPr>
      <p:scale>
        <a:sx n="100" d="100"/>
        <a:sy n="100" d="100"/>
      </p:scale>
      <p:origin x="0" y="0"/>
    </p:cViewPr>
  </p:notesTextViewPr>
  <p:sorterViewPr>
    <p:cViewPr>
      <p:scale>
        <a:sx n="66" d="100"/>
        <a:sy n="66" d="100"/>
      </p:scale>
      <p:origin x="0" y="0"/>
    </p:cViewPr>
  </p:sorterViewPr>
  <p:notesViewPr>
    <p:cSldViewPr snapToObjects="1">
      <p:cViewPr varScale="1">
        <p:scale>
          <a:sx n="114" d="100"/>
          <a:sy n="114" d="100"/>
        </p:scale>
        <p:origin x="4012" y="6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viewProps" Target="viewProps.xml"/><Relationship Id="rId5" Type="http://schemas.openxmlformats.org/officeDocument/2006/relationships/slideMaster" Target="slideMasters/slideMaster1.xml"/><Relationship Id="rId10"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mn-lt"/>
              </a:defRPr>
            </a:lvl1pPr>
          </a:lstStyle>
          <a:p>
            <a:pPr>
              <a:defRPr/>
            </a:pPr>
            <a:r>
              <a:rPr lang="en-GB"/>
              <a:t>Uncontrolled copy when printed</a:t>
            </a:r>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mn-lt"/>
              </a:defRPr>
            </a:lvl1pPr>
          </a:lstStyle>
          <a:p>
            <a:pPr>
              <a:defRPr/>
            </a:pPr>
            <a:fld id="{9EBD1747-407F-43EF-BC75-4B6CAFD225D7}" type="datetime1">
              <a:rPr lang="en-GB" smtClean="0"/>
              <a:t>13/01/2023</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mn-lt"/>
              </a:defRPr>
            </a:lvl1pPr>
          </a:lstStyle>
          <a:p>
            <a:pPr>
              <a:defRPr/>
            </a:pPr>
            <a:r>
              <a:rPr lang="en-GB" smtClean="0"/>
              <a:t>© Crown copyright 2020 Dstl</a:t>
            </a:r>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mn-lt"/>
              </a:defRPr>
            </a:lvl1pPr>
          </a:lstStyle>
          <a:p>
            <a:pPr>
              <a:defRPr/>
            </a:pPr>
            <a:fld id="{89AD9203-612B-4DA4-921D-5039DF7F7E0C}" type="slidenum">
              <a:rPr lang="en-GB"/>
              <a:pPr>
                <a:defRPr/>
              </a:pPr>
              <a:t>‹#›</a:t>
            </a:fld>
            <a:endParaRPr lang="en-GB"/>
          </a:p>
        </p:txBody>
      </p:sp>
    </p:spTree>
    <p:extLst>
      <p:ext uri="{BB962C8B-B14F-4D97-AF65-F5344CB8AC3E}">
        <p14:creationId xmlns:p14="http://schemas.microsoft.com/office/powerpoint/2010/main" val="327379111"/>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Arial" pitchFamily="34" charset="0"/>
                <a:cs typeface="Arial" pitchFamily="34" charset="0"/>
              </a:defRPr>
            </a:lvl1pPr>
          </a:lstStyle>
          <a:p>
            <a:pPr>
              <a:defRPr/>
            </a:pPr>
            <a:r>
              <a:rPr lang="en-GB"/>
              <a:t>Uncontrolled copy when printed</a:t>
            </a:r>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Arial" pitchFamily="34" charset="0"/>
                <a:cs typeface="Arial" pitchFamily="34" charset="0"/>
              </a:defRPr>
            </a:lvl1pPr>
          </a:lstStyle>
          <a:p>
            <a:pPr>
              <a:defRPr/>
            </a:pPr>
            <a:fld id="{63C7F269-31FF-49BB-A308-19E27FEE6816}" type="datetime1">
              <a:rPr lang="en-GB" smtClean="0"/>
              <a:t>13/01/2023</a:t>
            </a:fld>
            <a:endParaRPr lang="en-GB" dirty="0"/>
          </a:p>
        </p:txBody>
      </p:sp>
      <p:sp>
        <p:nvSpPr>
          <p:cNvPr id="4" name="Slide Image Placeholder 3"/>
          <p:cNvSpPr>
            <a:spLocks noGrp="1" noRot="1" noChangeAspect="1"/>
          </p:cNvSpPr>
          <p:nvPr>
            <p:ph type="sldImg" idx="2"/>
          </p:nvPr>
        </p:nvSpPr>
        <p:spPr>
          <a:xfrm>
            <a:off x="1327150" y="742950"/>
            <a:ext cx="4143375" cy="29305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282575" y="3870325"/>
            <a:ext cx="6232525" cy="5313363"/>
          </a:xfrm>
          <a:prstGeom prst="rect">
            <a:avLst/>
          </a:prstGeom>
        </p:spPr>
        <p:txBody>
          <a:bodyPr vert="horz" wrap="square" lIns="91440" tIns="45720" rIns="91440" bIns="45720" numCol="1" anchor="t" anchorCtr="0" compatLnSpc="1">
            <a:prstTxWarp prst="textNoShape">
              <a:avLst/>
            </a:prstTxWarp>
            <a:normAutofit/>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Arial" pitchFamily="34" charset="0"/>
                <a:cs typeface="Arial" pitchFamily="34" charset="0"/>
              </a:defRPr>
            </a:lvl1pPr>
          </a:lstStyle>
          <a:p>
            <a:pPr>
              <a:defRPr/>
            </a:pPr>
            <a:r>
              <a:rPr lang="en-GB" smtClean="0"/>
              <a:t>© Crown copyright 2020 Dstl</a:t>
            </a:r>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Arial" pitchFamily="34" charset="0"/>
                <a:cs typeface="Arial" pitchFamily="34" charset="0"/>
              </a:defRPr>
            </a:lvl1pPr>
          </a:lstStyle>
          <a:p>
            <a:pPr>
              <a:defRPr/>
            </a:pPr>
            <a:fld id="{6AC03C9E-463D-47B2-8BF7-CCC2C082E4A8}" type="slidenum">
              <a:rPr lang="en-GB"/>
              <a:pPr>
                <a:defRPr/>
              </a:pPr>
              <a:t>‹#›</a:t>
            </a:fld>
            <a:endParaRPr lang="en-GB" dirty="0"/>
          </a:p>
        </p:txBody>
      </p:sp>
    </p:spTree>
    <p:extLst>
      <p:ext uri="{BB962C8B-B14F-4D97-AF65-F5344CB8AC3E}">
        <p14:creationId xmlns:p14="http://schemas.microsoft.com/office/powerpoint/2010/main" val="4078116230"/>
      </p:ext>
    </p:extLst>
  </p:cSld>
  <p:clrMap bg1="lt1" tx1="dk1" bg2="lt2" tx2="dk2" accent1="accent1" accent2="accent2" accent3="accent3" accent4="accent4" accent5="accent5" accent6="accent6" hlink="hlink" folHlink="folHlink"/>
  <p:hf/>
  <p:notesStyle>
    <a:lvl1pPr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1pPr>
    <a:lvl2pPr marL="2174578"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2pPr>
    <a:lvl3pPr marL="4357267"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3pPr>
    <a:lvl4pPr marL="6539942"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4pPr>
    <a:lvl5pPr marL="8722642"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5pPr>
    <a:lvl6pPr marL="10903766" algn="l" defTabSz="4361513" rtl="0" eaLnBrk="1" latinLnBrk="0" hangingPunct="1">
      <a:defRPr sz="5626" kern="1200">
        <a:solidFill>
          <a:schemeClr val="tx1"/>
        </a:solidFill>
        <a:latin typeface="+mn-lt"/>
        <a:ea typeface="+mn-ea"/>
        <a:cs typeface="+mn-cs"/>
      </a:defRPr>
    </a:lvl6pPr>
    <a:lvl7pPr marL="13084513" algn="l" defTabSz="4361513" rtl="0" eaLnBrk="1" latinLnBrk="0" hangingPunct="1">
      <a:defRPr sz="5626" kern="1200">
        <a:solidFill>
          <a:schemeClr val="tx1"/>
        </a:solidFill>
        <a:latin typeface="+mn-lt"/>
        <a:ea typeface="+mn-ea"/>
        <a:cs typeface="+mn-cs"/>
      </a:defRPr>
    </a:lvl7pPr>
    <a:lvl8pPr marL="15265274" algn="l" defTabSz="4361513" rtl="0" eaLnBrk="1" latinLnBrk="0" hangingPunct="1">
      <a:defRPr sz="5626" kern="1200">
        <a:solidFill>
          <a:schemeClr val="tx1"/>
        </a:solidFill>
        <a:latin typeface="+mn-lt"/>
        <a:ea typeface="+mn-ea"/>
        <a:cs typeface="+mn-cs"/>
      </a:defRPr>
    </a:lvl8pPr>
    <a:lvl9pPr marL="17446030" algn="l" defTabSz="4361513" rtl="0" eaLnBrk="1" latinLnBrk="0" hangingPunct="1">
      <a:defRPr sz="562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mailto:dstlimagery@dstl.gov.u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7200" b="1" kern="1200" dirty="0" smtClean="0">
                <a:solidFill>
                  <a:schemeClr val="tx1"/>
                </a:solidFill>
                <a:effectLst/>
                <a:latin typeface="Arial" pitchFamily="34" charset="0"/>
                <a:ea typeface="+mn-ea"/>
                <a:cs typeface="Arial" pitchFamily="34" charset="0"/>
              </a:rPr>
              <a:t>A0 Poster Guidelines</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endParaRPr lang="en-GB" sz="5626" kern="1200" dirty="0" smtClean="0">
              <a:solidFill>
                <a:schemeClr val="tx1"/>
              </a:solidFill>
              <a:effectLst/>
              <a:latin typeface="Arial" pitchFamily="34" charset="0"/>
              <a:ea typeface="+mn-ea"/>
              <a:cs typeface="Arial" pitchFamily="34" charset="0"/>
            </a:endParaRPr>
          </a:p>
          <a:p>
            <a:r>
              <a:rPr lang="en-GB" sz="5626" kern="1200" dirty="0" smtClean="0">
                <a:solidFill>
                  <a:schemeClr val="tx1"/>
                </a:solidFill>
                <a:effectLst/>
                <a:latin typeface="Arial" pitchFamily="34" charset="0"/>
                <a:ea typeface="+mn-ea"/>
                <a:cs typeface="Arial" pitchFamily="34" charset="0"/>
              </a:rPr>
              <a:t>Please follow these guidelines to ensure that your poster is</a:t>
            </a:r>
            <a:r>
              <a:rPr lang="en-GB" sz="5626" kern="1200" baseline="0" dirty="0" smtClean="0">
                <a:solidFill>
                  <a:schemeClr val="tx1"/>
                </a:solidFill>
                <a:effectLst/>
                <a:latin typeface="Arial" pitchFamily="34" charset="0"/>
                <a:ea typeface="+mn-ea"/>
                <a:cs typeface="Arial" pitchFamily="34" charset="0"/>
              </a:rPr>
              <a:t> on-brand. The PowerPoint template is A0 landscape (1189 x 841mm) and uses a 5 column layout. View the guides by clicking on the ribbon &gt; view &gt; guides. </a:t>
            </a:r>
            <a:br>
              <a:rPr lang="en-GB" sz="5626" kern="1200" baseline="0" dirty="0" smtClean="0">
                <a:solidFill>
                  <a:schemeClr val="tx1"/>
                </a:solidFill>
                <a:effectLst/>
                <a:latin typeface="Arial" pitchFamily="34" charset="0"/>
                <a:ea typeface="+mn-ea"/>
                <a:cs typeface="Arial" pitchFamily="34" charset="0"/>
              </a:rPr>
            </a:br>
            <a:r>
              <a:rPr lang="en-GB" sz="5626" kern="1200" baseline="0" dirty="0" smtClean="0">
                <a:solidFill>
                  <a:schemeClr val="tx1"/>
                </a:solidFill>
                <a:effectLst/>
                <a:latin typeface="Arial" pitchFamily="34" charset="0"/>
                <a:ea typeface="+mn-ea"/>
                <a:cs typeface="Arial" pitchFamily="34" charset="0"/>
              </a:rPr>
              <a:t>The placeholder content can be modified and rearranged as required. The text top-left is in a fixed position and can be edited by clicking on the ribbon &gt; view &gt; slide master. The same applies to the classification marking.</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5626" kern="1200" dirty="0" smtClean="0">
                <a:solidFill>
                  <a:schemeClr val="tx1"/>
                </a:solidFill>
                <a:effectLst/>
                <a:latin typeface="Arial" pitchFamily="34" charset="0"/>
                <a:ea typeface="+mn-ea"/>
                <a:cs typeface="Arial" pitchFamily="34" charset="0"/>
              </a:rPr>
              <a:t>The Creative Hub team are no longer able to offer design support with laying out and designing posters. We will however be available to answer any questions you may have. Once you have completed your poster please export it to a PDF and send it along with your cost code, deadline, size, print quantities and preferred finish to </a:t>
            </a:r>
            <a:r>
              <a:rPr lang="en-GB" sz="5626" u="sng" kern="1200" dirty="0" smtClean="0">
                <a:solidFill>
                  <a:schemeClr val="tx1"/>
                </a:solidFill>
                <a:effectLst/>
                <a:latin typeface="Arial" pitchFamily="34" charset="0"/>
                <a:ea typeface="+mn-ea"/>
                <a:cs typeface="Arial" pitchFamily="34" charset="0"/>
                <a:hlinkClick r:id="rId3"/>
              </a:rPr>
              <a:t>dstlimagery@dstl.gov.uk</a:t>
            </a:r>
            <a:r>
              <a:rPr lang="en-GB" sz="5626" kern="1200" dirty="0" smtClean="0">
                <a:solidFill>
                  <a:schemeClr val="tx1"/>
                </a:solidFill>
                <a:effectLst/>
                <a:latin typeface="Arial" pitchFamily="34" charset="0"/>
                <a:ea typeface="+mn-ea"/>
                <a:cs typeface="Arial" pitchFamily="34" charset="0"/>
              </a:rPr>
              <a:t>. </a:t>
            </a:r>
            <a:r>
              <a:rPr lang="en-GB" sz="5626" u="sng" kern="1200" dirty="0" smtClean="0">
                <a:solidFill>
                  <a:schemeClr val="tx1"/>
                </a:solidFill>
                <a:effectLst/>
                <a:latin typeface="Arial" pitchFamily="34" charset="0"/>
                <a:ea typeface="+mn-ea"/>
                <a:cs typeface="Arial" pitchFamily="34" charset="0"/>
              </a:rPr>
              <a:t>Please allow 7 working days for it to be printed</a:t>
            </a:r>
            <a:r>
              <a:rPr lang="en-GB" sz="5626" kern="1200" dirty="0" smtClean="0">
                <a:solidFill>
                  <a:schemeClr val="tx1"/>
                </a:solidFill>
                <a:effectLst/>
                <a:latin typeface="Arial" pitchFamily="34" charset="0"/>
                <a:ea typeface="+mn-ea"/>
                <a:cs typeface="Arial" pitchFamily="34" charset="0"/>
              </a:rPr>
              <a:t>. Posters</a:t>
            </a:r>
            <a:r>
              <a:rPr lang="en-GB" sz="5626" kern="1200" baseline="0" dirty="0" smtClean="0">
                <a:solidFill>
                  <a:schemeClr val="tx1"/>
                </a:solidFill>
                <a:effectLst/>
                <a:latin typeface="Arial" pitchFamily="34" charset="0"/>
                <a:ea typeface="+mn-ea"/>
                <a:cs typeface="Arial" pitchFamily="34" charset="0"/>
              </a:rPr>
              <a:t> sent in last minute may not be printed in time for your event.</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6000" b="1" kern="1200" dirty="0" smtClean="0">
                <a:solidFill>
                  <a:schemeClr val="tx1"/>
                </a:solidFill>
                <a:effectLst/>
                <a:latin typeface="Arial" pitchFamily="34" charset="0"/>
                <a:ea typeface="+mn-ea"/>
                <a:cs typeface="Arial" pitchFamily="34" charset="0"/>
              </a:rPr>
              <a:t>Ensuring Consistency:</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endParaRPr lang="en-GB" sz="5626" kern="1200" dirty="0" smtClean="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smtClean="0">
                <a:solidFill>
                  <a:schemeClr val="tx1"/>
                </a:solidFill>
                <a:effectLst/>
                <a:latin typeface="Arial" pitchFamily="34" charset="0"/>
                <a:ea typeface="+mn-ea"/>
                <a:cs typeface="Arial" pitchFamily="34" charset="0"/>
              </a:rPr>
              <a:t>Try to follow the formatting displayed in this template and adhere to the sizing and styling of the typography.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margins around the top, left and right edges of the page are 40 mm wide.</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band at the bottom is 88mm high in Midnight Purple. DO NOT add any additional text or logos in this area.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body copy font is 40pt in Arial regular and bold.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template uses a 5 column grid. Columns are 201.1mm wide. Gutters (space between columns) are 25mm. Text boxes and</a:t>
            </a:r>
            <a:r>
              <a:rPr lang="en-GB" sz="5626" kern="1200" baseline="0" dirty="0" smtClean="0">
                <a:solidFill>
                  <a:schemeClr val="tx1"/>
                </a:solidFill>
                <a:effectLst/>
                <a:latin typeface="Arial" pitchFamily="34" charset="0"/>
                <a:ea typeface="+mn-ea"/>
                <a:cs typeface="Arial" pitchFamily="34" charset="0"/>
              </a:rPr>
              <a:t> images c</a:t>
            </a:r>
            <a:r>
              <a:rPr lang="en-GB" sz="5626" kern="1200" dirty="0" smtClean="0">
                <a:solidFill>
                  <a:schemeClr val="tx1"/>
                </a:solidFill>
                <a:effectLst/>
                <a:latin typeface="Arial" pitchFamily="34" charset="0"/>
                <a:ea typeface="+mn-ea"/>
                <a:cs typeface="Arial" pitchFamily="34" charset="0"/>
              </a:rPr>
              <a:t>an span across more than one column.</a:t>
            </a: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smtClean="0">
                <a:solidFill>
                  <a:schemeClr val="tx1"/>
                </a:solidFill>
                <a:effectLst/>
                <a:latin typeface="Arial" pitchFamily="34" charset="0"/>
                <a:ea typeface="+mn-ea"/>
                <a:cs typeface="Arial" pitchFamily="34" charset="0"/>
              </a:rPr>
              <a:t>Try to follow the suggested sizing and colour palette. The secondary Dstl colour palette is reserved for graphs and diagrams.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Line spacing to be set at 1.0. Leave a line space between paragraphs. Bullets to be square and in Rose Red.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Text boxes are only allowed to be in Grey at 60% transparency or White.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Please use Grey for the </a:t>
            </a:r>
            <a:r>
              <a:rPr lang="en-GB" sz="5626" kern="1200" dirty="0" err="1" smtClean="0">
                <a:solidFill>
                  <a:schemeClr val="tx1"/>
                </a:solidFill>
                <a:effectLst/>
                <a:latin typeface="Arial" pitchFamily="34" charset="0"/>
                <a:ea typeface="+mn-ea"/>
                <a:cs typeface="Arial" pitchFamily="34" charset="0"/>
              </a:rPr>
              <a:t>the</a:t>
            </a:r>
            <a:r>
              <a:rPr lang="en-GB" sz="5626" kern="1200" dirty="0" smtClean="0">
                <a:solidFill>
                  <a:schemeClr val="tx1"/>
                </a:solidFill>
                <a:effectLst/>
                <a:latin typeface="Arial" pitchFamily="34" charset="0"/>
                <a:ea typeface="+mn-ea"/>
                <a:cs typeface="Arial" pitchFamily="34" charset="0"/>
              </a:rPr>
              <a:t> graph axis and chart legends.</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Tables to be in the Dstl Primary colours only.</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All Images and logos need to be high resolution.</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Image captions to be in displayed in a Midnight Purple box with White text. These must always be placed at the bottom of an image.</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Avoid adding bevels, drop shadows or other embellishments.</a:t>
            </a:r>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63C7F269-31FF-49BB-A308-19E27FEE6816}" type="datetime1">
              <a:rPr lang="en-GB" smtClean="0"/>
              <a:t>13/01/2023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1</a:t>
            </a:fld>
            <a:endParaRPr lang="en-GB" dirty="0"/>
          </a:p>
        </p:txBody>
      </p:sp>
    </p:spTree>
    <p:extLst>
      <p:ext uri="{BB962C8B-B14F-4D97-AF65-F5344CB8AC3E}">
        <p14:creationId xmlns:p14="http://schemas.microsoft.com/office/powerpoint/2010/main" val="3244055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bg1">
            <a:lumMod val="85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3442766"/>
      </p:ext>
    </p:extLst>
  </p:cSld>
  <p:clrMapOvr>
    <a:masterClrMapping/>
  </p:clrMapOvr>
  <p:timing>
    <p:tnLst>
      <p:par>
        <p:cTn id="1" dur="indefinite" restart="never" nodeType="tmRoot"/>
      </p:par>
    </p:tnLst>
  </p:timing>
  <p:hf hdr="0"/>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gray">
      <p:bgRef idx="1003">
        <a:schemeClr val="bg1"/>
      </p:bgRef>
    </p:bg>
    <p:spTree>
      <p:nvGrpSpPr>
        <p:cNvPr id="1" name=""/>
        <p:cNvGrpSpPr/>
        <p:nvPr/>
      </p:nvGrpSpPr>
      <p:grpSpPr>
        <a:xfrm>
          <a:off x="0" y="0"/>
          <a:ext cx="0" cy="0"/>
          <a:chOff x="0" y="0"/>
          <a:chExt cx="0" cy="0"/>
        </a:xfrm>
      </p:grpSpPr>
      <p:sp>
        <p:nvSpPr>
          <p:cNvPr id="2" name="Rectangle 1"/>
          <p:cNvSpPr/>
          <p:nvPr userDrawn="1"/>
        </p:nvSpPr>
        <p:spPr>
          <a:xfrm>
            <a:off x="0" y="27091361"/>
            <a:ext cx="42803763" cy="318385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ooter Placeholder 6"/>
          <p:cNvSpPr txBox="1">
            <a:spLocks/>
          </p:cNvSpPr>
          <p:nvPr userDrawn="1"/>
        </p:nvSpPr>
        <p:spPr>
          <a:xfrm>
            <a:off x="30828447" y="28060644"/>
            <a:ext cx="10519578" cy="1611875"/>
          </a:xfrm>
          <a:prstGeom prst="rect">
            <a:avLst/>
          </a:prstGeom>
        </p:spPr>
        <p:txBody>
          <a:bodyPr vert="horz" lIns="91440" tIns="45720" rIns="91440" bIns="45720" rtlCol="0" anchor="ctr"/>
          <a:lstStyle>
            <a:defPPr>
              <a:defRPr lang="en-US"/>
            </a:defPPr>
            <a:lvl1pPr marL="0" algn="ctr" defTabSz="457200" rtl="0" eaLnBrk="1" latinLnBrk="0" hangingPunct="1">
              <a:defRPr sz="5298"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GB" sz="4400" b="1" dirty="0">
              <a:solidFill>
                <a:schemeClr val="bg1"/>
              </a:solidFill>
              <a:latin typeface="Arial" panose="020B0604020202020204" pitchFamily="34" charset="0"/>
              <a:cs typeface="Arial" panose="020B0604020202020204" pitchFamily="34" charset="0"/>
            </a:endParaRPr>
          </a:p>
        </p:txBody>
      </p:sp>
      <p:sp>
        <p:nvSpPr>
          <p:cNvPr id="13" name="TextBox 12"/>
          <p:cNvSpPr txBox="1"/>
          <p:nvPr userDrawn="1"/>
        </p:nvSpPr>
        <p:spPr>
          <a:xfrm>
            <a:off x="1455737" y="519982"/>
            <a:ext cx="21026264" cy="1107996"/>
          </a:xfrm>
          <a:prstGeom prst="rect">
            <a:avLst/>
          </a:prstGeom>
          <a:noFill/>
        </p:spPr>
        <p:txBody>
          <a:bodyPr wrap="square" lIns="0" tIns="0" rIns="0" bIns="0" rtlCol="0">
            <a:spAutoFit/>
          </a:bodyPr>
          <a:lstStyle/>
          <a:p>
            <a:r>
              <a:rPr lang="en-GB" sz="7200" b="1" baseline="0" dirty="0" smtClean="0">
                <a:solidFill>
                  <a:schemeClr val="tx2"/>
                </a:solidFill>
                <a:latin typeface="Arial" panose="020B0604020202020204" pitchFamily="34" charset="0"/>
                <a:cs typeface="Arial" panose="020B0604020202020204" pitchFamily="34" charset="0"/>
              </a:rPr>
              <a:t>Small Arms Ammunition Primer Sensitivity </a:t>
            </a:r>
            <a:endParaRPr lang="en-GB" sz="7200" b="1" baseline="0" dirty="0">
              <a:solidFill>
                <a:schemeClr val="tx2"/>
              </a:solidFill>
              <a:latin typeface="Arial" panose="020B0604020202020204" pitchFamily="34" charset="0"/>
              <a:cs typeface="Arial" panose="020B0604020202020204" pitchFamily="34" charset="0"/>
            </a:endParaRPr>
          </a:p>
        </p:txBody>
      </p:sp>
      <p:sp>
        <p:nvSpPr>
          <p:cNvPr id="6" name="Rectangle 5"/>
          <p:cNvSpPr/>
          <p:nvPr userDrawn="1"/>
        </p:nvSpPr>
        <p:spPr>
          <a:xfrm>
            <a:off x="9304537" y="28433018"/>
            <a:ext cx="24194688" cy="769441"/>
          </a:xfrm>
          <a:prstGeom prst="rect">
            <a:avLst/>
          </a:prstGeom>
        </p:spPr>
        <p:txBody>
          <a:bodyPr wrap="square">
            <a:spAutoFit/>
          </a:bodyPr>
          <a:lstStyle/>
          <a:p>
            <a:pPr algn="ctr"/>
            <a:r>
              <a:rPr lang="en-GB" sz="4400" b="1" dirty="0" smtClean="0">
                <a:solidFill>
                  <a:schemeClr val="bg1"/>
                </a:solidFill>
                <a:latin typeface="Arial" panose="020B0604020202020204" pitchFamily="34" charset="0"/>
                <a:cs typeface="Arial" panose="020B0604020202020204" pitchFamily="34" charset="0"/>
              </a:rPr>
              <a:t>UK OFFICIAL</a:t>
            </a:r>
            <a:endParaRPr lang="en-GB" sz="2800" b="1" dirty="0">
              <a:solidFill>
                <a:schemeClr val="bg1"/>
              </a:solidFill>
              <a:latin typeface="Arial" panose="020B0604020202020204" pitchFamily="34" charset="0"/>
              <a:cs typeface="Arial" panose="020B0604020202020204" pitchFamily="34" charset="0"/>
            </a:endParaRPr>
          </a:p>
        </p:txBody>
      </p:sp>
      <p:pic>
        <p:nvPicPr>
          <p:cNvPr id="9" name="Picture 8"/>
          <p:cNvPicPr>
            <a:picLocks noChangeAspect="1"/>
          </p:cNvPicPr>
          <p:nvPr userDrawn="1"/>
        </p:nvPicPr>
        <p:blipFill>
          <a:blip r:embed="rId3"/>
          <a:stretch>
            <a:fillRect/>
          </a:stretch>
        </p:blipFill>
        <p:spPr>
          <a:xfrm>
            <a:off x="1455738" y="28035133"/>
            <a:ext cx="7848799" cy="1387574"/>
          </a:xfrm>
          <a:prstGeom prst="rect">
            <a:avLst/>
          </a:prstGeom>
        </p:spPr>
      </p:pic>
      <p:sp>
        <p:nvSpPr>
          <p:cNvPr id="3" name="TextBox 2"/>
          <p:cNvSpPr txBox="1"/>
          <p:nvPr userDrawn="1"/>
        </p:nvSpPr>
        <p:spPr>
          <a:xfrm>
            <a:off x="1455738" y="2032150"/>
            <a:ext cx="14329519" cy="1374735"/>
          </a:xfrm>
          <a:prstGeom prst="rect">
            <a:avLst/>
          </a:prstGeom>
          <a:noFill/>
        </p:spPr>
        <p:txBody>
          <a:bodyPr wrap="square" rtlCol="0">
            <a:spAutoFit/>
          </a:bodyPr>
          <a:lstStyle/>
          <a:p>
            <a:pPr>
              <a:lnSpc>
                <a:spcPts val="4000"/>
              </a:lnSpc>
            </a:pPr>
            <a:r>
              <a:rPr lang="en-GB" sz="5000" baseline="0" dirty="0" smtClean="0">
                <a:solidFill>
                  <a:schemeClr val="accent1"/>
                </a:solidFill>
                <a:latin typeface="Arial" panose="020B0604020202020204" pitchFamily="34" charset="0"/>
                <a:cs typeface="Arial" panose="020B0604020202020204" pitchFamily="34" charset="0"/>
              </a:rPr>
              <a:t>Stuart Atkins (1809912)</a:t>
            </a:r>
            <a:endParaRPr lang="en-GB" sz="5000" b="1" baseline="0" dirty="0" smtClean="0">
              <a:solidFill>
                <a:schemeClr val="accent1"/>
              </a:solidFill>
              <a:latin typeface="Arial" panose="020B0604020202020204" pitchFamily="34" charset="0"/>
              <a:cs typeface="Arial" panose="020B0604020202020204" pitchFamily="34" charset="0"/>
            </a:endParaRPr>
          </a:p>
          <a:p>
            <a:pPr marL="0" indent="0">
              <a:buClr>
                <a:schemeClr val="accent1"/>
              </a:buClr>
              <a:buSzPct val="110000"/>
              <a:buFont typeface="Wingdings" panose="05000000000000000000" pitchFamily="2" charset="2"/>
              <a:buNone/>
            </a:pPr>
            <a:endParaRPr lang="en-GB" sz="5000" dirty="0" smtClean="0"/>
          </a:p>
        </p:txBody>
      </p:sp>
      <p:pic>
        <p:nvPicPr>
          <p:cNvPr id="4" name="Picture 3"/>
          <p:cNvPicPr>
            <a:picLocks noChangeAspect="1"/>
          </p:cNvPicPr>
          <p:nvPr userDrawn="1"/>
        </p:nvPicPr>
        <p:blipFill>
          <a:blip r:embed="rId4"/>
          <a:stretch>
            <a:fillRect/>
          </a:stretch>
        </p:blipFill>
        <p:spPr>
          <a:xfrm>
            <a:off x="33507209" y="27273202"/>
            <a:ext cx="8276732" cy="2820167"/>
          </a:xfrm>
          <a:prstGeom prst="rect">
            <a:avLst/>
          </a:prstGeom>
        </p:spPr>
      </p:pic>
    </p:spTree>
    <p:extLst>
      <p:ext uri="{BB962C8B-B14F-4D97-AF65-F5344CB8AC3E}">
        <p14:creationId xmlns:p14="http://schemas.microsoft.com/office/powerpoint/2010/main" val="789725373"/>
      </p:ext>
    </p:extLst>
  </p:cSld>
  <p:clrMap bg1="lt1" tx1="dk1" bg2="lt2" tx2="dk2" accent1="accent1" accent2="accent2" accent3="accent3" accent4="accent4" accent5="accent5" accent6="accent6" hlink="hlink" folHlink="folHlink"/>
  <p:sldLayoutIdLst>
    <p:sldLayoutId id="2147483718" r:id="rId1"/>
  </p:sldLayoutIdLst>
  <p:timing>
    <p:tnLst>
      <p:par>
        <p:cTn id="1" dur="indefinite" restart="never" nodeType="tmRoot"/>
      </p:par>
    </p:tnLst>
  </p:timing>
  <p:hf hdr="0" dt="0"/>
  <p:txStyles>
    <p:titleStyle>
      <a:lvl1pPr algn="l" defTabSz="3209924" rtl="0" eaLnBrk="1" latinLnBrk="0" hangingPunct="1">
        <a:lnSpc>
          <a:spcPct val="90000"/>
        </a:lnSpc>
        <a:spcBef>
          <a:spcPct val="0"/>
        </a:spcBef>
        <a:buNone/>
        <a:defRPr lang="en-GB" sz="9362" kern="1200" dirty="0">
          <a:solidFill>
            <a:schemeClr val="bg1"/>
          </a:solidFill>
          <a:latin typeface="Arial" panose="020B0604020202020204" pitchFamily="34" charset="0"/>
          <a:ea typeface="+mj-ea"/>
          <a:cs typeface="Arial" panose="020B0604020202020204" pitchFamily="34" charset="0"/>
        </a:defRPr>
      </a:lvl1pPr>
    </p:titleStyle>
    <p:bodyStyle>
      <a:lvl1pPr marL="802481" indent="-802481" algn="l" defTabSz="3209924" rtl="0" eaLnBrk="1" latinLnBrk="0" hangingPunct="1">
        <a:lnSpc>
          <a:spcPct val="90000"/>
        </a:lnSpc>
        <a:spcBef>
          <a:spcPts val="3511"/>
        </a:spcBef>
        <a:buClr>
          <a:schemeClr val="accent1"/>
        </a:buClr>
        <a:buSzPct val="110000"/>
        <a:buFont typeface="Wingdings" panose="05000000000000000000" pitchFamily="2" charset="2"/>
        <a:buChar char="§"/>
        <a:defRPr lang="en-US" sz="9362" kern="1200" smtClean="0">
          <a:solidFill>
            <a:schemeClr val="tx1"/>
          </a:solidFill>
          <a:latin typeface="Arial" pitchFamily="34" charset="0"/>
          <a:ea typeface="+mn-ea"/>
          <a:cs typeface="Arial" pitchFamily="34" charset="0"/>
        </a:defRPr>
      </a:lvl1pPr>
      <a:lvl2pPr marL="2501219" indent="-1003104"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8426" kern="1200" smtClean="0">
          <a:solidFill>
            <a:schemeClr val="tx1"/>
          </a:solidFill>
          <a:latin typeface="Arial" pitchFamily="34" charset="0"/>
          <a:ea typeface="+mn-ea"/>
          <a:cs typeface="Arial" pitchFamily="34" charset="0"/>
        </a:defRPr>
      </a:lvl2pPr>
      <a:lvl3pPr marL="4012405"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8426" kern="1200" smtClean="0">
          <a:solidFill>
            <a:schemeClr val="tx1"/>
          </a:solidFill>
          <a:latin typeface="Arial" pitchFamily="34" charset="0"/>
          <a:ea typeface="+mn-ea"/>
          <a:cs typeface="Arial" pitchFamily="34" charset="0"/>
        </a:defRPr>
      </a:lvl3pPr>
      <a:lvl4pPr marL="5617362"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6554" kern="1200" smtClean="0">
          <a:solidFill>
            <a:schemeClr val="tx1"/>
          </a:solidFill>
          <a:latin typeface="Arial" pitchFamily="34" charset="0"/>
          <a:ea typeface="+mn-ea"/>
          <a:cs typeface="Arial" pitchFamily="34" charset="0"/>
        </a:defRPr>
      </a:lvl4pPr>
      <a:lvl5pPr marL="7222324"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GB" sz="5149" kern="1200">
          <a:solidFill>
            <a:schemeClr val="tx1"/>
          </a:solidFill>
          <a:latin typeface="Arial" pitchFamily="34" charset="0"/>
          <a:ea typeface="+mn-ea"/>
          <a:cs typeface="Arial" pitchFamily="34" charset="0"/>
        </a:defRPr>
      </a:lvl5pPr>
      <a:lvl6pPr marL="8827286"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6pPr>
      <a:lvl7pPr marL="10432248"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7pPr>
      <a:lvl8pPr marL="12037210"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8pPr>
      <a:lvl9pPr marL="13642172"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9pPr>
    </p:bodyStyle>
    <p:otherStyle>
      <a:defPPr>
        <a:defRPr lang="en-US"/>
      </a:defPPr>
      <a:lvl1pPr marL="0" algn="l" defTabSz="3209924" rtl="0" eaLnBrk="1" latinLnBrk="0" hangingPunct="1">
        <a:defRPr sz="6319" kern="1200">
          <a:solidFill>
            <a:schemeClr val="tx1"/>
          </a:solidFill>
          <a:latin typeface="+mn-lt"/>
          <a:ea typeface="+mn-ea"/>
          <a:cs typeface="+mn-cs"/>
        </a:defRPr>
      </a:lvl1pPr>
      <a:lvl2pPr marL="1604962" algn="l" defTabSz="3209924" rtl="0" eaLnBrk="1" latinLnBrk="0" hangingPunct="1">
        <a:defRPr sz="6319" kern="1200">
          <a:solidFill>
            <a:schemeClr val="tx1"/>
          </a:solidFill>
          <a:latin typeface="+mn-lt"/>
          <a:ea typeface="+mn-ea"/>
          <a:cs typeface="+mn-cs"/>
        </a:defRPr>
      </a:lvl2pPr>
      <a:lvl3pPr marL="3209924" algn="l" defTabSz="3209924" rtl="0" eaLnBrk="1" latinLnBrk="0" hangingPunct="1">
        <a:defRPr sz="6319" kern="1200">
          <a:solidFill>
            <a:schemeClr val="tx1"/>
          </a:solidFill>
          <a:latin typeface="+mn-lt"/>
          <a:ea typeface="+mn-ea"/>
          <a:cs typeface="+mn-cs"/>
        </a:defRPr>
      </a:lvl3pPr>
      <a:lvl4pPr marL="4814886" algn="l" defTabSz="3209924" rtl="0" eaLnBrk="1" latinLnBrk="0" hangingPunct="1">
        <a:defRPr sz="6319" kern="1200">
          <a:solidFill>
            <a:schemeClr val="tx1"/>
          </a:solidFill>
          <a:latin typeface="+mn-lt"/>
          <a:ea typeface="+mn-ea"/>
          <a:cs typeface="+mn-cs"/>
        </a:defRPr>
      </a:lvl4pPr>
      <a:lvl5pPr marL="6419848" algn="l" defTabSz="3209924" rtl="0" eaLnBrk="1" latinLnBrk="0" hangingPunct="1">
        <a:defRPr sz="6319" kern="1200">
          <a:solidFill>
            <a:schemeClr val="tx1"/>
          </a:solidFill>
          <a:latin typeface="+mn-lt"/>
          <a:ea typeface="+mn-ea"/>
          <a:cs typeface="+mn-cs"/>
        </a:defRPr>
      </a:lvl5pPr>
      <a:lvl6pPr marL="8024805" algn="l" defTabSz="3209924" rtl="0" eaLnBrk="1" latinLnBrk="0" hangingPunct="1">
        <a:defRPr sz="6319" kern="1200">
          <a:solidFill>
            <a:schemeClr val="tx1"/>
          </a:solidFill>
          <a:latin typeface="+mn-lt"/>
          <a:ea typeface="+mn-ea"/>
          <a:cs typeface="+mn-cs"/>
        </a:defRPr>
      </a:lvl6pPr>
      <a:lvl7pPr marL="9629767" algn="l" defTabSz="3209924" rtl="0" eaLnBrk="1" latinLnBrk="0" hangingPunct="1">
        <a:defRPr sz="6319" kern="1200">
          <a:solidFill>
            <a:schemeClr val="tx1"/>
          </a:solidFill>
          <a:latin typeface="+mn-lt"/>
          <a:ea typeface="+mn-ea"/>
          <a:cs typeface="+mn-cs"/>
        </a:defRPr>
      </a:lvl7pPr>
      <a:lvl8pPr marL="11234729" algn="l" defTabSz="3209924" rtl="0" eaLnBrk="1" latinLnBrk="0" hangingPunct="1">
        <a:defRPr sz="6319" kern="1200">
          <a:solidFill>
            <a:schemeClr val="tx1"/>
          </a:solidFill>
          <a:latin typeface="+mn-lt"/>
          <a:ea typeface="+mn-ea"/>
          <a:cs typeface="+mn-cs"/>
        </a:defRPr>
      </a:lvl8pPr>
      <a:lvl9pPr marL="12839691" algn="l" defTabSz="3209924" rtl="0" eaLnBrk="1" latinLnBrk="0" hangingPunct="1">
        <a:defRPr sz="631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49425" y="2877193"/>
            <a:ext cx="9784087" cy="9524109"/>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Abstract</a:t>
            </a:r>
          </a:p>
          <a:p>
            <a:pPr>
              <a:spcBef>
                <a:spcPts val="0"/>
              </a:spcBef>
              <a:spcAft>
                <a:spcPts val="0"/>
              </a:spcAft>
            </a:pPr>
            <a:endParaRPr lang="en-GB" sz="2000" dirty="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aim of this project is to conduct an assessment of the hazards and risks involved in firing small arms ammunition primers and to develop a new firing procedure and test rig in order to conduct primer sensitivity testing.  The results of the testing will be used to gain a better understanding of the ‘no fire’ and ‘all fire’ thresholds for 9 mm ammunition primers and compare how different primer initiation systems affect sensitivity.  </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results indicate that Boxer priming systems appear to be more sensitive than Berdan priming systems, and statistically the kinetic energy required to initiate a Boxer primer is less </a:t>
            </a:r>
            <a:r>
              <a:rPr lang="en-GB" sz="2400" dirty="0" smtClean="0">
                <a:latin typeface="Arial" panose="020B0604020202020204" pitchFamily="34" charset="0"/>
                <a:cs typeface="Arial" panose="020B0604020202020204" pitchFamily="34" charset="0"/>
              </a:rPr>
              <a:t>compared to </a:t>
            </a:r>
            <a:r>
              <a:rPr lang="en-GB" sz="2400" dirty="0" err="1" smtClean="0">
                <a:latin typeface="Arial" panose="020B0604020202020204" pitchFamily="34" charset="0"/>
                <a:cs typeface="Arial" panose="020B0604020202020204" pitchFamily="34" charset="0"/>
              </a:rPr>
              <a:t>Berdan</a:t>
            </a:r>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primers, albeit not by much.  Primer age and storage conditions, however, were varied and must be taken into consideration.</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a:latin typeface="Arial" panose="020B0604020202020204" pitchFamily="34" charset="0"/>
                <a:cs typeface="Arial" panose="020B0604020202020204" pitchFamily="34" charset="0"/>
              </a:rPr>
              <a:t>Firing pin kinetic energy alone is not sufficient to assess a primer’s sensitivity.  Further work is recommended to establish how the energy delivered into a primer differs between a spring assisted firing pin and a projected firing pin and how this affects primer initiation.   It is also recommended that research is conducted to look at how for a given amount of energy imparted into a primer, changes to the firing pin geometry and shape affect the probability of initiation</a:t>
            </a:r>
            <a:r>
              <a:rPr lang="en-GB" sz="2400" dirty="0" smtClean="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
        <p:nvSpPr>
          <p:cNvPr id="8" name="TextBox 7"/>
          <p:cNvSpPr txBox="1"/>
          <p:nvPr/>
        </p:nvSpPr>
        <p:spPr>
          <a:xfrm>
            <a:off x="571816" y="21372221"/>
            <a:ext cx="9717893" cy="5430681"/>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Testing Requirements </a:t>
            </a:r>
          </a:p>
          <a:p>
            <a:pPr>
              <a:spcBef>
                <a:spcPts val="0"/>
              </a:spcBef>
              <a:spcAft>
                <a:spcPts val="0"/>
              </a:spcAft>
            </a:pPr>
            <a:endParaRPr lang="en-GB" sz="2000" b="1" dirty="0">
              <a:solidFill>
                <a:schemeClr val="accent1"/>
              </a:solidFill>
              <a:latin typeface="Arial" panose="020B0604020202020204" pitchFamily="34" charset="0"/>
              <a:cs typeface="Arial" panose="020B0604020202020204" pitchFamily="34" charset="0"/>
            </a:endParaRPr>
          </a:p>
          <a:p>
            <a:pPr marL="457200" indent="-457200">
              <a:spcBef>
                <a:spcPts val="0"/>
              </a:spcBef>
              <a:spcAft>
                <a:spcPts val="600"/>
              </a:spcAft>
              <a:buFont typeface="+mj-lt"/>
              <a:buAutoNum type="arabicPeriod"/>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primed cartridge case needs to be fixed in a test rig.</a:t>
            </a:r>
          </a:p>
          <a:p>
            <a:pPr marL="457200" indent="-457200">
              <a:spcBef>
                <a:spcPts val="0"/>
              </a:spcBef>
              <a:spcAft>
                <a:spcPts val="600"/>
              </a:spcAft>
              <a:buFont typeface="+mj-lt"/>
              <a:buAutoNum type="arabicPeriod"/>
            </a:pPr>
            <a:r>
              <a:rPr lang="en-GB" sz="2400" dirty="0" smtClean="0">
                <a:latin typeface="Arial" panose="020B0604020202020204" pitchFamily="34" charset="0"/>
                <a:cs typeface="Arial" panose="020B0604020202020204" pitchFamily="34" charset="0"/>
              </a:rPr>
              <a:t>A </a:t>
            </a:r>
            <a:r>
              <a:rPr lang="en-GB" sz="2400" dirty="0">
                <a:latin typeface="Arial" panose="020B0604020202020204" pitchFamily="34" charset="0"/>
                <a:cs typeface="Arial" panose="020B0604020202020204" pitchFamily="34" charset="0"/>
              </a:rPr>
              <a:t>method is required to impart kinetic energy into the firing </a:t>
            </a:r>
            <a:r>
              <a:rPr lang="en-GB" sz="2400" dirty="0" smtClean="0">
                <a:latin typeface="Arial" panose="020B0604020202020204" pitchFamily="34" charset="0"/>
                <a:cs typeface="Arial" panose="020B0604020202020204" pitchFamily="34" charset="0"/>
              </a:rPr>
              <a:t>pin</a:t>
            </a:r>
            <a:r>
              <a:rPr lang="en-GB" sz="2400" dirty="0">
                <a:latin typeface="Arial" panose="020B0604020202020204" pitchFamily="34" charset="0"/>
                <a:cs typeface="Arial" panose="020B0604020202020204" pitchFamily="34" charset="0"/>
              </a:rPr>
              <a:t>.</a:t>
            </a:r>
          </a:p>
          <a:p>
            <a:pPr marL="457200" indent="-457200">
              <a:spcBef>
                <a:spcPts val="0"/>
              </a:spcBef>
              <a:spcAft>
                <a:spcPts val="600"/>
              </a:spcAft>
              <a:buFont typeface="+mj-lt"/>
              <a:buAutoNum type="arabicPeriod"/>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firing pin must follow a path </a:t>
            </a:r>
            <a:r>
              <a:rPr lang="en-GB" sz="2400" dirty="0" smtClean="0">
                <a:latin typeface="Arial" panose="020B0604020202020204" pitchFamily="34" charset="0"/>
                <a:cs typeface="Arial" panose="020B0604020202020204" pitchFamily="34" charset="0"/>
              </a:rPr>
              <a:t>that enables </a:t>
            </a:r>
            <a:r>
              <a:rPr lang="en-GB" sz="2400" dirty="0">
                <a:latin typeface="Arial" panose="020B0604020202020204" pitchFamily="34" charset="0"/>
                <a:cs typeface="Arial" panose="020B0604020202020204" pitchFamily="34" charset="0"/>
              </a:rPr>
              <a:t>it to impact with the </a:t>
            </a:r>
            <a:r>
              <a:rPr lang="en-GB" sz="2400" dirty="0" smtClean="0">
                <a:latin typeface="Arial" panose="020B0604020202020204" pitchFamily="34" charset="0"/>
                <a:cs typeface="Arial" panose="020B0604020202020204" pitchFamily="34" charset="0"/>
              </a:rPr>
              <a:t>primer.</a:t>
            </a:r>
          </a:p>
          <a:p>
            <a:pPr marL="457200" indent="-457200">
              <a:spcBef>
                <a:spcPts val="0"/>
              </a:spcBef>
              <a:spcAft>
                <a:spcPts val="600"/>
              </a:spcAft>
              <a:buFont typeface="+mj-lt"/>
              <a:buAutoNum type="arabicPeriod"/>
            </a:pPr>
            <a:r>
              <a:rPr lang="en-GB" sz="2400" dirty="0" smtClean="0">
                <a:latin typeface="Arial" panose="020B0604020202020204" pitchFamily="34" charset="0"/>
                <a:cs typeface="Arial" panose="020B0604020202020204" pitchFamily="34" charset="0"/>
              </a:rPr>
              <a:t>An </a:t>
            </a:r>
            <a:r>
              <a:rPr lang="en-GB" sz="2400" dirty="0">
                <a:latin typeface="Arial" panose="020B0604020202020204" pitchFamily="34" charset="0"/>
                <a:cs typeface="Arial" panose="020B0604020202020204" pitchFamily="34" charset="0"/>
              </a:rPr>
              <a:t>accurate means of recording the velocity of the firing pin at the point </a:t>
            </a:r>
            <a:r>
              <a:rPr lang="en-GB" sz="2400" dirty="0" smtClean="0">
                <a:latin typeface="Arial" panose="020B0604020202020204" pitchFamily="34" charset="0"/>
                <a:cs typeface="Arial" panose="020B0604020202020204" pitchFamily="34" charset="0"/>
              </a:rPr>
              <a:t>of impact</a:t>
            </a:r>
            <a:r>
              <a:rPr lang="en-GB" sz="2400" dirty="0">
                <a:latin typeface="Arial" panose="020B0604020202020204" pitchFamily="34" charset="0"/>
                <a:cs typeface="Arial" panose="020B0604020202020204" pitchFamily="34" charset="0"/>
              </a:rPr>
              <a:t>.</a:t>
            </a:r>
          </a:p>
          <a:p>
            <a:pPr marL="457200" indent="-457200">
              <a:spcBef>
                <a:spcPts val="0"/>
              </a:spcBef>
              <a:spcAft>
                <a:spcPts val="600"/>
              </a:spcAft>
              <a:buFont typeface="+mj-lt"/>
              <a:buAutoNum type="arabicPeriod"/>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geometry of the firing pin needs to be selected.</a:t>
            </a:r>
          </a:p>
          <a:p>
            <a:pPr marL="457200" indent="-457200">
              <a:spcBef>
                <a:spcPts val="0"/>
              </a:spcBef>
              <a:spcAft>
                <a:spcPts val="600"/>
              </a:spcAft>
              <a:buFont typeface="+mj-lt"/>
              <a:buAutoNum type="arabicPeriod"/>
            </a:pPr>
            <a:r>
              <a:rPr lang="en-GB" sz="2400" dirty="0" smtClean="0">
                <a:latin typeface="Arial" panose="020B0604020202020204" pitchFamily="34" charset="0"/>
                <a:cs typeface="Arial" panose="020B0604020202020204" pitchFamily="34" charset="0"/>
              </a:rPr>
              <a:t>Primers </a:t>
            </a:r>
            <a:r>
              <a:rPr lang="en-GB" sz="2400" dirty="0">
                <a:latin typeface="Arial" panose="020B0604020202020204" pitchFamily="34" charset="0"/>
                <a:cs typeface="Arial" panose="020B0604020202020204" pitchFamily="34" charset="0"/>
              </a:rPr>
              <a:t>have to be prepared and made available prior to testing</a:t>
            </a:r>
            <a:r>
              <a:rPr lang="en-GB" sz="2400" dirty="0" smtClean="0">
                <a:latin typeface="Arial" panose="020B0604020202020204" pitchFamily="34" charset="0"/>
                <a:cs typeface="Arial" panose="020B0604020202020204" pitchFamily="34" charset="0"/>
              </a:rPr>
              <a:t>.</a:t>
            </a:r>
          </a:p>
          <a:p>
            <a:pPr>
              <a:spcBef>
                <a:spcPts val="0"/>
              </a:spcBef>
              <a:spcAft>
                <a:spcPts val="0"/>
              </a:spcAft>
            </a:pPr>
            <a:endParaRPr lang="en-GB" sz="2000" dirty="0">
              <a:latin typeface="Arial" panose="020B0604020202020204" pitchFamily="34" charset="0"/>
              <a:cs typeface="Arial" panose="020B0604020202020204" pitchFamily="34" charset="0"/>
            </a:endParaRPr>
          </a:p>
          <a:p>
            <a:pPr>
              <a:spcBef>
                <a:spcPts val="0"/>
              </a:spcBef>
              <a:spcAft>
                <a:spcPts val="0"/>
              </a:spcAft>
            </a:pPr>
            <a:endParaRPr lang="en-GB" sz="2000" dirty="0">
              <a:latin typeface="Arial" panose="020B0604020202020204" pitchFamily="34" charset="0"/>
              <a:cs typeface="Arial" panose="020B0604020202020204" pitchFamily="34" charset="0"/>
            </a:endParaRPr>
          </a:p>
        </p:txBody>
      </p:sp>
      <p:sp>
        <p:nvSpPr>
          <p:cNvPr id="9" name="TextBox 8"/>
          <p:cNvSpPr txBox="1"/>
          <p:nvPr/>
        </p:nvSpPr>
        <p:spPr>
          <a:xfrm>
            <a:off x="21451308" y="4881976"/>
            <a:ext cx="9890427" cy="11863211"/>
          </a:xfrm>
          <a:prstGeom prst="rect">
            <a:avLst/>
          </a:prstGeom>
          <a:solidFill>
            <a:schemeClr val="bg1"/>
          </a:solidFill>
          <a:effectLst>
            <a:softEdge rad="127000"/>
          </a:effectLst>
        </p:spPr>
        <p:txBody>
          <a:bodyPr wrap="square" lIns="288000" tIns="144000" rIns="360000" bIns="144000" numCol="1" spcCol="180000" rtlCol="0">
            <a:spAutoFit/>
          </a:bodyPr>
          <a:lstStyle/>
          <a:p>
            <a:pPr algn="just">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Results &amp; Discussion</a:t>
            </a:r>
          </a:p>
          <a:p>
            <a:pPr algn="just">
              <a:spcBef>
                <a:spcPts val="0"/>
              </a:spcBef>
              <a:spcAft>
                <a:spcPts val="0"/>
              </a:spcAft>
            </a:pPr>
            <a:endParaRPr lang="en-GB" sz="2800" b="1" dirty="0" smtClean="0">
              <a:solidFill>
                <a:schemeClr val="accent1"/>
              </a:solidFill>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The Fire/No Fire data for all </a:t>
            </a:r>
            <a:r>
              <a:rPr lang="en-GB" sz="2400" dirty="0" smtClean="0">
                <a:latin typeface="Arial" panose="020B0604020202020204" pitchFamily="34" charset="0"/>
                <a:cs typeface="Arial" panose="020B0604020202020204" pitchFamily="34" charset="0"/>
              </a:rPr>
              <a:t>types of primer shows </a:t>
            </a:r>
            <a:r>
              <a:rPr lang="en-GB" sz="2400" dirty="0" smtClean="0">
                <a:latin typeface="Arial" panose="020B0604020202020204" pitchFamily="34" charset="0"/>
                <a:cs typeface="Arial" panose="020B0604020202020204" pitchFamily="34" charset="0"/>
              </a:rPr>
              <a:t>a range of kinetic energy </a:t>
            </a:r>
            <a:r>
              <a:rPr lang="en-GB" sz="2400" dirty="0" smtClean="0">
                <a:latin typeface="Arial" panose="020B0604020202020204" pitchFamily="34" charset="0"/>
                <a:cs typeface="Arial" panose="020B0604020202020204" pitchFamily="34" charset="0"/>
              </a:rPr>
              <a:t>where the Fire and No Fire results overlap.  If </a:t>
            </a:r>
            <a:r>
              <a:rPr lang="en-GB" sz="2400" dirty="0" smtClean="0">
                <a:latin typeface="Arial" panose="020B0604020202020204" pitchFamily="34" charset="0"/>
                <a:cs typeface="Arial" panose="020B0604020202020204" pitchFamily="34" charset="0"/>
              </a:rPr>
              <a:t>a pin flight impacts the primer within this range, the result is not certain</a:t>
            </a:r>
            <a:r>
              <a:rPr lang="en-GB" sz="2400" dirty="0">
                <a:latin typeface="Arial" panose="020B0604020202020204" pitchFamily="34" charset="0"/>
                <a:cs typeface="Arial" panose="020B0604020202020204" pitchFamily="34" charset="0"/>
              </a:rPr>
              <a:t>. The average range of overlap across the four batches of </a:t>
            </a:r>
            <a:r>
              <a:rPr lang="en-GB" sz="2400" dirty="0" err="1">
                <a:latin typeface="Arial" panose="020B0604020202020204" pitchFamily="34" charset="0"/>
                <a:cs typeface="Arial" panose="020B0604020202020204" pitchFamily="34" charset="0"/>
              </a:rPr>
              <a:t>Berdan</a:t>
            </a:r>
            <a:r>
              <a:rPr lang="en-GB" sz="2400" dirty="0">
                <a:latin typeface="Arial" panose="020B0604020202020204" pitchFamily="34" charset="0"/>
                <a:cs typeface="Arial" panose="020B0604020202020204" pitchFamily="34" charset="0"/>
              </a:rPr>
              <a:t> primers was 0.44 J compared to 0.38 J for the Boxer </a:t>
            </a:r>
            <a:r>
              <a:rPr lang="en-GB" sz="2400" dirty="0" smtClean="0">
                <a:latin typeface="Arial" panose="020B0604020202020204" pitchFamily="34" charset="0"/>
                <a:cs typeface="Arial" panose="020B0604020202020204" pitchFamily="34" charset="0"/>
              </a:rPr>
              <a:t>primers.  </a:t>
            </a:r>
            <a:r>
              <a:rPr lang="en-GB" sz="2400" dirty="0" smtClean="0">
                <a:latin typeface="Arial" panose="020B0604020202020204" pitchFamily="34" charset="0"/>
                <a:cs typeface="Arial" panose="020B0604020202020204" pitchFamily="34" charset="0"/>
              </a:rPr>
              <a:t>However, this test did not provide sufficient data to determine which primer type had more </a:t>
            </a:r>
            <a:r>
              <a:rPr lang="en-GB" sz="2400" dirty="0" smtClean="0">
                <a:latin typeface="Arial" panose="020B0604020202020204" pitchFamily="34" charset="0"/>
                <a:cs typeface="Arial" panose="020B0604020202020204" pitchFamily="34" charset="0"/>
              </a:rPr>
              <a:t>variance.</a:t>
            </a:r>
            <a:endParaRPr lang="en-GB" sz="2400" dirty="0" smtClean="0">
              <a:latin typeface="Arial" panose="020B0604020202020204" pitchFamily="34" charset="0"/>
              <a:cs typeface="Arial" panose="020B0604020202020204" pitchFamily="34" charset="0"/>
            </a:endParaRPr>
          </a:p>
          <a:p>
            <a:pPr algn="just">
              <a:spcBef>
                <a:spcPts val="0"/>
              </a:spcBef>
              <a:spcAft>
                <a:spcPts val="0"/>
              </a:spcAft>
            </a:pPr>
            <a:endParaRPr lang="en-GB" sz="2400" dirty="0" smtClean="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results appear to show that the method of primer </a:t>
            </a:r>
            <a:r>
              <a:rPr lang="en-GB" sz="2400" dirty="0" smtClean="0">
                <a:latin typeface="Arial" panose="020B0604020202020204" pitchFamily="34" charset="0"/>
                <a:cs typeface="Arial" panose="020B0604020202020204" pitchFamily="34" charset="0"/>
              </a:rPr>
              <a:t>initiation does affect primer sensitivity, with </a:t>
            </a:r>
            <a:r>
              <a:rPr lang="en-GB" sz="2400" dirty="0">
                <a:latin typeface="Arial" panose="020B0604020202020204" pitchFamily="34" charset="0"/>
                <a:cs typeface="Arial" panose="020B0604020202020204" pitchFamily="34" charset="0"/>
              </a:rPr>
              <a:t>t</a:t>
            </a:r>
            <a:r>
              <a:rPr lang="en-GB" sz="2400" dirty="0" smtClean="0">
                <a:latin typeface="Arial" panose="020B0604020202020204" pitchFamily="34" charset="0"/>
                <a:cs typeface="Arial" panose="020B0604020202020204" pitchFamily="34" charset="0"/>
              </a:rPr>
              <a:t>he </a:t>
            </a:r>
            <a:r>
              <a:rPr lang="en-GB" sz="2400" dirty="0">
                <a:latin typeface="Arial" panose="020B0604020202020204" pitchFamily="34" charset="0"/>
                <a:cs typeface="Arial" panose="020B0604020202020204" pitchFamily="34" charset="0"/>
              </a:rPr>
              <a:t>lowest recorded kinetic </a:t>
            </a:r>
            <a:r>
              <a:rPr lang="en-GB" sz="2400" dirty="0" smtClean="0">
                <a:latin typeface="Arial" panose="020B0604020202020204" pitchFamily="34" charset="0"/>
                <a:cs typeface="Arial" panose="020B0604020202020204" pitchFamily="34" charset="0"/>
              </a:rPr>
              <a:t>energy </a:t>
            </a:r>
            <a:r>
              <a:rPr lang="en-GB" sz="2400" dirty="0">
                <a:latin typeface="Arial" panose="020B0604020202020204" pitchFamily="34" charset="0"/>
                <a:cs typeface="Arial" panose="020B0604020202020204" pitchFamily="34" charset="0"/>
              </a:rPr>
              <a:t>successfully </a:t>
            </a:r>
            <a:r>
              <a:rPr lang="en-GB" sz="2400" dirty="0" smtClean="0">
                <a:latin typeface="Arial" panose="020B0604020202020204" pitchFamily="34" charset="0"/>
                <a:cs typeface="Arial" panose="020B0604020202020204" pitchFamily="34" charset="0"/>
              </a:rPr>
              <a:t>initiating a </a:t>
            </a:r>
            <a:r>
              <a:rPr lang="en-GB" sz="2400" dirty="0">
                <a:latin typeface="Arial" panose="020B0604020202020204" pitchFamily="34" charset="0"/>
                <a:cs typeface="Arial" panose="020B0604020202020204" pitchFamily="34" charset="0"/>
              </a:rPr>
              <a:t>Berdan primer </a:t>
            </a:r>
            <a:r>
              <a:rPr lang="en-GB" sz="2400" dirty="0" smtClean="0">
                <a:latin typeface="Arial" panose="020B0604020202020204" pitchFamily="34" charset="0"/>
                <a:cs typeface="Arial" panose="020B0604020202020204" pitchFamily="34" charset="0"/>
              </a:rPr>
              <a:t>being </a:t>
            </a:r>
            <a:r>
              <a:rPr lang="en-GB" sz="2400" dirty="0">
                <a:latin typeface="Arial" panose="020B0604020202020204" pitchFamily="34" charset="0"/>
                <a:cs typeface="Arial" panose="020B0604020202020204" pitchFamily="34" charset="0"/>
              </a:rPr>
              <a:t>0.137 J, compared to that of 0.119 J for a Boxer primer. </a:t>
            </a:r>
            <a:r>
              <a:rPr lang="en-GB" sz="2400" dirty="0" smtClean="0">
                <a:latin typeface="Arial" panose="020B0604020202020204" pitchFamily="34" charset="0"/>
                <a:cs typeface="Arial" panose="020B0604020202020204" pitchFamily="34" charset="0"/>
              </a:rPr>
              <a:t>This </a:t>
            </a:r>
            <a:r>
              <a:rPr lang="en-GB" sz="2400" dirty="0">
                <a:latin typeface="Arial" panose="020B0604020202020204" pitchFamily="34" charset="0"/>
                <a:cs typeface="Arial" panose="020B0604020202020204" pitchFamily="34" charset="0"/>
              </a:rPr>
              <a:t>in itself is not enough to determine which is </a:t>
            </a:r>
            <a:r>
              <a:rPr lang="en-GB" sz="2400" dirty="0" smtClean="0">
                <a:latin typeface="Arial" panose="020B0604020202020204" pitchFamily="34" charset="0"/>
                <a:cs typeface="Arial" panose="020B0604020202020204" pitchFamily="34" charset="0"/>
              </a:rPr>
              <a:t>more/less sensitive, but </a:t>
            </a:r>
            <a:r>
              <a:rPr lang="en-GB" sz="2400" dirty="0" smtClean="0">
                <a:latin typeface="Arial" panose="020B0604020202020204" pitchFamily="34" charset="0"/>
                <a:cs typeface="Arial" panose="020B0604020202020204" pitchFamily="34" charset="0"/>
              </a:rPr>
              <a:t>statistically the testing results indicate that the </a:t>
            </a:r>
            <a:r>
              <a:rPr lang="en-GB" sz="2400" dirty="0">
                <a:latin typeface="Arial" panose="020B0604020202020204" pitchFamily="34" charset="0"/>
                <a:cs typeface="Arial" panose="020B0604020202020204" pitchFamily="34" charset="0"/>
              </a:rPr>
              <a:t>kinetic energy required to initiate a primer is less for </a:t>
            </a:r>
            <a:r>
              <a:rPr lang="en-GB" sz="2400" dirty="0" smtClean="0">
                <a:latin typeface="Arial" panose="020B0604020202020204" pitchFamily="34" charset="0"/>
                <a:cs typeface="Arial" panose="020B0604020202020204" pitchFamily="34" charset="0"/>
              </a:rPr>
              <a:t>Boxer </a:t>
            </a:r>
            <a:r>
              <a:rPr lang="en-GB" sz="2400" dirty="0">
                <a:latin typeface="Arial" panose="020B0604020202020204" pitchFamily="34" charset="0"/>
                <a:cs typeface="Arial" panose="020B0604020202020204" pitchFamily="34" charset="0"/>
              </a:rPr>
              <a:t>primers than it is </a:t>
            </a:r>
            <a:r>
              <a:rPr lang="en-GB" sz="2400" dirty="0" smtClean="0">
                <a:latin typeface="Arial" panose="020B0604020202020204" pitchFamily="34" charset="0"/>
                <a:cs typeface="Arial" panose="020B0604020202020204" pitchFamily="34" charset="0"/>
              </a:rPr>
              <a:t>for </a:t>
            </a:r>
            <a:r>
              <a:rPr lang="en-GB" sz="2400" dirty="0">
                <a:latin typeface="Arial" panose="020B0604020202020204" pitchFamily="34" charset="0"/>
                <a:cs typeface="Arial" panose="020B0604020202020204" pitchFamily="34" charset="0"/>
              </a:rPr>
              <a:t>Berdan primers.  This is a much more accurate way to determine the difference in </a:t>
            </a:r>
            <a:r>
              <a:rPr lang="en-GB" sz="2400" dirty="0" smtClean="0">
                <a:latin typeface="Arial" panose="020B0604020202020204" pitchFamily="34" charset="0"/>
                <a:cs typeface="Arial" panose="020B0604020202020204" pitchFamily="34" charset="0"/>
              </a:rPr>
              <a:t>primer sensitivity as </a:t>
            </a:r>
            <a:r>
              <a:rPr lang="en-GB" sz="2400" dirty="0">
                <a:latin typeface="Arial" panose="020B0604020202020204" pitchFamily="34" charset="0"/>
                <a:cs typeface="Arial" panose="020B0604020202020204" pitchFamily="34" charset="0"/>
              </a:rPr>
              <a:t>statistical analysis helps to identify outliers in the data and provide smaller margins of error.</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a:latin typeface="Arial" panose="020B0604020202020204" pitchFamily="34" charset="0"/>
                <a:cs typeface="Arial" panose="020B0604020202020204" pitchFamily="34" charset="0"/>
              </a:rPr>
              <a:t>The primers tested in this project were from a variety of manufacturers, of different ages and stored in unknown conditions.  It is not known how these factors </a:t>
            </a:r>
            <a:r>
              <a:rPr lang="en-GB" sz="2400" dirty="0" smtClean="0">
                <a:latin typeface="Arial" panose="020B0604020202020204" pitchFamily="34" charset="0"/>
                <a:cs typeface="Arial" panose="020B0604020202020204" pitchFamily="34" charset="0"/>
              </a:rPr>
              <a:t>might affect the </a:t>
            </a:r>
            <a:r>
              <a:rPr lang="en-GB" sz="2400" dirty="0" smtClean="0">
                <a:latin typeface="Arial" panose="020B0604020202020204" pitchFamily="34" charset="0"/>
                <a:cs typeface="Arial" panose="020B0604020202020204" pitchFamily="34" charset="0"/>
              </a:rPr>
              <a:t>primer’s </a:t>
            </a:r>
            <a:r>
              <a:rPr lang="en-GB" sz="2400" dirty="0" smtClean="0">
                <a:latin typeface="Arial" panose="020B0604020202020204" pitchFamily="34" charset="0"/>
                <a:cs typeface="Arial" panose="020B0604020202020204" pitchFamily="34" charset="0"/>
              </a:rPr>
              <a:t>sensitivity and must be taken into consideration.</a:t>
            </a:r>
          </a:p>
          <a:p>
            <a:pPr algn="just">
              <a:spcBef>
                <a:spcPts val="0"/>
              </a:spcBef>
              <a:spcAft>
                <a:spcPts val="0"/>
              </a:spcAft>
            </a:pPr>
            <a:endParaRPr lang="en-GB" sz="2400" dirty="0" smtClean="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The ‘all fire’ </a:t>
            </a:r>
            <a:r>
              <a:rPr lang="en-GB" sz="2400" dirty="0" smtClean="0">
                <a:latin typeface="Arial" panose="020B0604020202020204" pitchFamily="34" charset="0"/>
                <a:cs typeface="Arial" panose="020B0604020202020204" pitchFamily="34" charset="0"/>
              </a:rPr>
              <a:t>primer sensitivity results are lower than the researched weapon </a:t>
            </a:r>
            <a:r>
              <a:rPr lang="en-GB" sz="2400" dirty="0" smtClean="0">
                <a:latin typeface="Arial" panose="020B0604020202020204" pitchFamily="34" charset="0"/>
                <a:cs typeface="Arial" panose="020B0604020202020204" pitchFamily="34" charset="0"/>
              </a:rPr>
              <a:t>firing pin </a:t>
            </a:r>
            <a:r>
              <a:rPr lang="en-GB" sz="2400" dirty="0" smtClean="0">
                <a:latin typeface="Arial" panose="020B0604020202020204" pitchFamily="34" charset="0"/>
                <a:cs typeface="Arial" panose="020B0604020202020204" pitchFamily="34" charset="0"/>
              </a:rPr>
              <a:t>energies, which is expected. Minor differences in how Glock </a:t>
            </a:r>
            <a:r>
              <a:rPr lang="en-GB" sz="2400" dirty="0" smtClean="0">
                <a:latin typeface="Arial" panose="020B0604020202020204" pitchFamily="34" charset="0"/>
                <a:cs typeface="Arial" panose="020B0604020202020204" pitchFamily="34" charset="0"/>
              </a:rPr>
              <a:t>firing </a:t>
            </a:r>
            <a:r>
              <a:rPr lang="en-GB" sz="2400" dirty="0" smtClean="0">
                <a:latin typeface="Arial" panose="020B0604020202020204" pitchFamily="34" charset="0"/>
                <a:cs typeface="Arial" panose="020B0604020202020204" pitchFamily="34" charset="0"/>
              </a:rPr>
              <a:t>mechanisms </a:t>
            </a:r>
            <a:r>
              <a:rPr lang="en-GB" sz="2400" dirty="0" smtClean="0">
                <a:latin typeface="Arial" panose="020B0604020202020204" pitchFamily="34" charset="0"/>
                <a:cs typeface="Arial" panose="020B0604020202020204" pitchFamily="34" charset="0"/>
              </a:rPr>
              <a:t>and the rig’s projected </a:t>
            </a:r>
            <a:r>
              <a:rPr lang="en-GB" sz="2400" dirty="0" smtClean="0">
                <a:latin typeface="Arial" panose="020B0604020202020204" pitchFamily="34" charset="0"/>
                <a:cs typeface="Arial" panose="020B0604020202020204" pitchFamily="34" charset="0"/>
              </a:rPr>
              <a:t>pins impart the energy means </a:t>
            </a:r>
            <a:r>
              <a:rPr lang="en-GB" sz="2400" dirty="0" smtClean="0">
                <a:latin typeface="Arial" panose="020B0604020202020204" pitchFamily="34" charset="0"/>
                <a:cs typeface="Arial" panose="020B0604020202020204" pitchFamily="34" charset="0"/>
              </a:rPr>
              <a:t>the results cannot be directly compared.</a:t>
            </a:r>
          </a:p>
        </p:txBody>
      </p:sp>
      <p:sp>
        <p:nvSpPr>
          <p:cNvPr id="10" name="TextBox 9"/>
          <p:cNvSpPr txBox="1"/>
          <p:nvPr/>
        </p:nvSpPr>
        <p:spPr>
          <a:xfrm>
            <a:off x="543837" y="17513870"/>
            <a:ext cx="9741292" cy="3676355"/>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Project Deliverables</a:t>
            </a:r>
          </a:p>
          <a:p>
            <a:pPr>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A capability </a:t>
            </a:r>
            <a:r>
              <a:rPr lang="en-GB" sz="2400" dirty="0">
                <a:latin typeface="Arial" panose="020B0604020202020204" pitchFamily="34" charset="0"/>
                <a:cs typeface="Arial" panose="020B0604020202020204" pitchFamily="34" charset="0"/>
              </a:rPr>
              <a:t>to conduct further primer </a:t>
            </a:r>
            <a:r>
              <a:rPr lang="en-GB" sz="2400" dirty="0" smtClean="0">
                <a:latin typeface="Arial" panose="020B0604020202020204" pitchFamily="34" charset="0"/>
                <a:cs typeface="Arial" panose="020B0604020202020204" pitchFamily="34" charset="0"/>
              </a:rPr>
              <a:t>testing </a:t>
            </a:r>
            <a:r>
              <a:rPr lang="en-GB" sz="2400" dirty="0">
                <a:latin typeface="Arial" panose="020B0604020202020204" pitchFamily="34" charset="0"/>
                <a:cs typeface="Arial" panose="020B0604020202020204" pitchFamily="34" charset="0"/>
              </a:rPr>
              <a:t>using a newly developed test rig and safe working procedure. </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A </a:t>
            </a:r>
            <a:r>
              <a:rPr lang="en-GB" sz="2400" dirty="0">
                <a:latin typeface="Arial" panose="020B0604020202020204" pitchFamily="34" charset="0"/>
                <a:cs typeface="Arial" panose="020B0604020202020204" pitchFamily="34" charset="0"/>
              </a:rPr>
              <a:t>better understanding of the firing thresholds for both ‘no fire’ and ‘all fire’ for 9 mm ammunition primers and how different primer initiation systems compare in terms of sensitivity</a:t>
            </a:r>
            <a:r>
              <a:rPr lang="en-GB" sz="2400" dirty="0" smtClean="0">
                <a:latin typeface="Arial" panose="020B0604020202020204" pitchFamily="34" charset="0"/>
                <a:cs typeface="Arial" panose="020B0604020202020204" pitchFamily="34" charset="0"/>
              </a:rPr>
              <a:t>.</a:t>
            </a:r>
          </a:p>
          <a:p>
            <a:pPr algn="just">
              <a:spcBef>
                <a:spcPts val="0"/>
              </a:spcBef>
              <a:spcAft>
                <a:spcPts val="0"/>
              </a:spcAft>
            </a:pPr>
            <a:endParaRPr lang="en-GB" sz="2400" dirty="0">
              <a:latin typeface="Arial" panose="020B0604020202020204" pitchFamily="34" charset="0"/>
              <a:cs typeface="Arial" panose="020B0604020202020204" pitchFamily="34" charset="0"/>
            </a:endParaRPr>
          </a:p>
        </p:txBody>
      </p:sp>
      <p:sp>
        <p:nvSpPr>
          <p:cNvPr id="11" name="TextBox 10"/>
          <p:cNvSpPr txBox="1"/>
          <p:nvPr/>
        </p:nvSpPr>
        <p:spPr>
          <a:xfrm>
            <a:off x="549426" y="12473310"/>
            <a:ext cx="9762974" cy="4876683"/>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Objectives</a:t>
            </a:r>
            <a:endParaRPr lang="en-GB" sz="2800" b="1" dirty="0" smtClean="0">
              <a:latin typeface="Arial" panose="020B0604020202020204" pitchFamily="34" charset="0"/>
              <a:cs typeface="Arial" panose="020B0604020202020204" pitchFamily="34" charset="0"/>
            </a:endParaRP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a:latin typeface="Arial" panose="020B0604020202020204" pitchFamily="34" charset="0"/>
                <a:cs typeface="Arial" panose="020B0604020202020204" pitchFamily="34" charset="0"/>
              </a:rPr>
              <a:t>The objectives of this project are to</a:t>
            </a:r>
            <a:r>
              <a:rPr lang="en-GB" sz="2400" dirty="0" smtClean="0">
                <a:latin typeface="Arial" panose="020B0604020202020204" pitchFamily="34" charset="0"/>
                <a:cs typeface="Arial" panose="020B0604020202020204" pitchFamily="34" charset="0"/>
              </a:rPr>
              <a:t>:</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marL="342900" indent="-342900" algn="just">
              <a:spcBef>
                <a:spcPts val="0"/>
              </a:spcBef>
              <a:spcAft>
                <a:spcPts val="6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provide </a:t>
            </a:r>
            <a:r>
              <a:rPr lang="en-GB" sz="2400" dirty="0">
                <a:latin typeface="Arial" panose="020B0604020202020204" pitchFamily="34" charset="0"/>
                <a:cs typeface="Arial" panose="020B0604020202020204" pitchFamily="34" charset="0"/>
              </a:rPr>
              <a:t>a review of </a:t>
            </a:r>
            <a:r>
              <a:rPr lang="en-GB" sz="2400" dirty="0" smtClean="0">
                <a:latin typeface="Arial" panose="020B0604020202020204" pitchFamily="34" charset="0"/>
                <a:cs typeface="Arial" panose="020B0604020202020204" pitchFamily="34" charset="0"/>
              </a:rPr>
              <a:t>previous/related </a:t>
            </a:r>
            <a:r>
              <a:rPr lang="en-GB" sz="2400" smtClean="0">
                <a:latin typeface="Arial" panose="020B0604020202020204" pitchFamily="34" charset="0"/>
                <a:cs typeface="Arial" panose="020B0604020202020204" pitchFamily="34" charset="0"/>
              </a:rPr>
              <a:t>primer research</a:t>
            </a:r>
            <a:endParaRPr lang="en-GB" sz="2400" dirty="0">
              <a:latin typeface="Arial" panose="020B0604020202020204" pitchFamily="34" charset="0"/>
              <a:cs typeface="Arial" panose="020B0604020202020204" pitchFamily="34" charset="0"/>
            </a:endParaRPr>
          </a:p>
          <a:p>
            <a:pPr marL="342900" indent="-342900" algn="just">
              <a:spcBef>
                <a:spcPts val="0"/>
              </a:spcBef>
              <a:spcAft>
                <a:spcPts val="6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identify </a:t>
            </a:r>
            <a:r>
              <a:rPr lang="en-GB" sz="2400" dirty="0">
                <a:latin typeface="Arial" panose="020B0604020202020204" pitchFamily="34" charset="0"/>
                <a:cs typeface="Arial" panose="020B0604020202020204" pitchFamily="34" charset="0"/>
              </a:rPr>
              <a:t>the hazards and risks </a:t>
            </a:r>
            <a:endParaRPr lang="en-GB" sz="2400" dirty="0" smtClean="0">
              <a:latin typeface="Arial" panose="020B0604020202020204" pitchFamily="34" charset="0"/>
              <a:cs typeface="Arial" panose="020B0604020202020204" pitchFamily="34" charset="0"/>
            </a:endParaRPr>
          </a:p>
          <a:p>
            <a:pPr marL="342900" indent="-342900" algn="just">
              <a:spcBef>
                <a:spcPts val="0"/>
              </a:spcBef>
              <a:spcAft>
                <a:spcPts val="6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mitigate </a:t>
            </a:r>
            <a:r>
              <a:rPr lang="en-GB" sz="2400" dirty="0">
                <a:latin typeface="Arial" panose="020B0604020202020204" pitchFamily="34" charset="0"/>
                <a:cs typeface="Arial" panose="020B0604020202020204" pitchFamily="34" charset="0"/>
              </a:rPr>
              <a:t>the risks and produce a safe firing </a:t>
            </a:r>
            <a:r>
              <a:rPr lang="en-GB" sz="2400" dirty="0" smtClean="0">
                <a:latin typeface="Arial" panose="020B0604020202020204" pitchFamily="34" charset="0"/>
                <a:cs typeface="Arial" panose="020B0604020202020204" pitchFamily="34" charset="0"/>
              </a:rPr>
              <a:t>procedure </a:t>
            </a:r>
            <a:endParaRPr lang="en-GB" sz="2400" dirty="0">
              <a:latin typeface="Arial" panose="020B0604020202020204" pitchFamily="34" charset="0"/>
              <a:cs typeface="Arial" panose="020B0604020202020204" pitchFamily="34" charset="0"/>
            </a:endParaRPr>
          </a:p>
          <a:p>
            <a:pPr marL="342900" indent="-342900" algn="just">
              <a:spcBef>
                <a:spcPts val="0"/>
              </a:spcBef>
              <a:spcAft>
                <a:spcPts val="6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develop </a:t>
            </a:r>
            <a:r>
              <a:rPr lang="en-GB" sz="2400" dirty="0">
                <a:latin typeface="Arial" panose="020B0604020202020204" pitchFamily="34" charset="0"/>
                <a:cs typeface="Arial" panose="020B0604020202020204" pitchFamily="34" charset="0"/>
              </a:rPr>
              <a:t>a bespoke instrumentation </a:t>
            </a:r>
            <a:r>
              <a:rPr lang="en-GB" sz="2400" dirty="0" smtClean="0">
                <a:latin typeface="Arial" panose="020B0604020202020204" pitchFamily="34" charset="0"/>
                <a:cs typeface="Arial" panose="020B0604020202020204" pitchFamily="34" charset="0"/>
              </a:rPr>
              <a:t>rig </a:t>
            </a:r>
            <a:endParaRPr lang="en-GB" sz="2400" dirty="0">
              <a:latin typeface="Arial" panose="020B0604020202020204" pitchFamily="34" charset="0"/>
              <a:cs typeface="Arial" panose="020B0604020202020204" pitchFamily="34" charset="0"/>
            </a:endParaRPr>
          </a:p>
          <a:p>
            <a:pPr marL="342900" indent="-342900" algn="just">
              <a:spcBef>
                <a:spcPts val="0"/>
              </a:spcBef>
              <a:spcAft>
                <a:spcPts val="6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conduct </a:t>
            </a:r>
            <a:r>
              <a:rPr lang="en-GB" sz="2400" dirty="0">
                <a:latin typeface="Arial" panose="020B0604020202020204" pitchFamily="34" charset="0"/>
                <a:cs typeface="Arial" panose="020B0604020202020204" pitchFamily="34" charset="0"/>
              </a:rPr>
              <a:t>a test to compare the sensitivity of different </a:t>
            </a:r>
            <a:r>
              <a:rPr lang="en-GB" sz="2400" dirty="0" smtClean="0">
                <a:latin typeface="Arial" panose="020B0604020202020204" pitchFamily="34" charset="0"/>
                <a:cs typeface="Arial" panose="020B0604020202020204" pitchFamily="34" charset="0"/>
              </a:rPr>
              <a:t>primers</a:t>
            </a:r>
            <a:endParaRPr lang="en-GB" sz="2400" dirty="0">
              <a:latin typeface="Arial" panose="020B0604020202020204" pitchFamily="34" charset="0"/>
              <a:cs typeface="Arial" panose="020B0604020202020204" pitchFamily="34" charset="0"/>
            </a:endParaRPr>
          </a:p>
          <a:p>
            <a:pPr marL="342900" indent="-342900" algn="just">
              <a:spcBef>
                <a:spcPts val="0"/>
              </a:spcBef>
              <a:spcAft>
                <a:spcPts val="6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evaluate </a:t>
            </a:r>
            <a:r>
              <a:rPr lang="en-GB" sz="2400" dirty="0">
                <a:latin typeface="Arial" panose="020B0604020202020204" pitchFamily="34" charset="0"/>
                <a:cs typeface="Arial" panose="020B0604020202020204" pitchFamily="34" charset="0"/>
              </a:rPr>
              <a:t>the results </a:t>
            </a:r>
            <a:r>
              <a:rPr lang="en-GB" sz="2400" dirty="0" smtClean="0">
                <a:latin typeface="Arial" panose="020B0604020202020204" pitchFamily="34" charset="0"/>
                <a:cs typeface="Arial" panose="020B0604020202020204" pitchFamily="34" charset="0"/>
              </a:rPr>
              <a:t>using </a:t>
            </a:r>
            <a:r>
              <a:rPr lang="en-GB" sz="2400" dirty="0">
                <a:latin typeface="Arial" panose="020B0604020202020204" pitchFamily="34" charset="0"/>
                <a:cs typeface="Arial" panose="020B0604020202020204" pitchFamily="34" charset="0"/>
              </a:rPr>
              <a:t>statistical </a:t>
            </a:r>
            <a:r>
              <a:rPr lang="en-GB" sz="2400" dirty="0" smtClean="0">
                <a:latin typeface="Arial" panose="020B0604020202020204" pitchFamily="34" charset="0"/>
                <a:cs typeface="Arial" panose="020B0604020202020204" pitchFamily="34" charset="0"/>
              </a:rPr>
              <a:t>analysis</a:t>
            </a:r>
          </a:p>
          <a:p>
            <a:pPr marL="342900" indent="-342900" algn="just">
              <a:spcBef>
                <a:spcPts val="0"/>
              </a:spcBef>
              <a:spcAft>
                <a:spcPts val="600"/>
              </a:spcAf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3" name="TextBox 2"/>
          <p:cNvSpPr txBox="1"/>
          <p:nvPr/>
        </p:nvSpPr>
        <p:spPr>
          <a:xfrm>
            <a:off x="31887386" y="11681222"/>
            <a:ext cx="10324807" cy="794403"/>
          </a:xfrm>
          <a:prstGeom prst="rect">
            <a:avLst/>
          </a:prstGeom>
          <a:solidFill>
            <a:schemeClr val="tx2"/>
          </a:solidFill>
        </p:spPr>
        <p:txBody>
          <a:bodyPr wrap="square" lIns="180000" tIns="180000" rIns="180000" bIns="180000" rtlCol="0">
            <a:spAutoFit/>
          </a:bodyPr>
          <a:lstStyle/>
          <a:p>
            <a:pPr algn="ctr">
              <a:buClr>
                <a:schemeClr val="accent1"/>
              </a:buClr>
              <a:buSzPct val="110000"/>
            </a:pPr>
            <a:r>
              <a:rPr lang="en-GB" sz="2800" smtClean="0">
                <a:solidFill>
                  <a:schemeClr val="bg1"/>
                </a:solidFill>
              </a:rPr>
              <a:t>Kinetic </a:t>
            </a:r>
            <a:r>
              <a:rPr lang="en-GB" sz="2800" smtClean="0">
                <a:solidFill>
                  <a:schemeClr val="bg1"/>
                </a:solidFill>
              </a:rPr>
              <a:t>energy </a:t>
            </a:r>
            <a:r>
              <a:rPr lang="en-GB" sz="2800" dirty="0" smtClean="0">
                <a:solidFill>
                  <a:schemeClr val="bg1"/>
                </a:solidFill>
              </a:rPr>
              <a:t>required for 99.9% probability </a:t>
            </a:r>
            <a:r>
              <a:rPr lang="en-GB" sz="2800" smtClean="0">
                <a:solidFill>
                  <a:schemeClr val="bg1"/>
                </a:solidFill>
              </a:rPr>
              <a:t>of ‘Fire’ </a:t>
            </a:r>
            <a:endParaRPr lang="en-GB" sz="2800" dirty="0" smtClean="0">
              <a:solidFill>
                <a:schemeClr val="bg1"/>
              </a:solidFill>
            </a:endParaRPr>
          </a:p>
        </p:txBody>
      </p:sp>
      <p:sp>
        <p:nvSpPr>
          <p:cNvPr id="15" name="TextBox 14"/>
          <p:cNvSpPr txBox="1"/>
          <p:nvPr/>
        </p:nvSpPr>
        <p:spPr>
          <a:xfrm>
            <a:off x="11968833" y="9160942"/>
            <a:ext cx="8597605" cy="794403"/>
          </a:xfrm>
          <a:prstGeom prst="rect">
            <a:avLst/>
          </a:prstGeom>
          <a:solidFill>
            <a:schemeClr val="tx2"/>
          </a:solidFill>
        </p:spPr>
        <p:txBody>
          <a:bodyPr wrap="square" lIns="180000" tIns="180000" rIns="180000" bIns="180000" rtlCol="0">
            <a:spAutoFit/>
          </a:bodyPr>
          <a:lstStyle/>
          <a:p>
            <a:pPr algn="ctr">
              <a:buClr>
                <a:schemeClr val="accent1"/>
              </a:buClr>
              <a:buSzPct val="110000"/>
            </a:pPr>
            <a:r>
              <a:rPr lang="en-GB" sz="2800" dirty="0" smtClean="0">
                <a:solidFill>
                  <a:schemeClr val="bg1"/>
                </a:solidFill>
              </a:rPr>
              <a:t>Primer </a:t>
            </a:r>
            <a:r>
              <a:rPr lang="en-GB" sz="2800" dirty="0" smtClean="0">
                <a:solidFill>
                  <a:schemeClr val="bg1"/>
                </a:solidFill>
              </a:rPr>
              <a:t>sensitivity </a:t>
            </a:r>
            <a:r>
              <a:rPr lang="en-GB" sz="2800" dirty="0">
                <a:solidFill>
                  <a:schemeClr val="bg1"/>
                </a:solidFill>
              </a:rPr>
              <a:t>t</a:t>
            </a:r>
            <a:r>
              <a:rPr lang="en-GB" sz="2800" dirty="0" smtClean="0">
                <a:solidFill>
                  <a:schemeClr val="bg1"/>
                </a:solidFill>
              </a:rPr>
              <a:t>est </a:t>
            </a:r>
            <a:r>
              <a:rPr lang="en-GB" sz="2800" dirty="0">
                <a:solidFill>
                  <a:schemeClr val="bg1"/>
                </a:solidFill>
              </a:rPr>
              <a:t>r</a:t>
            </a:r>
            <a:r>
              <a:rPr lang="en-GB" sz="2800" dirty="0" smtClean="0">
                <a:solidFill>
                  <a:schemeClr val="bg1"/>
                </a:solidFill>
              </a:rPr>
              <a:t>ig </a:t>
            </a:r>
            <a:r>
              <a:rPr lang="en-GB" sz="2800" dirty="0" smtClean="0">
                <a:solidFill>
                  <a:schemeClr val="bg1"/>
                </a:solidFill>
              </a:rPr>
              <a:t>in development</a:t>
            </a:r>
          </a:p>
        </p:txBody>
      </p:sp>
      <p:pic>
        <p:nvPicPr>
          <p:cNvPr id="4" name="Picture 3"/>
          <p:cNvPicPr>
            <a:picLocks noChangeAspect="1"/>
          </p:cNvPicPr>
          <p:nvPr/>
        </p:nvPicPr>
        <p:blipFill>
          <a:blip r:embed="rId3"/>
          <a:stretch>
            <a:fillRect/>
          </a:stretch>
        </p:blipFill>
        <p:spPr>
          <a:xfrm>
            <a:off x="31880661" y="591991"/>
            <a:ext cx="10324807" cy="11089232"/>
          </a:xfrm>
          <a:prstGeom prst="rect">
            <a:avLst/>
          </a:prstGeom>
        </p:spPr>
      </p:pic>
      <p:pic>
        <p:nvPicPr>
          <p:cNvPr id="18" name="Picture 17"/>
          <p:cNvPicPr>
            <a:picLocks noChangeAspect="1"/>
          </p:cNvPicPr>
          <p:nvPr/>
        </p:nvPicPr>
        <p:blipFill>
          <a:blip r:embed="rId4"/>
          <a:stretch>
            <a:fillRect/>
          </a:stretch>
        </p:blipFill>
        <p:spPr>
          <a:xfrm>
            <a:off x="10816705" y="21695973"/>
            <a:ext cx="10091701" cy="4500523"/>
          </a:xfrm>
          <a:prstGeom prst="rect">
            <a:avLst/>
          </a:prstGeom>
        </p:spPr>
      </p:pic>
      <p:pic>
        <p:nvPicPr>
          <p:cNvPr id="19" name="Picture 18"/>
          <p:cNvPicPr>
            <a:picLocks noChangeAspect="1"/>
          </p:cNvPicPr>
          <p:nvPr/>
        </p:nvPicPr>
        <p:blipFill>
          <a:blip r:embed="rId5"/>
          <a:stretch>
            <a:fillRect/>
          </a:stretch>
        </p:blipFill>
        <p:spPr>
          <a:xfrm>
            <a:off x="11942962" y="16566007"/>
            <a:ext cx="8004728" cy="5129966"/>
          </a:xfrm>
          <a:prstGeom prst="rect">
            <a:avLst/>
          </a:prstGeom>
        </p:spPr>
      </p:pic>
      <p:pic>
        <p:nvPicPr>
          <p:cNvPr id="22" name="Picture 21"/>
          <p:cNvPicPr>
            <a:picLocks noChangeAspect="1"/>
          </p:cNvPicPr>
          <p:nvPr/>
        </p:nvPicPr>
        <p:blipFill>
          <a:blip r:embed="rId6"/>
          <a:stretch>
            <a:fillRect/>
          </a:stretch>
        </p:blipFill>
        <p:spPr>
          <a:xfrm>
            <a:off x="21451308" y="17153830"/>
            <a:ext cx="9537904" cy="3717575"/>
          </a:xfrm>
          <a:prstGeom prst="rect">
            <a:avLst/>
          </a:prstGeom>
        </p:spPr>
      </p:pic>
      <p:pic>
        <p:nvPicPr>
          <p:cNvPr id="23" name="Picture 22"/>
          <p:cNvPicPr>
            <a:picLocks noChangeAspect="1"/>
          </p:cNvPicPr>
          <p:nvPr/>
        </p:nvPicPr>
        <p:blipFill>
          <a:blip r:embed="rId7"/>
          <a:stretch>
            <a:fillRect/>
          </a:stretch>
        </p:blipFill>
        <p:spPr>
          <a:xfrm>
            <a:off x="21657868" y="21372221"/>
            <a:ext cx="9435798" cy="4141140"/>
          </a:xfrm>
          <a:prstGeom prst="rect">
            <a:avLst/>
          </a:prstGeom>
        </p:spPr>
      </p:pic>
      <p:sp>
        <p:nvSpPr>
          <p:cNvPr id="24" name="TextBox 23"/>
          <p:cNvSpPr txBox="1"/>
          <p:nvPr/>
        </p:nvSpPr>
        <p:spPr>
          <a:xfrm>
            <a:off x="10960721" y="10313070"/>
            <a:ext cx="9897025" cy="5769235"/>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Rig Development</a:t>
            </a:r>
          </a:p>
          <a:p>
            <a:pPr>
              <a:spcBef>
                <a:spcPts val="0"/>
              </a:spcBef>
              <a:spcAft>
                <a:spcPts val="0"/>
              </a:spcAft>
            </a:pPr>
            <a:endParaRPr lang="en-GB" sz="2000" b="1" dirty="0">
              <a:solidFill>
                <a:schemeClr val="accent1"/>
              </a:solidFill>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The rig utilised parts from an air rifle to enable compressed gas to be stored and released under control.</a:t>
            </a:r>
          </a:p>
          <a:p>
            <a:pPr algn="just">
              <a:spcBef>
                <a:spcPts val="0"/>
              </a:spcBef>
              <a:spcAft>
                <a:spcPts val="0"/>
              </a:spcAft>
            </a:pPr>
            <a:r>
              <a:rPr lang="en-GB" sz="2400" dirty="0" smtClean="0">
                <a:latin typeface="Arial" panose="020B0604020202020204" pitchFamily="34" charset="0"/>
                <a:cs typeface="Arial" panose="020B0604020202020204" pitchFamily="34" charset="0"/>
              </a:rPr>
              <a:t>Components were machined to hold the cartridge cases and contain the effects of primer initiation.</a:t>
            </a:r>
          </a:p>
          <a:p>
            <a:pPr algn="just">
              <a:spcBef>
                <a:spcPts val="0"/>
              </a:spcBef>
              <a:spcAft>
                <a:spcPts val="0"/>
              </a:spcAft>
            </a:pPr>
            <a:r>
              <a:rPr lang="en-GB" sz="2400" dirty="0" smtClean="0">
                <a:latin typeface="Arial" panose="020B0604020202020204" pitchFamily="34" charset="0"/>
                <a:cs typeface="Arial" panose="020B0604020202020204" pitchFamily="34" charset="0"/>
              </a:rPr>
              <a:t>Accurate </a:t>
            </a:r>
            <a:r>
              <a:rPr lang="en-GB" sz="2400" dirty="0" smtClean="0">
                <a:latin typeface="Arial" panose="020B0604020202020204" pitchFamily="34" charset="0"/>
                <a:cs typeface="Arial" panose="020B0604020202020204" pitchFamily="34" charset="0"/>
              </a:rPr>
              <a:t>means of measuring velocity – 6 x light sensors and National Instruments 6363 Data </a:t>
            </a:r>
            <a:r>
              <a:rPr lang="en-GB" sz="2400" dirty="0" smtClean="0">
                <a:latin typeface="Arial" panose="020B0604020202020204" pitchFamily="34" charset="0"/>
                <a:cs typeface="Arial" panose="020B0604020202020204" pitchFamily="34" charset="0"/>
              </a:rPr>
              <a:t>recorder.</a:t>
            </a:r>
            <a:endParaRPr lang="en-GB" sz="2400" dirty="0" smtClean="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Bespoke </a:t>
            </a:r>
            <a:r>
              <a:rPr lang="en-GB" sz="2400" dirty="0" err="1" smtClean="0">
                <a:latin typeface="Arial" panose="020B0604020202020204" pitchFamily="34" charset="0"/>
                <a:cs typeface="Arial" panose="020B0604020202020204" pitchFamily="34" charset="0"/>
              </a:rPr>
              <a:t>Labview</a:t>
            </a:r>
            <a:r>
              <a:rPr lang="en-GB" sz="2400" dirty="0" smtClean="0">
                <a:latin typeface="Arial" panose="020B0604020202020204" pitchFamily="34" charset="0"/>
                <a:cs typeface="Arial" panose="020B0604020202020204" pitchFamily="34" charset="0"/>
              </a:rPr>
              <a:t> software designed to estimate next velocity based on pressure in the gas chamber.</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a:latin typeface="Arial" panose="020B0604020202020204" pitchFamily="34" charset="0"/>
                <a:cs typeface="Arial" panose="020B0604020202020204" pitchFamily="34" charset="0"/>
              </a:rPr>
              <a:t>Eight </a:t>
            </a:r>
            <a:r>
              <a:rPr lang="en-GB" sz="2400" dirty="0" smtClean="0">
                <a:latin typeface="Arial" panose="020B0604020202020204" pitchFamily="34" charset="0"/>
                <a:cs typeface="Arial" panose="020B0604020202020204" pitchFamily="34" charset="0"/>
              </a:rPr>
              <a:t>batches </a:t>
            </a:r>
            <a:r>
              <a:rPr lang="en-GB" sz="2400" dirty="0">
                <a:latin typeface="Arial" panose="020B0604020202020204" pitchFamily="34" charset="0"/>
                <a:cs typeface="Arial" panose="020B0604020202020204" pitchFamily="34" charset="0"/>
              </a:rPr>
              <a:t>of </a:t>
            </a:r>
            <a:r>
              <a:rPr lang="en-GB" sz="2400" dirty="0" smtClean="0">
                <a:latin typeface="Arial" panose="020B0604020202020204" pitchFamily="34" charset="0"/>
                <a:cs typeface="Arial" panose="020B0604020202020204" pitchFamily="34" charset="0"/>
              </a:rPr>
              <a:t>three hundred </a:t>
            </a:r>
            <a:r>
              <a:rPr lang="en-GB" sz="2400" dirty="0" smtClean="0">
                <a:latin typeface="Arial" panose="020B0604020202020204" pitchFamily="34" charset="0"/>
                <a:cs typeface="Arial" panose="020B0604020202020204" pitchFamily="34" charset="0"/>
              </a:rPr>
              <a:t>primed </a:t>
            </a:r>
            <a:r>
              <a:rPr lang="en-GB" sz="2400" dirty="0">
                <a:latin typeface="Arial" panose="020B0604020202020204" pitchFamily="34" charset="0"/>
                <a:cs typeface="Arial" panose="020B0604020202020204" pitchFamily="34" charset="0"/>
              </a:rPr>
              <a:t>cartridge cases were prepared for this test (total of 2400 primed cases of varying age, condition and manufacturer</a:t>
            </a:r>
            <a:r>
              <a:rPr lang="en-GB" sz="2400" dirty="0" smtClean="0">
                <a:latin typeface="Arial" panose="020B0604020202020204" pitchFamily="34" charset="0"/>
                <a:cs typeface="Arial" panose="020B0604020202020204" pitchFamily="34" charset="0"/>
              </a:rPr>
              <a:t>)</a:t>
            </a:r>
          </a:p>
          <a:p>
            <a:pPr algn="just">
              <a:spcBef>
                <a:spcPts val="0"/>
              </a:spcBef>
              <a:spcAft>
                <a:spcPts val="0"/>
              </a:spcAft>
            </a:pPr>
            <a:endParaRPr lang="en-GB" sz="2000" dirty="0">
              <a:latin typeface="Arial" panose="020B0604020202020204" pitchFamily="34" charset="0"/>
              <a:cs typeface="Arial" panose="020B0604020202020204" pitchFamily="34" charset="0"/>
            </a:endParaRPr>
          </a:p>
        </p:txBody>
      </p:sp>
      <p:sp>
        <p:nvSpPr>
          <p:cNvPr id="26" name="TextBox 25"/>
          <p:cNvSpPr txBox="1"/>
          <p:nvPr/>
        </p:nvSpPr>
        <p:spPr>
          <a:xfrm>
            <a:off x="31962614" y="22090560"/>
            <a:ext cx="10104995" cy="4784350"/>
          </a:xfrm>
          <a:prstGeom prst="rect">
            <a:avLst/>
          </a:prstGeom>
          <a:solidFill>
            <a:schemeClr val="bg1"/>
          </a:solidFill>
          <a:effectLst>
            <a:softEdge rad="127000"/>
          </a:effectLst>
        </p:spPr>
        <p:txBody>
          <a:bodyPr wrap="square" lIns="288000" tIns="144000" rIns="360000" bIns="144000" numCol="1" spcCol="180000" rtlCol="0">
            <a:spAutoFit/>
          </a:bodyPr>
          <a:lstStyle/>
          <a:p>
            <a:pPr algn="just">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Recommendations</a:t>
            </a:r>
          </a:p>
          <a:p>
            <a:pPr algn="just">
              <a:spcBef>
                <a:spcPts val="0"/>
              </a:spcBef>
              <a:spcAft>
                <a:spcPts val="0"/>
              </a:spcAft>
            </a:pPr>
            <a:endParaRPr lang="en-GB" sz="1800" b="1" dirty="0" smtClean="0">
              <a:solidFill>
                <a:schemeClr val="accent1"/>
              </a:solidFill>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Further </a:t>
            </a:r>
            <a:r>
              <a:rPr lang="en-GB" sz="2400" dirty="0">
                <a:latin typeface="Arial" panose="020B0604020202020204" pitchFamily="34" charset="0"/>
                <a:cs typeface="Arial" panose="020B0604020202020204" pitchFamily="34" charset="0"/>
              </a:rPr>
              <a:t>work is recommended to </a:t>
            </a:r>
            <a:r>
              <a:rPr lang="en-GB" sz="2400" dirty="0" smtClean="0">
                <a:latin typeface="Arial" panose="020B0604020202020204" pitchFamily="34" charset="0"/>
                <a:cs typeface="Arial" panose="020B0604020202020204" pitchFamily="34" charset="0"/>
              </a:rPr>
              <a:t>conduct testing to: </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marL="285750" indent="-285750" algn="just">
              <a:spcBef>
                <a:spcPts val="0"/>
              </a:spcBef>
              <a:spcAft>
                <a:spcPts val="12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observe </a:t>
            </a:r>
            <a:r>
              <a:rPr lang="en-GB" sz="2400" dirty="0">
                <a:latin typeface="Arial" panose="020B0604020202020204" pitchFamily="34" charset="0"/>
                <a:cs typeface="Arial" panose="020B0604020202020204" pitchFamily="34" charset="0"/>
              </a:rPr>
              <a:t>how the kinetic energy of a projected firing pin compares to the energy imparted into the primer by a spring assisted firing pin. </a:t>
            </a:r>
          </a:p>
          <a:p>
            <a:pPr marL="285750" indent="-285750" algn="just">
              <a:spcBef>
                <a:spcPts val="0"/>
              </a:spcBef>
              <a:spcAft>
                <a:spcPts val="12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compare </a:t>
            </a:r>
            <a:r>
              <a:rPr lang="en-GB" sz="2400" dirty="0">
                <a:latin typeface="Arial" panose="020B0604020202020204" pitchFamily="34" charset="0"/>
                <a:cs typeface="Arial" panose="020B0604020202020204" pitchFamily="34" charset="0"/>
              </a:rPr>
              <a:t>the sensitivity of new vs aged primers, with all other factors remaining </a:t>
            </a:r>
            <a:r>
              <a:rPr lang="en-GB" sz="2400" dirty="0" smtClean="0">
                <a:latin typeface="Arial" panose="020B0604020202020204" pitchFamily="34" charset="0"/>
                <a:cs typeface="Arial" panose="020B0604020202020204" pitchFamily="34" charset="0"/>
              </a:rPr>
              <a:t>constant</a:t>
            </a:r>
            <a:r>
              <a:rPr lang="en-GB" sz="2400" dirty="0">
                <a:latin typeface="Arial" panose="020B0604020202020204" pitchFamily="34" charset="0"/>
                <a:cs typeface="Arial" panose="020B0604020202020204" pitchFamily="34" charset="0"/>
              </a:rPr>
              <a:t>.</a:t>
            </a:r>
          </a:p>
          <a:p>
            <a:pPr marL="285750" indent="-285750" algn="just">
              <a:spcBef>
                <a:spcPts val="0"/>
              </a:spcBef>
              <a:spcAft>
                <a:spcPts val="1200"/>
              </a:spcAft>
              <a:buFont typeface="Arial" panose="020B0604020202020204" pitchFamily="34" charset="0"/>
              <a:buChar char="•"/>
            </a:pPr>
            <a:r>
              <a:rPr lang="en-GB" sz="2400" dirty="0" smtClean="0">
                <a:latin typeface="Arial" panose="020B0604020202020204" pitchFamily="34" charset="0"/>
                <a:cs typeface="Arial" panose="020B0604020202020204" pitchFamily="34" charset="0"/>
              </a:rPr>
              <a:t>determine </a:t>
            </a:r>
            <a:r>
              <a:rPr lang="en-GB" sz="2400" dirty="0">
                <a:latin typeface="Arial" panose="020B0604020202020204" pitchFamily="34" charset="0"/>
                <a:cs typeface="Arial" panose="020B0604020202020204" pitchFamily="34" charset="0"/>
              </a:rPr>
              <a:t>how changes to the firing pin geometry and shape affects the probability of initiation. </a:t>
            </a:r>
            <a:endParaRPr lang="en-GB" sz="2400" dirty="0" smtClean="0">
              <a:latin typeface="Arial" panose="020B0604020202020204" pitchFamily="34" charset="0"/>
              <a:cs typeface="Arial" panose="020B0604020202020204" pitchFamily="34" charset="0"/>
            </a:endParaRPr>
          </a:p>
          <a:p>
            <a:pPr marL="285750" indent="-285750" algn="just">
              <a:spcBef>
                <a:spcPts val="0"/>
              </a:spcBef>
              <a:spcAft>
                <a:spcPts val="1200"/>
              </a:spcAf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27" name="TextBox 26"/>
          <p:cNvSpPr txBox="1"/>
          <p:nvPr/>
        </p:nvSpPr>
        <p:spPr>
          <a:xfrm>
            <a:off x="31962614" y="12935666"/>
            <a:ext cx="10104995" cy="8754668"/>
          </a:xfrm>
          <a:prstGeom prst="rect">
            <a:avLst/>
          </a:prstGeom>
          <a:solidFill>
            <a:schemeClr val="bg1"/>
          </a:solidFill>
          <a:effectLst>
            <a:softEdge rad="127000"/>
          </a:effectLst>
        </p:spPr>
        <p:txBody>
          <a:bodyPr wrap="square" lIns="288000" tIns="144000" rIns="360000" bIns="144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Conclusion</a:t>
            </a:r>
          </a:p>
          <a:p>
            <a:pPr>
              <a:spcBef>
                <a:spcPts val="0"/>
              </a:spcBef>
              <a:spcAft>
                <a:spcPts val="0"/>
              </a:spcAft>
            </a:pPr>
            <a:endParaRPr lang="en-GB" sz="1800" b="1" dirty="0" smtClean="0">
              <a:solidFill>
                <a:schemeClr val="accent1"/>
              </a:solidFill>
              <a:latin typeface="Arial" panose="020B0604020202020204" pitchFamily="34" charset="0"/>
              <a:cs typeface="Arial" panose="020B0604020202020204" pitchFamily="34" charset="0"/>
            </a:endParaRPr>
          </a:p>
          <a:p>
            <a:pPr algn="just">
              <a:spcBef>
                <a:spcPts val="0"/>
              </a:spcBef>
              <a:spcAft>
                <a:spcPts val="0"/>
              </a:spcAft>
            </a:pPr>
            <a:r>
              <a:rPr lang="en-GB" sz="2400" dirty="0">
                <a:latin typeface="Arial" panose="020B0604020202020204" pitchFamily="34" charset="0"/>
                <a:cs typeface="Arial" panose="020B0604020202020204" pitchFamily="34" charset="0"/>
              </a:rPr>
              <a:t>This project successfully identified the hazards involved in firing small arms </a:t>
            </a:r>
            <a:r>
              <a:rPr lang="en-GB" sz="2400" dirty="0" smtClean="0">
                <a:latin typeface="Arial" panose="020B0604020202020204" pitchFamily="34" charset="0"/>
                <a:cs typeface="Arial" panose="020B0604020202020204" pitchFamily="34" charset="0"/>
              </a:rPr>
              <a:t>primers, </a:t>
            </a:r>
            <a:r>
              <a:rPr lang="en-GB" sz="2400" dirty="0">
                <a:latin typeface="Arial" panose="020B0604020202020204" pitchFamily="34" charset="0"/>
                <a:cs typeface="Arial" panose="020B0604020202020204" pitchFamily="34" charset="0"/>
              </a:rPr>
              <a:t>and suggested appropriate controls and mitigation to bring the risk to </a:t>
            </a:r>
            <a:r>
              <a:rPr lang="en-GB" sz="2400" dirty="0" smtClean="0">
                <a:latin typeface="Arial" panose="020B0604020202020204" pitchFamily="34" charset="0"/>
                <a:cs typeface="Arial" panose="020B0604020202020204" pitchFamily="34" charset="0"/>
              </a:rPr>
              <a:t>ALARP.  A safe and efficient procedure was developed </a:t>
            </a:r>
            <a:r>
              <a:rPr lang="en-GB" sz="2400" dirty="0">
                <a:latin typeface="Arial" panose="020B0604020202020204" pitchFamily="34" charset="0"/>
                <a:cs typeface="Arial" panose="020B0604020202020204" pitchFamily="34" charset="0"/>
              </a:rPr>
              <a:t>which allowed for a large sample of primers to be tested. </a:t>
            </a:r>
            <a:endParaRPr lang="en-GB" sz="2400" dirty="0" smtClean="0">
              <a:latin typeface="Arial" panose="020B0604020202020204" pitchFamily="34" charset="0"/>
              <a:cs typeface="Arial" panose="020B0604020202020204" pitchFamily="34" charset="0"/>
            </a:endParaRP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a:latin typeface="Arial" panose="020B0604020202020204" pitchFamily="34" charset="0"/>
                <a:cs typeface="Arial" panose="020B0604020202020204" pitchFamily="34" charset="0"/>
              </a:rPr>
              <a:t>The test rig </a:t>
            </a:r>
            <a:r>
              <a:rPr lang="en-GB" sz="2400" dirty="0" smtClean="0">
                <a:latin typeface="Arial" panose="020B0604020202020204" pitchFamily="34" charset="0"/>
                <a:cs typeface="Arial" panose="020B0604020202020204" pitchFamily="34" charset="0"/>
              </a:rPr>
              <a:t>managed </a:t>
            </a:r>
            <a:r>
              <a:rPr lang="en-GB" sz="2400" dirty="0">
                <a:latin typeface="Arial" panose="020B0604020202020204" pitchFamily="34" charset="0"/>
                <a:cs typeface="Arial" panose="020B0604020202020204" pitchFamily="34" charset="0"/>
              </a:rPr>
              <a:t>to achieve the six essential testing requirements and is a useful tool when directly comparing the sensitivity of different batches of </a:t>
            </a:r>
            <a:r>
              <a:rPr lang="en-GB" sz="2400" dirty="0" smtClean="0">
                <a:latin typeface="Arial" panose="020B0604020202020204" pitchFamily="34" charset="0"/>
                <a:cs typeface="Arial" panose="020B0604020202020204" pitchFamily="34" charset="0"/>
              </a:rPr>
              <a:t>primers, </a:t>
            </a:r>
            <a:r>
              <a:rPr lang="en-GB" sz="2400" dirty="0" smtClean="0">
                <a:latin typeface="Arial" panose="020B0604020202020204" pitchFamily="34" charset="0"/>
                <a:cs typeface="Arial" panose="020B0604020202020204" pitchFamily="34" charset="0"/>
              </a:rPr>
              <a:t>but it is not representative of a particular weapon. </a:t>
            </a:r>
          </a:p>
          <a:p>
            <a:pPr algn="just">
              <a:spcBef>
                <a:spcPts val="0"/>
              </a:spcBef>
              <a:spcAft>
                <a:spcPts val="0"/>
              </a:spcAft>
            </a:pPr>
            <a:endParaRPr lang="en-GB" sz="2400" dirty="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project has delivered in terms of gaining a better understanding of the sensitivity of primers used within 9 x 19 mm ammunition </a:t>
            </a:r>
            <a:r>
              <a:rPr lang="en-GB" sz="2400" dirty="0" smtClean="0">
                <a:latin typeface="Arial" panose="020B0604020202020204" pitchFamily="34" charset="0"/>
                <a:cs typeface="Arial" panose="020B0604020202020204" pitchFamily="34" charset="0"/>
              </a:rPr>
              <a:t>and </a:t>
            </a:r>
            <a:r>
              <a:rPr lang="en-GB" sz="2400" dirty="0">
                <a:latin typeface="Arial" panose="020B0604020202020204" pitchFamily="34" charset="0"/>
                <a:cs typeface="Arial" panose="020B0604020202020204" pitchFamily="34" charset="0"/>
              </a:rPr>
              <a:t>comparing the sensitivity of the different primers under test.  Berdan primers appear </a:t>
            </a:r>
            <a:r>
              <a:rPr lang="en-GB" sz="2400" dirty="0" smtClean="0">
                <a:latin typeface="Arial" panose="020B0604020202020204" pitchFamily="34" charset="0"/>
                <a:cs typeface="Arial" panose="020B0604020202020204" pitchFamily="34" charset="0"/>
              </a:rPr>
              <a:t>less </a:t>
            </a:r>
            <a:r>
              <a:rPr lang="en-GB" sz="2400" dirty="0">
                <a:latin typeface="Arial" panose="020B0604020202020204" pitchFamily="34" charset="0"/>
                <a:cs typeface="Arial" panose="020B0604020202020204" pitchFamily="34" charset="0"/>
              </a:rPr>
              <a:t>sensitive than Boxer primers and require more energy to function, albeit not by much.  However, certain variables such as; primer age and storage conditions, were not the same for all primers and must be taken into consideration</a:t>
            </a:r>
            <a:r>
              <a:rPr lang="en-GB" sz="2400" dirty="0" smtClean="0">
                <a:latin typeface="Arial" panose="020B0604020202020204" pitchFamily="34" charset="0"/>
                <a:cs typeface="Arial" panose="020B0604020202020204" pitchFamily="34" charset="0"/>
              </a:rPr>
              <a:t>.</a:t>
            </a:r>
          </a:p>
          <a:p>
            <a:pPr algn="just">
              <a:spcBef>
                <a:spcPts val="0"/>
              </a:spcBef>
              <a:spcAft>
                <a:spcPts val="0"/>
              </a:spcAft>
            </a:pPr>
            <a:endParaRPr lang="en-GB" sz="2400" dirty="0" smtClean="0">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Firing </a:t>
            </a:r>
            <a:r>
              <a:rPr lang="en-GB" sz="2400" dirty="0">
                <a:latin typeface="Arial" panose="020B0604020202020204" pitchFamily="34" charset="0"/>
                <a:cs typeface="Arial" panose="020B0604020202020204" pitchFamily="34" charset="0"/>
              </a:rPr>
              <a:t>pin kinetic energy alone is not sufficient to assess a primer’s </a:t>
            </a:r>
            <a:r>
              <a:rPr lang="en-GB" sz="2400" dirty="0" smtClean="0">
                <a:latin typeface="Arial" panose="020B0604020202020204" pitchFamily="34" charset="0"/>
                <a:cs typeface="Arial" panose="020B0604020202020204" pitchFamily="34" charset="0"/>
              </a:rPr>
              <a:t>sensitivity and further work is recommended.</a:t>
            </a:r>
          </a:p>
          <a:p>
            <a:pPr algn="just">
              <a:spcBef>
                <a:spcPts val="0"/>
              </a:spcBef>
              <a:spcAft>
                <a:spcPts val="0"/>
              </a:spcAft>
            </a:pPr>
            <a:endParaRPr lang="en-GB" sz="2400" dirty="0">
              <a:latin typeface="Arial" panose="020B0604020202020204" pitchFamily="34" charset="0"/>
              <a:cs typeface="Arial" panose="020B0604020202020204" pitchFamily="34" charset="0"/>
            </a:endParaRPr>
          </a:p>
        </p:txBody>
      </p:sp>
      <p:sp>
        <p:nvSpPr>
          <p:cNvPr id="28" name="TextBox 27"/>
          <p:cNvSpPr txBox="1"/>
          <p:nvPr/>
        </p:nvSpPr>
        <p:spPr>
          <a:xfrm>
            <a:off x="21650476" y="25649620"/>
            <a:ext cx="9760518" cy="1225290"/>
          </a:xfrm>
          <a:prstGeom prst="rect">
            <a:avLst/>
          </a:prstGeom>
          <a:solidFill>
            <a:schemeClr val="tx2"/>
          </a:solidFill>
        </p:spPr>
        <p:txBody>
          <a:bodyPr wrap="square" lIns="180000" tIns="180000" rIns="180000" bIns="180000" rtlCol="0">
            <a:spAutoFit/>
          </a:bodyPr>
          <a:lstStyle/>
          <a:p>
            <a:pPr>
              <a:buClr>
                <a:schemeClr val="accent1"/>
              </a:buClr>
              <a:buSzPct val="110000"/>
            </a:pPr>
            <a:r>
              <a:rPr lang="en-GB" sz="2800" dirty="0" smtClean="0">
                <a:solidFill>
                  <a:schemeClr val="bg1"/>
                </a:solidFill>
              </a:rPr>
              <a:t>Graphs </a:t>
            </a:r>
            <a:r>
              <a:rPr lang="en-GB" sz="2800" dirty="0" smtClean="0">
                <a:solidFill>
                  <a:schemeClr val="bg1"/>
                </a:solidFill>
              </a:rPr>
              <a:t>showing Fire/No Fire results for Tula </a:t>
            </a:r>
            <a:r>
              <a:rPr lang="en-GB" sz="2800" dirty="0" err="1">
                <a:solidFill>
                  <a:schemeClr val="bg1"/>
                </a:solidFill>
              </a:rPr>
              <a:t>Berdan</a:t>
            </a:r>
            <a:r>
              <a:rPr lang="en-GB" sz="2800" dirty="0">
                <a:solidFill>
                  <a:schemeClr val="bg1"/>
                </a:solidFill>
              </a:rPr>
              <a:t> p</a:t>
            </a:r>
            <a:r>
              <a:rPr lang="en-GB" sz="2800" dirty="0" smtClean="0">
                <a:solidFill>
                  <a:schemeClr val="bg1"/>
                </a:solidFill>
              </a:rPr>
              <a:t>rimer (top) and </a:t>
            </a:r>
            <a:r>
              <a:rPr lang="en-GB" sz="2800" dirty="0">
                <a:solidFill>
                  <a:schemeClr val="bg1"/>
                </a:solidFill>
              </a:rPr>
              <a:t>IMI Boxer </a:t>
            </a:r>
            <a:r>
              <a:rPr lang="en-GB" sz="2800" dirty="0" smtClean="0">
                <a:solidFill>
                  <a:schemeClr val="bg1"/>
                </a:solidFill>
              </a:rPr>
              <a:t>primer (bottom) </a:t>
            </a:r>
            <a:endParaRPr lang="en-GB" sz="2800" dirty="0" smtClean="0">
              <a:solidFill>
                <a:schemeClr val="bg1"/>
              </a:solidFill>
            </a:endParaRPr>
          </a:p>
        </p:txBody>
      </p:sp>
      <p:sp>
        <p:nvSpPr>
          <p:cNvPr id="29" name="TextBox 28"/>
          <p:cNvSpPr txBox="1"/>
          <p:nvPr/>
        </p:nvSpPr>
        <p:spPr>
          <a:xfrm>
            <a:off x="10816705" y="26080507"/>
            <a:ext cx="10091701" cy="794403"/>
          </a:xfrm>
          <a:prstGeom prst="rect">
            <a:avLst/>
          </a:prstGeom>
          <a:solidFill>
            <a:schemeClr val="tx2"/>
          </a:solidFill>
        </p:spPr>
        <p:txBody>
          <a:bodyPr wrap="square" lIns="180000" tIns="180000" rIns="180000" bIns="180000" rtlCol="0">
            <a:spAutoFit/>
          </a:bodyPr>
          <a:lstStyle/>
          <a:p>
            <a:pPr algn="ctr">
              <a:buClr>
                <a:schemeClr val="accent1"/>
              </a:buClr>
              <a:buSzPct val="110000"/>
            </a:pPr>
            <a:r>
              <a:rPr lang="en-GB" sz="2800" dirty="0" smtClean="0">
                <a:solidFill>
                  <a:schemeClr val="bg1"/>
                </a:solidFill>
              </a:rPr>
              <a:t>Images of </a:t>
            </a:r>
            <a:r>
              <a:rPr lang="en-GB" sz="2800" dirty="0" smtClean="0">
                <a:solidFill>
                  <a:schemeClr val="bg1"/>
                </a:solidFill>
              </a:rPr>
              <a:t>rig </a:t>
            </a:r>
            <a:r>
              <a:rPr lang="en-GB" sz="2800" dirty="0" smtClean="0">
                <a:solidFill>
                  <a:schemeClr val="bg1"/>
                </a:solidFill>
              </a:rPr>
              <a:t>components</a:t>
            </a:r>
          </a:p>
        </p:txBody>
      </p:sp>
      <p:sp>
        <p:nvSpPr>
          <p:cNvPr id="30" name="TextBox 29"/>
          <p:cNvSpPr txBox="1"/>
          <p:nvPr/>
        </p:nvSpPr>
        <p:spPr>
          <a:xfrm>
            <a:off x="21429823" y="375966"/>
            <a:ext cx="9879284" cy="4353463"/>
          </a:xfrm>
          <a:prstGeom prst="rect">
            <a:avLst/>
          </a:prstGeom>
          <a:solidFill>
            <a:schemeClr val="bg1"/>
          </a:solidFill>
          <a:effectLst>
            <a:softEdge rad="127000"/>
          </a:effectLst>
        </p:spPr>
        <p:txBody>
          <a:bodyPr wrap="square" lIns="288000" tIns="144000" rIns="360000" bIns="144000" numCol="1" spcCol="180000" rtlCol="0">
            <a:spAutoFit/>
          </a:bodyPr>
          <a:lstStyle/>
          <a:p>
            <a:pPr algn="just">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Operation</a:t>
            </a:r>
          </a:p>
          <a:p>
            <a:pPr algn="just">
              <a:spcBef>
                <a:spcPts val="0"/>
              </a:spcBef>
              <a:spcAft>
                <a:spcPts val="0"/>
              </a:spcAft>
            </a:pPr>
            <a:endParaRPr lang="en-GB" sz="2000" b="1" dirty="0">
              <a:solidFill>
                <a:schemeClr val="accent1"/>
              </a:solidFill>
              <a:latin typeface="Arial" panose="020B0604020202020204" pitchFamily="34" charset="0"/>
              <a:cs typeface="Arial" panose="020B0604020202020204" pitchFamily="34" charset="0"/>
            </a:endParaRPr>
          </a:p>
          <a:p>
            <a:pPr algn="just">
              <a:spcBef>
                <a:spcPts val="0"/>
              </a:spcBef>
              <a:spcAft>
                <a:spcPts val="0"/>
              </a:spcAft>
            </a:pPr>
            <a:r>
              <a:rPr lang="en-GB" sz="2400" dirty="0" smtClean="0">
                <a:latin typeface="Arial" panose="020B0604020202020204" pitchFamily="34" charset="0"/>
                <a:cs typeface="Arial" panose="020B0604020202020204" pitchFamily="34" charset="0"/>
              </a:rPr>
              <a:t>A </a:t>
            </a:r>
            <a:r>
              <a:rPr lang="en-GB" sz="2400" dirty="0">
                <a:latin typeface="Arial" panose="020B0604020202020204" pitchFamily="34" charset="0"/>
                <a:cs typeface="Arial" panose="020B0604020202020204" pitchFamily="34" charset="0"/>
              </a:rPr>
              <a:t>primed cartridge case is placed into the machined cartridge case housing, which is then attached to the end of the barrel.  The pin flight is positioned at the opposite end of the barrel and the desired volume of gas is allowed into the gas chamber.  Activating the trigger releases the gas into the barrel.  The pin flight is projected down the length of the barrel and prior to </a:t>
            </a:r>
            <a:r>
              <a:rPr lang="en-GB" sz="2400" dirty="0" smtClean="0">
                <a:latin typeface="Arial" panose="020B0604020202020204" pitchFamily="34" charset="0"/>
                <a:cs typeface="Arial" panose="020B0604020202020204" pitchFamily="34" charset="0"/>
              </a:rPr>
              <a:t>impacting </a:t>
            </a:r>
            <a:r>
              <a:rPr lang="en-GB" sz="2400" dirty="0">
                <a:latin typeface="Arial" panose="020B0604020202020204" pitchFamily="34" charset="0"/>
                <a:cs typeface="Arial" panose="020B0604020202020204" pitchFamily="34" charset="0"/>
              </a:rPr>
              <a:t>the primed cartridge </a:t>
            </a:r>
            <a:r>
              <a:rPr lang="en-GB" sz="2400" dirty="0" smtClean="0">
                <a:latin typeface="Arial" panose="020B0604020202020204" pitchFamily="34" charset="0"/>
                <a:cs typeface="Arial" panose="020B0604020202020204" pitchFamily="34" charset="0"/>
              </a:rPr>
              <a:t>case, </a:t>
            </a:r>
            <a:r>
              <a:rPr lang="en-GB" sz="2400" dirty="0">
                <a:latin typeface="Arial" panose="020B0604020202020204" pitchFamily="34" charset="0"/>
                <a:cs typeface="Arial" panose="020B0604020202020204" pitchFamily="34" charset="0"/>
              </a:rPr>
              <a:t>it passes </a:t>
            </a:r>
            <a:r>
              <a:rPr lang="en-GB" sz="2400" dirty="0" smtClean="0">
                <a:latin typeface="Arial" panose="020B0604020202020204" pitchFamily="34" charset="0"/>
                <a:cs typeface="Arial" panose="020B0604020202020204" pitchFamily="34" charset="0"/>
              </a:rPr>
              <a:t>six sensors which calculates the impact velocity. Depending </a:t>
            </a:r>
            <a:r>
              <a:rPr lang="en-GB" sz="2400" dirty="0">
                <a:latin typeface="Arial" panose="020B0604020202020204" pitchFamily="34" charset="0"/>
                <a:cs typeface="Arial" panose="020B0604020202020204" pitchFamily="34" charset="0"/>
              </a:rPr>
              <a:t>on </a:t>
            </a:r>
            <a:r>
              <a:rPr lang="en-GB" sz="2400" dirty="0" smtClean="0">
                <a:latin typeface="Arial" panose="020B0604020202020204" pitchFamily="34" charset="0"/>
                <a:cs typeface="Arial" panose="020B0604020202020204" pitchFamily="34" charset="0"/>
              </a:rPr>
              <a:t>this velocity, </a:t>
            </a:r>
            <a:r>
              <a:rPr lang="en-GB" sz="2400" dirty="0">
                <a:latin typeface="Arial" panose="020B0604020202020204" pitchFamily="34" charset="0"/>
                <a:cs typeface="Arial" panose="020B0604020202020204" pitchFamily="34" charset="0"/>
              </a:rPr>
              <a:t>it will either cause the primer </a:t>
            </a:r>
            <a:r>
              <a:rPr lang="en-GB" sz="2400" dirty="0" smtClean="0">
                <a:latin typeface="Arial" panose="020B0604020202020204" pitchFamily="34" charset="0"/>
                <a:cs typeface="Arial" panose="020B0604020202020204" pitchFamily="34" charset="0"/>
              </a:rPr>
              <a:t>to </a:t>
            </a:r>
            <a:r>
              <a:rPr lang="en-GB" sz="2400" dirty="0">
                <a:latin typeface="Arial" panose="020B0604020202020204" pitchFamily="34" charset="0"/>
                <a:cs typeface="Arial" panose="020B0604020202020204" pitchFamily="34" charset="0"/>
              </a:rPr>
              <a:t>initiate, or not.</a:t>
            </a:r>
          </a:p>
        </p:txBody>
      </p:sp>
      <p:pic>
        <p:nvPicPr>
          <p:cNvPr id="25" name="Picture 24"/>
          <p:cNvPicPr>
            <a:picLocks noChangeAspect="1"/>
          </p:cNvPicPr>
          <p:nvPr/>
        </p:nvPicPr>
        <p:blipFill>
          <a:blip r:embed="rId8"/>
          <a:stretch>
            <a:fillRect/>
          </a:stretch>
        </p:blipFill>
        <p:spPr>
          <a:xfrm>
            <a:off x="11320761" y="2176166"/>
            <a:ext cx="9174505" cy="7197380"/>
          </a:xfrm>
          <a:prstGeom prst="rect">
            <a:avLst/>
          </a:prstGeom>
        </p:spPr>
      </p:pic>
      <p:sp>
        <p:nvSpPr>
          <p:cNvPr id="2" name="TextBox 1"/>
          <p:cNvSpPr txBox="1"/>
          <p:nvPr/>
        </p:nvSpPr>
        <p:spPr>
          <a:xfrm>
            <a:off x="11968833" y="8639786"/>
            <a:ext cx="1584176" cy="338554"/>
          </a:xfrm>
          <a:prstGeom prst="rect">
            <a:avLst/>
          </a:prstGeom>
          <a:solidFill>
            <a:schemeClr val="bg1"/>
          </a:solidFill>
        </p:spPr>
        <p:txBody>
          <a:bodyPr wrap="square" rtlCol="0">
            <a:spAutoFit/>
          </a:bodyPr>
          <a:lstStyle/>
          <a:p>
            <a:pPr>
              <a:buClr>
                <a:schemeClr val="accent1"/>
              </a:buClr>
              <a:buSzPct val="110000"/>
            </a:pPr>
            <a:r>
              <a:rPr lang="en-GB" sz="1600" dirty="0" smtClean="0"/>
              <a:t>Rig platform</a:t>
            </a:r>
          </a:p>
        </p:txBody>
      </p:sp>
      <p:sp>
        <p:nvSpPr>
          <p:cNvPr id="31" name="TextBox 30"/>
          <p:cNvSpPr txBox="1"/>
          <p:nvPr/>
        </p:nvSpPr>
        <p:spPr>
          <a:xfrm>
            <a:off x="14273089" y="8504335"/>
            <a:ext cx="1800200" cy="338554"/>
          </a:xfrm>
          <a:prstGeom prst="rect">
            <a:avLst/>
          </a:prstGeom>
          <a:solidFill>
            <a:schemeClr val="bg1"/>
          </a:solidFill>
        </p:spPr>
        <p:txBody>
          <a:bodyPr wrap="square" rtlCol="0">
            <a:spAutoFit/>
          </a:bodyPr>
          <a:lstStyle/>
          <a:p>
            <a:pPr>
              <a:buClr>
                <a:schemeClr val="accent1"/>
              </a:buClr>
              <a:buSzPct val="110000"/>
            </a:pPr>
            <a:r>
              <a:rPr lang="en-GB" sz="1600" dirty="0" smtClean="0"/>
              <a:t>Gas supply</a:t>
            </a:r>
          </a:p>
        </p:txBody>
      </p:sp>
      <p:sp>
        <p:nvSpPr>
          <p:cNvPr id="32" name="TextBox 31"/>
          <p:cNvSpPr txBox="1"/>
          <p:nvPr/>
        </p:nvSpPr>
        <p:spPr>
          <a:xfrm>
            <a:off x="17297425" y="8360233"/>
            <a:ext cx="1800200" cy="338554"/>
          </a:xfrm>
          <a:prstGeom prst="rect">
            <a:avLst/>
          </a:prstGeom>
          <a:solidFill>
            <a:schemeClr val="bg1"/>
          </a:solidFill>
        </p:spPr>
        <p:txBody>
          <a:bodyPr wrap="square" rtlCol="0">
            <a:spAutoFit/>
          </a:bodyPr>
          <a:lstStyle/>
          <a:p>
            <a:pPr>
              <a:buClr>
                <a:schemeClr val="accent1"/>
              </a:buClr>
              <a:buSzPct val="110000"/>
            </a:pPr>
            <a:r>
              <a:rPr lang="en-GB" sz="1600" dirty="0" smtClean="0"/>
              <a:t>BNC Data leads</a:t>
            </a:r>
          </a:p>
        </p:txBody>
      </p:sp>
    </p:spTree>
    <p:extLst>
      <p:ext uri="{BB962C8B-B14F-4D97-AF65-F5344CB8AC3E}">
        <p14:creationId xmlns:p14="http://schemas.microsoft.com/office/powerpoint/2010/main" val="3395147390"/>
      </p:ext>
    </p:extLst>
  </p:cSld>
  <p:clrMapOvr>
    <a:masterClrMapping/>
  </p:clrMapOvr>
  <p:timing>
    <p:tnLst>
      <p:par>
        <p:cTn id="1" dur="indefinite" restart="never" nodeType="tmRoot"/>
      </p:par>
    </p:tnLst>
  </p:timing>
</p:sld>
</file>

<file path=ppt/theme/theme1.xml><?xml version="1.0" encoding="utf-8"?>
<a:theme xmlns:a="http://schemas.openxmlformats.org/drawingml/2006/main" name="Custom Design">
  <a:themeElements>
    <a:clrScheme name="Master PowerPoint Template">
      <a:dk1>
        <a:srgbClr val="000000"/>
      </a:dk1>
      <a:lt1>
        <a:sysClr val="window" lastClr="FFFFFF"/>
      </a:lt1>
      <a:dk2>
        <a:srgbClr val="14022E"/>
      </a:dk2>
      <a:lt2>
        <a:srgbClr val="FFFFFF"/>
      </a:lt2>
      <a:accent1>
        <a:srgbClr val="CD2456"/>
      </a:accent1>
      <a:accent2>
        <a:srgbClr val="36BCEE"/>
      </a:accent2>
      <a:accent3>
        <a:srgbClr val="7B67A8"/>
      </a:accent3>
      <a:accent4>
        <a:srgbClr val="2EB5B2"/>
      </a:accent4>
      <a:accent5>
        <a:srgbClr val="EF7835"/>
      </a:accent5>
      <a:accent6>
        <a:srgbClr val="FDDD3E"/>
      </a:accent6>
      <a:hlink>
        <a:srgbClr val="0092CF"/>
      </a:hlink>
      <a:folHlink>
        <a:srgbClr val="7379B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marL="285750" indent="-285750">
          <a:buClr>
            <a:schemeClr val="accent1"/>
          </a:buClr>
          <a:buSzPct val="110000"/>
          <a:buFont typeface="Wingdings" panose="05000000000000000000" pitchFamily="2" charset="2"/>
          <a:buChar char="§"/>
          <a:defRPr dirty="0" smtClean="0"/>
        </a:defPPr>
      </a:lstStyle>
    </a:txDef>
  </a:objectDefaults>
  <a:extraClrSchemeLst/>
  <a:extLst>
    <a:ext uri="{05A4C25C-085E-4340-85A3-A5531E510DB2}">
      <thm15:themeFamily xmlns:thm15="http://schemas.microsoft.com/office/thememl/2012/main" name="Dstl A0 Landscape Technical Poster Template_1.1 [Read-Only]" id="{1975BCD0-3BA7-410B-9785-35E8170D4FD0}" vid="{A7380FC3-3ABF-470A-AB5C-EA732D6616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61E5B231530A4EA744FFA60C139F4A" ma:contentTypeVersion="1" ma:contentTypeDescription="Create a new document." ma:contentTypeScope="" ma:versionID="a4efe0a812ad387b22bee5409bc4ee9c">
  <xsd:schema xmlns:xsd="http://www.w3.org/2001/XMLSchema" xmlns:xs="http://www.w3.org/2001/XMLSchema" xmlns:p="http://schemas.microsoft.com/office/2006/metadata/properties" xmlns:ns1="http://schemas.microsoft.com/sharepoint/v3" xmlns:ns2="e45fef5f-20ce-4a01-844f-e62606f21384" targetNamespace="http://schemas.microsoft.com/office/2006/metadata/properties" ma:root="true" ma:fieldsID="80ede0743e0cb841f6e543234c7e0e55" ns1:_="" ns2:_="">
    <xsd:import namespace="http://schemas.microsoft.com/sharepoint/v3"/>
    <xsd:import namespace="e45fef5f-20ce-4a01-844f-e62606f21384"/>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45fef5f-20ce-4a01-844f-e62606f21384"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e45fef5f-20ce-4a01-844f-e62606f21384">RJSW6R2U7D43-127-2571</_dlc_DocId>
    <_dlc_DocIdUrl xmlns="e45fef5f-20ce-4a01-844f-e62606f21384">
      <Url>http://home/News/_layouts/DocIdRedir.aspx?ID=RJSW6R2U7D43-127-2571</Url>
      <Description>RJSW6R2U7D43-127-2571</Description>
    </_dlc_DocIdUrl>
  </documentManagement>
</p:properties>
</file>

<file path=customXml/itemProps1.xml><?xml version="1.0" encoding="utf-8"?>
<ds:datastoreItem xmlns:ds="http://schemas.openxmlformats.org/officeDocument/2006/customXml" ds:itemID="{17ADCBDF-311A-4E52-B6E6-DC40F26B2E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45fef5f-20ce-4a01-844f-e62606f213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3A1156-0767-485D-AE32-7BABD3E37692}">
  <ds:schemaRefs>
    <ds:schemaRef ds:uri="http://schemas.microsoft.com/sharepoint/v3/contenttype/forms"/>
  </ds:schemaRefs>
</ds:datastoreItem>
</file>

<file path=customXml/itemProps3.xml><?xml version="1.0" encoding="utf-8"?>
<ds:datastoreItem xmlns:ds="http://schemas.openxmlformats.org/officeDocument/2006/customXml" ds:itemID="{3C414178-5CE3-446A-84AA-179B8D75D51A}">
  <ds:schemaRefs>
    <ds:schemaRef ds:uri="http://schemas.microsoft.com/sharepoint/events"/>
  </ds:schemaRefs>
</ds:datastoreItem>
</file>

<file path=customXml/itemProps4.xml><?xml version="1.0" encoding="utf-8"?>
<ds:datastoreItem xmlns:ds="http://schemas.openxmlformats.org/officeDocument/2006/customXml" ds:itemID="{7F7EDCB0-008E-401E-B872-986C9240FAA5}">
  <ds:schemaRefs>
    <ds:schemaRef ds:uri="http://schemas.microsoft.com/office/2006/metadata/properties"/>
    <ds:schemaRef ds:uri="e45fef5f-20ce-4a01-844f-e62606f21384"/>
    <ds:schemaRef ds:uri="http://schemas.microsoft.com/sharepoint/v3"/>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Dstl A0 Landscape Technical Poster Template_1.2</Template>
  <TotalTime>539</TotalTime>
  <Words>1637</Words>
  <Application>Microsoft Office PowerPoint</Application>
  <PresentationFormat>Custom</PresentationFormat>
  <Paragraphs>92</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Wingdings</vt:lpstr>
      <vt:lpstr>Custom Design</vt:lpstr>
      <vt:lpstr>PowerPoint Presentation</vt:lpstr>
    </vt:vector>
  </TitlesOfParts>
  <Company>Authorised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Atkins Stuart C</dc:creator>
  <cp:lastModifiedBy>Atkins Stuart C</cp:lastModifiedBy>
  <cp:revision>60</cp:revision>
  <cp:lastPrinted>2019-07-09T10:44:40Z</cp:lastPrinted>
  <dcterms:created xsi:type="dcterms:W3CDTF">2022-12-29T21:18:53Z</dcterms:created>
  <dcterms:modified xsi:type="dcterms:W3CDTF">2023-01-13T12:48:05Z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0x0101002B61E5B231530A4EA744FFA60C139F4A</vt:lpwstr>
  </property>
  <property fmtid="{D5CDD505-2E9C-101B-9397-08002B2CF9AE}" pid="3" name="_dlc_DocIdItemGuid">
    <vt:lpwstr>5f2c302a-6fb2-4683-9a10-124abc0f9280</vt:lpwstr>
  </property>
</Properties>
</file>