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4" r:id="rId5"/>
    <p:sldId id="260" r:id="rId6"/>
    <p:sldId id="263" r:id="rId7"/>
    <p:sldId id="261" r:id="rId8"/>
    <p:sldId id="27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6CA3B6-8883-6EBA-D1CB-0F0FE27E03C1}" v="26" dt="2022-03-05T16:12:20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221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716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604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58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70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629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217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391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558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755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386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787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576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1575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4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997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610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152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implementing-the-sustainable-development-goals/implementing-the-sustainable-development-goals--2" TargetMode="External"/><Relationship Id="rId3" Type="http://schemas.openxmlformats.org/officeDocument/2006/relationships/hyperlink" Target="https://todaynewspost.com/news/education-news/teachers-have-your-say-about-educating-for-sustainable-development-and-global-citizenship/" TargetMode="External"/><Relationship Id="rId7" Type="http://schemas.openxmlformats.org/officeDocument/2006/relationships/hyperlink" Target="https://www.linkedin.com/pulse/external-risks-shape-post-covid-19--9c" TargetMode="External"/><Relationship Id="rId2" Type="http://schemas.openxmlformats.org/officeDocument/2006/relationships/hyperlink" Target="https://corporatefinanceinstitute.com/resources/knowledge/other/maslows-hierarchy-of-needs/#:~:text=Maslow%E2%80%99s%20hierarchy%20of%20needs%20is%20a%20theory%20of,needs%20before%20moving%20on%20to%20more%20advanced%20needs.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orldvision.org/sponsorship-news-stories/global-poverty-facts#:~:text=%20Fast%20facts%3A%20Global%20poverty%20%201%20689,by%20fragility%2C%20crises%2C%20and%20violence%20are...%20More%20" TargetMode="External"/><Relationship Id="rId5" Type="http://schemas.openxmlformats.org/officeDocument/2006/relationships/hyperlink" Target="https://scnat.ch/en/uuid/i/d67fa591-6ef6-5e16-a770-f2347cb250f7-Achieving_the_SDGs_with_Biodiversity" TargetMode="External"/><Relationship Id="rId10" Type="http://schemas.openxmlformats.org/officeDocument/2006/relationships/hyperlink" Target="https://hwb.gov.wales/storage/eaf467e6-30fe-45c9-93ef-cb30f31f1c90/common-understanding-for-school.pdf" TargetMode="External"/><Relationship Id="rId4" Type="http://schemas.openxmlformats.org/officeDocument/2006/relationships/hyperlink" Target="https://earth5r.org/sustainable-development-goals-and-covid19/" TargetMode="External"/><Relationship Id="rId9" Type="http://schemas.openxmlformats.org/officeDocument/2006/relationships/hyperlink" Target="https://sdgs.un.org/go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75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5" name="Picture 2">
            <a:extLst>
              <a:ext uri="{FF2B5EF4-FFF2-40B4-BE49-F238E27FC236}">
                <a16:creationId xmlns:a16="http://schemas.microsoft.com/office/drawing/2014/main" id="{DA70F40A-D18F-4F05-A106-6D2CB24D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0CD8C4F5-8B52-40E8-BE84-701F4D5ECE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2" r="3783" b="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79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4A7EC19B-FB02-4421-BA77-3C71F979E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7652" y="2743199"/>
            <a:ext cx="8689976" cy="137159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 Critical Evaluation on how Welsh and International Policy developments  supports the  development of</a:t>
            </a:r>
          </a:p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‘</a:t>
            </a:r>
            <a:r>
              <a:rPr lang="en-GB" b="1" dirty="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Education for Sustainable Development and Global Citizenship’.</a:t>
            </a:r>
            <a:endParaRPr lang="en-GB" b="1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10000"/>
              </a:lnSpc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13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9903F35F-971C-455E-A8E1-D6B34D9EC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FA62AE0B-31FB-41D5-A233-3C6DCDF2E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4A0F0EDD-0C18-4DC7-A0B1-4EF2CE9EF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253067"/>
            <a:ext cx="0" cy="4210755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>
            <a:extLst>
              <a:ext uri="{FF2B5EF4-FFF2-40B4-BE49-F238E27FC236}">
                <a16:creationId xmlns:a16="http://schemas.microsoft.com/office/drawing/2014/main" id="{6676F3BB-69FE-432F-A174-75122D6AB9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19"/>
          <a:stretch/>
        </p:blipFill>
        <p:spPr bwMode="auto">
          <a:xfrm>
            <a:off x="6213874" y="497328"/>
            <a:ext cx="4268821" cy="421075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CA9F58-42BF-46AB-8ECA-2246DBF7D05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43" t="23565" r="61715" b="19070"/>
          <a:stretch/>
        </p:blipFill>
        <p:spPr>
          <a:xfrm>
            <a:off x="1709305" y="411481"/>
            <a:ext cx="4233485" cy="47597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F81397-BDF1-4D6B-B419-066B16ED8C94}"/>
              </a:ext>
            </a:extLst>
          </p:cNvPr>
          <p:cNvSpPr txBox="1"/>
          <p:nvPr/>
        </p:nvSpPr>
        <p:spPr>
          <a:xfrm>
            <a:off x="1926974" y="5604008"/>
            <a:ext cx="857338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solidFill>
                  <a:srgbClr val="4D4D4D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“We </a:t>
            </a:r>
            <a:r>
              <a:rPr lang="en-GB" dirty="0">
                <a:solidFill>
                  <a:srgbClr val="4D4D4D"/>
                </a:solidFill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want </a:t>
            </a:r>
            <a:r>
              <a:rPr lang="en-GB" sz="1800" dirty="0">
                <a:solidFill>
                  <a:srgbClr val="4D4D4D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peace and prosperity for people and the planet, now and into the future”. </a:t>
            </a:r>
            <a:r>
              <a:rPr lang="en-GB" sz="1200" dirty="0">
                <a:solidFill>
                  <a:srgbClr val="4D4D4D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United Nations (2015)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225947-694D-4084-8DCC-9F30F94F9CBF}"/>
              </a:ext>
            </a:extLst>
          </p:cNvPr>
          <p:cNvSpPr txBox="1"/>
          <p:nvPr/>
        </p:nvSpPr>
        <p:spPr>
          <a:xfrm>
            <a:off x="5024893" y="5002157"/>
            <a:ext cx="21422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Calibri Light" panose="020F0302020204030204" pitchFamily="34" charset="0"/>
                <a:cs typeface="Calibri Light" panose="020F0302020204030204" pitchFamily="34" charset="0"/>
              </a:rPr>
              <a:t>Earth5R(2021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052788-7F86-4A0D-B89A-FD4DB7ACC6BB}"/>
              </a:ext>
            </a:extLst>
          </p:cNvPr>
          <p:cNvSpPr txBox="1"/>
          <p:nvPr/>
        </p:nvSpPr>
        <p:spPr>
          <a:xfrm>
            <a:off x="8899848" y="5029220"/>
            <a:ext cx="1511817" cy="2539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050" dirty="0"/>
              <a:t>Obrecht et al (2021)</a:t>
            </a:r>
            <a:endParaRPr lang="en-GB" sz="105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788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D75FD62C-E37A-4716-96B3-4D6F25C0AC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41" t="15188" r="50684" b="14203"/>
          <a:stretch/>
        </p:blipFill>
        <p:spPr>
          <a:xfrm>
            <a:off x="861921" y="1123527"/>
            <a:ext cx="1805742" cy="460480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2D8FC2AB-920A-44B4-BEA6-9491EC4D3E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45" t="15188" r="67080" b="14203"/>
          <a:stretch/>
        </p:blipFill>
        <p:spPr>
          <a:xfrm>
            <a:off x="3731918" y="1123527"/>
            <a:ext cx="1805745" cy="460480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C21DF3E3-F857-4DD2-8C12-EA9808FF6B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6" t="15188" r="83729" b="14203"/>
          <a:stretch/>
        </p:blipFill>
        <p:spPr>
          <a:xfrm>
            <a:off x="6613013" y="1123527"/>
            <a:ext cx="1805745" cy="460480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6DBD2AD5-CABB-4D56-9431-5A38B34ED7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970" t="21549" r="2273" b="20808"/>
          <a:stretch/>
        </p:blipFill>
        <p:spPr>
          <a:xfrm>
            <a:off x="9352947" y="1123527"/>
            <a:ext cx="2095749" cy="4604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163379-36A6-4C74-B490-14BE7DB07777}"/>
              </a:ext>
            </a:extLst>
          </p:cNvPr>
          <p:cNvSpPr txBox="1"/>
          <p:nvPr/>
        </p:nvSpPr>
        <p:spPr>
          <a:xfrm>
            <a:off x="3552032" y="294198"/>
            <a:ext cx="5041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Biosphere  Sustainable Development Goals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41C087-6B3B-4676-A245-A3EC0376B103}"/>
              </a:ext>
            </a:extLst>
          </p:cNvPr>
          <p:cNvSpPr txBox="1"/>
          <p:nvPr/>
        </p:nvSpPr>
        <p:spPr>
          <a:xfrm>
            <a:off x="45076" y="64845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 Light"/>
              </a:rPr>
              <a:t>United Nations (2015)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961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A86B06-0DF0-4172-A22E-DE3FEA1788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t="21549" r="83978" b="20808"/>
          <a:stretch/>
        </p:blipFill>
        <p:spPr>
          <a:xfrm>
            <a:off x="348348" y="1607691"/>
            <a:ext cx="1351722" cy="19510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7B5498-AC45-417E-BD85-4D41960C99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555" t="21549" r="18650" b="20808"/>
          <a:stretch/>
        </p:blipFill>
        <p:spPr>
          <a:xfrm>
            <a:off x="3859494" y="3901385"/>
            <a:ext cx="1391479" cy="19510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887D51-7D98-4781-B2EC-5412E1D149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409" t="21549" r="34440" b="20808"/>
          <a:stretch/>
        </p:blipFill>
        <p:spPr>
          <a:xfrm>
            <a:off x="2122135" y="3901385"/>
            <a:ext cx="1375576" cy="19510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42FE83-F67D-467D-95B5-BCEA2FB16E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49" t="21549" r="51032" b="20808"/>
          <a:stretch/>
        </p:blipFill>
        <p:spPr>
          <a:xfrm>
            <a:off x="336421" y="3901385"/>
            <a:ext cx="1375576" cy="19510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ED1988-358F-40A2-AF49-46AF1F531C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36" t="21549" r="67267" b="20808"/>
          <a:stretch/>
        </p:blipFill>
        <p:spPr>
          <a:xfrm>
            <a:off x="5661111" y="3901385"/>
            <a:ext cx="1391479" cy="19510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BC4AEB-9F71-4257-8763-0E17092BC5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6" t="20734" r="84293" b="23333"/>
          <a:stretch/>
        </p:blipFill>
        <p:spPr>
          <a:xfrm>
            <a:off x="5666940" y="1600630"/>
            <a:ext cx="1385650" cy="19602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98F1AC0-0A91-434E-A281-C6CCBC4C95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560" t="20734" r="17914" b="22690"/>
          <a:stretch/>
        </p:blipFill>
        <p:spPr>
          <a:xfrm>
            <a:off x="2110208" y="1607691"/>
            <a:ext cx="1375577" cy="19827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ACE122-3508-432F-AADB-11B400AE5F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479" t="17006" r="34349" b="13272"/>
          <a:stretch/>
        </p:blipFill>
        <p:spPr>
          <a:xfrm>
            <a:off x="3875397" y="1607691"/>
            <a:ext cx="1375576" cy="194613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591A2D5-578A-4F48-BE98-C6AEF21694D0}"/>
              </a:ext>
            </a:extLst>
          </p:cNvPr>
          <p:cNvSpPr txBox="1"/>
          <p:nvPr/>
        </p:nvSpPr>
        <p:spPr>
          <a:xfrm>
            <a:off x="1711997" y="890800"/>
            <a:ext cx="54631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Society’s 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Sustainable Development Goals</a:t>
            </a:r>
            <a:endParaRPr lang="en-GB" sz="2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C8E052C-A54F-4F53-8293-90FDB96F3490}"/>
              </a:ext>
            </a:extLst>
          </p:cNvPr>
          <p:cNvCxnSpPr>
            <a:cxnSpLocks/>
          </p:cNvCxnSpPr>
          <p:nvPr/>
        </p:nvCxnSpPr>
        <p:spPr>
          <a:xfrm>
            <a:off x="7402664" y="461176"/>
            <a:ext cx="63611" cy="5748793"/>
          </a:xfrm>
          <a:prstGeom prst="line">
            <a:avLst/>
          </a:prstGeom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256AF638-CA7F-40A7-A912-D59AD149C8A7}"/>
              </a:ext>
            </a:extLst>
          </p:cNvPr>
          <p:cNvSpPr txBox="1"/>
          <p:nvPr/>
        </p:nvSpPr>
        <p:spPr>
          <a:xfrm>
            <a:off x="7488525" y="1260132"/>
            <a:ext cx="54631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Economy’s 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Sustainable Development Goals</a:t>
            </a:r>
            <a:endParaRPr lang="en-GB" sz="20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15CBD4E-7E41-4505-B65A-A51CAEA0E59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6000" t="17354" r="18348" b="11765"/>
          <a:stretch/>
        </p:blipFill>
        <p:spPr>
          <a:xfrm>
            <a:off x="8671820" y="1879670"/>
            <a:ext cx="2120411" cy="30986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2C05EB-5222-4218-85E7-08F53615E603}"/>
              </a:ext>
            </a:extLst>
          </p:cNvPr>
          <p:cNvSpPr txBox="1"/>
          <p:nvPr/>
        </p:nvSpPr>
        <p:spPr>
          <a:xfrm>
            <a:off x="2146" y="64845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 Light"/>
              </a:rPr>
              <a:t>United Nations (2015)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24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ED43A6-3DB7-45EF-995C-29889309EF2D}"/>
              </a:ext>
            </a:extLst>
          </p:cNvPr>
          <p:cNvSpPr txBox="1"/>
          <p:nvPr/>
        </p:nvSpPr>
        <p:spPr>
          <a:xfrm>
            <a:off x="91440" y="203201"/>
            <a:ext cx="11582400" cy="572464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1600" b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Reference List </a:t>
            </a:r>
          </a:p>
          <a:p>
            <a:r>
              <a:rPr lang="en-GB" sz="14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Corporate Financial Institute (CFI)(2015-2022).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Maslow’s Hierarchy of Needs. </a:t>
            </a:r>
            <a:r>
              <a:rPr lang="en-GB" sz="140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Available at: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Maslow's Hierarchy of Needs - Overview, Explanation, and Examples (corporatefinanceinstitute.com)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  <a:r>
              <a:rPr lang="en-GB" sz="14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</a:t>
            </a:r>
          </a:p>
          <a:p>
            <a:endParaRPr lang="en-GB" sz="1400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r>
              <a:rPr lang="en-GB" sz="14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Elizabeth Phil (2021). </a:t>
            </a:r>
            <a:r>
              <a:rPr lang="en-GB" sz="1400" i="1" dirty="0">
                <a:solidFill>
                  <a:srgbClr val="2C2F34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Teachers, have your say about educating for sustainable development and global citizenship! Available at: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Teachers, have your say about educating for sustainable development and global citizenship! - Today News Post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</a:p>
          <a:p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i="0" u="none" strike="noStrike" dirty="0">
                <a:solidFill>
                  <a:srgbClr val="11111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Earth5R (2021). </a:t>
            </a:r>
            <a:r>
              <a:rPr lang="en-GB" sz="1400" i="1" u="none" strike="noStrike" dirty="0">
                <a:solidFill>
                  <a:srgbClr val="11111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Sustainable Development Goals in the Pandemic; The Effect of Covid-19 on Sustainability. Available at</a:t>
            </a:r>
            <a:r>
              <a:rPr lang="en-GB" sz="1400" b="1" i="0" u="none" strike="noStrike" dirty="0">
                <a:solidFill>
                  <a:srgbClr val="11111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4"/>
              </a:rPr>
              <a:t>Sustainable Development Goals in the Pandemic; The Effect of Covid-19 on Sustainability (earth5r.org)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</a:p>
          <a:p>
            <a:endParaRPr lang="en-GB" sz="1400" i="1" dirty="0">
              <a:solidFill>
                <a:srgbClr val="2C2F34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/>
                <a:cs typeface="Calibri Light"/>
              </a:rPr>
              <a:t>Obrecht A, Pham-</a:t>
            </a:r>
            <a:r>
              <a:rPr lang="en-GB" sz="1400" dirty="0" err="1">
                <a:latin typeface="Calibri Light"/>
                <a:cs typeface="Calibri Light"/>
              </a:rPr>
              <a:t>Truffert</a:t>
            </a:r>
            <a:r>
              <a:rPr lang="en-GB" sz="1400" dirty="0">
                <a:latin typeface="Calibri Light"/>
                <a:cs typeface="Calibri Light"/>
              </a:rPr>
              <a:t> M, Spehn E et al (2021) </a:t>
            </a:r>
            <a:r>
              <a:rPr lang="en-GB" sz="1400" i="1" dirty="0">
                <a:latin typeface="Calibri Light"/>
                <a:cs typeface="Calibri Light"/>
              </a:rPr>
              <a:t>Achieving the SDGs with Biodiversity. Swiss Academies Factsheet 16 (1)</a:t>
            </a:r>
            <a:r>
              <a:rPr lang="en-GB" sz="1400" dirty="0">
                <a:latin typeface="Calibri Light"/>
                <a:cs typeface="Calibri Light"/>
              </a:rPr>
              <a:t> DOI: 10.5281/zenodo.4457298. Available at: </a:t>
            </a:r>
            <a:r>
              <a:rPr lang="en-GB" sz="1400" dirty="0">
                <a:latin typeface="Calibri Light"/>
                <a:cs typeface="Calibri Light"/>
                <a:hlinkClick r:id="rId5"/>
              </a:rPr>
              <a:t>Achieving the SDGs with Biodiversity (scnat.ch)</a:t>
            </a:r>
            <a:r>
              <a:rPr lang="en-GB" sz="1400" dirty="0">
                <a:latin typeface="Calibri Light"/>
                <a:cs typeface="Calibri Light"/>
              </a:rPr>
              <a:t> (Accessed on 20.02.2022).</a:t>
            </a:r>
          </a:p>
          <a:p>
            <a:endParaRPr lang="en-GB" sz="1400" i="0" u="none" strike="noStrike" dirty="0">
              <a:solidFill>
                <a:srgbClr val="111111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solidFill>
                  <a:srgbClr val="11111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Peer (2021). 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Global poverty: Facts, FAQs, and how to help.</a:t>
            </a:r>
            <a:r>
              <a:rPr lang="en-GB" sz="140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Available at: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6"/>
              </a:rPr>
              <a:t>Global poverty: Facts, FAQs, and how to help | World Vision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20.02.22).</a:t>
            </a:r>
          </a:p>
          <a:p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Ribs (2022). Risk-based integrated solutions</a:t>
            </a:r>
            <a:r>
              <a:rPr lang="en-GB" sz="1400" i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sz="1400" b="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External risks that shape the post-Covid-19 world: #10 Deepening inequality (poverty, income, digital and health care).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7"/>
              </a:rPr>
              <a:t>External risks that shape the post-Covid-19 world: #10 Deepening inequality (poverty, income, digital and health care) (linkedin.com)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I( Accessed on 20.02.22).</a:t>
            </a:r>
          </a:p>
          <a:p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UK Government (2021).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Corporate report: Implementing the Sustainable Development Goals.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Available at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: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8"/>
              </a:rPr>
              <a:t>Implementing the Sustainable Development Goals - GOV.UK (www.gov.uk)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</a:p>
          <a:p>
            <a:endParaRPr lang="en-GB" sz="1400" i="0" dirty="0">
              <a:solidFill>
                <a:srgbClr val="000000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alibri Light"/>
                <a:cs typeface="Calibri Light"/>
              </a:rPr>
              <a:t>United Nations (2015). </a:t>
            </a:r>
            <a:r>
              <a:rPr lang="en-GB" sz="1400" i="1" dirty="0">
                <a:solidFill>
                  <a:srgbClr val="4D4D4D"/>
                </a:solidFill>
                <a:effectLst/>
                <a:latin typeface="Calibri Light"/>
                <a:cs typeface="Calibri Light"/>
              </a:rPr>
              <a:t>Department of Economic and Social Affairs Sustainable Development</a:t>
            </a:r>
            <a:r>
              <a:rPr lang="en-GB" sz="1400" i="1" dirty="0">
                <a:solidFill>
                  <a:srgbClr val="000000"/>
                </a:solidFill>
                <a:latin typeface="Calibri Light"/>
                <a:cs typeface="Calibri Light"/>
              </a:rPr>
              <a:t>: The 17 Goals. </a:t>
            </a:r>
            <a:r>
              <a:rPr lang="en-GB" sz="1400" dirty="0">
                <a:solidFill>
                  <a:srgbClr val="000000"/>
                </a:solidFill>
                <a:latin typeface="Calibri Light"/>
                <a:cs typeface="Calibri Light"/>
              </a:rPr>
              <a:t>Available at: </a:t>
            </a:r>
            <a:r>
              <a:rPr lang="en-GB" sz="1400" dirty="0">
                <a:latin typeface="Calibri Light"/>
                <a:cs typeface="Calibri Light"/>
                <a:hlinkClick r:id="rId9"/>
              </a:rPr>
              <a:t>THE 17 GOALS | Sustainable Development (un.org)</a:t>
            </a:r>
            <a:r>
              <a:rPr lang="en-GB" sz="1400" dirty="0">
                <a:latin typeface="Calibri Light"/>
                <a:cs typeface="Calibri Light"/>
              </a:rPr>
              <a:t> (Accessed on 20.02.2022).</a:t>
            </a:r>
          </a:p>
          <a:p>
            <a:r>
              <a:rPr lang="en-GB" sz="1400" i="0" dirty="0">
                <a:solidFill>
                  <a:srgbClr val="000000"/>
                </a:solidFill>
                <a:effectLst/>
                <a:latin typeface="Calibri Light"/>
                <a:cs typeface="Calibri Light"/>
              </a:rPr>
              <a:t>Welsh Assembly </a:t>
            </a:r>
            <a:r>
              <a:rPr lang="en-GB" sz="1400" dirty="0">
                <a:solidFill>
                  <a:srgbClr val="000000"/>
                </a:solidFill>
                <a:latin typeface="Calibri Light"/>
                <a:cs typeface="Calibri Light"/>
              </a:rPr>
              <a:t>Government (2008). </a:t>
            </a:r>
            <a:r>
              <a:rPr lang="en-GB" sz="1400" dirty="0"/>
              <a:t>Education for Sustainable Development and Global Citizenship: A Common Understanding for Schools. Available at: </a:t>
            </a:r>
            <a:r>
              <a:rPr lang="en-GB" sz="1400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common-understanding-for-school.pdf (gov.wales)</a:t>
            </a:r>
            <a:r>
              <a:rPr lang="en-GB" sz="1400" dirty="0"/>
              <a:t> (Accessed on 20.02.2022).</a:t>
            </a:r>
            <a:endParaRPr lang="en-GB" sz="140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30248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4" ma:contentTypeDescription="Create a new document." ma:contentTypeScope="" ma:versionID="eda19315659f5d38db233389aefa00ef">
  <xsd:schema xmlns:xsd="http://www.w3.org/2001/XMLSchema" xmlns:xs="http://www.w3.org/2001/XMLSchema" xmlns:p="http://schemas.microsoft.com/office/2006/metadata/properties" xmlns:ns3="ada16477-4a9e-4f32-8a2f-23c8ffb0c900" targetNamespace="http://schemas.microsoft.com/office/2006/metadata/properties" ma:root="true" ma:fieldsID="726443853636746dd81eff02db59d716" ns3:_="">
    <xsd:import namespace="ada16477-4a9e-4f32-8a2f-23c8ffb0c9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FAEDE9-7796-4AD7-B10A-26B4DB3E0EF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24A5CBF-9B05-4A20-BD17-685C06FF8C07}">
  <ds:schemaRefs>
    <ds:schemaRef ds:uri="http://schemas.microsoft.com/office/2006/metadata/properties"/>
    <ds:schemaRef ds:uri="http://schemas.microsoft.com/office/2006/documentManagement/types"/>
    <ds:schemaRef ds:uri="ada16477-4a9e-4f32-8a2f-23c8ffb0c900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FE03855-85EA-42F0-93E6-0E96F6D11D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378</TotalTime>
  <Words>468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Beck (1807271)</dc:creator>
  <cp:lastModifiedBy>Alison Beck (1807271)</cp:lastModifiedBy>
  <cp:revision>14</cp:revision>
  <dcterms:created xsi:type="dcterms:W3CDTF">2022-02-20T12:05:15Z</dcterms:created>
  <dcterms:modified xsi:type="dcterms:W3CDTF">2022-03-05T16:12:39Z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0x0101000CCDFCBBBA200248B32B2A626FE8B273</vt:lpwstr>
  </property>
</Properties>
</file>