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8D9"/>
    <a:srgbClr val="6554C0"/>
    <a:srgbClr val="36B37E"/>
    <a:srgbClr val="FFAB00"/>
    <a:srgbClr val="FF56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AF829-E6A7-20D4-AF2E-5645B7BEB9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F5D11F-45FD-FAEF-D7C0-82FCCB55DE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90E04A-6AB5-BF5E-A66E-30FF3A72B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246-3347-4304-9680-6F1B5D911458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44FC3F-8800-B710-E20C-53A7ED6AB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CC7D1D-5E18-1F55-62B8-6E794F82A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1F5BC-89D8-4947-98F9-C1A13F89F9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140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A7989-5A6F-DE90-3F6E-CF3A9003C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272D5-BF0C-1AD4-32B3-64A0E3A12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D0AD1B-5AFD-1559-01DE-52F9FEE11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246-3347-4304-9680-6F1B5D911458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2C2B1-E791-F820-37CD-250A4C33D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E95A3-C44D-2629-A576-A1D3BEC65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1F5BC-89D8-4947-98F9-C1A13F89F9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270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9EA18-3180-1FD2-0809-626F80425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DD02E8-5E8C-25C8-D1AB-107A58F10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FDF92-1BDF-83BA-B02D-41C3A01D4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246-3347-4304-9680-6F1B5D911458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FEA8BD-F6EB-5FC1-E44F-8D8202386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309EBE-6AC6-7B3B-851D-BDA17FF4B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1F5BC-89D8-4947-98F9-C1A13F89F9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91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1C3FD-AACF-79D6-9A74-F13E67F98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20CC8-E0ED-F08A-5BE8-7FC0F6E1E2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DF5DB7-37BA-ADD6-FC0A-B62B731183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6BAF0E-4406-2B47-11F4-A6C2A99CA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246-3347-4304-9680-6F1B5D911458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253BCE-F292-B060-60AC-C0ED9BD61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3C1DA-AFF3-BA6A-4D9F-32D5E08AE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1F5BC-89D8-4947-98F9-C1A13F89F9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557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54983-1AF6-D6D4-5851-12E84A52F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17431C-956E-1A7D-1272-5AD6DCF6FB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15ADB9-6610-BCE1-61AD-F01A008B69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B13356-9215-C0AF-4330-4A933EDF13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5E8637-58FB-1E0A-82A5-204D057182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E0A0B7-3B36-B228-15FB-F6D6347BC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246-3347-4304-9680-6F1B5D911458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C687F3-0138-AF18-3951-1CE0C7E97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937848-4778-F956-DD43-4577D3904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1F5BC-89D8-4947-98F9-C1A13F89F9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381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0F968-601B-78E4-FADF-B4281BF1F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FB8EE1-3016-EAFC-D549-B417A7B5A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246-3347-4304-9680-6F1B5D911458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AA7E96-A43F-09A3-10FD-D8A561858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0F8861-A3CA-EC12-F9D8-540629980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1F5BC-89D8-4947-98F9-C1A13F89F9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813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E24A4F-E066-3470-57A4-96155B80F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246-3347-4304-9680-6F1B5D911458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36F774-1010-9B41-2BCC-CF38971E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BDB63F-632D-73A4-D42B-DF6509BE6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1F5BC-89D8-4947-98F9-C1A13F89F9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972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03730-F1A2-708E-6505-CFCAF2198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FD2A5-1DC7-EC51-D145-B64EABBB9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96C021-3B34-9ABF-8E52-EAFBB69BC3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AC3174-75B1-CCA1-BC79-FA6889DFA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246-3347-4304-9680-6F1B5D911458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8D2228-2185-BC65-1EE2-96D5BB7861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EE968B-1652-3CF4-9B1A-F51E65655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1F5BC-89D8-4947-98F9-C1A13F89F9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900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1AA03-FAF2-A95A-6815-D482BD852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FF99F3-2628-B869-5FCF-AFE4D80995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098C56-B748-BE09-06A8-930A7D166A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F0FD3F-BE7C-8FEA-BB57-1EC929B4D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246-3347-4304-9680-6F1B5D911458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65F5D7-0159-A8C0-3557-62455DD19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303C47-0CEF-831F-70B4-1EA68CE0D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1F5BC-89D8-4947-98F9-C1A13F89F9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401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B6AAF-27BE-57C6-2347-9B64AFC52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BCC2E7-6753-A578-EB73-99EEFC9992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848B8E-9AC0-C3B5-8DB9-1320F581D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246-3347-4304-9680-6F1B5D911458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1D5C01-FEBB-87CE-8013-A885087E6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C9AE9-3FAA-DA54-36E3-7A6F8CA0B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1F5BC-89D8-4947-98F9-C1A13F89F9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319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87D66B-A123-7CA1-6EEF-E943101DCF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524017-D546-86FE-CC55-C2A096B6E9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858712-CD9C-7681-8F08-515E68235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1246-3347-4304-9680-6F1B5D911458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2A49D6-B6B7-6144-260C-80AEE99B4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0C835A-E546-3C70-D08B-418D9DE4C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1F5BC-89D8-4947-98F9-C1A13F89F9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775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DCB36E-CEF9-40A9-7AC0-A8AE69623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2F00A-C176-AE92-0EC1-E8DF3B0ECB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DC1F8-154A-50C8-5828-E34AAD3F1E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281246-3347-4304-9680-6F1B5D911458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F90575-3DC7-E985-B84C-94AFF49966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FCBC4-A737-DF2A-FB09-E3FF736BA5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91F5BC-89D8-4947-98F9-C1A13F89F9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08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D40202A-7CB5-36FD-2EF1-E2FCBB1C3693}"/>
              </a:ext>
            </a:extLst>
          </p:cNvPr>
          <p:cNvSpPr txBox="1"/>
          <p:nvPr/>
        </p:nvSpPr>
        <p:spPr>
          <a:xfrm>
            <a:off x="313765" y="945556"/>
            <a:ext cx="4431791" cy="707886"/>
          </a:xfrm>
          <a:prstGeom prst="rect">
            <a:avLst/>
          </a:prstGeom>
          <a:solidFill>
            <a:srgbClr val="36B37E"/>
          </a:solidFill>
          <a:ln>
            <a:solidFill>
              <a:schemeClr val="tx1"/>
            </a:solidFill>
          </a:ln>
        </p:spPr>
        <p:txBody>
          <a:bodyPr wrap="square">
            <a:noAutofit/>
          </a:bodyPr>
          <a:lstStyle/>
          <a:p>
            <a:pPr algn="ctr"/>
            <a:r>
              <a:rPr lang="en-US" sz="800" b="1" dirty="0"/>
              <a:t>PREREQUISITES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800" dirty="0"/>
              <a:t>Microsoft Word (version 2019 or Microsoft 365).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800" dirty="0"/>
              <a:t>Data prepared in table format.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800" dirty="0"/>
              <a:t>Basic understanding of your data relationships.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722DBC-C289-7569-77A7-B7F12A2825E9}"/>
              </a:ext>
            </a:extLst>
          </p:cNvPr>
          <p:cNvSpPr txBox="1"/>
          <p:nvPr/>
        </p:nvSpPr>
        <p:spPr>
          <a:xfrm>
            <a:off x="313765" y="444446"/>
            <a:ext cx="11591724" cy="461665"/>
          </a:xfrm>
          <a:prstGeom prst="rect">
            <a:avLst/>
          </a:prstGeom>
          <a:solidFill>
            <a:srgbClr val="FFAB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800" b="1" dirty="0"/>
              <a:t>WHY USE CHARTS?</a:t>
            </a:r>
          </a:p>
          <a:p>
            <a:r>
              <a:rPr lang="en-US" sz="800" dirty="0"/>
              <a:t>Charts convert complex data to visually present insights which ease the process of understanding data and having a more comprehensive reach in Business communication (Bradbury, 2006). Based on Microsoft (2024), 65% of people are visual learners who understand better things when backed up with graphs.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B3E219-FAFA-EDFE-4D98-2AF6AA955A2C}"/>
              </a:ext>
            </a:extLst>
          </p:cNvPr>
          <p:cNvSpPr txBox="1"/>
          <p:nvPr/>
        </p:nvSpPr>
        <p:spPr>
          <a:xfrm>
            <a:off x="313764" y="1706745"/>
            <a:ext cx="11591723" cy="461665"/>
          </a:xfrm>
          <a:prstGeom prst="rect">
            <a:avLst/>
          </a:prstGeom>
          <a:solidFill>
            <a:srgbClr val="00B8D9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800" b="1" dirty="0"/>
              <a:t>STEP 1: PREPARE DATA</a:t>
            </a:r>
          </a:p>
          <a:p>
            <a:r>
              <a:rPr lang="en-US" sz="800" dirty="0"/>
              <a:t>Group data in rows and columns with proper headers before making a chart (Lambert, 2023). Efficient </a:t>
            </a:r>
            <a:r>
              <a:rPr lang="en-US" sz="800" dirty="0" err="1"/>
              <a:t>visualisation</a:t>
            </a:r>
            <a:r>
              <a:rPr lang="en-US" sz="800" dirty="0"/>
              <a:t> is based upon good data </a:t>
            </a:r>
            <a:r>
              <a:rPr lang="en-US" sz="800" dirty="0" err="1"/>
              <a:t>organisation</a:t>
            </a:r>
            <a:r>
              <a:rPr lang="en-US" sz="800" dirty="0"/>
              <a:t>. The data should be structured to convey a clear and coherent narrative. That aligns with the intended message or objective.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3D043E-0A9F-6B8A-7264-F2455FD2E8D0}"/>
              </a:ext>
            </a:extLst>
          </p:cNvPr>
          <p:cNvSpPr txBox="1"/>
          <p:nvPr/>
        </p:nvSpPr>
        <p:spPr>
          <a:xfrm>
            <a:off x="313765" y="2372745"/>
            <a:ext cx="5782235" cy="1077218"/>
          </a:xfrm>
          <a:prstGeom prst="rect">
            <a:avLst/>
          </a:prstGeom>
          <a:solidFill>
            <a:srgbClr val="00B8D9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800" b="1" dirty="0"/>
              <a:t>STEP 2: INSERT THE CHART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800" dirty="0"/>
              <a:t>Position the cursor where the chart should appear.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800" dirty="0"/>
              <a:t>Click the Insert tab on the ribbon.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800" dirty="0"/>
              <a:t>In the Illustrations group, click Chart.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800" dirty="0"/>
              <a:t>Select the preferred chart type from the dialogue box.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800" dirty="0"/>
              <a:t>Click OK to proceed.</a:t>
            </a:r>
          </a:p>
          <a:p>
            <a:r>
              <a:rPr lang="en-US" sz="800" dirty="0"/>
              <a:t>The type of chart depends on the relationships with the data. Bar charts </a:t>
            </a:r>
            <a:r>
              <a:rPr lang="en-US" sz="800" dirty="0" err="1"/>
              <a:t>analyse</a:t>
            </a:r>
            <a:r>
              <a:rPr lang="en-US" sz="800" dirty="0"/>
              <a:t> categories, line charts describe time trends, and pie charts examine proportions (Weverka and Wade, 2025).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27F110-1A35-4641-EA5E-DD84034194E5}"/>
              </a:ext>
            </a:extLst>
          </p:cNvPr>
          <p:cNvSpPr txBox="1"/>
          <p:nvPr/>
        </p:nvSpPr>
        <p:spPr>
          <a:xfrm>
            <a:off x="313765" y="3686141"/>
            <a:ext cx="5782235" cy="954107"/>
          </a:xfrm>
          <a:prstGeom prst="rect">
            <a:avLst/>
          </a:prstGeom>
          <a:solidFill>
            <a:srgbClr val="00B8D9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800" b="1" dirty="0"/>
              <a:t>STEP 3: ENTER AND EDIT DATA</a:t>
            </a:r>
          </a:p>
          <a:p>
            <a:r>
              <a:rPr lang="en-US" sz="800" dirty="0"/>
              <a:t>After inserting the chart, Excel will open in a split-screen view: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800" dirty="0"/>
              <a:t>Enter data in the Excel spreadsheet.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800" dirty="0"/>
              <a:t>The chart updates automatically as typing occurs.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800" dirty="0"/>
              <a:t>Click {X} in Excel when finished.</a:t>
            </a:r>
          </a:p>
          <a:p>
            <a:r>
              <a:rPr lang="en-US" sz="800" dirty="0"/>
              <a:t>Pro tip: Make the data table available by clicking on the chart and going to the shortcut menu and picking “Edit Data” if there’s a need to edit it later.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20A8EC-F752-EFC6-A669-A20910CC824C}"/>
              </a:ext>
            </a:extLst>
          </p:cNvPr>
          <p:cNvSpPr txBox="1"/>
          <p:nvPr/>
        </p:nvSpPr>
        <p:spPr>
          <a:xfrm>
            <a:off x="6364223" y="3686141"/>
            <a:ext cx="5541264" cy="954107"/>
          </a:xfrm>
          <a:prstGeom prst="rect">
            <a:avLst/>
          </a:prstGeom>
          <a:solidFill>
            <a:srgbClr val="00B8D9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800" b="1" dirty="0"/>
              <a:t>STEP 4: CUSTOMISE CHART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800" dirty="0"/>
              <a:t>Click on the chart to activate the Chart Tools contextual tabs.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800" dirty="0"/>
              <a:t>Use the Design tab to change the chart type, layout, or style.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800" dirty="0"/>
              <a:t>Use the Format tab to modify </a:t>
            </a:r>
            <a:r>
              <a:rPr lang="en-US" sz="800" dirty="0" err="1"/>
              <a:t>colours</a:t>
            </a:r>
            <a:r>
              <a:rPr lang="en-US" sz="800" dirty="0"/>
              <a:t>, effects, and text.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800" dirty="0"/>
              <a:t>Right-click specific elements to format individually.</a:t>
            </a:r>
          </a:p>
          <a:p>
            <a:r>
              <a:rPr lang="en-US" sz="800" dirty="0"/>
              <a:t>Repetitive </a:t>
            </a:r>
            <a:r>
              <a:rPr lang="en-US" sz="800" dirty="0" err="1"/>
              <a:t>colour</a:t>
            </a:r>
            <a:r>
              <a:rPr lang="en-US" sz="800" dirty="0"/>
              <a:t> schemes deliver professional-looking documents. Use the </a:t>
            </a:r>
            <a:r>
              <a:rPr lang="en-US" sz="800" dirty="0" err="1"/>
              <a:t>organisation’s</a:t>
            </a:r>
            <a:r>
              <a:rPr lang="en-US" sz="800" dirty="0"/>
              <a:t> brand </a:t>
            </a:r>
            <a:r>
              <a:rPr lang="en-US" sz="800" dirty="0" err="1"/>
              <a:t>colours</a:t>
            </a:r>
            <a:r>
              <a:rPr lang="en-US" sz="800" dirty="0"/>
              <a:t> where possible (Guilmette, Zanre and Lee, 2020).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31CFE39-6E6C-89C5-B68F-E8A7C50CCAE9}"/>
              </a:ext>
            </a:extLst>
          </p:cNvPr>
          <p:cNvSpPr txBox="1"/>
          <p:nvPr/>
        </p:nvSpPr>
        <p:spPr>
          <a:xfrm>
            <a:off x="6364223" y="2367523"/>
            <a:ext cx="5541265" cy="954107"/>
          </a:xfrm>
          <a:prstGeom prst="rect">
            <a:avLst/>
          </a:prstGeom>
          <a:solidFill>
            <a:srgbClr val="00B8D9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800" b="1" dirty="0"/>
              <a:t>STEP 5: ADD CHART ELEMENTS</a:t>
            </a:r>
          </a:p>
          <a:p>
            <a:r>
              <a:rPr lang="en-US" sz="800" dirty="0"/>
              <a:t>Enhance the chart with: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Chart Title: Provide context at a glance.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Axis Titles: Clarify what your data represents.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Legend: Help readers interpret different data series.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Data Labels: Show specific values directly on the chart.</a:t>
            </a:r>
          </a:p>
          <a:p>
            <a:r>
              <a:rPr lang="en-US" sz="800" dirty="0"/>
              <a:t>These elements can be accessed by selecting the chart and clicking the {+} button that appears.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89B2B1-45AF-8836-E914-A82858761C2C}"/>
              </a:ext>
            </a:extLst>
          </p:cNvPr>
          <p:cNvSpPr txBox="1"/>
          <p:nvPr/>
        </p:nvSpPr>
        <p:spPr>
          <a:xfrm>
            <a:off x="7473695" y="945556"/>
            <a:ext cx="4431792" cy="707886"/>
          </a:xfrm>
          <a:prstGeom prst="rect">
            <a:avLst/>
          </a:prstGeom>
          <a:solidFill>
            <a:srgbClr val="36B37E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800" b="1" dirty="0"/>
              <a:t>TROUBLESHOOTING TIPS</a:t>
            </a:r>
          </a:p>
          <a:p>
            <a:r>
              <a:rPr lang="en-US" sz="800" dirty="0"/>
              <a:t>Chart shows "0" values: verify data range is correct.</a:t>
            </a:r>
          </a:p>
          <a:p>
            <a:r>
              <a:rPr lang="en-US" sz="800" dirty="0"/>
              <a:t>Missing data: Check for empty cells in Excel data.</a:t>
            </a:r>
          </a:p>
          <a:p>
            <a:r>
              <a:rPr lang="en-US" sz="800" dirty="0"/>
              <a:t>Formatting issues: Try right-clicking the element and selecting format options.</a:t>
            </a:r>
          </a:p>
          <a:p>
            <a:r>
              <a:rPr lang="en-US" sz="800" dirty="0"/>
              <a:t>Chart too small: Click and drag corners to resize.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FB9A438-9342-D594-03BB-0765B3AD505D}"/>
              </a:ext>
            </a:extLst>
          </p:cNvPr>
          <p:cNvSpPr txBox="1"/>
          <p:nvPr/>
        </p:nvSpPr>
        <p:spPr>
          <a:xfrm>
            <a:off x="4745556" y="945556"/>
            <a:ext cx="2728139" cy="700293"/>
          </a:xfrm>
          <a:prstGeom prst="rect">
            <a:avLst/>
          </a:prstGeom>
          <a:solidFill>
            <a:srgbClr val="36B37E"/>
          </a:solidFill>
          <a:ln>
            <a:solidFill>
              <a:schemeClr val="tx1"/>
            </a:solidFill>
          </a:ln>
        </p:spPr>
        <p:txBody>
          <a:bodyPr wrap="square">
            <a:noAutofit/>
          </a:bodyPr>
          <a:lstStyle/>
          <a:p>
            <a:pPr algn="ctr"/>
            <a:r>
              <a:rPr lang="en-US" sz="800" b="1" dirty="0"/>
              <a:t>KEYBOARD SHORTCUTS</a:t>
            </a:r>
          </a:p>
          <a:p>
            <a:r>
              <a:rPr lang="en-US" sz="800" dirty="0"/>
              <a:t>Alt+F1: Create a chart of the default type.</a:t>
            </a:r>
          </a:p>
          <a:p>
            <a:r>
              <a:rPr lang="en-US" sz="800" dirty="0" err="1"/>
              <a:t>Alt+N,C</a:t>
            </a:r>
            <a:r>
              <a:rPr lang="en-US" sz="800" dirty="0"/>
              <a:t>: Open Insert Chart dialogue box.</a:t>
            </a:r>
          </a:p>
          <a:p>
            <a:r>
              <a:rPr lang="en-US" sz="800" dirty="0"/>
              <a:t>Tab: Navigate between chart elements.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39B51E8-581C-C763-EC57-2AD1BF9F6359}"/>
              </a:ext>
            </a:extLst>
          </p:cNvPr>
          <p:cNvSpPr txBox="1"/>
          <p:nvPr/>
        </p:nvSpPr>
        <p:spPr>
          <a:xfrm>
            <a:off x="313765" y="5750198"/>
            <a:ext cx="11591724" cy="830997"/>
          </a:xfrm>
          <a:prstGeom prst="rect">
            <a:avLst/>
          </a:prstGeom>
          <a:solidFill>
            <a:srgbClr val="6554C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800" b="1" dirty="0">
                <a:effectLst/>
              </a:rPr>
              <a:t>Reference List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>
                <a:effectLst/>
                <a:latin typeface="Georgia" panose="02040502050405020303" pitchFamily="18" charset="0"/>
              </a:rPr>
              <a:t>Bradbury, A. (2006) </a:t>
            </a:r>
            <a:r>
              <a:rPr lang="en-US" sz="800" i="1" dirty="0">
                <a:effectLst/>
                <a:latin typeface="Georgia" panose="02040502050405020303" pitchFamily="18" charset="0"/>
              </a:rPr>
              <a:t>Creating success: Successful presentation skills 3</a:t>
            </a:r>
            <a:r>
              <a:rPr lang="en-US" sz="800" dirty="0">
                <a:effectLst/>
                <a:latin typeface="Georgia" panose="02040502050405020303" pitchFamily="18" charset="0"/>
              </a:rPr>
              <a:t>.</a:t>
            </a:r>
            <a:endParaRPr lang="en-US" sz="800" dirty="0">
              <a:effectLst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>
                <a:effectLst/>
                <a:latin typeface="Georgia" panose="02040502050405020303" pitchFamily="18" charset="0"/>
              </a:rPr>
              <a:t>Guilmette, A., Zanre, M. and Lee, Y. (2020) </a:t>
            </a:r>
            <a:r>
              <a:rPr lang="en-US" sz="800" i="1" dirty="0">
                <a:effectLst/>
                <a:latin typeface="Georgia" panose="02040502050405020303" pitchFamily="18" charset="0"/>
              </a:rPr>
              <a:t>Microsoft 365 Certified Fundamentals MS-900 Exam Guide: Expert tips and techniques to pass the MS-900 certification exam on the first attempt</a:t>
            </a:r>
            <a:r>
              <a:rPr lang="en-US" sz="800" dirty="0">
                <a:effectLst/>
                <a:latin typeface="Georgia" panose="02040502050405020303" pitchFamily="18" charset="0"/>
              </a:rPr>
              <a:t>. Birmingham: </a:t>
            </a:r>
            <a:r>
              <a:rPr lang="en-US" sz="800" dirty="0" err="1">
                <a:effectLst/>
                <a:latin typeface="Georgia" panose="02040502050405020303" pitchFamily="18" charset="0"/>
              </a:rPr>
              <a:t>Packt</a:t>
            </a:r>
            <a:r>
              <a:rPr lang="en-US" sz="800" dirty="0">
                <a:effectLst/>
                <a:latin typeface="Georgia" panose="02040502050405020303" pitchFamily="18" charset="0"/>
              </a:rPr>
              <a:t> Publishing.</a:t>
            </a:r>
            <a:endParaRPr lang="en-US" sz="800" dirty="0">
              <a:effectLst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>
                <a:effectLst/>
                <a:latin typeface="Georgia" panose="02040502050405020303" pitchFamily="18" charset="0"/>
              </a:rPr>
              <a:t>Lambert, J. (2023) </a:t>
            </a:r>
            <a:r>
              <a:rPr lang="en-US" sz="800" i="1" dirty="0">
                <a:effectLst/>
                <a:latin typeface="Georgia" panose="02040502050405020303" pitchFamily="18" charset="0"/>
              </a:rPr>
              <a:t>Microsoft word step by step (office 2021 and Microsoft 365)</a:t>
            </a:r>
            <a:r>
              <a:rPr lang="en-US" sz="800" dirty="0">
                <a:effectLst/>
                <a:latin typeface="Georgia" panose="02040502050405020303" pitchFamily="18" charset="0"/>
              </a:rPr>
              <a:t>. Boston, MA, USA: Addison Wesley.</a:t>
            </a:r>
            <a:endParaRPr lang="en-US" sz="800" dirty="0">
              <a:effectLst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>
                <a:effectLst/>
                <a:latin typeface="Georgia" panose="02040502050405020303" pitchFamily="18" charset="0"/>
              </a:rPr>
              <a:t>Microsoft (2024) </a:t>
            </a:r>
            <a:r>
              <a:rPr lang="en-US" sz="800" i="1" dirty="0">
                <a:effectLst/>
                <a:latin typeface="Georgia" panose="02040502050405020303" pitchFamily="18" charset="0"/>
              </a:rPr>
              <a:t>Create a chart from start to finish</a:t>
            </a:r>
            <a:r>
              <a:rPr lang="en-US" sz="800" dirty="0">
                <a:effectLst/>
                <a:latin typeface="Georgia" panose="02040502050405020303" pitchFamily="18" charset="0"/>
              </a:rPr>
              <a:t>, </a:t>
            </a:r>
            <a:r>
              <a:rPr lang="en-US" sz="800" i="1" dirty="0">
                <a:effectLst/>
                <a:latin typeface="Georgia" panose="02040502050405020303" pitchFamily="18" charset="0"/>
              </a:rPr>
              <a:t>Microsoft.com</a:t>
            </a:r>
            <a:r>
              <a:rPr lang="en-US" sz="800" dirty="0">
                <a:effectLst/>
                <a:latin typeface="Georgia" panose="02040502050405020303" pitchFamily="18" charset="0"/>
              </a:rPr>
              <a:t>. Available at: https://support.microsoft.com/en-us/office/create-a-chart-from-start-to-finish-0baf399e-dd61-4e18-8a73-b3fd5d5680c2 (Accessed: 10 May 2025).</a:t>
            </a:r>
            <a:endParaRPr lang="en-US" sz="800" dirty="0">
              <a:effectLst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>
                <a:effectLst/>
                <a:latin typeface="Georgia" panose="02040502050405020303" pitchFamily="18" charset="0"/>
              </a:rPr>
              <a:t>Weverka, P. and Wade, M. (2025) </a:t>
            </a:r>
            <a:r>
              <a:rPr lang="en-US" sz="800" i="1" dirty="0">
                <a:effectLst/>
                <a:latin typeface="Georgia" panose="02040502050405020303" pitchFamily="18" charset="0"/>
              </a:rPr>
              <a:t>Office 365 all-in-one for dummies</a:t>
            </a:r>
            <a:r>
              <a:rPr lang="en-US" sz="800" dirty="0">
                <a:effectLst/>
                <a:latin typeface="Georgia" panose="02040502050405020303" pitchFamily="18" charset="0"/>
              </a:rPr>
              <a:t>. 2nd </a:t>
            </a:r>
            <a:r>
              <a:rPr lang="en-US" sz="800" dirty="0" err="1">
                <a:effectLst/>
                <a:latin typeface="Georgia" panose="02040502050405020303" pitchFamily="18" charset="0"/>
              </a:rPr>
              <a:t>edn</a:t>
            </a:r>
            <a:r>
              <a:rPr lang="en-US" sz="800" dirty="0">
                <a:effectLst/>
                <a:latin typeface="Georgia" panose="02040502050405020303" pitchFamily="18" charset="0"/>
              </a:rPr>
              <a:t>. For Dummies.</a:t>
            </a:r>
            <a:endParaRPr lang="en-US" sz="800" dirty="0"/>
          </a:p>
        </p:txBody>
      </p:sp>
      <p:sp>
        <p:nvSpPr>
          <p:cNvPr id="24" name="Arrow: Down 23">
            <a:extLst>
              <a:ext uri="{FF2B5EF4-FFF2-40B4-BE49-F238E27FC236}">
                <a16:creationId xmlns:a16="http://schemas.microsoft.com/office/drawing/2014/main" id="{00355DB5-8436-BB53-F43F-7033706AFDD4}"/>
              </a:ext>
            </a:extLst>
          </p:cNvPr>
          <p:cNvSpPr/>
          <p:nvPr/>
        </p:nvSpPr>
        <p:spPr>
          <a:xfrm>
            <a:off x="2962566" y="2177701"/>
            <a:ext cx="484632" cy="189822"/>
          </a:xfrm>
          <a:prstGeom prst="downArrow">
            <a:avLst/>
          </a:prstGeom>
          <a:solidFill>
            <a:srgbClr val="00B8D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Arrow: Down 24">
            <a:extLst>
              <a:ext uri="{FF2B5EF4-FFF2-40B4-BE49-F238E27FC236}">
                <a16:creationId xmlns:a16="http://schemas.microsoft.com/office/drawing/2014/main" id="{B336BC95-783F-B5AC-32A9-A95745A7DE60}"/>
              </a:ext>
            </a:extLst>
          </p:cNvPr>
          <p:cNvSpPr/>
          <p:nvPr/>
        </p:nvSpPr>
        <p:spPr>
          <a:xfrm>
            <a:off x="2953422" y="3462705"/>
            <a:ext cx="484632" cy="214473"/>
          </a:xfrm>
          <a:prstGeom prst="downArrow">
            <a:avLst/>
          </a:prstGeom>
          <a:solidFill>
            <a:srgbClr val="00B8D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Arrow: Down 25">
            <a:extLst>
              <a:ext uri="{FF2B5EF4-FFF2-40B4-BE49-F238E27FC236}">
                <a16:creationId xmlns:a16="http://schemas.microsoft.com/office/drawing/2014/main" id="{458FE1F3-AE87-9824-62F8-C14C553B12CC}"/>
              </a:ext>
            </a:extLst>
          </p:cNvPr>
          <p:cNvSpPr/>
          <p:nvPr/>
        </p:nvSpPr>
        <p:spPr>
          <a:xfrm rot="10800000">
            <a:off x="8892539" y="3321927"/>
            <a:ext cx="484632" cy="355251"/>
          </a:xfrm>
          <a:prstGeom prst="downArrow">
            <a:avLst/>
          </a:prstGeom>
          <a:solidFill>
            <a:srgbClr val="00B8D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E309F777-BDF8-9CCF-E0BC-1E745F7A4F39}"/>
              </a:ext>
            </a:extLst>
          </p:cNvPr>
          <p:cNvSpPr/>
          <p:nvPr/>
        </p:nvSpPr>
        <p:spPr>
          <a:xfrm>
            <a:off x="6105144" y="3962353"/>
            <a:ext cx="259079" cy="384047"/>
          </a:xfrm>
          <a:prstGeom prst="rightArrow">
            <a:avLst/>
          </a:prstGeom>
          <a:solidFill>
            <a:srgbClr val="00B8D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1AA82AF-30D9-AFF0-7A89-77A6691B3F82}"/>
              </a:ext>
            </a:extLst>
          </p:cNvPr>
          <p:cNvSpPr txBox="1"/>
          <p:nvPr/>
        </p:nvSpPr>
        <p:spPr>
          <a:xfrm>
            <a:off x="3187445" y="51693"/>
            <a:ext cx="5337990" cy="338554"/>
          </a:xfrm>
          <a:prstGeom prst="rect">
            <a:avLst/>
          </a:prstGeom>
          <a:solidFill>
            <a:srgbClr val="FF563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1600" dirty="0"/>
              <a:t>CREATING PROFESSIONAL CHARTS IN MICROSOFT WORD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4467E62-CA4D-61FC-BC4E-CD685FAC2A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64" y="4677349"/>
            <a:ext cx="2452339" cy="1035747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7399E49-C428-5FE5-7D51-A1288B8AB3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6704" y="4689591"/>
            <a:ext cx="1072143" cy="1012745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CA03CC7-316E-1D44-846B-33CB34DEA6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223" y="4677349"/>
            <a:ext cx="2231494" cy="1016422"/>
          </a:xfrm>
          <a:prstGeom prst="rect">
            <a:avLst/>
          </a:prstGeom>
        </p:spPr>
      </p:pic>
      <p:pic>
        <p:nvPicPr>
          <p:cNvPr id="14" name="Picture 13" descr="A screenshot of a graph&#10;&#10;AI-generated content may be incorrect.">
            <a:extLst>
              <a:ext uri="{FF2B5EF4-FFF2-40B4-BE49-F238E27FC236}">
                <a16:creationId xmlns:a16="http://schemas.microsoft.com/office/drawing/2014/main" id="{8E9EE86F-7FAC-2913-3748-6162799D06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83738" y="4702851"/>
            <a:ext cx="2021749" cy="984743"/>
          </a:xfrm>
          <a:prstGeom prst="rect">
            <a:avLst/>
          </a:prstGeom>
        </p:spPr>
      </p:pic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17002E7-CD00-6C3E-FA99-8EE5F59A2588}"/>
              </a:ext>
            </a:extLst>
          </p:cNvPr>
          <p:cNvCxnSpPr>
            <a:stCxn id="3" idx="3"/>
            <a:endCxn id="6" idx="1"/>
          </p:cNvCxnSpPr>
          <p:nvPr/>
        </p:nvCxnSpPr>
        <p:spPr>
          <a:xfrm>
            <a:off x="2766103" y="5195223"/>
            <a:ext cx="1280601" cy="741"/>
          </a:xfrm>
          <a:prstGeom prst="straightConnector1">
            <a:avLst/>
          </a:prstGeom>
          <a:ln w="19050" cap="flat" cmpd="sng" algn="ctr">
            <a:solidFill>
              <a:schemeClr val="accent4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A3A8304-10C6-9BE4-3008-C04E8085E9CB}"/>
              </a:ext>
            </a:extLst>
          </p:cNvPr>
          <p:cNvCxnSpPr>
            <a:stCxn id="6" idx="3"/>
            <a:endCxn id="10" idx="1"/>
          </p:cNvCxnSpPr>
          <p:nvPr/>
        </p:nvCxnSpPr>
        <p:spPr>
          <a:xfrm flipV="1">
            <a:off x="5118847" y="5185560"/>
            <a:ext cx="1245376" cy="10404"/>
          </a:xfrm>
          <a:prstGeom prst="straightConnector1">
            <a:avLst/>
          </a:prstGeom>
          <a:ln w="19050" cap="flat" cmpd="sng" algn="ctr">
            <a:solidFill>
              <a:schemeClr val="accent4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17114BAA-2B03-82D2-BE0D-97A62AD58C30}"/>
              </a:ext>
            </a:extLst>
          </p:cNvPr>
          <p:cNvCxnSpPr>
            <a:stCxn id="10" idx="3"/>
            <a:endCxn id="14" idx="1"/>
          </p:cNvCxnSpPr>
          <p:nvPr/>
        </p:nvCxnSpPr>
        <p:spPr>
          <a:xfrm>
            <a:off x="8595717" y="5185560"/>
            <a:ext cx="1288021" cy="9663"/>
          </a:xfrm>
          <a:prstGeom prst="straightConnector1">
            <a:avLst/>
          </a:prstGeom>
          <a:ln w="19050" cap="flat" cmpd="sng" algn="ctr">
            <a:solidFill>
              <a:schemeClr val="accent4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66290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673</Words>
  <Application>Microsoft Office PowerPoint</Application>
  <PresentationFormat>Widescreen</PresentationFormat>
  <Paragraphs>50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Georgia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24</cp:revision>
  <dcterms:created xsi:type="dcterms:W3CDTF">2025-05-10T14:58:11Z</dcterms:created>
  <dcterms:modified xsi:type="dcterms:W3CDTF">2025-05-10T16:58:37Z</dcterms:modified>
</cp:coreProperties>
</file>