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34"/>
  </p:notesMasterIdLst>
  <p:handoutMasterIdLst>
    <p:handoutMasterId r:id="rId35"/>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356" r:id="rId18"/>
    <p:sldId id="269" r:id="rId19"/>
    <p:sldId id="270" r:id="rId20"/>
    <p:sldId id="278" r:id="rId21"/>
    <p:sldId id="272" r:id="rId22"/>
    <p:sldId id="284" r:id="rId23"/>
    <p:sldId id="353" r:id="rId24"/>
    <p:sldId id="279" r:id="rId25"/>
    <p:sldId id="346" r:id="rId26"/>
    <p:sldId id="348" r:id="rId27"/>
    <p:sldId id="355" r:id="rId28"/>
    <p:sldId id="349" r:id="rId29"/>
    <p:sldId id="350" r:id="rId30"/>
    <p:sldId id="351" r:id="rId31"/>
    <p:sldId id="352" r:id="rId32"/>
    <p:sldId id="354"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899" autoAdjust="0"/>
  </p:normalViewPr>
  <p:slideViewPr>
    <p:cSldViewPr>
      <p:cViewPr varScale="1">
        <p:scale>
          <a:sx n="58" d="100"/>
          <a:sy n="58" d="100"/>
        </p:scale>
        <p:origin x="1740"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A5D83-CE76-4353-BBB1-A8D8DC9637EC}" type="doc">
      <dgm:prSet loTypeId="urn:microsoft.com/office/officeart/2005/8/layout/venn1" loCatId="relationship" qsTypeId="urn:microsoft.com/office/officeart/2005/8/quickstyle/simple1" qsCatId="simple" csTypeId="urn:microsoft.com/office/officeart/2005/8/colors/colorful1" csCatId="colorful" phldr="1"/>
      <dgm:spPr/>
    </dgm:pt>
    <dgm:pt modelId="{A2892AC3-1E25-4E25-96F1-F4884CB87469}">
      <dgm:prSet phldrT="[Text]" custT="1"/>
      <dgm:spPr/>
      <dgm:t>
        <a:bodyPr/>
        <a:lstStyle/>
        <a:p>
          <a:r>
            <a:rPr lang="en-GB" sz="2600" dirty="0"/>
            <a:t>Task </a:t>
          </a:r>
        </a:p>
        <a:p>
          <a:r>
            <a:rPr lang="en-GB" sz="1800" dirty="0"/>
            <a:t>(achieving tasks)</a:t>
          </a:r>
        </a:p>
      </dgm:t>
    </dgm:pt>
    <dgm:pt modelId="{89752997-C6B5-40F5-AD1A-A5E16E3164C6}" type="parTrans" cxnId="{558E94DA-B7CC-4EEA-BF17-550AA1AB6593}">
      <dgm:prSet/>
      <dgm:spPr/>
      <dgm:t>
        <a:bodyPr/>
        <a:lstStyle/>
        <a:p>
          <a:endParaRPr lang="en-GB"/>
        </a:p>
      </dgm:t>
    </dgm:pt>
    <dgm:pt modelId="{B5AB1CCB-D7E9-4975-9543-97DD0A543E56}" type="sibTrans" cxnId="{558E94DA-B7CC-4EEA-BF17-550AA1AB6593}">
      <dgm:prSet/>
      <dgm:spPr/>
      <dgm:t>
        <a:bodyPr/>
        <a:lstStyle/>
        <a:p>
          <a:endParaRPr lang="en-GB"/>
        </a:p>
      </dgm:t>
    </dgm:pt>
    <dgm:pt modelId="{D28C38E9-920A-4CE7-8696-B09934A0C772}">
      <dgm:prSet phldrT="[Text]" custT="1"/>
      <dgm:spPr/>
      <dgm:t>
        <a:bodyPr/>
        <a:lstStyle/>
        <a:p>
          <a:r>
            <a:rPr lang="en-GB" sz="2600" dirty="0"/>
            <a:t>Team </a:t>
          </a:r>
          <a:r>
            <a:rPr lang="en-GB" sz="1800" dirty="0"/>
            <a:t>(Managing team)</a:t>
          </a:r>
        </a:p>
      </dgm:t>
    </dgm:pt>
    <dgm:pt modelId="{B0DCA739-ED77-447D-86D4-DC0267B0372E}" type="parTrans" cxnId="{F572FB21-5E5B-4E76-80B2-F84962C0CF0E}">
      <dgm:prSet/>
      <dgm:spPr/>
      <dgm:t>
        <a:bodyPr/>
        <a:lstStyle/>
        <a:p>
          <a:endParaRPr lang="en-GB"/>
        </a:p>
      </dgm:t>
    </dgm:pt>
    <dgm:pt modelId="{BD85666F-E3EF-4531-A50A-A201E89BE937}" type="sibTrans" cxnId="{F572FB21-5E5B-4E76-80B2-F84962C0CF0E}">
      <dgm:prSet/>
      <dgm:spPr/>
      <dgm:t>
        <a:bodyPr/>
        <a:lstStyle/>
        <a:p>
          <a:endParaRPr lang="en-GB"/>
        </a:p>
      </dgm:t>
    </dgm:pt>
    <dgm:pt modelId="{99A88FAB-0A8E-45AD-B269-3E368C7A313E}">
      <dgm:prSet phldrT="[Text]" custT="1"/>
      <dgm:spPr/>
      <dgm:t>
        <a:bodyPr/>
        <a:lstStyle/>
        <a:p>
          <a:r>
            <a:rPr lang="en-GB" sz="2000" dirty="0"/>
            <a:t>Individual</a:t>
          </a:r>
        </a:p>
        <a:p>
          <a:r>
            <a:rPr lang="en-GB" sz="1800" dirty="0"/>
            <a:t>(</a:t>
          </a:r>
          <a:r>
            <a:rPr lang="en-GB" sz="1600" dirty="0"/>
            <a:t>Managing Individuals)</a:t>
          </a:r>
        </a:p>
      </dgm:t>
    </dgm:pt>
    <dgm:pt modelId="{A5AFFA0B-977F-48E4-816D-B690A712C17C}" type="parTrans" cxnId="{BBF9FFDF-1663-4311-8D34-6C538FC881CF}">
      <dgm:prSet/>
      <dgm:spPr/>
      <dgm:t>
        <a:bodyPr/>
        <a:lstStyle/>
        <a:p>
          <a:endParaRPr lang="en-GB"/>
        </a:p>
      </dgm:t>
    </dgm:pt>
    <dgm:pt modelId="{E7359785-5C24-48DC-87E2-F1493B36D193}" type="sibTrans" cxnId="{BBF9FFDF-1663-4311-8D34-6C538FC881CF}">
      <dgm:prSet/>
      <dgm:spPr/>
      <dgm:t>
        <a:bodyPr/>
        <a:lstStyle/>
        <a:p>
          <a:endParaRPr lang="en-GB"/>
        </a:p>
      </dgm:t>
    </dgm:pt>
    <dgm:pt modelId="{AFF5120C-86A0-448C-92C6-18E95A61630C}" type="pres">
      <dgm:prSet presAssocID="{362A5D83-CE76-4353-BBB1-A8D8DC9637EC}" presName="compositeShape" presStyleCnt="0">
        <dgm:presLayoutVars>
          <dgm:chMax val="7"/>
          <dgm:dir/>
          <dgm:resizeHandles val="exact"/>
        </dgm:presLayoutVars>
      </dgm:prSet>
      <dgm:spPr/>
    </dgm:pt>
    <dgm:pt modelId="{4303D581-79E5-43B8-AB29-695A244CD81F}" type="pres">
      <dgm:prSet presAssocID="{A2892AC3-1E25-4E25-96F1-F4884CB87469}" presName="circ1" presStyleLbl="vennNode1" presStyleIdx="0" presStyleCnt="3"/>
      <dgm:spPr/>
    </dgm:pt>
    <dgm:pt modelId="{2EE999E7-6A45-4245-A7E1-5A9A50C5EE2B}" type="pres">
      <dgm:prSet presAssocID="{A2892AC3-1E25-4E25-96F1-F4884CB87469}" presName="circ1Tx" presStyleLbl="revTx" presStyleIdx="0" presStyleCnt="0">
        <dgm:presLayoutVars>
          <dgm:chMax val="0"/>
          <dgm:chPref val="0"/>
          <dgm:bulletEnabled val="1"/>
        </dgm:presLayoutVars>
      </dgm:prSet>
      <dgm:spPr/>
    </dgm:pt>
    <dgm:pt modelId="{50E5D843-F85C-42D5-88B9-D2A3970D2701}" type="pres">
      <dgm:prSet presAssocID="{D28C38E9-920A-4CE7-8696-B09934A0C772}" presName="circ2" presStyleLbl="vennNode1" presStyleIdx="1" presStyleCnt="3"/>
      <dgm:spPr/>
    </dgm:pt>
    <dgm:pt modelId="{E03752C2-CAB2-4918-A5F4-902DC2689FD5}" type="pres">
      <dgm:prSet presAssocID="{D28C38E9-920A-4CE7-8696-B09934A0C772}" presName="circ2Tx" presStyleLbl="revTx" presStyleIdx="0" presStyleCnt="0">
        <dgm:presLayoutVars>
          <dgm:chMax val="0"/>
          <dgm:chPref val="0"/>
          <dgm:bulletEnabled val="1"/>
        </dgm:presLayoutVars>
      </dgm:prSet>
      <dgm:spPr/>
    </dgm:pt>
    <dgm:pt modelId="{F21BE558-696F-4F27-85DE-4EF4E6D7378C}" type="pres">
      <dgm:prSet presAssocID="{99A88FAB-0A8E-45AD-B269-3E368C7A313E}" presName="circ3" presStyleLbl="vennNode1" presStyleIdx="2" presStyleCnt="3"/>
      <dgm:spPr/>
    </dgm:pt>
    <dgm:pt modelId="{F5C7D35E-996F-4A46-8AC7-2A0CAFBB3176}" type="pres">
      <dgm:prSet presAssocID="{99A88FAB-0A8E-45AD-B269-3E368C7A313E}" presName="circ3Tx" presStyleLbl="revTx" presStyleIdx="0" presStyleCnt="0">
        <dgm:presLayoutVars>
          <dgm:chMax val="0"/>
          <dgm:chPref val="0"/>
          <dgm:bulletEnabled val="1"/>
        </dgm:presLayoutVars>
      </dgm:prSet>
      <dgm:spPr/>
    </dgm:pt>
  </dgm:ptLst>
  <dgm:cxnLst>
    <dgm:cxn modelId="{564C4521-E254-4C71-8211-FBE8332518C5}" type="presOf" srcId="{D28C38E9-920A-4CE7-8696-B09934A0C772}" destId="{E03752C2-CAB2-4918-A5F4-902DC2689FD5}" srcOrd="1" destOrd="0" presId="urn:microsoft.com/office/officeart/2005/8/layout/venn1"/>
    <dgm:cxn modelId="{F572FB21-5E5B-4E76-80B2-F84962C0CF0E}" srcId="{362A5D83-CE76-4353-BBB1-A8D8DC9637EC}" destId="{D28C38E9-920A-4CE7-8696-B09934A0C772}" srcOrd="1" destOrd="0" parTransId="{B0DCA739-ED77-447D-86D4-DC0267B0372E}" sibTransId="{BD85666F-E3EF-4531-A50A-A201E89BE937}"/>
    <dgm:cxn modelId="{943E2689-4B9F-4EDD-9554-3D6E5781FFF3}" type="presOf" srcId="{99A88FAB-0A8E-45AD-B269-3E368C7A313E}" destId="{F21BE558-696F-4F27-85DE-4EF4E6D7378C}" srcOrd="0" destOrd="0" presId="urn:microsoft.com/office/officeart/2005/8/layout/venn1"/>
    <dgm:cxn modelId="{1ABD598A-18B4-4EEE-9F0C-F167F508F10A}" type="presOf" srcId="{A2892AC3-1E25-4E25-96F1-F4884CB87469}" destId="{2EE999E7-6A45-4245-A7E1-5A9A50C5EE2B}" srcOrd="1" destOrd="0" presId="urn:microsoft.com/office/officeart/2005/8/layout/venn1"/>
    <dgm:cxn modelId="{26205A8E-F976-49DB-A77D-83F723E5E1C1}" type="presOf" srcId="{362A5D83-CE76-4353-BBB1-A8D8DC9637EC}" destId="{AFF5120C-86A0-448C-92C6-18E95A61630C}" srcOrd="0" destOrd="0" presId="urn:microsoft.com/office/officeart/2005/8/layout/venn1"/>
    <dgm:cxn modelId="{108D51B8-5D91-489B-A59D-0C2015667892}" type="presOf" srcId="{D28C38E9-920A-4CE7-8696-B09934A0C772}" destId="{50E5D843-F85C-42D5-88B9-D2A3970D2701}" srcOrd="0" destOrd="0" presId="urn:microsoft.com/office/officeart/2005/8/layout/venn1"/>
    <dgm:cxn modelId="{CECFBFD6-DF63-42BB-951B-DC3E169AA56F}" type="presOf" srcId="{99A88FAB-0A8E-45AD-B269-3E368C7A313E}" destId="{F5C7D35E-996F-4A46-8AC7-2A0CAFBB3176}" srcOrd="1" destOrd="0" presId="urn:microsoft.com/office/officeart/2005/8/layout/venn1"/>
    <dgm:cxn modelId="{558E94DA-B7CC-4EEA-BF17-550AA1AB6593}" srcId="{362A5D83-CE76-4353-BBB1-A8D8DC9637EC}" destId="{A2892AC3-1E25-4E25-96F1-F4884CB87469}" srcOrd="0" destOrd="0" parTransId="{89752997-C6B5-40F5-AD1A-A5E16E3164C6}" sibTransId="{B5AB1CCB-D7E9-4975-9543-97DD0A543E56}"/>
    <dgm:cxn modelId="{BBF9FFDF-1663-4311-8D34-6C538FC881CF}" srcId="{362A5D83-CE76-4353-BBB1-A8D8DC9637EC}" destId="{99A88FAB-0A8E-45AD-B269-3E368C7A313E}" srcOrd="2" destOrd="0" parTransId="{A5AFFA0B-977F-48E4-816D-B690A712C17C}" sibTransId="{E7359785-5C24-48DC-87E2-F1493B36D193}"/>
    <dgm:cxn modelId="{303C4BF2-F882-4AA0-BC4D-28BB93741682}" type="presOf" srcId="{A2892AC3-1E25-4E25-96F1-F4884CB87469}" destId="{4303D581-79E5-43B8-AB29-695A244CD81F}" srcOrd="0" destOrd="0" presId="urn:microsoft.com/office/officeart/2005/8/layout/venn1"/>
    <dgm:cxn modelId="{92B3A2F7-200E-4A1A-BBBD-9E9E12ABE079}" type="presParOf" srcId="{AFF5120C-86A0-448C-92C6-18E95A61630C}" destId="{4303D581-79E5-43B8-AB29-695A244CD81F}" srcOrd="0" destOrd="0" presId="urn:microsoft.com/office/officeart/2005/8/layout/venn1"/>
    <dgm:cxn modelId="{2DCAB96E-336F-483A-989C-F82C86C54D8B}" type="presParOf" srcId="{AFF5120C-86A0-448C-92C6-18E95A61630C}" destId="{2EE999E7-6A45-4245-A7E1-5A9A50C5EE2B}" srcOrd="1" destOrd="0" presId="urn:microsoft.com/office/officeart/2005/8/layout/venn1"/>
    <dgm:cxn modelId="{A5A5C8A0-34D8-4778-B895-D85451DCFE0E}" type="presParOf" srcId="{AFF5120C-86A0-448C-92C6-18E95A61630C}" destId="{50E5D843-F85C-42D5-88B9-D2A3970D2701}" srcOrd="2" destOrd="0" presId="urn:microsoft.com/office/officeart/2005/8/layout/venn1"/>
    <dgm:cxn modelId="{C37A5D25-948B-4A20-985A-7BE5F457F258}" type="presParOf" srcId="{AFF5120C-86A0-448C-92C6-18E95A61630C}" destId="{E03752C2-CAB2-4918-A5F4-902DC2689FD5}" srcOrd="3" destOrd="0" presId="urn:microsoft.com/office/officeart/2005/8/layout/venn1"/>
    <dgm:cxn modelId="{4E9A32E4-CEC2-45EB-90C7-2CA1BB44A48E}" type="presParOf" srcId="{AFF5120C-86A0-448C-92C6-18E95A61630C}" destId="{F21BE558-696F-4F27-85DE-4EF4E6D7378C}" srcOrd="4" destOrd="0" presId="urn:microsoft.com/office/officeart/2005/8/layout/venn1"/>
    <dgm:cxn modelId="{EDFAB862-C243-4AE0-AD53-3F1961B737BC}" type="presParOf" srcId="{AFF5120C-86A0-448C-92C6-18E95A61630C}" destId="{F5C7D35E-996F-4A46-8AC7-2A0CAFBB3176}"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3D581-79E5-43B8-AB29-695A244CD81F}">
      <dsp:nvSpPr>
        <dsp:cNvPr id="0" name=""/>
        <dsp:cNvSpPr/>
      </dsp:nvSpPr>
      <dsp:spPr>
        <a:xfrm>
          <a:off x="1095239" y="85156"/>
          <a:ext cx="1761849" cy="1761849"/>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dirty="0"/>
            <a:t>Task </a:t>
          </a:r>
        </a:p>
        <a:p>
          <a:pPr marL="0" lvl="0" indent="0" algn="ctr" defTabSz="1155700">
            <a:lnSpc>
              <a:spcPct val="90000"/>
            </a:lnSpc>
            <a:spcBef>
              <a:spcPct val="0"/>
            </a:spcBef>
            <a:spcAft>
              <a:spcPct val="35000"/>
            </a:spcAft>
            <a:buNone/>
          </a:pPr>
          <a:r>
            <a:rPr lang="en-GB" sz="1800" kern="1200" dirty="0"/>
            <a:t>(achieving tasks)</a:t>
          </a:r>
        </a:p>
      </dsp:txBody>
      <dsp:txXfrm>
        <a:off x="1330152" y="393479"/>
        <a:ext cx="1292022" cy="792832"/>
      </dsp:txXfrm>
    </dsp:sp>
    <dsp:sp modelId="{50E5D843-F85C-42D5-88B9-D2A3970D2701}">
      <dsp:nvSpPr>
        <dsp:cNvPr id="0" name=""/>
        <dsp:cNvSpPr/>
      </dsp:nvSpPr>
      <dsp:spPr>
        <a:xfrm>
          <a:off x="1730973" y="1186311"/>
          <a:ext cx="1761849" cy="1761849"/>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dirty="0"/>
            <a:t>Team </a:t>
          </a:r>
          <a:r>
            <a:rPr lang="en-GB" sz="1800" kern="1200" dirty="0"/>
            <a:t>(Managing team)</a:t>
          </a:r>
        </a:p>
      </dsp:txBody>
      <dsp:txXfrm>
        <a:off x="2269805" y="1641456"/>
        <a:ext cx="1057109" cy="969017"/>
      </dsp:txXfrm>
    </dsp:sp>
    <dsp:sp modelId="{F21BE558-696F-4F27-85DE-4EF4E6D7378C}">
      <dsp:nvSpPr>
        <dsp:cNvPr id="0" name=""/>
        <dsp:cNvSpPr/>
      </dsp:nvSpPr>
      <dsp:spPr>
        <a:xfrm>
          <a:off x="459505" y="1186311"/>
          <a:ext cx="1761849" cy="1761849"/>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Individual</a:t>
          </a:r>
        </a:p>
        <a:p>
          <a:pPr marL="0" lvl="0" indent="0" algn="ctr" defTabSz="889000">
            <a:lnSpc>
              <a:spcPct val="90000"/>
            </a:lnSpc>
            <a:spcBef>
              <a:spcPct val="0"/>
            </a:spcBef>
            <a:spcAft>
              <a:spcPct val="35000"/>
            </a:spcAft>
            <a:buNone/>
          </a:pPr>
          <a:r>
            <a:rPr lang="en-GB" sz="1800" kern="1200" dirty="0"/>
            <a:t>(</a:t>
          </a:r>
          <a:r>
            <a:rPr lang="en-GB" sz="1600" kern="1200" dirty="0"/>
            <a:t>Managing Individuals)</a:t>
          </a:r>
        </a:p>
      </dsp:txBody>
      <dsp:txXfrm>
        <a:off x="625412" y="1641456"/>
        <a:ext cx="1057109" cy="96901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25/01/2022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pPr/>
              <a:t>25/01/2022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pPr/>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orporaterewards.co.uk/services/employee-recogni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pPr/>
              <a:t>5</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pPr/>
              <a:t>6</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a:solidFill>
                  <a:schemeClr val="tx1"/>
                </a:solidFill>
                <a:latin typeface="+mn-lt"/>
                <a:ea typeface="+mn-ea"/>
                <a:cs typeface="+mn-cs"/>
              </a:rPr>
              <a:t>Team leaders and team development practitioners often use the </a:t>
            </a:r>
            <a:r>
              <a:rPr lang="en-GB" sz="1200" b="0" i="0" kern="1200" dirty="0" err="1">
                <a:solidFill>
                  <a:schemeClr val="tx1"/>
                </a:solidFill>
                <a:latin typeface="+mn-lt"/>
                <a:ea typeface="+mn-ea"/>
                <a:cs typeface="+mn-cs"/>
              </a:rPr>
              <a:t>Belbin</a:t>
            </a:r>
            <a:r>
              <a:rPr lang="en-GB" sz="1200" b="0" i="0" kern="1200" dirty="0">
                <a:solidFill>
                  <a:schemeClr val="tx1"/>
                </a:solidFill>
                <a:latin typeface="+mn-lt"/>
                <a:ea typeface="+mn-ea"/>
                <a:cs typeface="+mn-cs"/>
              </a:rPr>
              <a:t> model to help create more balanced teams.</a:t>
            </a:r>
          </a:p>
          <a:p>
            <a:pPr fontAlgn="base"/>
            <a:r>
              <a:rPr lang="en-GB" sz="1200" b="0" i="0" kern="1200" dirty="0">
                <a:solidFill>
                  <a:schemeClr val="tx1"/>
                </a:solidFill>
                <a:latin typeface="+mn-lt"/>
                <a:ea typeface="+mn-ea"/>
                <a:cs typeface="+mn-cs"/>
              </a:rPr>
              <a:t>Teams can become unbalanced if all team members have similar styles of </a:t>
            </a:r>
            <a:r>
              <a:rPr lang="en-GB" sz="1200" b="0" i="0" kern="1200" dirty="0" err="1">
                <a:solidFill>
                  <a:schemeClr val="tx1"/>
                </a:solidFill>
                <a:latin typeface="+mn-lt"/>
                <a:ea typeface="+mn-ea"/>
                <a:cs typeface="+mn-cs"/>
              </a:rPr>
              <a:t>behavior</a:t>
            </a:r>
            <a:r>
              <a:rPr lang="en-GB" sz="1200" b="0" i="0" kern="1200" dirty="0">
                <a:solidFill>
                  <a:schemeClr val="tx1"/>
                </a:solidFill>
                <a:latin typeface="+mn-lt"/>
                <a:ea typeface="+mn-ea"/>
                <a:cs typeface="+mn-cs"/>
              </a:rPr>
              <a:t> or team roles. If team members have similar weaknesses, the team as a whole may tend to have that weakness. If team members have similar team-work strengths, they may tend to compete (rather than cooperate) for the team tasks and responsibilities that best suit their natural styles.</a:t>
            </a:r>
          </a:p>
          <a:p>
            <a:pPr fontAlgn="base"/>
            <a:endParaRPr lang="en-GB" sz="1200" b="0" i="0" kern="1200" dirty="0">
              <a:solidFill>
                <a:schemeClr val="tx1"/>
              </a:solidFill>
              <a:latin typeface="+mn-lt"/>
              <a:ea typeface="+mn-ea"/>
              <a:cs typeface="+mn-cs"/>
            </a:endParaRPr>
          </a:p>
          <a:p>
            <a:pPr fontAlgn="base"/>
            <a:r>
              <a:rPr lang="en-GB" sz="1200" b="0" i="0" kern="1200" dirty="0">
                <a:solidFill>
                  <a:schemeClr val="tx1"/>
                </a:solidFill>
                <a:latin typeface="+mn-lt"/>
                <a:ea typeface="+mn-ea"/>
                <a:cs typeface="+mn-cs"/>
              </a:rPr>
              <a:t>Knowing this, you can use the model with your team to help ensure that necessary team roles are covered, and that potential </a:t>
            </a:r>
            <a:r>
              <a:rPr lang="en-GB" sz="1200" b="0" i="0" kern="1200" dirty="0" err="1">
                <a:solidFill>
                  <a:schemeClr val="tx1"/>
                </a:solidFill>
                <a:latin typeface="+mn-lt"/>
                <a:ea typeface="+mn-ea"/>
                <a:cs typeface="+mn-cs"/>
              </a:rPr>
              <a:t>behavioral</a:t>
            </a:r>
            <a:r>
              <a:rPr lang="en-GB" sz="1200" b="0" i="0" kern="1200" dirty="0">
                <a:solidFill>
                  <a:schemeClr val="tx1"/>
                </a:solidFill>
                <a:latin typeface="+mn-lt"/>
                <a:ea typeface="+mn-ea"/>
                <a:cs typeface="+mn-cs"/>
              </a:rPr>
              <a:t> tensions or weaknesses among the team member are addressed.</a:t>
            </a:r>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Adair, born in 1934, British, developed his Action Centred Leadership model while lecturing at Sandhurst Royal Military Academy and as assistant director and head of leadership department at The Industrial Society. This would have been during the 1960s and 70s, so in terms of management theories, Adair's work is relatively recent.</a:t>
            </a:r>
          </a:p>
          <a:p>
            <a:endParaRPr lang="en-GB" dirty="0"/>
          </a:p>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535D0D52-B7B8-4C70-AE2E-EA49A1FAC794}" type="slidenum">
              <a:rPr lang="en-GB" smtClean="0"/>
              <a:pPr/>
              <a:t>20</a:t>
            </a:fld>
            <a:endParaRPr lang="en-GB"/>
          </a:p>
        </p:txBody>
      </p:sp>
    </p:spTree>
    <p:extLst>
      <p:ext uri="{BB962C8B-B14F-4D97-AF65-F5344CB8AC3E}">
        <p14:creationId xmlns:p14="http://schemas.microsoft.com/office/powerpoint/2010/main" val="3655809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i="0" kern="1200" dirty="0">
                <a:solidFill>
                  <a:schemeClr val="tx1"/>
                </a:solidFill>
                <a:latin typeface="+mn-lt"/>
                <a:ea typeface="+mn-ea"/>
                <a:cs typeface="+mn-cs"/>
              </a:rPr>
              <a:t>6 benefits of Employee Recognition</a:t>
            </a:r>
          </a:p>
          <a:p>
            <a:r>
              <a:rPr lang="en-GB" sz="1200" b="1" i="0" kern="1200" dirty="0">
                <a:solidFill>
                  <a:schemeClr val="tx1"/>
                </a:solidFill>
                <a:latin typeface="+mn-lt"/>
                <a:ea typeface="+mn-ea"/>
                <a:cs typeface="+mn-cs"/>
              </a:rPr>
              <a:t>1. Productivity</a:t>
            </a:r>
          </a:p>
          <a:p>
            <a:pPr latinLnBrk="0"/>
            <a:r>
              <a:rPr lang="en-GB" sz="1200" b="0" i="0" kern="1200" dirty="0">
                <a:solidFill>
                  <a:schemeClr val="tx1"/>
                </a:solidFill>
                <a:latin typeface="+mn-lt"/>
                <a:ea typeface="+mn-ea"/>
                <a:cs typeface="+mn-cs"/>
              </a:rPr>
              <a:t>It’s well-known that engaged staff are significantly more productive, working efficiently and proactively in order to do a good job.  If efforts are likely to be praised and rewarded, then it makes sense that a member of staff will work harder to receive such employee recognition</a:t>
            </a:r>
          </a:p>
          <a:p>
            <a:r>
              <a:rPr lang="en-GB" sz="1200" b="1" i="0" kern="1200" dirty="0">
                <a:solidFill>
                  <a:schemeClr val="tx1"/>
                </a:solidFill>
                <a:latin typeface="+mn-lt"/>
                <a:ea typeface="+mn-ea"/>
                <a:cs typeface="+mn-cs"/>
              </a:rPr>
              <a:t>2. Job satisfaction</a:t>
            </a:r>
          </a:p>
          <a:p>
            <a:pPr latinLnBrk="0"/>
            <a:r>
              <a:rPr lang="en-GB" sz="1200" b="0" i="0" kern="1200" dirty="0">
                <a:solidFill>
                  <a:schemeClr val="tx1"/>
                </a:solidFill>
                <a:latin typeface="+mn-lt"/>
                <a:ea typeface="+mn-ea"/>
                <a:cs typeface="+mn-cs"/>
              </a:rPr>
              <a:t>Recognising an employee’s efforts demonstrates that the job they’re doing is valuable to the business. It sends the message that their hard work is worth rewarding and therefore must be important. This, in turn, makes the individual feel that they are making a difference.</a:t>
            </a:r>
          </a:p>
          <a:p>
            <a:r>
              <a:rPr lang="en-GB" sz="1200" b="1" i="0" kern="1200" dirty="0">
                <a:solidFill>
                  <a:schemeClr val="tx1"/>
                </a:solidFill>
                <a:latin typeface="+mn-lt"/>
                <a:ea typeface="+mn-ea"/>
                <a:cs typeface="+mn-cs"/>
              </a:rPr>
              <a:t>We are Corporate Rewards</a:t>
            </a:r>
          </a:p>
          <a:p>
            <a:r>
              <a:rPr lang="en-GB" sz="1200" b="0" i="0" kern="1200" dirty="0">
                <a:solidFill>
                  <a:schemeClr val="tx1"/>
                </a:solidFill>
                <a:latin typeface="+mn-lt"/>
                <a:ea typeface="+mn-ea"/>
                <a:cs typeface="+mn-cs"/>
              </a:rPr>
              <a:t>Brand of all types trust us with their Employee Recognition</a:t>
            </a:r>
          </a:p>
          <a:p>
            <a:r>
              <a:rPr lang="en-GB" sz="1200" b="1" i="0" u="none" strike="noStrike" kern="1200" dirty="0">
                <a:solidFill>
                  <a:schemeClr val="tx1"/>
                </a:solidFill>
                <a:latin typeface="+mn-lt"/>
                <a:ea typeface="+mn-ea"/>
                <a:cs typeface="+mn-cs"/>
                <a:hlinkClick r:id="rId3"/>
              </a:rPr>
              <a:t>See how our recognition services can help your business</a:t>
            </a: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3. Employee happiness</a:t>
            </a:r>
          </a:p>
          <a:p>
            <a:pPr latinLnBrk="0"/>
            <a:r>
              <a:rPr lang="en-GB" sz="1200" b="0" i="0" kern="1200" dirty="0">
                <a:solidFill>
                  <a:schemeClr val="tx1"/>
                </a:solidFill>
                <a:latin typeface="+mn-lt"/>
                <a:ea typeface="+mn-ea"/>
                <a:cs typeface="+mn-cs"/>
              </a:rPr>
              <a:t>A happy and fulfilled employee can be motivated to perform better because of the positive feeling they have towards the company.  If an employer treats its staff with respect and gratitude, then those staff members will want to do a good job in return. This positivity can also be felt across the business, creating a happy working environment that people will want to be a part of.</a:t>
            </a:r>
          </a:p>
          <a:p>
            <a:r>
              <a:rPr lang="en-GB" sz="1200" b="1" i="0" kern="1200" dirty="0">
                <a:solidFill>
                  <a:schemeClr val="tx1"/>
                </a:solidFill>
                <a:latin typeface="+mn-lt"/>
                <a:ea typeface="+mn-ea"/>
                <a:cs typeface="+mn-cs"/>
              </a:rPr>
              <a:t>4. Retention</a:t>
            </a:r>
          </a:p>
          <a:p>
            <a:pPr latinLnBrk="0"/>
            <a:r>
              <a:rPr lang="en-GB" sz="1200" b="0" i="0" kern="1200" dirty="0">
                <a:solidFill>
                  <a:schemeClr val="tx1"/>
                </a:solidFill>
                <a:latin typeface="+mn-lt"/>
                <a:ea typeface="+mn-ea"/>
                <a:cs typeface="+mn-cs"/>
              </a:rPr>
              <a:t>A high staff turnover leads to poor morale that can make others want to look elsewhere. The time required to find and train new staff affects utilisation and the fiscal costs are high, so retaining staff has to be a priority. The provision of rewards gives employees a tangible reason to stay.</a:t>
            </a:r>
          </a:p>
          <a:p>
            <a:pPr latinLnBrk="0"/>
            <a:r>
              <a:rPr lang="en-GB" sz="1200" b="0" i="0" kern="1200" dirty="0">
                <a:solidFill>
                  <a:schemeClr val="tx1"/>
                </a:solidFill>
                <a:latin typeface="+mn-lt"/>
                <a:ea typeface="+mn-ea"/>
                <a:cs typeface="+mn-cs"/>
              </a:rPr>
              <a:t>A happy and fulfilled employee can be motivated to perform better because of the positive feeling they have towards the company.</a:t>
            </a:r>
          </a:p>
          <a:p>
            <a:r>
              <a:rPr lang="en-GB" sz="1200" b="1" i="0" u="none" strike="noStrike" kern="1200" dirty="0">
                <a:solidFill>
                  <a:schemeClr val="tx1"/>
                </a:solidFill>
                <a:latin typeface="+mn-lt"/>
                <a:ea typeface="+mn-ea"/>
                <a:cs typeface="+mn-cs"/>
                <a:hlinkClick r:id="rId3"/>
              </a:rPr>
              <a:t>See how we help motivate employees</a:t>
            </a: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5. Loyalty</a:t>
            </a:r>
          </a:p>
          <a:p>
            <a:pPr latinLnBrk="0"/>
            <a:r>
              <a:rPr lang="en-GB" sz="1200" b="0" i="0" kern="1200" dirty="0">
                <a:solidFill>
                  <a:schemeClr val="tx1"/>
                </a:solidFill>
                <a:latin typeface="+mn-lt"/>
                <a:ea typeface="+mn-ea"/>
                <a:cs typeface="+mn-cs"/>
              </a:rPr>
              <a:t>If your employees are engaged with your business, they will be able to promote and sell your brand far better than someone who does not believe in or care about it. Rewarding hard work generates loyalty and helps your team to feel an emotional bond with your organisation.</a:t>
            </a:r>
          </a:p>
          <a:p>
            <a:r>
              <a:rPr lang="en-GB" sz="1200" b="1" i="0" kern="1200" dirty="0">
                <a:solidFill>
                  <a:schemeClr val="tx1"/>
                </a:solidFill>
                <a:latin typeface="+mn-lt"/>
                <a:ea typeface="+mn-ea"/>
                <a:cs typeface="+mn-cs"/>
              </a:rPr>
              <a:t>6. Team culture</a:t>
            </a:r>
          </a:p>
          <a:p>
            <a:pPr latinLnBrk="0"/>
            <a:r>
              <a:rPr lang="en-GB" sz="1200" b="0" i="0" kern="1200" dirty="0">
                <a:solidFill>
                  <a:schemeClr val="tx1"/>
                </a:solidFill>
                <a:latin typeface="+mn-lt"/>
                <a:ea typeface="+mn-ea"/>
                <a:cs typeface="+mn-cs"/>
              </a:rPr>
              <a:t>Rewards that incorporate peer-to-peer recommendations are great for team spirit, as they encourage staff to see the positive attributes in one another. Teams are well-placed to do this, as they work alongside each other every day. Plus, allowing colleagues to nominate one another for rewards is empowering, as it demonstrates that they value each other’s opinion. </a:t>
            </a:r>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21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541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4813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76194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4712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25/01/2022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9133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49305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6977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99608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25/01/2022</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032602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25/01/2022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23166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81444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07953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25/01/2022</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4591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BMSW4002</a:t>
            </a:r>
            <a:endParaRPr lang="en-GB" dirty="0"/>
          </a:p>
        </p:txBody>
      </p:sp>
      <p:sp>
        <p:nvSpPr>
          <p:cNvPr id="3" name="Subtitle 2"/>
          <p:cNvSpPr>
            <a:spLocks noGrp="1"/>
          </p:cNvSpPr>
          <p:nvPr>
            <p:ph type="subTitle" idx="1"/>
          </p:nvPr>
        </p:nvSpPr>
        <p:spPr/>
        <p:txBody>
          <a:bodyPr>
            <a:normAutofit lnSpcReduction="10000"/>
          </a:bodyPr>
          <a:lstStyle/>
          <a:p>
            <a:r>
              <a:rPr lang="en-GB" b="1" dirty="0"/>
              <a:t>Effective Team Working and Communication</a:t>
            </a:r>
            <a:br>
              <a:rPr lang="en-GB" b="1" dirty="0"/>
            </a:br>
            <a:br>
              <a:rPr lang="en-GB" altLang="en-US" sz="1600" dirty="0"/>
            </a:br>
            <a:r>
              <a:rPr lang="en-GB" altLang="en-US" sz="2000" b="1" dirty="0"/>
              <a:t>Week 3</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Recap Tuckman</a:t>
            </a:r>
          </a:p>
          <a:p>
            <a:pPr marL="34290" indent="0">
              <a:buNone/>
              <a:defRPr/>
            </a:pPr>
            <a:endParaRPr lang="en-GB" altLang="en-US"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Belbin’s Team Roles</a:t>
            </a:r>
          </a:p>
          <a:p>
            <a:pPr>
              <a:defRPr/>
            </a:pPr>
            <a:r>
              <a:rPr lang="en-GB" altLang="en-US" dirty="0">
                <a:latin typeface="Arial" panose="020B0604020202020204" pitchFamily="34" charset="0"/>
                <a:cs typeface="Arial" panose="020B0604020202020204" pitchFamily="34" charset="0"/>
              </a:rPr>
              <a:t>Adair’s action centred Leadership</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pPr>
              <a:defRPr/>
            </a:pPr>
            <a:r>
              <a:rPr lang="en-GB" altLang="en-US" dirty="0">
                <a:latin typeface="Arial" panose="020B0604020202020204" pitchFamily="34" charset="0"/>
                <a:cs typeface="Arial" panose="020B0604020202020204" pitchFamily="34" charset="0"/>
              </a:rPr>
              <a:t>Herzberg Motivational theory</a:t>
            </a:r>
          </a:p>
          <a:p>
            <a:endParaRPr lang="en-GB" dirty="0"/>
          </a:p>
        </p:txBody>
      </p:sp>
      <p:pic>
        <p:nvPicPr>
          <p:cNvPr id="4" name="Picture 3"/>
          <p:cNvPicPr>
            <a:picLocks noChangeAspect="1"/>
          </p:cNvPicPr>
          <p:nvPr/>
        </p:nvPicPr>
        <p:blipFill>
          <a:blip r:embed="rId2"/>
          <a:stretch>
            <a:fillRect/>
          </a:stretch>
        </p:blipFill>
        <p:spPr>
          <a:xfrm>
            <a:off x="5940151" y="2024435"/>
            <a:ext cx="2460963" cy="3132757"/>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971600" y="1700808"/>
            <a:ext cx="4536504" cy="3816429"/>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3" name="Picture 2"/>
          <p:cNvPicPr>
            <a:picLocks noChangeAspect="1"/>
          </p:cNvPicPr>
          <p:nvPr/>
        </p:nvPicPr>
        <p:blipFill>
          <a:blip r:embed="rId2"/>
          <a:stretch>
            <a:fillRect/>
          </a:stretch>
        </p:blipFill>
        <p:spPr>
          <a:xfrm>
            <a:off x="5796136" y="1680140"/>
            <a:ext cx="2664296" cy="2664296"/>
          </a:xfrm>
          <a:prstGeom prst="rect">
            <a:avLst/>
          </a:prstGeom>
        </p:spPr>
      </p:pic>
    </p:spTree>
    <p:extLst>
      <p:ext uri="{BB962C8B-B14F-4D97-AF65-F5344CB8AC3E}">
        <p14:creationId xmlns:p14="http://schemas.microsoft.com/office/powerpoint/2010/main"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9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59829" y="218181"/>
            <a:ext cx="8072611" cy="5795721"/>
          </a:xfrm>
          <a:prstGeom prst="rect">
            <a:avLst/>
          </a:prstGeom>
        </p:spPr>
      </p:pic>
    </p:spTree>
    <p:extLst>
      <p:ext uri="{BB962C8B-B14F-4D97-AF65-F5344CB8AC3E}">
        <p14:creationId xmlns:p14="http://schemas.microsoft.com/office/powerpoint/2010/main" val="42079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a:xfrm>
            <a:off x="1048519" y="1245545"/>
            <a:ext cx="7406640" cy="1356360"/>
          </a:xfrm>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637039" y="2507297"/>
            <a:ext cx="8229600" cy="3917032"/>
          </a:xfrm>
        </p:spPr>
        <p:txBody>
          <a:bodyPr>
            <a:normAutofit/>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279" y="191101"/>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CF18A7D-F2E0-4EED-AE87-AE961FB874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51746" y="332656"/>
            <a:ext cx="1814893" cy="1276097"/>
          </a:xfrm>
          <a:prstGeom prst="rect">
            <a:avLst/>
          </a:prstGeom>
        </p:spPr>
      </p:pic>
    </p:spTree>
    <p:extLst>
      <p:ext uri="{BB962C8B-B14F-4D97-AF65-F5344CB8AC3E}">
        <p14:creationId xmlns:p14="http://schemas.microsoft.com/office/powerpoint/2010/main" val="277906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a:xfrm>
            <a:off x="1547664" y="531495"/>
            <a:ext cx="7406640" cy="1356360"/>
          </a:xfrm>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lnSpcReduction="1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8881" y="33242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a:xfrm>
            <a:off x="1331640" y="691850"/>
            <a:ext cx="7406640" cy="1356360"/>
          </a:xfrm>
        </p:spPr>
        <p:txBody>
          <a:bodyPr/>
          <a:lstStyle/>
          <a:p>
            <a:pPr algn="ctr"/>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059" y="347444"/>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pPr algn="ctr"/>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p:txBody>
          <a:bodyPr>
            <a:normAutofit/>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506521"/>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a:bodyPr>
          <a:lstStyle/>
          <a:p>
            <a:pPr algn="ctr"/>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p:txBody>
          <a:bodyPr>
            <a:normAutofit/>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29718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a:bodyPr>
          <a:lstStyle/>
          <a:p>
            <a:pPr algn="ctr"/>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5750" y="29718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pPr algn="ctr"/>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489899"/>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a:xfrm>
            <a:off x="1331640" y="701040"/>
            <a:ext cx="7406640" cy="1356360"/>
          </a:xfrm>
        </p:spPr>
        <p:txBody>
          <a:bodyPr>
            <a:normAutofit/>
          </a:bodyPr>
          <a:lstStyle/>
          <a:p>
            <a:pPr algn="ctr"/>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5751" y="404664"/>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E9662-811F-45B1-BBDA-4C08F83EF85C}"/>
              </a:ext>
            </a:extLst>
          </p:cNvPr>
          <p:cNvSpPr>
            <a:spLocks noGrp="1"/>
          </p:cNvSpPr>
          <p:nvPr>
            <p:ph type="title"/>
          </p:nvPr>
        </p:nvSpPr>
        <p:spPr>
          <a:xfrm>
            <a:off x="971600" y="980728"/>
            <a:ext cx="7543800" cy="3888432"/>
          </a:xfrm>
        </p:spPr>
        <p:txBody>
          <a:bodyPr>
            <a:normAutofit/>
          </a:bodyPr>
          <a:lstStyle/>
          <a:p>
            <a:r>
              <a:rPr lang="en-GB" dirty="0"/>
              <a:t>Compare your roles in your teams and see how would each role compliment the development of your team &amp;</a:t>
            </a:r>
            <a:br>
              <a:rPr lang="en-GB" dirty="0"/>
            </a:br>
            <a:r>
              <a:rPr lang="en-GB" dirty="0"/>
              <a:t>how would you divide the tasks based on these roles</a:t>
            </a:r>
          </a:p>
        </p:txBody>
      </p:sp>
    </p:spTree>
    <p:extLst>
      <p:ext uri="{BB962C8B-B14F-4D97-AF65-F5344CB8AC3E}">
        <p14:creationId xmlns:p14="http://schemas.microsoft.com/office/powerpoint/2010/main" val="2107093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1383123487"/>
              </p:ext>
            </p:extLst>
          </p:nvPr>
        </p:nvGraphicFramePr>
        <p:xfrm>
          <a:off x="683568" y="1980728"/>
          <a:ext cx="7776863" cy="4145280"/>
        </p:xfrm>
        <a:graphic>
          <a:graphicData uri="http://schemas.openxmlformats.org/drawingml/2006/table">
            <a:tbl>
              <a:tblPr firstRow="1" bandRow="1">
                <a:tableStyleId>{5C22544A-7EE6-4342-B048-85BDC9FD1C3A}</a:tableStyleId>
              </a:tblPr>
              <a:tblGrid>
                <a:gridCol w="2380093">
                  <a:extLst>
                    <a:ext uri="{9D8B030D-6E8A-4147-A177-3AD203B41FA5}">
                      <a16:colId xmlns:a16="http://schemas.microsoft.com/office/drawing/2014/main" val="783200840"/>
                    </a:ext>
                  </a:extLst>
                </a:gridCol>
                <a:gridCol w="2698385">
                  <a:extLst>
                    <a:ext uri="{9D8B030D-6E8A-4147-A177-3AD203B41FA5}">
                      <a16:colId xmlns:a16="http://schemas.microsoft.com/office/drawing/2014/main" val="3344182575"/>
                    </a:ext>
                  </a:extLst>
                </a:gridCol>
                <a:gridCol w="2698385">
                  <a:extLst>
                    <a:ext uri="{9D8B030D-6E8A-4147-A177-3AD203B41FA5}">
                      <a16:colId xmlns:a16="http://schemas.microsoft.com/office/drawing/2014/main" val="3244922759"/>
                    </a:ext>
                  </a:extLst>
                </a:gridCol>
              </a:tblGrid>
              <a:tr h="30831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6081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7855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7855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7855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Balancing the team</a:t>
            </a:r>
          </a:p>
        </p:txBody>
      </p:sp>
      <p:pic>
        <p:nvPicPr>
          <p:cNvPr id="1026" name="Picture 2"/>
          <p:cNvPicPr>
            <a:picLocks noGrp="1" noChangeAspect="1" noChangeArrowheads="1"/>
          </p:cNvPicPr>
          <p:nvPr>
            <p:ph idx="1"/>
          </p:nvPr>
        </p:nvPicPr>
        <p:blipFill>
          <a:blip r:embed="rId3" cstate="print"/>
          <a:stretch>
            <a:fillRect/>
          </a:stretch>
        </p:blipFill>
        <p:spPr bwMode="auto">
          <a:xfrm>
            <a:off x="865653" y="1857625"/>
            <a:ext cx="7457143" cy="4000000"/>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When looking at team 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pic>
        <p:nvPicPr>
          <p:cNvPr id="4" name="Picture 3"/>
          <p:cNvPicPr>
            <a:picLocks noChangeAspect="1"/>
          </p:cNvPicPr>
          <p:nvPr/>
        </p:nvPicPr>
        <p:blipFill>
          <a:blip r:embed="rId2"/>
          <a:stretch>
            <a:fillRect/>
          </a:stretch>
        </p:blipFill>
        <p:spPr>
          <a:xfrm>
            <a:off x="2915816" y="4888979"/>
            <a:ext cx="3168352" cy="1584176"/>
          </a:xfrm>
          <a:prstGeom prst="rect">
            <a:avLst/>
          </a:prstGeom>
        </p:spPr>
      </p:pic>
    </p:spTree>
    <p:extLst>
      <p:ext uri="{BB962C8B-B14F-4D97-AF65-F5344CB8AC3E}">
        <p14:creationId xmlns:p14="http://schemas.microsoft.com/office/powerpoint/2010/main" val="2544462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620688"/>
            <a:ext cx="4752528" cy="5078313"/>
          </a:xfrm>
          <a:prstGeom prst="rect">
            <a:avLst/>
          </a:prstGeom>
        </p:spPr>
        <p:txBody>
          <a:bodyPr wrap="square">
            <a:spAutoFit/>
          </a:bodyPr>
          <a:lstStyle/>
          <a:p>
            <a:r>
              <a:rPr lang="en-GB" dirty="0">
                <a:solidFill>
                  <a:srgbClr val="C00000"/>
                </a:solidFill>
              </a:rPr>
              <a:t>In a nutshell, using Belbin Team Roles will give you:</a:t>
            </a:r>
          </a:p>
          <a:p>
            <a:pPr marL="285750" indent="-285750">
              <a:buFont typeface="Arial" panose="020B0604020202020204" pitchFamily="34" charset="0"/>
              <a:buChar char="•"/>
            </a:pPr>
            <a:r>
              <a:rPr lang="en-GB" dirty="0">
                <a:solidFill>
                  <a:srgbClr val="FF0000"/>
                </a:solidFill>
              </a:rPr>
              <a:t>Balanced</a:t>
            </a:r>
            <a:r>
              <a:rPr lang="en-GB" dirty="0">
                <a:solidFill>
                  <a:schemeClr val="accent6">
                    <a:lumMod val="50000"/>
                  </a:schemeClr>
                </a:solidFill>
              </a:rPr>
              <a:t> teams based on behavioural contributions rather than job titles</a:t>
            </a:r>
          </a:p>
          <a:p>
            <a:pPr marL="285750" indent="-285750">
              <a:buFont typeface="Arial" panose="020B0604020202020204" pitchFamily="34" charset="0"/>
              <a:buChar char="•"/>
            </a:pPr>
            <a:r>
              <a:rPr lang="en-GB" dirty="0">
                <a:solidFill>
                  <a:schemeClr val="accent6">
                    <a:lumMod val="50000"/>
                  </a:schemeClr>
                </a:solidFill>
              </a:rPr>
              <a:t>Self-aware individuals who can </a:t>
            </a:r>
            <a:r>
              <a:rPr lang="en-GB" dirty="0">
                <a:solidFill>
                  <a:srgbClr val="FF0000"/>
                </a:solidFill>
              </a:rPr>
              <a:t>adapt their behaviours </a:t>
            </a:r>
            <a:r>
              <a:rPr lang="en-GB" dirty="0">
                <a:solidFill>
                  <a:schemeClr val="accent6">
                    <a:lumMod val="50000"/>
                  </a:schemeClr>
                </a:solidFill>
              </a:rPr>
              <a:t>according to the situation and business need</a:t>
            </a:r>
          </a:p>
          <a:p>
            <a:pPr marL="285750" indent="-285750">
              <a:buFont typeface="Arial" panose="020B0604020202020204" pitchFamily="34" charset="0"/>
              <a:buChar char="•"/>
            </a:pPr>
            <a:r>
              <a:rPr lang="en-GB" dirty="0">
                <a:solidFill>
                  <a:schemeClr val="accent6">
                    <a:lumMod val="50000"/>
                  </a:schemeClr>
                </a:solidFill>
              </a:rPr>
              <a:t>The </a:t>
            </a:r>
            <a:r>
              <a:rPr lang="en-GB" dirty="0">
                <a:solidFill>
                  <a:srgbClr val="FF0000"/>
                </a:solidFill>
              </a:rPr>
              <a:t>right</a:t>
            </a:r>
            <a:r>
              <a:rPr lang="en-GB" dirty="0">
                <a:solidFill>
                  <a:schemeClr val="accent6">
                    <a:lumMod val="50000"/>
                  </a:schemeClr>
                </a:solidFill>
              </a:rPr>
              <a:t> people doing the right </a:t>
            </a:r>
            <a:r>
              <a:rPr lang="en-GB" dirty="0">
                <a:solidFill>
                  <a:srgbClr val="FF0000"/>
                </a:solidFill>
              </a:rPr>
              <a:t>tasks</a:t>
            </a:r>
            <a:r>
              <a:rPr lang="en-GB" dirty="0">
                <a:solidFill>
                  <a:schemeClr val="accent6">
                    <a:lumMod val="50000"/>
                  </a:schemeClr>
                </a:solidFill>
              </a:rPr>
              <a:t>, leading to better-performing teams</a:t>
            </a:r>
          </a:p>
          <a:p>
            <a:pPr marL="285750" indent="-285750">
              <a:buFont typeface="Arial" panose="020B0604020202020204" pitchFamily="34" charset="0"/>
              <a:buChar char="•"/>
            </a:pPr>
            <a:r>
              <a:rPr lang="en-GB" dirty="0">
                <a:solidFill>
                  <a:schemeClr val="accent6">
                    <a:lumMod val="50000"/>
                  </a:schemeClr>
                </a:solidFill>
              </a:rPr>
              <a:t>Informed, impartial decision-making, based on </a:t>
            </a:r>
            <a:r>
              <a:rPr lang="en-GB" dirty="0">
                <a:solidFill>
                  <a:srgbClr val="FF0000"/>
                </a:solidFill>
              </a:rPr>
              <a:t>fact</a:t>
            </a:r>
            <a:r>
              <a:rPr lang="en-GB" dirty="0">
                <a:solidFill>
                  <a:schemeClr val="accent6">
                    <a:lumMod val="50000"/>
                  </a:schemeClr>
                </a:solidFill>
              </a:rPr>
              <a:t> rather than a 'gut-feel' which may be subject to unconscious bias</a:t>
            </a:r>
          </a:p>
          <a:p>
            <a:pPr marL="285750" indent="-285750">
              <a:buFont typeface="Arial" panose="020B0604020202020204" pitchFamily="34" charset="0"/>
              <a:buChar char="•"/>
            </a:pPr>
            <a:r>
              <a:rPr lang="en-GB" dirty="0">
                <a:solidFill>
                  <a:schemeClr val="accent6">
                    <a:lumMod val="50000"/>
                  </a:schemeClr>
                </a:solidFill>
              </a:rPr>
              <a:t>Confidence when making </a:t>
            </a:r>
            <a:r>
              <a:rPr lang="en-GB" dirty="0">
                <a:solidFill>
                  <a:srgbClr val="FF0000"/>
                </a:solidFill>
              </a:rPr>
              <a:t>decisions</a:t>
            </a:r>
            <a:r>
              <a:rPr lang="en-GB" dirty="0">
                <a:solidFill>
                  <a:schemeClr val="accent6">
                    <a:lumMod val="50000"/>
                  </a:schemeClr>
                </a:solidFill>
              </a:rPr>
              <a:t> involving people</a:t>
            </a:r>
          </a:p>
          <a:p>
            <a:pPr marL="285750" indent="-285750">
              <a:buFont typeface="Arial" panose="020B0604020202020204" pitchFamily="34" charset="0"/>
              <a:buChar char="•"/>
            </a:pPr>
            <a:r>
              <a:rPr lang="en-GB" dirty="0">
                <a:solidFill>
                  <a:schemeClr val="accent6">
                    <a:lumMod val="50000"/>
                  </a:schemeClr>
                </a:solidFill>
              </a:rPr>
              <a:t>Insight into </a:t>
            </a:r>
            <a:r>
              <a:rPr lang="en-GB" dirty="0">
                <a:solidFill>
                  <a:srgbClr val="FF0000"/>
                </a:solidFill>
              </a:rPr>
              <a:t>behavioural strengths </a:t>
            </a:r>
            <a:r>
              <a:rPr lang="en-GB" dirty="0">
                <a:solidFill>
                  <a:schemeClr val="accent6">
                    <a:lumMod val="50000"/>
                  </a:schemeClr>
                </a:solidFill>
              </a:rPr>
              <a:t>and weaknesses which aren't necessarily revealed by a CV</a:t>
            </a:r>
          </a:p>
          <a:p>
            <a:pPr marL="285750" indent="-285750">
              <a:buFont typeface="Arial" panose="020B0604020202020204" pitchFamily="34" charset="0"/>
              <a:buChar char="•"/>
            </a:pPr>
            <a:endParaRPr lang="en-GB" dirty="0">
              <a:solidFill>
                <a:schemeClr val="accent6">
                  <a:lumMod val="50000"/>
                </a:schemeClr>
              </a:solidFill>
            </a:endParaRPr>
          </a:p>
        </p:txBody>
      </p:sp>
      <p:pic>
        <p:nvPicPr>
          <p:cNvPr id="5" name="Picture 4"/>
          <p:cNvPicPr>
            <a:picLocks noChangeAspect="1"/>
          </p:cNvPicPr>
          <p:nvPr/>
        </p:nvPicPr>
        <p:blipFill>
          <a:blip r:embed="rId2"/>
          <a:stretch>
            <a:fillRect/>
          </a:stretch>
        </p:blipFill>
        <p:spPr>
          <a:xfrm>
            <a:off x="5580112" y="332657"/>
            <a:ext cx="3050108" cy="4680520"/>
          </a:xfrm>
          <a:prstGeom prst="rect">
            <a:avLst/>
          </a:prstGeom>
        </p:spPr>
      </p:pic>
    </p:spTree>
    <p:extLst>
      <p:ext uri="{BB962C8B-B14F-4D97-AF65-F5344CB8AC3E}">
        <p14:creationId xmlns:p14="http://schemas.microsoft.com/office/powerpoint/2010/main" val="3146221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565-BE6C-4FF5-8BC5-C166F65A4AF9}"/>
              </a:ext>
            </a:extLst>
          </p:cNvPr>
          <p:cNvSpPr>
            <a:spLocks noGrp="1"/>
          </p:cNvSpPr>
          <p:nvPr>
            <p:ph type="title"/>
          </p:nvPr>
        </p:nvSpPr>
        <p:spPr>
          <a:xfrm>
            <a:off x="1475656" y="404664"/>
            <a:ext cx="6772894" cy="1080120"/>
          </a:xfrm>
        </p:spPr>
        <p:txBody>
          <a:bodyPr>
            <a:normAutofit/>
          </a:bodyPr>
          <a:lstStyle/>
          <a:p>
            <a:pPr algn="ctr"/>
            <a:r>
              <a:rPr lang="en-GB" sz="3100" dirty="0">
                <a:solidFill>
                  <a:schemeClr val="tx1"/>
                </a:solidFill>
              </a:rPr>
              <a:t>Adair’s Action Centred Leadership</a:t>
            </a:r>
          </a:p>
        </p:txBody>
      </p:sp>
      <p:sp>
        <p:nvSpPr>
          <p:cNvPr id="8" name="Content Placeholder 7">
            <a:extLst>
              <a:ext uri="{FF2B5EF4-FFF2-40B4-BE49-F238E27FC236}">
                <a16:creationId xmlns:a16="http://schemas.microsoft.com/office/drawing/2014/main" id="{3E42AF06-0588-4F79-AA8F-F229555AB1E1}"/>
              </a:ext>
            </a:extLst>
          </p:cNvPr>
          <p:cNvSpPr>
            <a:spLocks noGrp="1"/>
          </p:cNvSpPr>
          <p:nvPr>
            <p:ph idx="1"/>
          </p:nvPr>
        </p:nvSpPr>
        <p:spPr>
          <a:xfrm>
            <a:off x="251520" y="1916832"/>
            <a:ext cx="5616624" cy="4464496"/>
          </a:xfrm>
        </p:spPr>
        <p:txBody>
          <a:bodyPr>
            <a:normAutofit/>
          </a:bodyPr>
          <a:lstStyle/>
          <a:p>
            <a:endParaRPr lang="en-US" sz="1300" b="1" dirty="0">
              <a:solidFill>
                <a:srgbClr val="FFFF00"/>
              </a:solidFill>
            </a:endParaRPr>
          </a:p>
          <a:p>
            <a:r>
              <a:rPr lang="en-GB" b="1" dirty="0">
                <a:solidFill>
                  <a:srgbClr val="FF0000"/>
                </a:solidFill>
              </a:rPr>
              <a:t>Achieving</a:t>
            </a:r>
            <a:r>
              <a:rPr lang="en-GB" b="1" dirty="0">
                <a:solidFill>
                  <a:srgbClr val="FFFF00"/>
                </a:solidFill>
              </a:rPr>
              <a:t> </a:t>
            </a:r>
            <a:r>
              <a:rPr lang="en-GB" b="1" dirty="0">
                <a:solidFill>
                  <a:schemeClr val="tx1"/>
                </a:solidFill>
              </a:rPr>
              <a:t>the</a:t>
            </a:r>
            <a:r>
              <a:rPr lang="en-GB" b="1" dirty="0">
                <a:solidFill>
                  <a:srgbClr val="FFFF00"/>
                </a:solidFill>
              </a:rPr>
              <a:t> </a:t>
            </a:r>
            <a:r>
              <a:rPr lang="en-GB" b="1" dirty="0">
                <a:solidFill>
                  <a:srgbClr val="FF0000"/>
                </a:solidFill>
              </a:rPr>
              <a:t>Task</a:t>
            </a:r>
            <a:r>
              <a:rPr lang="en-GB" b="1" dirty="0">
                <a:solidFill>
                  <a:srgbClr val="FFFF00"/>
                </a:solidFill>
              </a:rPr>
              <a:t>, </a:t>
            </a:r>
            <a:r>
              <a:rPr lang="en-GB" b="1" dirty="0">
                <a:solidFill>
                  <a:srgbClr val="00B0F0"/>
                </a:solidFill>
              </a:rPr>
              <a:t>Developing</a:t>
            </a:r>
            <a:r>
              <a:rPr lang="en-GB" b="1" dirty="0">
                <a:solidFill>
                  <a:srgbClr val="FFFF00"/>
                </a:solidFill>
              </a:rPr>
              <a:t> </a:t>
            </a:r>
            <a:r>
              <a:rPr lang="en-GB" b="1" dirty="0">
                <a:solidFill>
                  <a:schemeClr val="tx1"/>
                </a:solidFill>
              </a:rPr>
              <a:t>the</a:t>
            </a:r>
            <a:r>
              <a:rPr lang="en-GB" b="1" dirty="0">
                <a:solidFill>
                  <a:srgbClr val="FFFF00"/>
                </a:solidFill>
              </a:rPr>
              <a:t> </a:t>
            </a:r>
            <a:r>
              <a:rPr lang="en-GB" b="1" dirty="0">
                <a:solidFill>
                  <a:srgbClr val="00B0F0"/>
                </a:solidFill>
              </a:rPr>
              <a:t>Team</a:t>
            </a:r>
            <a:r>
              <a:rPr lang="en-GB" b="1" dirty="0">
                <a:solidFill>
                  <a:srgbClr val="FFFF00"/>
                </a:solidFill>
              </a:rPr>
              <a:t> </a:t>
            </a:r>
            <a:r>
              <a:rPr lang="en-GB" b="1" dirty="0">
                <a:solidFill>
                  <a:schemeClr val="tx1"/>
                </a:solidFill>
              </a:rPr>
              <a:t>and</a:t>
            </a:r>
            <a:r>
              <a:rPr lang="en-GB" b="1" dirty="0">
                <a:solidFill>
                  <a:srgbClr val="FFFF00"/>
                </a:solidFill>
              </a:rPr>
              <a:t> </a:t>
            </a:r>
            <a:r>
              <a:rPr lang="en-GB" b="1" dirty="0">
                <a:solidFill>
                  <a:srgbClr val="92D050"/>
                </a:solidFill>
              </a:rPr>
              <a:t>Developing</a:t>
            </a:r>
            <a:r>
              <a:rPr lang="en-GB" b="1" dirty="0">
                <a:solidFill>
                  <a:srgbClr val="FFFF00"/>
                </a:solidFill>
              </a:rPr>
              <a:t> </a:t>
            </a:r>
            <a:r>
              <a:rPr lang="en-GB" b="1" dirty="0">
                <a:solidFill>
                  <a:srgbClr val="92D050"/>
                </a:solidFill>
              </a:rPr>
              <a:t>Individuals</a:t>
            </a:r>
            <a:r>
              <a:rPr lang="en-GB" b="1" dirty="0">
                <a:solidFill>
                  <a:srgbClr val="FFFF00"/>
                </a:solidFill>
              </a:rPr>
              <a:t> -</a:t>
            </a:r>
            <a:r>
              <a:rPr lang="en-GB" b="1" dirty="0">
                <a:solidFill>
                  <a:schemeClr val="tx1"/>
                </a:solidFill>
              </a:rPr>
              <a:t> are mutually dependent, as well as being separately essential to the overall leadership role.</a:t>
            </a:r>
            <a:endParaRPr lang="en-US" b="1" dirty="0">
              <a:solidFill>
                <a:schemeClr val="tx1"/>
              </a:solidFill>
            </a:endParaRPr>
          </a:p>
          <a:p>
            <a:r>
              <a:rPr lang="en-US" b="1" dirty="0">
                <a:solidFill>
                  <a:schemeClr val="tx1"/>
                </a:solidFill>
              </a:rPr>
              <a:t>The model helps to </a:t>
            </a:r>
            <a:r>
              <a:rPr lang="en-GB" b="1" dirty="0">
                <a:solidFill>
                  <a:schemeClr val="tx1"/>
                </a:solidFill>
                <a:latin typeface="Open Sans" panose="020B0606030504020204" pitchFamily="34" charset="0"/>
              </a:rPr>
              <a:t>get t</a:t>
            </a:r>
            <a:r>
              <a:rPr lang="en-GB" b="1" i="0" dirty="0">
                <a:solidFill>
                  <a:schemeClr val="tx1"/>
                </a:solidFill>
                <a:effectLst/>
                <a:latin typeface="Open Sans" panose="020B0606030504020204" pitchFamily="34" charset="0"/>
              </a:rPr>
              <a:t>he right balance gets results, builds morale, improves quality, develops teams and productivity and is the mark of a successful manager and leader.</a:t>
            </a:r>
            <a:endParaRPr lang="en-US" b="1" dirty="0">
              <a:solidFill>
                <a:schemeClr val="tx1"/>
              </a:solidFill>
            </a:endParaRPr>
          </a:p>
        </p:txBody>
      </p:sp>
      <p:graphicFrame>
        <p:nvGraphicFramePr>
          <p:cNvPr id="5" name="Diagram 4">
            <a:extLst>
              <a:ext uri="{FF2B5EF4-FFF2-40B4-BE49-F238E27FC236}">
                <a16:creationId xmlns:a16="http://schemas.microsoft.com/office/drawing/2014/main" id="{3ACF9052-0C12-4232-96F9-E08AD925C82D}"/>
              </a:ext>
            </a:extLst>
          </p:cNvPr>
          <p:cNvGraphicFramePr/>
          <p:nvPr>
            <p:extLst>
              <p:ext uri="{D42A27DB-BD31-4B8C-83A1-F6EECF244321}">
                <p14:modId xmlns:p14="http://schemas.microsoft.com/office/powerpoint/2010/main" val="3480697944"/>
              </p:ext>
            </p:extLst>
          </p:nvPr>
        </p:nvGraphicFramePr>
        <p:xfrm>
          <a:off x="5508104" y="1907851"/>
          <a:ext cx="3952328" cy="3033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1277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Reward &amp; Recognition</a:t>
            </a:r>
          </a:p>
        </p:txBody>
      </p:sp>
      <p:sp>
        <p:nvSpPr>
          <p:cNvPr id="3" name="Content Placeholder 2"/>
          <p:cNvSpPr>
            <a:spLocks noGrp="1"/>
          </p:cNvSpPr>
          <p:nvPr>
            <p:ph idx="1"/>
          </p:nvPr>
        </p:nvSpPr>
        <p:spPr/>
        <p:txBody>
          <a:bodyPr/>
          <a:lstStyle/>
          <a:p>
            <a:pPr>
              <a:buNone/>
            </a:pPr>
            <a:r>
              <a:rPr lang="en-GB" dirty="0"/>
              <a:t>Benefits of Reward &amp; Recognition:</a:t>
            </a:r>
          </a:p>
          <a:p>
            <a:r>
              <a:rPr lang="en-GB" sz="2400" dirty="0"/>
              <a:t>Productivity</a:t>
            </a:r>
          </a:p>
          <a:p>
            <a:r>
              <a:rPr lang="en-GB" sz="2400" dirty="0"/>
              <a:t>Job satisfaction</a:t>
            </a:r>
          </a:p>
          <a:p>
            <a:r>
              <a:rPr lang="en-GB" sz="2400" dirty="0"/>
              <a:t>Employee happiness</a:t>
            </a:r>
          </a:p>
          <a:p>
            <a:r>
              <a:rPr lang="en-GB" sz="2400" dirty="0"/>
              <a:t>Retention</a:t>
            </a:r>
          </a:p>
          <a:p>
            <a:r>
              <a:rPr lang="en-GB" sz="2400" dirty="0"/>
              <a:t>Loyalty</a:t>
            </a:r>
          </a:p>
          <a:p>
            <a:r>
              <a:rPr lang="en-GB" sz="2400" dirty="0"/>
              <a:t>Team culture</a:t>
            </a:r>
          </a:p>
        </p:txBody>
      </p:sp>
      <p:pic>
        <p:nvPicPr>
          <p:cNvPr id="4" name="Picture 3"/>
          <p:cNvPicPr>
            <a:picLocks noChangeAspect="1"/>
          </p:cNvPicPr>
          <p:nvPr/>
        </p:nvPicPr>
        <p:blipFill>
          <a:blip r:embed="rId3"/>
          <a:stretch>
            <a:fillRect/>
          </a:stretch>
        </p:blipFill>
        <p:spPr>
          <a:xfrm>
            <a:off x="5580112" y="2092995"/>
            <a:ext cx="3036071" cy="345673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3384550" y="2914650"/>
            <a:ext cx="2419350" cy="1885950"/>
          </a:xfrm>
          <a:prstGeom prst="rect">
            <a:avLst/>
          </a:prstGeom>
        </p:spPr>
      </p:pic>
      <p:sp>
        <p:nvSpPr>
          <p:cNvPr id="5" name="Rectangle 4"/>
          <p:cNvSpPr/>
          <p:nvPr/>
        </p:nvSpPr>
        <p:spPr>
          <a:xfrm>
            <a:off x="791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92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6732240" y="3356992"/>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11560" y="347680"/>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F4735-461A-43B0-A359-6124F012E278}"/>
              </a:ext>
            </a:extLst>
          </p:cNvPr>
          <p:cNvSpPr>
            <a:spLocks noGrp="1"/>
          </p:cNvSpPr>
          <p:nvPr>
            <p:ph type="title"/>
          </p:nvPr>
        </p:nvSpPr>
        <p:spPr/>
        <p:txBody>
          <a:bodyPr>
            <a:normAutofit fontScale="90000"/>
          </a:bodyPr>
          <a:lstStyle/>
          <a:p>
            <a:r>
              <a:rPr lang="en-GB" dirty="0"/>
              <a:t>How did Pandemic effect hygiene factors &amp; Motivation in companies </a:t>
            </a:r>
          </a:p>
        </p:txBody>
      </p:sp>
      <p:sp>
        <p:nvSpPr>
          <p:cNvPr id="3" name="Content Placeholder 2">
            <a:extLst>
              <a:ext uri="{FF2B5EF4-FFF2-40B4-BE49-F238E27FC236}">
                <a16:creationId xmlns:a16="http://schemas.microsoft.com/office/drawing/2014/main" id="{591ADA8E-8072-4B6C-A8C4-AC40DC7A5E5A}"/>
              </a:ext>
            </a:extLst>
          </p:cNvPr>
          <p:cNvSpPr>
            <a:spLocks noGrp="1"/>
          </p:cNvSpPr>
          <p:nvPr>
            <p:ph idx="1"/>
          </p:nvPr>
        </p:nvSpPr>
        <p:spPr/>
        <p:txBody>
          <a:bodyPr/>
          <a:lstStyle/>
          <a:p>
            <a:r>
              <a:rPr lang="en-GB" dirty="0"/>
              <a:t>How did working conditions change</a:t>
            </a:r>
          </a:p>
          <a:p>
            <a:r>
              <a:rPr lang="en-GB" dirty="0"/>
              <a:t>Did employee relations get effected</a:t>
            </a:r>
          </a:p>
          <a:p>
            <a:r>
              <a:rPr lang="en-GB" dirty="0"/>
              <a:t>Did supervision quality get effected</a:t>
            </a:r>
          </a:p>
          <a:p>
            <a:r>
              <a:rPr lang="en-GB" dirty="0"/>
              <a:t>Did people continue to grow in their careers</a:t>
            </a:r>
          </a:p>
          <a:p>
            <a:endParaRPr lang="en-GB" dirty="0"/>
          </a:p>
          <a:p>
            <a:r>
              <a:rPr lang="en-GB" dirty="0"/>
              <a:t>What else could have been done to improve effective team working in those circumstances?</a:t>
            </a:r>
          </a:p>
        </p:txBody>
      </p:sp>
    </p:spTree>
    <p:extLst>
      <p:ext uri="{BB962C8B-B14F-4D97-AF65-F5344CB8AC3E}">
        <p14:creationId xmlns:p14="http://schemas.microsoft.com/office/powerpoint/2010/main" val="124232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Motivating factors include:</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endParaRPr lang="en-GB" dirty="0"/>
          </a:p>
          <a:p>
            <a:r>
              <a:rPr lang="en-GB" dirty="0">
                <a:solidFill>
                  <a:srgbClr val="FF0000"/>
                </a:solidFill>
              </a:rPr>
              <a:t>Achievement</a:t>
            </a:r>
            <a:r>
              <a:rPr lang="en-GB" dirty="0"/>
              <a:t>: A job must give an employee a sense of achievement. This will provide a proud feeling of having done something difficult but worthwhile.</a:t>
            </a:r>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p:txBody>
      </p:sp>
      <p:pic>
        <p:nvPicPr>
          <p:cNvPr id="4" name="Picture 3"/>
          <p:cNvPicPr>
            <a:picLocks noChangeAspect="1"/>
          </p:cNvPicPr>
          <p:nvPr/>
        </p:nvPicPr>
        <p:blipFill>
          <a:blip r:embed="rId3"/>
          <a:stretch>
            <a:fillRect/>
          </a:stretch>
        </p:blipFill>
        <p:spPr>
          <a:xfrm>
            <a:off x="3491880" y="1052736"/>
            <a:ext cx="1910519" cy="1079859"/>
          </a:xfrm>
          <a:prstGeom prst="rect">
            <a:avLst/>
          </a:prstGeom>
        </p:spPr>
      </p:pic>
    </p:spTree>
    <p:extLst>
      <p:ext uri="{BB962C8B-B14F-4D97-AF65-F5344CB8AC3E}">
        <p14:creationId xmlns:p14="http://schemas.microsoft.com/office/powerpoint/2010/main" val="4011822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86604"/>
            <a:ext cx="5544616" cy="1450757"/>
          </a:xfrm>
        </p:spPr>
        <p:txBody>
          <a:bodyPr>
            <a:normAutofit fontScale="90000"/>
          </a:bodyPr>
          <a:lstStyle/>
          <a:p>
            <a:r>
              <a:rPr lang="en-GB" dirty="0"/>
              <a:t>Hygiene factors include:</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organizations in the same industry.</a:t>
            </a:r>
          </a:p>
          <a:p>
            <a:pPr fontAlgn="base"/>
            <a:r>
              <a:rPr lang="en-GB" b="1" dirty="0">
                <a:solidFill>
                  <a:srgbClr val="0070C0"/>
                </a:solidFill>
              </a:rPr>
              <a:t>Status</a:t>
            </a:r>
            <a:r>
              <a:rPr lang="en-GB" dirty="0"/>
              <a:t>: The organization should maintain the status of all employees within the organization.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pic>
        <p:nvPicPr>
          <p:cNvPr id="4" name="Picture 3"/>
          <p:cNvPicPr>
            <a:picLocks noChangeAspect="1"/>
          </p:cNvPicPr>
          <p:nvPr/>
        </p:nvPicPr>
        <p:blipFill>
          <a:blip r:embed="rId2"/>
          <a:stretch>
            <a:fillRect/>
          </a:stretch>
        </p:blipFill>
        <p:spPr>
          <a:xfrm>
            <a:off x="6012160" y="116632"/>
            <a:ext cx="2460212" cy="1422310"/>
          </a:xfrm>
          <a:prstGeom prst="rect">
            <a:avLst/>
          </a:prstGeom>
        </p:spPr>
      </p:pic>
    </p:spTree>
    <p:extLst>
      <p:ext uri="{BB962C8B-B14F-4D97-AF65-F5344CB8AC3E}">
        <p14:creationId xmlns:p14="http://schemas.microsoft.com/office/powerpoint/2010/main" val="1058312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908720"/>
            <a:ext cx="6459056" cy="720080"/>
          </a:xfrm>
        </p:spPr>
        <p:txBody>
          <a:bodyPr>
            <a:normAutofit fontScale="90000"/>
          </a:bodyPr>
          <a:lstStyle/>
          <a:p>
            <a:r>
              <a:rPr lang="en-GB" dirty="0"/>
              <a:t>How to Use The Model</a:t>
            </a:r>
            <a:br>
              <a:rPr lang="en-GB" dirty="0"/>
            </a:br>
            <a:endParaRPr lang="en-GB" dirty="0"/>
          </a:p>
        </p:txBody>
      </p:sp>
      <p:sp>
        <p:nvSpPr>
          <p:cNvPr id="3" name="Content Placeholder 2"/>
          <p:cNvSpPr>
            <a:spLocks noGrp="1"/>
          </p:cNvSpPr>
          <p:nvPr>
            <p:ph idx="1"/>
          </p:nvPr>
        </p:nvSpPr>
        <p:spPr>
          <a:xfrm>
            <a:off x="287524" y="1988840"/>
            <a:ext cx="8568951" cy="4023360"/>
          </a:xfrm>
        </p:spPr>
        <p:txBody>
          <a:bodyPr>
            <a:normAutofit/>
          </a:bodyPr>
          <a:lstStyle/>
          <a:p>
            <a:r>
              <a:rPr lang="en-GB" dirty="0"/>
              <a:t>1. Eliminate Job Hygiene Stressors by:</a:t>
            </a:r>
          </a:p>
          <a:p>
            <a:r>
              <a:rPr lang="en-GB" dirty="0"/>
              <a:t>Rectify petty and bureaucratic company policies.</a:t>
            </a:r>
          </a:p>
          <a:p>
            <a:r>
              <a:rPr lang="en-GB" dirty="0"/>
              <a:t>Ensure each team member feels supported without feeling micromanaged. </a:t>
            </a:r>
          </a:p>
          <a:p>
            <a:r>
              <a:rPr lang="en-GB" dirty="0"/>
              <a:t>Ensure the day to day working culture is supportive. No bullying. No cliques. Everyone treated with equal respect.</a:t>
            </a:r>
          </a:p>
          <a:p>
            <a:r>
              <a:rPr lang="en-GB" dirty="0"/>
              <a:t>Ensure that salaries are competitive within the industry. Ensure there are no major salary disparities between employees doing similar jobs.</a:t>
            </a:r>
          </a:p>
          <a:p>
            <a:r>
              <a:rPr lang="en-GB" dirty="0"/>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2"/>
          <a:stretch>
            <a:fillRect/>
          </a:stretch>
        </p:blipFill>
        <p:spPr>
          <a:xfrm>
            <a:off x="6444207" y="188640"/>
            <a:ext cx="2412267" cy="2376264"/>
          </a:xfrm>
          <a:prstGeom prst="rect">
            <a:avLst/>
          </a:prstGeom>
        </p:spPr>
      </p:pic>
    </p:spTree>
    <p:extLst>
      <p:ext uri="{BB962C8B-B14F-4D97-AF65-F5344CB8AC3E}">
        <p14:creationId xmlns:p14="http://schemas.microsoft.com/office/powerpoint/2010/main" val="3671355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40768"/>
            <a:ext cx="5184576" cy="4816358"/>
          </a:xfrm>
        </p:spPr>
        <p:txBody>
          <a:bodyPr>
            <a:normAutofit/>
          </a:bodyPr>
          <a:lstStyle/>
          <a:p>
            <a:r>
              <a:rPr lang="en-GB" dirty="0"/>
              <a:t>2. Boost Job Satisfaction through-</a:t>
            </a:r>
          </a:p>
          <a:p>
            <a:r>
              <a:rPr lang="en-GB" dirty="0">
                <a:solidFill>
                  <a:srgbClr val="00B050"/>
                </a:solidFill>
              </a:rPr>
              <a:t>Job enrichment </a:t>
            </a:r>
            <a:r>
              <a:rPr lang="en-GB" dirty="0"/>
              <a:t>: enriching a team member’s job by giving them more challenging or complex tasks to perform. </a:t>
            </a:r>
          </a:p>
          <a:p>
            <a:r>
              <a:rPr lang="en-GB" dirty="0">
                <a:solidFill>
                  <a:srgbClr val="0070C0"/>
                </a:solidFill>
              </a:rPr>
              <a:t>Job enlargement</a:t>
            </a:r>
            <a:r>
              <a:rPr lang="en-GB" dirty="0"/>
              <a:t>: giving a team member a greater variety of tasks to perform..</a:t>
            </a:r>
          </a:p>
          <a:p>
            <a:r>
              <a:rPr lang="en-GB" dirty="0">
                <a:solidFill>
                  <a:srgbClr val="FF0000"/>
                </a:solidFill>
              </a:rPr>
              <a:t>Employee empowerment</a:t>
            </a:r>
            <a:r>
              <a:rPr lang="en-GB" dirty="0"/>
              <a:t>: delegating increasing responsibility to each team member. This can be done by slowly increasing the amount of responsibility you delegate to an employee. Rewarding and recognising efforts, praising employees.</a:t>
            </a:r>
          </a:p>
          <a:p>
            <a:endParaRPr lang="en-GB" dirty="0"/>
          </a:p>
          <a:p>
            <a:endParaRPr lang="en-GB" dirty="0"/>
          </a:p>
        </p:txBody>
      </p:sp>
      <p:pic>
        <p:nvPicPr>
          <p:cNvPr id="4" name="Picture 3"/>
          <p:cNvPicPr>
            <a:picLocks noChangeAspect="1"/>
          </p:cNvPicPr>
          <p:nvPr/>
        </p:nvPicPr>
        <p:blipFill>
          <a:blip r:embed="rId2"/>
          <a:stretch>
            <a:fillRect/>
          </a:stretch>
        </p:blipFill>
        <p:spPr>
          <a:xfrm>
            <a:off x="5724128" y="1340768"/>
            <a:ext cx="3280991" cy="3888432"/>
          </a:xfrm>
          <a:prstGeom prst="rect">
            <a:avLst/>
          </a:prstGeom>
        </p:spPr>
      </p:pic>
    </p:spTree>
    <p:extLst>
      <p:ext uri="{BB962C8B-B14F-4D97-AF65-F5344CB8AC3E}">
        <p14:creationId xmlns:p14="http://schemas.microsoft.com/office/powerpoint/2010/main" val="1538665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988D-D164-496B-BFEA-6DC0BE558328}"/>
              </a:ext>
            </a:extLst>
          </p:cNvPr>
          <p:cNvSpPr>
            <a:spLocks noGrp="1"/>
          </p:cNvSpPr>
          <p:nvPr>
            <p:ph type="title"/>
          </p:nvPr>
        </p:nvSpPr>
        <p:spPr/>
        <p:txBody>
          <a:bodyPr/>
          <a:lstStyle/>
          <a:p>
            <a:r>
              <a:rPr lang="en-GB" dirty="0"/>
              <a:t>Read up on</a:t>
            </a:r>
          </a:p>
        </p:txBody>
      </p:sp>
      <p:sp>
        <p:nvSpPr>
          <p:cNvPr id="3" name="Content Placeholder 2">
            <a:extLst>
              <a:ext uri="{FF2B5EF4-FFF2-40B4-BE49-F238E27FC236}">
                <a16:creationId xmlns:a16="http://schemas.microsoft.com/office/drawing/2014/main" id="{8589D3FC-CB2B-424F-A433-250DD66CFAE9}"/>
              </a:ext>
            </a:extLst>
          </p:cNvPr>
          <p:cNvSpPr>
            <a:spLocks noGrp="1"/>
          </p:cNvSpPr>
          <p:nvPr>
            <p:ph idx="1"/>
          </p:nvPr>
        </p:nvSpPr>
        <p:spPr/>
        <p:txBody>
          <a:bodyPr/>
          <a:lstStyle/>
          <a:p>
            <a:r>
              <a:rPr lang="en-GB" dirty="0"/>
              <a:t>Belbin’s team roles and this theory helps to form an effective team</a:t>
            </a:r>
          </a:p>
          <a:p>
            <a:r>
              <a:rPr lang="en-GB" dirty="0"/>
              <a:t>How does Adair’s Action centred leadership model help in creating effective teams</a:t>
            </a:r>
          </a:p>
          <a:p>
            <a:r>
              <a:rPr lang="en-GB" dirty="0"/>
              <a:t>How does Herzberg’s Theory contribute to effective teams</a:t>
            </a:r>
          </a:p>
        </p:txBody>
      </p:sp>
    </p:spTree>
    <p:extLst>
      <p:ext uri="{BB962C8B-B14F-4D97-AF65-F5344CB8AC3E}">
        <p14:creationId xmlns:p14="http://schemas.microsoft.com/office/powerpoint/2010/main" val="132034238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1253</TotalTime>
  <Words>2789</Words>
  <Application>Microsoft Office PowerPoint</Application>
  <PresentationFormat>On-screen Show (4:3)</PresentationFormat>
  <Paragraphs>248</Paragraphs>
  <Slides>29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Open Sans</vt:lpstr>
      <vt:lpstr>Retrospect</vt:lpstr>
      <vt:lpstr>CertHE Skills for the Workplace Module: BMSW4002</vt:lpstr>
      <vt:lpstr>Overview of Workshop</vt:lpstr>
      <vt:lpstr>Group/Team Development</vt:lpstr>
      <vt:lpstr>Belbin’s Team Roles</vt:lpstr>
      <vt:lpstr>PowerPoint Presentation</vt:lpstr>
      <vt:lpstr>Coordinator (CO)</vt:lpstr>
      <vt:lpstr>Implementer (IMP)</vt:lpstr>
      <vt:lpstr>Plant (PL)</vt:lpstr>
      <vt:lpstr>Monitor/Evaluator (ME)</vt:lpstr>
      <vt:lpstr>Resource Investigator (RI) </vt:lpstr>
      <vt:lpstr>Team Worker (TW) </vt:lpstr>
      <vt:lpstr>Shaper (SH)</vt:lpstr>
      <vt:lpstr>Completer/Finisher (CF) </vt:lpstr>
      <vt:lpstr>Compare your roles in your teams and see how would each role compliment the development of your team &amp; how would you divide the tasks based on these roles</vt:lpstr>
      <vt:lpstr>Team Roles</vt:lpstr>
      <vt:lpstr>Team Roles (cont.)</vt:lpstr>
      <vt:lpstr>Balancing the team</vt:lpstr>
      <vt:lpstr>When looking at team Roles</vt:lpstr>
      <vt:lpstr>PowerPoint Presentation</vt:lpstr>
      <vt:lpstr>Adair’s Action Centred Leadership</vt:lpstr>
      <vt:lpstr>Reward &amp; Recognition</vt:lpstr>
      <vt:lpstr>Herzberg’s Motivation Theory – Two Factor Theory</vt:lpstr>
      <vt:lpstr>PowerPoint Presentation</vt:lpstr>
      <vt:lpstr>How did Pandemic effect hygiene factors &amp; Motivation in companies </vt:lpstr>
      <vt:lpstr>Motivating factors include: </vt:lpstr>
      <vt:lpstr>Hygiene factors include: </vt:lpstr>
      <vt:lpstr>How to Use The Model </vt:lpstr>
      <vt:lpstr>PowerPoint Presentation</vt:lpstr>
      <vt:lpstr>Read up 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34</cp:revision>
  <dcterms:created xsi:type="dcterms:W3CDTF">2015-04-14T15:21:28Z</dcterms:created>
  <dcterms:modified xsi:type="dcterms:W3CDTF">2022-01-25T11:25:14Z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