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20" d="100"/>
          <a:sy n="20" d="100"/>
        </p:scale>
        <p:origin x="2298" y="-25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Implementation of a Hybrid-Electric System to a ‘Classic’ Vehicle</a:t>
            </a:r>
          </a:p>
          <a:p>
            <a:pPr>
              <a:lnSpc>
                <a:spcPct val="110000"/>
              </a:lnSpc>
              <a:spcBef>
                <a:spcPct val="0"/>
              </a:spcBef>
              <a:buNone/>
            </a:pPr>
            <a:r>
              <a:rPr lang="en-GB" altLang="en-US" sz="4000" b="1" dirty="0">
                <a:solidFill>
                  <a:srgbClr val="002060"/>
                </a:solidFill>
                <a:latin typeface="Calibri" charset="0"/>
                <a:ea typeface="Calibri" charset="0"/>
                <a:cs typeface="Calibri" charset="0"/>
              </a:rPr>
              <a:t>Jamie Prewett</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Mark Sandford</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BSc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For my individual thesis, I will be exploring the technical aspects of a hybrid-electric system by theoretically installing a system onto a ‘classic’ vehicle of my choice. This vehicle will be a 1987 Austin Mini Advantage.</a:t>
            </a:r>
          </a:p>
          <a:p>
            <a:endParaRPr lang="en-GB" sz="2800" dirty="0"/>
          </a:p>
          <a:p>
            <a:r>
              <a:rPr lang="en-GB" sz="2800" dirty="0"/>
              <a:t>Backed by credible research and testing methods, I will discuss how a hybrid-electric system will be capable of reducing the fuel consumption of the internal combustion engine and the emission of pollutants into the atmosphere.</a:t>
            </a:r>
            <a:endParaRPr lang="en-US" altLang="en-US" sz="2800" dirty="0"/>
          </a:p>
        </p:txBody>
      </p:sp>
      <p:sp>
        <p:nvSpPr>
          <p:cNvPr id="23" name="Text Box 11"/>
          <p:cNvSpPr txBox="1">
            <a:spLocks noChangeArrowheads="1"/>
          </p:cNvSpPr>
          <p:nvPr/>
        </p:nvSpPr>
        <p:spPr bwMode="auto">
          <a:xfrm>
            <a:off x="14788913" y="27321851"/>
            <a:ext cx="6415087" cy="1504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a:t>
            </a:r>
            <a:r>
              <a:rPr lang="en-GB" altLang="en-US" sz="1800" dirty="0">
                <a:ea typeface="Arial" charset="0"/>
                <a:cs typeface="Arial" charset="0"/>
              </a:rPr>
              <a:t>Prewett, J., 2019. Images &amp; Screenshots. s.l.:</a:t>
            </a:r>
            <a:r>
              <a:rPr lang="en-GB" altLang="en-US" sz="1800" dirty="0" err="1">
                <a:ea typeface="Arial" charset="0"/>
                <a:cs typeface="Arial" charset="0"/>
              </a:rPr>
              <a:t>s.n</a:t>
            </a:r>
            <a:r>
              <a:rPr lang="en-GB" altLang="en-US" sz="1800" dirty="0">
                <a:ea typeface="Arial" charset="0"/>
                <a:cs typeface="Arial" charset="0"/>
              </a:rPr>
              <a:t>.</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4"/>
          <a:stretch>
            <a:fillRect/>
          </a:stretch>
        </p:blipFill>
        <p:spPr>
          <a:xfrm>
            <a:off x="632558" y="2070504"/>
            <a:ext cx="1942673" cy="3455369"/>
          </a:xfrm>
          <a:prstGeom prst="rect">
            <a:avLst/>
          </a:prstGeom>
        </p:spPr>
      </p:pic>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3548121"/>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Arial" panose="020B0604020202020204" pitchFamily="34" charset="0"/>
              <a:buChar char="•"/>
            </a:pPr>
            <a:r>
              <a:rPr lang="en-GB" sz="2800" dirty="0"/>
              <a:t>Highlight the significant development of alternative powertrain technology.</a:t>
            </a:r>
          </a:p>
          <a:p>
            <a:pPr marL="457200" indent="-457200">
              <a:spcBef>
                <a:spcPct val="50000"/>
              </a:spcBef>
              <a:buFont typeface="Arial" panose="020B0604020202020204" pitchFamily="34" charset="0"/>
              <a:buChar char="•"/>
            </a:pPr>
            <a:r>
              <a:rPr lang="en-GB" sz="2800" dirty="0"/>
              <a:t>Provide a fair review on hybrid-electric vehicles from a consumer’s perspective.</a:t>
            </a:r>
            <a:endParaRPr lang="en-GB" altLang="en-US" sz="2800" dirty="0"/>
          </a:p>
          <a:p>
            <a:pPr marL="457200" indent="-457200">
              <a:spcBef>
                <a:spcPct val="50000"/>
              </a:spcBef>
              <a:buFont typeface="Arial" panose="020B0604020202020204" pitchFamily="34" charset="0"/>
              <a:buChar char="•"/>
            </a:pPr>
            <a:r>
              <a:rPr lang="en-GB" sz="2800" dirty="0"/>
              <a:t>‘Modernise’ the Austin Mini Advantage, in relation to its fuel economy and emissions output.</a:t>
            </a:r>
          </a:p>
          <a:p>
            <a:pPr marL="457200" indent="-457200">
              <a:spcBef>
                <a:spcPct val="50000"/>
              </a:spcBef>
              <a:buFont typeface="Arial" panose="020B0604020202020204" pitchFamily="34" charset="0"/>
              <a:buChar char="•"/>
            </a:pPr>
            <a:r>
              <a:rPr lang="en-GB" sz="2800" dirty="0"/>
              <a:t>Provide proof that a hybrid-electric system is beneficial for vehicles, especially in urban environments.</a:t>
            </a:r>
            <a:endParaRPr lang="en-US" altLang="en-US" sz="2800" dirty="0"/>
          </a:p>
        </p:txBody>
      </p:sp>
      <p:sp>
        <p:nvSpPr>
          <p:cNvPr id="46" name="Text Box 6"/>
          <p:cNvSpPr txBox="1">
            <a:spLocks noChangeArrowheads="1"/>
          </p:cNvSpPr>
          <p:nvPr/>
        </p:nvSpPr>
        <p:spPr bwMode="auto">
          <a:xfrm>
            <a:off x="331567" y="20940712"/>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Through the employment of a data logging device, I will engage in three tests to distinguish how the vehicle will benefit from the instalment of a hybrid-electric system. These test will be conducted by the Austin Mini Advantage. The three tests will lead to the analysis of:</a:t>
            </a:r>
          </a:p>
          <a:p>
            <a:pPr marL="457200" indent="-457200">
              <a:buFont typeface="Arial" panose="020B0604020202020204" pitchFamily="34" charset="0"/>
              <a:buChar char="•"/>
            </a:pPr>
            <a:r>
              <a:rPr lang="en-GB" sz="2800" dirty="0"/>
              <a:t>A drive cycle of the Austin Mini Advantage in an urban environment.</a:t>
            </a:r>
          </a:p>
          <a:p>
            <a:pPr marL="457200" indent="-457200">
              <a:buFont typeface="Arial" panose="020B0604020202020204" pitchFamily="34" charset="0"/>
              <a:buChar char="•"/>
            </a:pPr>
            <a:r>
              <a:rPr lang="en-GB" sz="2800" dirty="0"/>
              <a:t>A series of XY graphs to display the amount of potential energy that could be recovered through the use of a hybrid-electric system.</a:t>
            </a:r>
          </a:p>
          <a:p>
            <a:endParaRPr lang="en-GB" sz="2800" dirty="0"/>
          </a:p>
        </p:txBody>
      </p:sp>
      <p:sp>
        <p:nvSpPr>
          <p:cNvPr id="47" name="Text Box 6"/>
          <p:cNvSpPr txBox="1">
            <a:spLocks noChangeArrowheads="1"/>
          </p:cNvSpPr>
          <p:nvPr/>
        </p:nvSpPr>
        <p:spPr bwMode="auto">
          <a:xfrm>
            <a:off x="7484456" y="13296414"/>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altLang="en-US" sz="2800" dirty="0"/>
              <a:t>The recorded data from the ‘urban driving test’ displays a significant period of time in which the vehicle remained at or below 30 mph. Within my report, the requirements of my hybrid-electric system specify that the electric motor should be capable of providing power to vehicle wheels until the vehicle surpasses 30 mph. The drive cycle provides evidence that a hybrid-electric system will be beneficial for my vehicle, as it will reduce the fuel consumption of the internal combustion engine and the vehicle will not be emitting pollutants into the atmosphere.</a:t>
            </a:r>
            <a:endParaRPr lang="en-US" altLang="en-US" sz="2800" dirty="0"/>
          </a:p>
        </p:txBody>
      </p:sp>
      <p:sp>
        <p:nvSpPr>
          <p:cNvPr id="48" name="Text Box 6"/>
          <p:cNvSpPr txBox="1">
            <a:spLocks noChangeArrowheads="1"/>
          </p:cNvSpPr>
          <p:nvPr/>
        </p:nvSpPr>
        <p:spPr bwMode="auto">
          <a:xfrm>
            <a:off x="14579261" y="20227592"/>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marL="457200" indent="-457200">
              <a:spcBef>
                <a:spcPct val="50000"/>
              </a:spcBef>
              <a:buFont typeface="Arial" panose="020B0604020202020204" pitchFamily="34" charset="0"/>
              <a:buChar char="•"/>
            </a:pPr>
            <a:r>
              <a:rPr lang="en-GB" sz="2800" dirty="0"/>
              <a:t>A hybrid-electric system will be environmentally and financially beneficial for the Austin Mini Advantage.</a:t>
            </a:r>
          </a:p>
          <a:p>
            <a:pPr marL="457200" indent="-457200">
              <a:spcBef>
                <a:spcPct val="50000"/>
              </a:spcBef>
              <a:buFont typeface="Arial" panose="020B0604020202020204" pitchFamily="34" charset="0"/>
              <a:buChar char="•"/>
            </a:pPr>
            <a:r>
              <a:rPr lang="en-GB" altLang="en-US" sz="2800" dirty="0"/>
              <a:t>As proven from the drive cycle, a hybrid-electric system is extremely beneficial for urban driving.</a:t>
            </a:r>
          </a:p>
          <a:p>
            <a:pPr marL="457200" indent="-457200">
              <a:spcBef>
                <a:spcPct val="50000"/>
              </a:spcBef>
              <a:buFont typeface="Arial" panose="020B0604020202020204" pitchFamily="34" charset="0"/>
              <a:buChar char="•"/>
            </a:pPr>
            <a:r>
              <a:rPr lang="en-GB" altLang="en-US" sz="2800" dirty="0"/>
              <a:t>Widespread utilisation of hybrid-electric vehicles will have a positive effect on the environment, especially in densely-populated areas.</a:t>
            </a:r>
            <a:endParaRPr lang="en-US" altLang="en-US" sz="2800" dirty="0"/>
          </a:p>
        </p:txBody>
      </p:sp>
      <p:sp>
        <p:nvSpPr>
          <p:cNvPr id="53" name="Text Box 19"/>
          <p:cNvSpPr txBox="1">
            <a:spLocks noChangeArrowheads="1"/>
          </p:cNvSpPr>
          <p:nvPr/>
        </p:nvSpPr>
        <p:spPr bwMode="auto">
          <a:xfrm>
            <a:off x="7029321" y="23925782"/>
            <a:ext cx="7202152"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Figure 2 – Velocity vs Time Graph (Drive Cycle) (Prewett, 2019)</a:t>
            </a:r>
            <a:endParaRPr lang="en-AU" altLang="en-US" sz="2000" i="1" dirty="0">
              <a:latin typeface="Times New Roman" charset="0"/>
            </a:endParaRPr>
          </a:p>
        </p:txBody>
      </p:sp>
      <p:sp>
        <p:nvSpPr>
          <p:cNvPr id="54" name="Text Box 16"/>
          <p:cNvSpPr txBox="1">
            <a:spLocks noChangeArrowheads="1"/>
          </p:cNvSpPr>
          <p:nvPr/>
        </p:nvSpPr>
        <p:spPr bwMode="auto">
          <a:xfrm>
            <a:off x="7762872" y="12374486"/>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1 – Installation of the DL1 Club (Prewett, 2019)</a:t>
            </a:r>
          </a:p>
        </p:txBody>
      </p:sp>
      <p:pic>
        <p:nvPicPr>
          <p:cNvPr id="56" name="Picture 136"/>
          <p:cNvPicPr>
            <a:picLocks noChangeAspect="1" noChangeArrowheads="1"/>
          </p:cNvPicPr>
          <p:nvPr/>
        </p:nvPicPr>
        <p:blipFill rotWithShape="1">
          <a:blip r:embed="rId5"/>
          <a:srcRect l="25950"/>
          <a:stretch/>
        </p:blipFill>
        <p:spPr bwMode="auto">
          <a:xfrm rot="5400000">
            <a:off x="7893109" y="6691657"/>
            <a:ext cx="5567366"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 Box 25"/>
          <p:cNvSpPr txBox="1">
            <a:spLocks noChangeArrowheads="1"/>
          </p:cNvSpPr>
          <p:nvPr/>
        </p:nvSpPr>
        <p:spPr bwMode="auto">
          <a:xfrm>
            <a:off x="14625098" y="8269388"/>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3 – Cumulative Power Output of Hybrid-Electric System vs Time Graph (Prewett, 2019)</a:t>
            </a:r>
          </a:p>
        </p:txBody>
      </p:sp>
      <p:pic>
        <p:nvPicPr>
          <p:cNvPr id="11" name="Picture 10">
            <a:extLst>
              <a:ext uri="{FF2B5EF4-FFF2-40B4-BE49-F238E27FC236}">
                <a16:creationId xmlns:a16="http://schemas.microsoft.com/office/drawing/2014/main" id="{A1C04205-9387-4787-8766-785FC3996B44}"/>
              </a:ext>
            </a:extLst>
          </p:cNvPr>
          <p:cNvPicPr>
            <a:picLocks noChangeAspect="1"/>
          </p:cNvPicPr>
          <p:nvPr/>
        </p:nvPicPr>
        <p:blipFill rotWithShape="1">
          <a:blip r:embed="rId6"/>
          <a:srcRect l="20514" t="26005" r="3770" b="31495"/>
          <a:stretch/>
        </p:blipFill>
        <p:spPr>
          <a:xfrm>
            <a:off x="7098632" y="21562146"/>
            <a:ext cx="7084715" cy="2472793"/>
          </a:xfrm>
          <a:prstGeom prst="rect">
            <a:avLst/>
          </a:prstGeom>
        </p:spPr>
      </p:pic>
      <p:sp>
        <p:nvSpPr>
          <p:cNvPr id="37" name="Text Box 6">
            <a:extLst>
              <a:ext uri="{FF2B5EF4-FFF2-40B4-BE49-F238E27FC236}">
                <a16:creationId xmlns:a16="http://schemas.microsoft.com/office/drawing/2014/main" id="{0C6FDE77-279E-458B-B27C-E8489C4709A4}"/>
              </a:ext>
            </a:extLst>
          </p:cNvPr>
          <p:cNvSpPr txBox="1">
            <a:spLocks noChangeArrowheads="1"/>
          </p:cNvSpPr>
          <p:nvPr/>
        </p:nvSpPr>
        <p:spPr bwMode="auto">
          <a:xfrm>
            <a:off x="7484456" y="24865291"/>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800" dirty="0"/>
              <a:t>As a result of additional calculations implemented into Microsoft Excel, the recorded data from the ‘coastdown test’ and the ‘recoverable energy test’ displayed a clear potential for recoverable energy. The results are displayed in the format of XY graphs. </a:t>
            </a:r>
            <a:endParaRPr lang="en-US" altLang="en-US" sz="2800" dirty="0"/>
          </a:p>
        </p:txBody>
      </p:sp>
      <p:pic>
        <p:nvPicPr>
          <p:cNvPr id="14" name="Picture 13">
            <a:extLst>
              <a:ext uri="{FF2B5EF4-FFF2-40B4-BE49-F238E27FC236}">
                <a16:creationId xmlns:a16="http://schemas.microsoft.com/office/drawing/2014/main" id="{F4B64D74-0A49-404E-9DD7-FB232B2C883C}"/>
              </a:ext>
            </a:extLst>
          </p:cNvPr>
          <p:cNvPicPr>
            <a:picLocks noChangeAspect="1"/>
          </p:cNvPicPr>
          <p:nvPr/>
        </p:nvPicPr>
        <p:blipFill rotWithShape="1">
          <a:blip r:embed="rId7"/>
          <a:srcRect l="16894" t="27467" r="12200" b="33525"/>
          <a:stretch/>
        </p:blipFill>
        <p:spPr>
          <a:xfrm>
            <a:off x="14703415" y="6294442"/>
            <a:ext cx="6415881" cy="1984424"/>
          </a:xfrm>
          <a:prstGeom prst="rect">
            <a:avLst/>
          </a:prstGeom>
        </p:spPr>
      </p:pic>
      <p:sp>
        <p:nvSpPr>
          <p:cNvPr id="39" name="Text Box 6">
            <a:extLst>
              <a:ext uri="{FF2B5EF4-FFF2-40B4-BE49-F238E27FC236}">
                <a16:creationId xmlns:a16="http://schemas.microsoft.com/office/drawing/2014/main" id="{F677D347-6943-4B6C-A793-75A2AF893A43}"/>
              </a:ext>
            </a:extLst>
          </p:cNvPr>
          <p:cNvSpPr txBox="1">
            <a:spLocks noChangeArrowheads="1"/>
          </p:cNvSpPr>
          <p:nvPr/>
        </p:nvSpPr>
        <p:spPr bwMode="auto">
          <a:xfrm>
            <a:off x="14620336" y="9295359"/>
            <a:ext cx="6415087" cy="6136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800" dirty="0"/>
              <a:t>The utilisation of CAD software allowed me to display how I intend on assembling the hybrid-electric system onto the Austin Mini Advantage. The electric motor will provide mechanical torque to vehicle’s differential. Since the differential is imbedded into the gearbox of an Austin Mini, I had to modify the gearbox casing to allow the rotational shaft of the electric motor to enter the gearbox and to the differential. </a:t>
            </a:r>
            <a:endParaRPr lang="en-US" altLang="en-US" sz="2800" dirty="0"/>
          </a:p>
        </p:txBody>
      </p:sp>
      <p:pic>
        <p:nvPicPr>
          <p:cNvPr id="41" name="Picture 40">
            <a:extLst>
              <a:ext uri="{FF2B5EF4-FFF2-40B4-BE49-F238E27FC236}">
                <a16:creationId xmlns:a16="http://schemas.microsoft.com/office/drawing/2014/main" id="{85D7C115-2208-4AAE-9DC7-4FCB4806EB3C}"/>
              </a:ext>
            </a:extLst>
          </p:cNvPr>
          <p:cNvPicPr/>
          <p:nvPr/>
        </p:nvPicPr>
        <p:blipFill rotWithShape="1">
          <a:blip r:embed="rId8"/>
          <a:srcRect l="26808" t="21447" r="10934" b="13186"/>
          <a:stretch/>
        </p:blipFill>
        <p:spPr bwMode="auto">
          <a:xfrm>
            <a:off x="14944578" y="15577094"/>
            <a:ext cx="5766602" cy="3459094"/>
          </a:xfrm>
          <a:prstGeom prst="rect">
            <a:avLst/>
          </a:prstGeom>
          <a:ln>
            <a:noFill/>
          </a:ln>
          <a:extLst>
            <a:ext uri="{53640926-AAD7-44D8-BBD7-CCE9431645EC}">
              <a14:shadowObscured xmlns:a14="http://schemas.microsoft.com/office/drawing/2010/main"/>
            </a:ext>
          </a:extLst>
        </p:spPr>
      </p:pic>
      <p:sp>
        <p:nvSpPr>
          <p:cNvPr id="45" name="Text Box 25">
            <a:extLst>
              <a:ext uri="{FF2B5EF4-FFF2-40B4-BE49-F238E27FC236}">
                <a16:creationId xmlns:a16="http://schemas.microsoft.com/office/drawing/2014/main" id="{8898849C-E9E0-4707-B200-2C6C501B9772}"/>
              </a:ext>
            </a:extLst>
          </p:cNvPr>
          <p:cNvSpPr txBox="1">
            <a:spLocks noChangeArrowheads="1"/>
          </p:cNvSpPr>
          <p:nvPr/>
        </p:nvSpPr>
        <p:spPr bwMode="auto">
          <a:xfrm>
            <a:off x="14684908" y="1903290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3 – Electric Motor Installation Location (Prewett, 2019)</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677</TotalTime>
  <Words>601</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Jamie Prewett</cp:lastModifiedBy>
  <cp:revision>35</cp:revision>
  <dcterms:created xsi:type="dcterms:W3CDTF">2016-02-25T08:27:32Z</dcterms:created>
  <dcterms:modified xsi:type="dcterms:W3CDTF">2019-04-29T05:38:20Z</dcterms:modified>
</cp:coreProperties>
</file>