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5" r:id="rId6"/>
    <p:sldId id="270" r:id="rId7"/>
    <p:sldId id="266" r:id="rId8"/>
    <p:sldId id="262" r:id="rId9"/>
    <p:sldId id="268" r:id="rId10"/>
    <p:sldId id="269" r:id="rId11"/>
    <p:sldId id="263" r:id="rId12"/>
    <p:sldId id="264" r:id="rId13"/>
    <p:sldId id="261" r:id="rId14"/>
    <p:sldId id="26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698" autoAdjust="0"/>
    <p:restoredTop sz="94660"/>
  </p:normalViewPr>
  <p:slideViewPr>
    <p:cSldViewPr snapToGrid="0">
      <p:cViewPr varScale="1">
        <p:scale>
          <a:sx n="86" d="100"/>
          <a:sy n="86" d="100"/>
        </p:scale>
        <p:origin x="576"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18755D-6281-42F1-8F78-AEB275E7025A}"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59F90BE7-E188-4DD9-AC5D-0D73AF97AD1F}">
      <dgm:prSet/>
      <dgm:spPr/>
      <dgm:t>
        <a:bodyPr/>
        <a:lstStyle/>
        <a:p>
          <a:r>
            <a:rPr lang="en-GB"/>
            <a:t>Introduction</a:t>
          </a:r>
          <a:endParaRPr lang="en-US"/>
        </a:p>
      </dgm:t>
    </dgm:pt>
    <dgm:pt modelId="{9EA0692A-E2FA-4D96-B629-842EA4B9BA38}" type="parTrans" cxnId="{EDA71E8A-DDBA-43E6-ACF8-D45601533DC1}">
      <dgm:prSet/>
      <dgm:spPr/>
      <dgm:t>
        <a:bodyPr/>
        <a:lstStyle/>
        <a:p>
          <a:endParaRPr lang="en-US"/>
        </a:p>
      </dgm:t>
    </dgm:pt>
    <dgm:pt modelId="{4CD6B213-08A3-47D2-AAF6-5B14D2E6E8DE}" type="sibTrans" cxnId="{EDA71E8A-DDBA-43E6-ACF8-D45601533DC1}">
      <dgm:prSet/>
      <dgm:spPr/>
      <dgm:t>
        <a:bodyPr/>
        <a:lstStyle/>
        <a:p>
          <a:endParaRPr lang="en-US"/>
        </a:p>
      </dgm:t>
    </dgm:pt>
    <dgm:pt modelId="{A2A653D9-21A2-4783-98E5-D69D8C49DFE7}">
      <dgm:prSet/>
      <dgm:spPr/>
      <dgm:t>
        <a:bodyPr/>
        <a:lstStyle/>
        <a:p>
          <a:r>
            <a:rPr lang="en-GB"/>
            <a:t>Organisation</a:t>
          </a:r>
          <a:endParaRPr lang="en-US"/>
        </a:p>
      </dgm:t>
    </dgm:pt>
    <dgm:pt modelId="{83F4FADA-9509-444A-8350-826B9581E291}" type="parTrans" cxnId="{99408358-6BCA-450B-86DD-9A707BAF71B2}">
      <dgm:prSet/>
      <dgm:spPr/>
      <dgm:t>
        <a:bodyPr/>
        <a:lstStyle/>
        <a:p>
          <a:endParaRPr lang="en-US"/>
        </a:p>
      </dgm:t>
    </dgm:pt>
    <dgm:pt modelId="{818C9ECF-AC58-4661-9347-98CACB24FAA9}" type="sibTrans" cxnId="{99408358-6BCA-450B-86DD-9A707BAF71B2}">
      <dgm:prSet/>
      <dgm:spPr/>
      <dgm:t>
        <a:bodyPr/>
        <a:lstStyle/>
        <a:p>
          <a:endParaRPr lang="en-US"/>
        </a:p>
      </dgm:t>
    </dgm:pt>
    <dgm:pt modelId="{B67E0DBB-C63C-4CB9-A87B-22D03A62CACF}">
      <dgm:prSet/>
      <dgm:spPr/>
      <dgm:t>
        <a:bodyPr/>
        <a:lstStyle/>
        <a:p>
          <a:r>
            <a:rPr lang="en-GB"/>
            <a:t>Communication</a:t>
          </a:r>
          <a:endParaRPr lang="en-US"/>
        </a:p>
      </dgm:t>
    </dgm:pt>
    <dgm:pt modelId="{0D225B10-6FC2-41DA-8EA6-C3636868C378}" type="parTrans" cxnId="{C610105F-880F-4D61-A9A7-51FE60447DC2}">
      <dgm:prSet/>
      <dgm:spPr/>
      <dgm:t>
        <a:bodyPr/>
        <a:lstStyle/>
        <a:p>
          <a:endParaRPr lang="en-US"/>
        </a:p>
      </dgm:t>
    </dgm:pt>
    <dgm:pt modelId="{5EE0136A-D22B-4C86-B1BB-DEAF54792C45}" type="sibTrans" cxnId="{C610105F-880F-4D61-A9A7-51FE60447DC2}">
      <dgm:prSet/>
      <dgm:spPr/>
      <dgm:t>
        <a:bodyPr/>
        <a:lstStyle/>
        <a:p>
          <a:endParaRPr lang="en-US"/>
        </a:p>
      </dgm:t>
    </dgm:pt>
    <dgm:pt modelId="{103ACFED-5580-4C19-B638-284EB625D334}">
      <dgm:prSet/>
      <dgm:spPr/>
      <dgm:t>
        <a:bodyPr/>
        <a:lstStyle/>
        <a:p>
          <a:r>
            <a:rPr lang="en-GB"/>
            <a:t>Teamwork</a:t>
          </a:r>
          <a:endParaRPr lang="en-US"/>
        </a:p>
      </dgm:t>
    </dgm:pt>
    <dgm:pt modelId="{E82F07CA-1426-4528-8987-6DD708FB2E20}" type="parTrans" cxnId="{1A7015C8-B808-481C-9B8B-05853FCF9BFC}">
      <dgm:prSet/>
      <dgm:spPr/>
      <dgm:t>
        <a:bodyPr/>
        <a:lstStyle/>
        <a:p>
          <a:endParaRPr lang="en-US"/>
        </a:p>
      </dgm:t>
    </dgm:pt>
    <dgm:pt modelId="{D4B9DBF1-20D2-46B7-8AF1-B74977DC1AAB}" type="sibTrans" cxnId="{1A7015C8-B808-481C-9B8B-05853FCF9BFC}">
      <dgm:prSet/>
      <dgm:spPr/>
      <dgm:t>
        <a:bodyPr/>
        <a:lstStyle/>
        <a:p>
          <a:endParaRPr lang="en-US"/>
        </a:p>
      </dgm:t>
    </dgm:pt>
    <dgm:pt modelId="{675DDA9D-5144-4DAF-9978-E8AD53EF91A2}">
      <dgm:prSet/>
      <dgm:spPr/>
      <dgm:t>
        <a:bodyPr/>
        <a:lstStyle/>
        <a:p>
          <a:r>
            <a:rPr lang="en-GB"/>
            <a:t>Personal Development</a:t>
          </a:r>
          <a:endParaRPr lang="en-US"/>
        </a:p>
      </dgm:t>
    </dgm:pt>
    <dgm:pt modelId="{AFAE8FAC-A9E4-48E6-B3DB-F34A6698964D}" type="parTrans" cxnId="{48687B2F-A5D1-4712-8A0D-117EA746C9D7}">
      <dgm:prSet/>
      <dgm:spPr/>
      <dgm:t>
        <a:bodyPr/>
        <a:lstStyle/>
        <a:p>
          <a:endParaRPr lang="en-US"/>
        </a:p>
      </dgm:t>
    </dgm:pt>
    <dgm:pt modelId="{42979436-DF10-4525-9D00-5118F19E0786}" type="sibTrans" cxnId="{48687B2F-A5D1-4712-8A0D-117EA746C9D7}">
      <dgm:prSet/>
      <dgm:spPr/>
      <dgm:t>
        <a:bodyPr/>
        <a:lstStyle/>
        <a:p>
          <a:endParaRPr lang="en-US"/>
        </a:p>
      </dgm:t>
    </dgm:pt>
    <dgm:pt modelId="{4E5B1866-3C68-4B69-B5FC-6487EC9C1A34}">
      <dgm:prSet/>
      <dgm:spPr/>
      <dgm:t>
        <a:bodyPr/>
        <a:lstStyle/>
        <a:p>
          <a:r>
            <a:rPr lang="en-GB"/>
            <a:t>Conclusion</a:t>
          </a:r>
          <a:endParaRPr lang="en-US"/>
        </a:p>
      </dgm:t>
    </dgm:pt>
    <dgm:pt modelId="{67EA61C3-A789-4682-AF8A-EE50F4ED164A}" type="parTrans" cxnId="{CAB260ED-F95D-4848-B343-40443D625E9B}">
      <dgm:prSet/>
      <dgm:spPr/>
      <dgm:t>
        <a:bodyPr/>
        <a:lstStyle/>
        <a:p>
          <a:endParaRPr lang="en-US"/>
        </a:p>
      </dgm:t>
    </dgm:pt>
    <dgm:pt modelId="{EC4A809E-BFA7-423E-9FA1-C0E3BC31956C}" type="sibTrans" cxnId="{CAB260ED-F95D-4848-B343-40443D625E9B}">
      <dgm:prSet/>
      <dgm:spPr/>
      <dgm:t>
        <a:bodyPr/>
        <a:lstStyle/>
        <a:p>
          <a:endParaRPr lang="en-US"/>
        </a:p>
      </dgm:t>
    </dgm:pt>
    <dgm:pt modelId="{6F6B767C-F041-4DD4-848E-8F5EADC466B4}" type="pres">
      <dgm:prSet presAssocID="{7318755D-6281-42F1-8F78-AEB275E7025A}" presName="root" presStyleCnt="0">
        <dgm:presLayoutVars>
          <dgm:dir/>
          <dgm:resizeHandles val="exact"/>
        </dgm:presLayoutVars>
      </dgm:prSet>
      <dgm:spPr/>
    </dgm:pt>
    <dgm:pt modelId="{CB460CB6-133A-49BC-9784-5CD6ED535574}" type="pres">
      <dgm:prSet presAssocID="{59F90BE7-E188-4DD9-AC5D-0D73AF97AD1F}" presName="compNode" presStyleCnt="0"/>
      <dgm:spPr/>
    </dgm:pt>
    <dgm:pt modelId="{E0D44055-DE0C-44B8-8F55-BF519B8767F0}" type="pres">
      <dgm:prSet presAssocID="{59F90BE7-E188-4DD9-AC5D-0D73AF97AD1F}" presName="bgRect" presStyleLbl="bgShp" presStyleIdx="0" presStyleCnt="6"/>
      <dgm:spPr/>
    </dgm:pt>
    <dgm:pt modelId="{52F32D45-830D-4CCB-BE16-7C432E1E5799}" type="pres">
      <dgm:prSet presAssocID="{59F90BE7-E188-4DD9-AC5D-0D73AF97AD1F}"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ke"/>
        </a:ext>
      </dgm:extLst>
    </dgm:pt>
    <dgm:pt modelId="{99CEB6D3-E237-4F1E-8918-68B8215AFB13}" type="pres">
      <dgm:prSet presAssocID="{59F90BE7-E188-4DD9-AC5D-0D73AF97AD1F}" presName="spaceRect" presStyleCnt="0"/>
      <dgm:spPr/>
    </dgm:pt>
    <dgm:pt modelId="{F78EFE21-A3C4-480A-AA6C-A345B915BDEE}" type="pres">
      <dgm:prSet presAssocID="{59F90BE7-E188-4DD9-AC5D-0D73AF97AD1F}" presName="parTx" presStyleLbl="revTx" presStyleIdx="0" presStyleCnt="6">
        <dgm:presLayoutVars>
          <dgm:chMax val="0"/>
          <dgm:chPref val="0"/>
        </dgm:presLayoutVars>
      </dgm:prSet>
      <dgm:spPr/>
    </dgm:pt>
    <dgm:pt modelId="{76E0819B-1566-44C2-A68B-210E899BE8AB}" type="pres">
      <dgm:prSet presAssocID="{4CD6B213-08A3-47D2-AAF6-5B14D2E6E8DE}" presName="sibTrans" presStyleCnt="0"/>
      <dgm:spPr/>
    </dgm:pt>
    <dgm:pt modelId="{BB4EBD54-527B-4D0C-A7D1-7151B76AF773}" type="pres">
      <dgm:prSet presAssocID="{A2A653D9-21A2-4783-98E5-D69D8C49DFE7}" presName="compNode" presStyleCnt="0"/>
      <dgm:spPr/>
    </dgm:pt>
    <dgm:pt modelId="{A7FFD48A-548A-43A5-9B4D-2BC7F8B45AC8}" type="pres">
      <dgm:prSet presAssocID="{A2A653D9-21A2-4783-98E5-D69D8C49DFE7}" presName="bgRect" presStyleLbl="bgShp" presStyleIdx="1" presStyleCnt="6"/>
      <dgm:spPr/>
    </dgm:pt>
    <dgm:pt modelId="{680488A3-EF37-4A96-AA65-76C14819DD77}" type="pres">
      <dgm:prSet presAssocID="{A2A653D9-21A2-4783-98E5-D69D8C49DFE7}"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rg"/>
        </a:ext>
      </dgm:extLst>
    </dgm:pt>
    <dgm:pt modelId="{27389F64-98E3-45A4-BCA0-A8ED72351196}" type="pres">
      <dgm:prSet presAssocID="{A2A653D9-21A2-4783-98E5-D69D8C49DFE7}" presName="spaceRect" presStyleCnt="0"/>
      <dgm:spPr/>
    </dgm:pt>
    <dgm:pt modelId="{A9FEFB58-8E7F-46B6-8312-A53889169C11}" type="pres">
      <dgm:prSet presAssocID="{A2A653D9-21A2-4783-98E5-D69D8C49DFE7}" presName="parTx" presStyleLbl="revTx" presStyleIdx="1" presStyleCnt="6">
        <dgm:presLayoutVars>
          <dgm:chMax val="0"/>
          <dgm:chPref val="0"/>
        </dgm:presLayoutVars>
      </dgm:prSet>
      <dgm:spPr/>
    </dgm:pt>
    <dgm:pt modelId="{E86E04D9-6DA4-40D2-81EF-B9719C37AF87}" type="pres">
      <dgm:prSet presAssocID="{818C9ECF-AC58-4661-9347-98CACB24FAA9}" presName="sibTrans" presStyleCnt="0"/>
      <dgm:spPr/>
    </dgm:pt>
    <dgm:pt modelId="{8D8049F1-88F1-45D1-8260-93601E30155F}" type="pres">
      <dgm:prSet presAssocID="{B67E0DBB-C63C-4CB9-A87B-22D03A62CACF}" presName="compNode" presStyleCnt="0"/>
      <dgm:spPr/>
    </dgm:pt>
    <dgm:pt modelId="{F4EFCD3C-7425-4637-A617-D11C5D7A1C9B}" type="pres">
      <dgm:prSet presAssocID="{B67E0DBB-C63C-4CB9-A87B-22D03A62CACF}" presName="bgRect" presStyleLbl="bgShp" presStyleIdx="2" presStyleCnt="6"/>
      <dgm:spPr/>
    </dgm:pt>
    <dgm:pt modelId="{36F11C23-718D-4C43-9D07-35750E3529D3}" type="pres">
      <dgm:prSet presAssocID="{B67E0DBB-C63C-4CB9-A87B-22D03A62CACF}"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hone"/>
        </a:ext>
      </dgm:extLst>
    </dgm:pt>
    <dgm:pt modelId="{E6A7C9AF-53F9-462B-B83A-E0C74D38E123}" type="pres">
      <dgm:prSet presAssocID="{B67E0DBB-C63C-4CB9-A87B-22D03A62CACF}" presName="spaceRect" presStyleCnt="0"/>
      <dgm:spPr/>
    </dgm:pt>
    <dgm:pt modelId="{64BB8DC2-A674-41A6-B57D-63B1B801C182}" type="pres">
      <dgm:prSet presAssocID="{B67E0DBB-C63C-4CB9-A87B-22D03A62CACF}" presName="parTx" presStyleLbl="revTx" presStyleIdx="2" presStyleCnt="6">
        <dgm:presLayoutVars>
          <dgm:chMax val="0"/>
          <dgm:chPref val="0"/>
        </dgm:presLayoutVars>
      </dgm:prSet>
      <dgm:spPr/>
    </dgm:pt>
    <dgm:pt modelId="{52B280E5-F9F3-4240-9DBD-F6EA2C240243}" type="pres">
      <dgm:prSet presAssocID="{5EE0136A-D22B-4C86-B1BB-DEAF54792C45}" presName="sibTrans" presStyleCnt="0"/>
      <dgm:spPr/>
    </dgm:pt>
    <dgm:pt modelId="{D0700D4E-C7B9-4F2A-B11B-62B9056F2317}" type="pres">
      <dgm:prSet presAssocID="{103ACFED-5580-4C19-B638-284EB625D334}" presName="compNode" presStyleCnt="0"/>
      <dgm:spPr/>
    </dgm:pt>
    <dgm:pt modelId="{2448C836-52DC-458C-9D8A-D722D56AB391}" type="pres">
      <dgm:prSet presAssocID="{103ACFED-5580-4C19-B638-284EB625D334}" presName="bgRect" presStyleLbl="bgShp" presStyleIdx="3" presStyleCnt="6"/>
      <dgm:spPr/>
    </dgm:pt>
    <dgm:pt modelId="{4CEEA7FA-BE89-4BC3-8A2F-1E56D5491732}" type="pres">
      <dgm:prSet presAssocID="{103ACFED-5580-4C19-B638-284EB625D334}"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ople"/>
        </a:ext>
      </dgm:extLst>
    </dgm:pt>
    <dgm:pt modelId="{48B9EF1B-2505-409C-8F2A-4A77751E7519}" type="pres">
      <dgm:prSet presAssocID="{103ACFED-5580-4C19-B638-284EB625D334}" presName="spaceRect" presStyleCnt="0"/>
      <dgm:spPr/>
    </dgm:pt>
    <dgm:pt modelId="{99F23DAA-78BB-4785-AF30-CD7261587910}" type="pres">
      <dgm:prSet presAssocID="{103ACFED-5580-4C19-B638-284EB625D334}" presName="parTx" presStyleLbl="revTx" presStyleIdx="3" presStyleCnt="6">
        <dgm:presLayoutVars>
          <dgm:chMax val="0"/>
          <dgm:chPref val="0"/>
        </dgm:presLayoutVars>
      </dgm:prSet>
      <dgm:spPr/>
    </dgm:pt>
    <dgm:pt modelId="{F0FC9F9E-AD1F-4E3D-AEC7-94354B3DA5E1}" type="pres">
      <dgm:prSet presAssocID="{D4B9DBF1-20D2-46B7-8AF1-B74977DC1AAB}" presName="sibTrans" presStyleCnt="0"/>
      <dgm:spPr/>
    </dgm:pt>
    <dgm:pt modelId="{F35A7DC3-3E61-4A8C-BE7F-B4B87989C43D}" type="pres">
      <dgm:prSet presAssocID="{675DDA9D-5144-4DAF-9978-E8AD53EF91A2}" presName="compNode" presStyleCnt="0"/>
      <dgm:spPr/>
    </dgm:pt>
    <dgm:pt modelId="{2B37DFCF-BE0B-44E1-846B-999E6CD25857}" type="pres">
      <dgm:prSet presAssocID="{675DDA9D-5144-4DAF-9978-E8AD53EF91A2}" presName="bgRect" presStyleLbl="bgShp" presStyleIdx="4" presStyleCnt="6"/>
      <dgm:spPr/>
    </dgm:pt>
    <dgm:pt modelId="{BD85EBD0-6FA4-4862-AC97-D60BEE122543}" type="pres">
      <dgm:prSet presAssocID="{675DDA9D-5144-4DAF-9978-E8AD53EF91A2}"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Education"/>
        </a:ext>
      </dgm:extLst>
    </dgm:pt>
    <dgm:pt modelId="{91313C9A-3515-485F-A31D-FAAF2FBD4E1F}" type="pres">
      <dgm:prSet presAssocID="{675DDA9D-5144-4DAF-9978-E8AD53EF91A2}" presName="spaceRect" presStyleCnt="0"/>
      <dgm:spPr/>
    </dgm:pt>
    <dgm:pt modelId="{B112695C-B31A-4D24-BCF0-79EF06C48C38}" type="pres">
      <dgm:prSet presAssocID="{675DDA9D-5144-4DAF-9978-E8AD53EF91A2}" presName="parTx" presStyleLbl="revTx" presStyleIdx="4" presStyleCnt="6">
        <dgm:presLayoutVars>
          <dgm:chMax val="0"/>
          <dgm:chPref val="0"/>
        </dgm:presLayoutVars>
      </dgm:prSet>
      <dgm:spPr/>
    </dgm:pt>
    <dgm:pt modelId="{2FC2D0EB-85FB-4595-B8FA-9E2FFF0A7E28}" type="pres">
      <dgm:prSet presAssocID="{42979436-DF10-4525-9D00-5118F19E0786}" presName="sibTrans" presStyleCnt="0"/>
      <dgm:spPr/>
    </dgm:pt>
    <dgm:pt modelId="{B2EB0C1E-BEF1-4699-9683-848A896713BE}" type="pres">
      <dgm:prSet presAssocID="{4E5B1866-3C68-4B69-B5FC-6487EC9C1A34}" presName="compNode" presStyleCnt="0"/>
      <dgm:spPr/>
    </dgm:pt>
    <dgm:pt modelId="{2DE9F6DB-5AB4-4582-A149-6A610FE27297}" type="pres">
      <dgm:prSet presAssocID="{4E5B1866-3C68-4B69-B5FC-6487EC9C1A34}" presName="bgRect" presStyleLbl="bgShp" presStyleIdx="5" presStyleCnt="6"/>
      <dgm:spPr/>
    </dgm:pt>
    <dgm:pt modelId="{9BB1B46E-7467-4A03-B865-07C8F0BFD1C5}" type="pres">
      <dgm:prSet presAssocID="{4E5B1866-3C68-4B69-B5FC-6487EC9C1A34}"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Flow"/>
        </a:ext>
      </dgm:extLst>
    </dgm:pt>
    <dgm:pt modelId="{0217A177-F938-49A1-8750-6B7CAC91EC8C}" type="pres">
      <dgm:prSet presAssocID="{4E5B1866-3C68-4B69-B5FC-6487EC9C1A34}" presName="spaceRect" presStyleCnt="0"/>
      <dgm:spPr/>
    </dgm:pt>
    <dgm:pt modelId="{2B2B48E1-BCC1-4DED-9E53-79A4D96DD91E}" type="pres">
      <dgm:prSet presAssocID="{4E5B1866-3C68-4B69-B5FC-6487EC9C1A34}" presName="parTx" presStyleLbl="revTx" presStyleIdx="5" presStyleCnt="6">
        <dgm:presLayoutVars>
          <dgm:chMax val="0"/>
          <dgm:chPref val="0"/>
        </dgm:presLayoutVars>
      </dgm:prSet>
      <dgm:spPr/>
    </dgm:pt>
  </dgm:ptLst>
  <dgm:cxnLst>
    <dgm:cxn modelId="{80CC1115-3EA0-4AED-A555-8AE40D6552BC}" type="presOf" srcId="{103ACFED-5580-4C19-B638-284EB625D334}" destId="{99F23DAA-78BB-4785-AF30-CD7261587910}" srcOrd="0" destOrd="0" presId="urn:microsoft.com/office/officeart/2018/2/layout/IconVerticalSolidList"/>
    <dgm:cxn modelId="{48687B2F-A5D1-4712-8A0D-117EA746C9D7}" srcId="{7318755D-6281-42F1-8F78-AEB275E7025A}" destId="{675DDA9D-5144-4DAF-9978-E8AD53EF91A2}" srcOrd="4" destOrd="0" parTransId="{AFAE8FAC-A9E4-48E6-B3DB-F34A6698964D}" sibTransId="{42979436-DF10-4525-9D00-5118F19E0786}"/>
    <dgm:cxn modelId="{4B48AB2F-D00D-4C48-BFD1-DC7208228BCA}" type="presOf" srcId="{59F90BE7-E188-4DD9-AC5D-0D73AF97AD1F}" destId="{F78EFE21-A3C4-480A-AA6C-A345B915BDEE}" srcOrd="0" destOrd="0" presId="urn:microsoft.com/office/officeart/2018/2/layout/IconVerticalSolidList"/>
    <dgm:cxn modelId="{C610105F-880F-4D61-A9A7-51FE60447DC2}" srcId="{7318755D-6281-42F1-8F78-AEB275E7025A}" destId="{B67E0DBB-C63C-4CB9-A87B-22D03A62CACF}" srcOrd="2" destOrd="0" parTransId="{0D225B10-6FC2-41DA-8EA6-C3636868C378}" sibTransId="{5EE0136A-D22B-4C86-B1BB-DEAF54792C45}"/>
    <dgm:cxn modelId="{99408358-6BCA-450B-86DD-9A707BAF71B2}" srcId="{7318755D-6281-42F1-8F78-AEB275E7025A}" destId="{A2A653D9-21A2-4783-98E5-D69D8C49DFE7}" srcOrd="1" destOrd="0" parTransId="{83F4FADA-9509-444A-8350-826B9581E291}" sibTransId="{818C9ECF-AC58-4661-9347-98CACB24FAA9}"/>
    <dgm:cxn modelId="{EDA71E8A-DDBA-43E6-ACF8-D45601533DC1}" srcId="{7318755D-6281-42F1-8F78-AEB275E7025A}" destId="{59F90BE7-E188-4DD9-AC5D-0D73AF97AD1F}" srcOrd="0" destOrd="0" parTransId="{9EA0692A-E2FA-4D96-B629-842EA4B9BA38}" sibTransId="{4CD6B213-08A3-47D2-AAF6-5B14D2E6E8DE}"/>
    <dgm:cxn modelId="{7FD3FBB8-0E06-4E4C-BB05-4EF8D7A97162}" type="presOf" srcId="{675DDA9D-5144-4DAF-9978-E8AD53EF91A2}" destId="{B112695C-B31A-4D24-BCF0-79EF06C48C38}" srcOrd="0" destOrd="0" presId="urn:microsoft.com/office/officeart/2018/2/layout/IconVerticalSolidList"/>
    <dgm:cxn modelId="{9D74A3C5-43A7-4FCC-9A3F-06B48FD06C5D}" type="presOf" srcId="{4E5B1866-3C68-4B69-B5FC-6487EC9C1A34}" destId="{2B2B48E1-BCC1-4DED-9E53-79A4D96DD91E}" srcOrd="0" destOrd="0" presId="urn:microsoft.com/office/officeart/2018/2/layout/IconVerticalSolidList"/>
    <dgm:cxn modelId="{1A7015C8-B808-481C-9B8B-05853FCF9BFC}" srcId="{7318755D-6281-42F1-8F78-AEB275E7025A}" destId="{103ACFED-5580-4C19-B638-284EB625D334}" srcOrd="3" destOrd="0" parTransId="{E82F07CA-1426-4528-8987-6DD708FB2E20}" sibTransId="{D4B9DBF1-20D2-46B7-8AF1-B74977DC1AAB}"/>
    <dgm:cxn modelId="{F82B66D0-BABF-4EF4-AF3E-A2E301D75BD3}" type="presOf" srcId="{7318755D-6281-42F1-8F78-AEB275E7025A}" destId="{6F6B767C-F041-4DD4-848E-8F5EADC466B4}" srcOrd="0" destOrd="0" presId="urn:microsoft.com/office/officeart/2018/2/layout/IconVerticalSolidList"/>
    <dgm:cxn modelId="{D2E8AFD3-4AC2-47CB-AA4B-3B4C5CFE35E0}" type="presOf" srcId="{A2A653D9-21A2-4783-98E5-D69D8C49DFE7}" destId="{A9FEFB58-8E7F-46B6-8312-A53889169C11}" srcOrd="0" destOrd="0" presId="urn:microsoft.com/office/officeart/2018/2/layout/IconVerticalSolidList"/>
    <dgm:cxn modelId="{EE3DE6D5-6F42-4FF1-BCE8-07A1C96866F5}" type="presOf" srcId="{B67E0DBB-C63C-4CB9-A87B-22D03A62CACF}" destId="{64BB8DC2-A674-41A6-B57D-63B1B801C182}" srcOrd="0" destOrd="0" presId="urn:microsoft.com/office/officeart/2018/2/layout/IconVerticalSolidList"/>
    <dgm:cxn modelId="{CAB260ED-F95D-4848-B343-40443D625E9B}" srcId="{7318755D-6281-42F1-8F78-AEB275E7025A}" destId="{4E5B1866-3C68-4B69-B5FC-6487EC9C1A34}" srcOrd="5" destOrd="0" parTransId="{67EA61C3-A789-4682-AF8A-EE50F4ED164A}" sibTransId="{EC4A809E-BFA7-423E-9FA1-C0E3BC31956C}"/>
    <dgm:cxn modelId="{D0A15B49-DB0F-4D1C-91C5-581E24EDD189}" type="presParOf" srcId="{6F6B767C-F041-4DD4-848E-8F5EADC466B4}" destId="{CB460CB6-133A-49BC-9784-5CD6ED535574}" srcOrd="0" destOrd="0" presId="urn:microsoft.com/office/officeart/2018/2/layout/IconVerticalSolidList"/>
    <dgm:cxn modelId="{2E137755-7E6E-4239-BB48-B180A85CA9C1}" type="presParOf" srcId="{CB460CB6-133A-49BC-9784-5CD6ED535574}" destId="{E0D44055-DE0C-44B8-8F55-BF519B8767F0}" srcOrd="0" destOrd="0" presId="urn:microsoft.com/office/officeart/2018/2/layout/IconVerticalSolidList"/>
    <dgm:cxn modelId="{46FEC3C6-0301-4D40-8681-AA1DB30C67EE}" type="presParOf" srcId="{CB460CB6-133A-49BC-9784-5CD6ED535574}" destId="{52F32D45-830D-4CCB-BE16-7C432E1E5799}" srcOrd="1" destOrd="0" presId="urn:microsoft.com/office/officeart/2018/2/layout/IconVerticalSolidList"/>
    <dgm:cxn modelId="{DF6BE8C1-03E6-4AE9-8827-795C27200136}" type="presParOf" srcId="{CB460CB6-133A-49BC-9784-5CD6ED535574}" destId="{99CEB6D3-E237-4F1E-8918-68B8215AFB13}" srcOrd="2" destOrd="0" presId="urn:microsoft.com/office/officeart/2018/2/layout/IconVerticalSolidList"/>
    <dgm:cxn modelId="{03210EE5-FA8F-430C-939A-B0E864397BCF}" type="presParOf" srcId="{CB460CB6-133A-49BC-9784-5CD6ED535574}" destId="{F78EFE21-A3C4-480A-AA6C-A345B915BDEE}" srcOrd="3" destOrd="0" presId="urn:microsoft.com/office/officeart/2018/2/layout/IconVerticalSolidList"/>
    <dgm:cxn modelId="{3DC1D340-660A-4066-9A43-DC959E4739D1}" type="presParOf" srcId="{6F6B767C-F041-4DD4-848E-8F5EADC466B4}" destId="{76E0819B-1566-44C2-A68B-210E899BE8AB}" srcOrd="1" destOrd="0" presId="urn:microsoft.com/office/officeart/2018/2/layout/IconVerticalSolidList"/>
    <dgm:cxn modelId="{0B099D08-5885-4A91-A8EA-F72F784CEEB4}" type="presParOf" srcId="{6F6B767C-F041-4DD4-848E-8F5EADC466B4}" destId="{BB4EBD54-527B-4D0C-A7D1-7151B76AF773}" srcOrd="2" destOrd="0" presId="urn:microsoft.com/office/officeart/2018/2/layout/IconVerticalSolidList"/>
    <dgm:cxn modelId="{E72840F0-A800-4733-B50D-A747E35E2BB8}" type="presParOf" srcId="{BB4EBD54-527B-4D0C-A7D1-7151B76AF773}" destId="{A7FFD48A-548A-43A5-9B4D-2BC7F8B45AC8}" srcOrd="0" destOrd="0" presId="urn:microsoft.com/office/officeart/2018/2/layout/IconVerticalSolidList"/>
    <dgm:cxn modelId="{DFB59EBB-7C78-4086-ADF7-0B9E43489177}" type="presParOf" srcId="{BB4EBD54-527B-4D0C-A7D1-7151B76AF773}" destId="{680488A3-EF37-4A96-AA65-76C14819DD77}" srcOrd="1" destOrd="0" presId="urn:microsoft.com/office/officeart/2018/2/layout/IconVerticalSolidList"/>
    <dgm:cxn modelId="{81125BED-F382-41F9-AFC1-C8E759AC6F40}" type="presParOf" srcId="{BB4EBD54-527B-4D0C-A7D1-7151B76AF773}" destId="{27389F64-98E3-45A4-BCA0-A8ED72351196}" srcOrd="2" destOrd="0" presId="urn:microsoft.com/office/officeart/2018/2/layout/IconVerticalSolidList"/>
    <dgm:cxn modelId="{BC984356-5CBF-432E-B5FE-A115C3F30EF3}" type="presParOf" srcId="{BB4EBD54-527B-4D0C-A7D1-7151B76AF773}" destId="{A9FEFB58-8E7F-46B6-8312-A53889169C11}" srcOrd="3" destOrd="0" presId="urn:microsoft.com/office/officeart/2018/2/layout/IconVerticalSolidList"/>
    <dgm:cxn modelId="{33DCA47D-1540-4F77-B7B0-116FE5DE5867}" type="presParOf" srcId="{6F6B767C-F041-4DD4-848E-8F5EADC466B4}" destId="{E86E04D9-6DA4-40D2-81EF-B9719C37AF87}" srcOrd="3" destOrd="0" presId="urn:microsoft.com/office/officeart/2018/2/layout/IconVerticalSolidList"/>
    <dgm:cxn modelId="{92C3D62C-0040-4765-8E84-5BAAF78BA419}" type="presParOf" srcId="{6F6B767C-F041-4DD4-848E-8F5EADC466B4}" destId="{8D8049F1-88F1-45D1-8260-93601E30155F}" srcOrd="4" destOrd="0" presId="urn:microsoft.com/office/officeart/2018/2/layout/IconVerticalSolidList"/>
    <dgm:cxn modelId="{36C0533A-37AB-4912-B63F-C90C1BA761C1}" type="presParOf" srcId="{8D8049F1-88F1-45D1-8260-93601E30155F}" destId="{F4EFCD3C-7425-4637-A617-D11C5D7A1C9B}" srcOrd="0" destOrd="0" presId="urn:microsoft.com/office/officeart/2018/2/layout/IconVerticalSolidList"/>
    <dgm:cxn modelId="{A4810569-9F5B-4D02-97DB-812DB82164E9}" type="presParOf" srcId="{8D8049F1-88F1-45D1-8260-93601E30155F}" destId="{36F11C23-718D-4C43-9D07-35750E3529D3}" srcOrd="1" destOrd="0" presId="urn:microsoft.com/office/officeart/2018/2/layout/IconVerticalSolidList"/>
    <dgm:cxn modelId="{5AC241F1-FBE1-478F-B96E-4E6855FC11F6}" type="presParOf" srcId="{8D8049F1-88F1-45D1-8260-93601E30155F}" destId="{E6A7C9AF-53F9-462B-B83A-E0C74D38E123}" srcOrd="2" destOrd="0" presId="urn:microsoft.com/office/officeart/2018/2/layout/IconVerticalSolidList"/>
    <dgm:cxn modelId="{921C2342-FD5F-4118-AB50-B7A6EFDD8D3F}" type="presParOf" srcId="{8D8049F1-88F1-45D1-8260-93601E30155F}" destId="{64BB8DC2-A674-41A6-B57D-63B1B801C182}" srcOrd="3" destOrd="0" presId="urn:microsoft.com/office/officeart/2018/2/layout/IconVerticalSolidList"/>
    <dgm:cxn modelId="{1F11B7DC-A349-4FA4-A555-161048068CF6}" type="presParOf" srcId="{6F6B767C-F041-4DD4-848E-8F5EADC466B4}" destId="{52B280E5-F9F3-4240-9DBD-F6EA2C240243}" srcOrd="5" destOrd="0" presId="urn:microsoft.com/office/officeart/2018/2/layout/IconVerticalSolidList"/>
    <dgm:cxn modelId="{D2502458-FB13-47E1-95AD-753419AE65E4}" type="presParOf" srcId="{6F6B767C-F041-4DD4-848E-8F5EADC466B4}" destId="{D0700D4E-C7B9-4F2A-B11B-62B9056F2317}" srcOrd="6" destOrd="0" presId="urn:microsoft.com/office/officeart/2018/2/layout/IconVerticalSolidList"/>
    <dgm:cxn modelId="{4935660B-676E-4F3A-8ED7-438E2E085EEA}" type="presParOf" srcId="{D0700D4E-C7B9-4F2A-B11B-62B9056F2317}" destId="{2448C836-52DC-458C-9D8A-D722D56AB391}" srcOrd="0" destOrd="0" presId="urn:microsoft.com/office/officeart/2018/2/layout/IconVerticalSolidList"/>
    <dgm:cxn modelId="{24D8683B-B017-4C7E-92B5-550D6E96A09E}" type="presParOf" srcId="{D0700D4E-C7B9-4F2A-B11B-62B9056F2317}" destId="{4CEEA7FA-BE89-4BC3-8A2F-1E56D5491732}" srcOrd="1" destOrd="0" presId="urn:microsoft.com/office/officeart/2018/2/layout/IconVerticalSolidList"/>
    <dgm:cxn modelId="{D08039E4-23D2-415F-BCB6-0B660356C6E2}" type="presParOf" srcId="{D0700D4E-C7B9-4F2A-B11B-62B9056F2317}" destId="{48B9EF1B-2505-409C-8F2A-4A77751E7519}" srcOrd="2" destOrd="0" presId="urn:microsoft.com/office/officeart/2018/2/layout/IconVerticalSolidList"/>
    <dgm:cxn modelId="{C6F7A199-68E9-4DEB-A01F-D7B53C4CEBC9}" type="presParOf" srcId="{D0700D4E-C7B9-4F2A-B11B-62B9056F2317}" destId="{99F23DAA-78BB-4785-AF30-CD7261587910}" srcOrd="3" destOrd="0" presId="urn:microsoft.com/office/officeart/2018/2/layout/IconVerticalSolidList"/>
    <dgm:cxn modelId="{16F7F2F0-6365-4E5A-87B4-0BFFC60947CB}" type="presParOf" srcId="{6F6B767C-F041-4DD4-848E-8F5EADC466B4}" destId="{F0FC9F9E-AD1F-4E3D-AEC7-94354B3DA5E1}" srcOrd="7" destOrd="0" presId="urn:microsoft.com/office/officeart/2018/2/layout/IconVerticalSolidList"/>
    <dgm:cxn modelId="{21C28F51-BB06-4F5B-B44A-E650AB4E3F27}" type="presParOf" srcId="{6F6B767C-F041-4DD4-848E-8F5EADC466B4}" destId="{F35A7DC3-3E61-4A8C-BE7F-B4B87989C43D}" srcOrd="8" destOrd="0" presId="urn:microsoft.com/office/officeart/2018/2/layout/IconVerticalSolidList"/>
    <dgm:cxn modelId="{8DCE45CF-E7BB-4141-BF7F-65B2652A8991}" type="presParOf" srcId="{F35A7DC3-3E61-4A8C-BE7F-B4B87989C43D}" destId="{2B37DFCF-BE0B-44E1-846B-999E6CD25857}" srcOrd="0" destOrd="0" presId="urn:microsoft.com/office/officeart/2018/2/layout/IconVerticalSolidList"/>
    <dgm:cxn modelId="{0DD7ED44-13A2-4C42-8049-25D017C90A55}" type="presParOf" srcId="{F35A7DC3-3E61-4A8C-BE7F-B4B87989C43D}" destId="{BD85EBD0-6FA4-4862-AC97-D60BEE122543}" srcOrd="1" destOrd="0" presId="urn:microsoft.com/office/officeart/2018/2/layout/IconVerticalSolidList"/>
    <dgm:cxn modelId="{3E518359-DEA7-4874-A2B0-4DCAC0A1A8FC}" type="presParOf" srcId="{F35A7DC3-3E61-4A8C-BE7F-B4B87989C43D}" destId="{91313C9A-3515-485F-A31D-FAAF2FBD4E1F}" srcOrd="2" destOrd="0" presId="urn:microsoft.com/office/officeart/2018/2/layout/IconVerticalSolidList"/>
    <dgm:cxn modelId="{BD9F525A-F364-4F57-B402-B8C56AFE248D}" type="presParOf" srcId="{F35A7DC3-3E61-4A8C-BE7F-B4B87989C43D}" destId="{B112695C-B31A-4D24-BCF0-79EF06C48C38}" srcOrd="3" destOrd="0" presId="urn:microsoft.com/office/officeart/2018/2/layout/IconVerticalSolidList"/>
    <dgm:cxn modelId="{2E80297B-685A-4430-9E8B-4BCFB5036035}" type="presParOf" srcId="{6F6B767C-F041-4DD4-848E-8F5EADC466B4}" destId="{2FC2D0EB-85FB-4595-B8FA-9E2FFF0A7E28}" srcOrd="9" destOrd="0" presId="urn:microsoft.com/office/officeart/2018/2/layout/IconVerticalSolidList"/>
    <dgm:cxn modelId="{9D0EA5E5-99FC-4B83-8124-D29B93DEAFF7}" type="presParOf" srcId="{6F6B767C-F041-4DD4-848E-8F5EADC466B4}" destId="{B2EB0C1E-BEF1-4699-9683-848A896713BE}" srcOrd="10" destOrd="0" presId="urn:microsoft.com/office/officeart/2018/2/layout/IconVerticalSolidList"/>
    <dgm:cxn modelId="{00491030-B4AA-477B-A398-0D96C87009FF}" type="presParOf" srcId="{B2EB0C1E-BEF1-4699-9683-848A896713BE}" destId="{2DE9F6DB-5AB4-4582-A149-6A610FE27297}" srcOrd="0" destOrd="0" presId="urn:microsoft.com/office/officeart/2018/2/layout/IconVerticalSolidList"/>
    <dgm:cxn modelId="{5EC8EB6F-2E24-492B-8B87-EA2452FE5614}" type="presParOf" srcId="{B2EB0C1E-BEF1-4699-9683-848A896713BE}" destId="{9BB1B46E-7467-4A03-B865-07C8F0BFD1C5}" srcOrd="1" destOrd="0" presId="urn:microsoft.com/office/officeart/2018/2/layout/IconVerticalSolidList"/>
    <dgm:cxn modelId="{89725033-D93E-4C9F-B8D4-BCA2ACF910A5}" type="presParOf" srcId="{B2EB0C1E-BEF1-4699-9683-848A896713BE}" destId="{0217A177-F938-49A1-8750-6B7CAC91EC8C}" srcOrd="2" destOrd="0" presId="urn:microsoft.com/office/officeart/2018/2/layout/IconVerticalSolidList"/>
    <dgm:cxn modelId="{90BAB3A4-9F1F-466A-95A8-81B66A8D4EB6}" type="presParOf" srcId="{B2EB0C1E-BEF1-4699-9683-848A896713BE}" destId="{2B2B48E1-BCC1-4DED-9E53-79A4D96DD91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D44055-DE0C-44B8-8F55-BF519B8767F0}">
      <dsp:nvSpPr>
        <dsp:cNvPr id="0" name=""/>
        <dsp:cNvSpPr/>
      </dsp:nvSpPr>
      <dsp:spPr>
        <a:xfrm>
          <a:off x="0" y="1181"/>
          <a:ext cx="6578967" cy="5034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F32D45-830D-4CCB-BE16-7C432E1E5799}">
      <dsp:nvSpPr>
        <dsp:cNvPr id="0" name=""/>
        <dsp:cNvSpPr/>
      </dsp:nvSpPr>
      <dsp:spPr>
        <a:xfrm>
          <a:off x="152295" y="114459"/>
          <a:ext cx="276901" cy="2769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8EFE21-A3C4-480A-AA6C-A345B915BDEE}">
      <dsp:nvSpPr>
        <dsp:cNvPr id="0" name=""/>
        <dsp:cNvSpPr/>
      </dsp:nvSpPr>
      <dsp:spPr>
        <a:xfrm>
          <a:off x="581492" y="1181"/>
          <a:ext cx="5997474" cy="5034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282" tIns="53282" rIns="53282" bIns="53282" numCol="1" spcCol="1270" anchor="ctr" anchorCtr="0">
          <a:noAutofit/>
        </a:bodyPr>
        <a:lstStyle/>
        <a:p>
          <a:pPr marL="0" lvl="0" indent="0" algn="l" defTabSz="844550">
            <a:lnSpc>
              <a:spcPct val="90000"/>
            </a:lnSpc>
            <a:spcBef>
              <a:spcPct val="0"/>
            </a:spcBef>
            <a:spcAft>
              <a:spcPct val="35000"/>
            </a:spcAft>
            <a:buNone/>
          </a:pPr>
          <a:r>
            <a:rPr lang="en-GB" sz="1900" kern="1200"/>
            <a:t>Introduction</a:t>
          </a:r>
          <a:endParaRPr lang="en-US" sz="1900" kern="1200"/>
        </a:p>
      </dsp:txBody>
      <dsp:txXfrm>
        <a:off x="581492" y="1181"/>
        <a:ext cx="5997474" cy="503456"/>
      </dsp:txXfrm>
    </dsp:sp>
    <dsp:sp modelId="{A7FFD48A-548A-43A5-9B4D-2BC7F8B45AC8}">
      <dsp:nvSpPr>
        <dsp:cNvPr id="0" name=""/>
        <dsp:cNvSpPr/>
      </dsp:nvSpPr>
      <dsp:spPr>
        <a:xfrm>
          <a:off x="0" y="630502"/>
          <a:ext cx="6578967" cy="5034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0488A3-EF37-4A96-AA65-76C14819DD77}">
      <dsp:nvSpPr>
        <dsp:cNvPr id="0" name=""/>
        <dsp:cNvSpPr/>
      </dsp:nvSpPr>
      <dsp:spPr>
        <a:xfrm>
          <a:off x="152295" y="743779"/>
          <a:ext cx="276901" cy="2769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FEFB58-8E7F-46B6-8312-A53889169C11}">
      <dsp:nvSpPr>
        <dsp:cNvPr id="0" name=""/>
        <dsp:cNvSpPr/>
      </dsp:nvSpPr>
      <dsp:spPr>
        <a:xfrm>
          <a:off x="581492" y="630502"/>
          <a:ext cx="5997474" cy="5034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282" tIns="53282" rIns="53282" bIns="53282" numCol="1" spcCol="1270" anchor="ctr" anchorCtr="0">
          <a:noAutofit/>
        </a:bodyPr>
        <a:lstStyle/>
        <a:p>
          <a:pPr marL="0" lvl="0" indent="0" algn="l" defTabSz="844550">
            <a:lnSpc>
              <a:spcPct val="90000"/>
            </a:lnSpc>
            <a:spcBef>
              <a:spcPct val="0"/>
            </a:spcBef>
            <a:spcAft>
              <a:spcPct val="35000"/>
            </a:spcAft>
            <a:buNone/>
          </a:pPr>
          <a:r>
            <a:rPr lang="en-GB" sz="1900" kern="1200"/>
            <a:t>Organisation</a:t>
          </a:r>
          <a:endParaRPr lang="en-US" sz="1900" kern="1200"/>
        </a:p>
      </dsp:txBody>
      <dsp:txXfrm>
        <a:off x="581492" y="630502"/>
        <a:ext cx="5997474" cy="503456"/>
      </dsp:txXfrm>
    </dsp:sp>
    <dsp:sp modelId="{F4EFCD3C-7425-4637-A617-D11C5D7A1C9B}">
      <dsp:nvSpPr>
        <dsp:cNvPr id="0" name=""/>
        <dsp:cNvSpPr/>
      </dsp:nvSpPr>
      <dsp:spPr>
        <a:xfrm>
          <a:off x="0" y="1259822"/>
          <a:ext cx="6578967" cy="5034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F11C23-718D-4C43-9D07-35750E3529D3}">
      <dsp:nvSpPr>
        <dsp:cNvPr id="0" name=""/>
        <dsp:cNvSpPr/>
      </dsp:nvSpPr>
      <dsp:spPr>
        <a:xfrm>
          <a:off x="152295" y="1373100"/>
          <a:ext cx="276901" cy="2769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BB8DC2-A674-41A6-B57D-63B1B801C182}">
      <dsp:nvSpPr>
        <dsp:cNvPr id="0" name=""/>
        <dsp:cNvSpPr/>
      </dsp:nvSpPr>
      <dsp:spPr>
        <a:xfrm>
          <a:off x="581492" y="1259822"/>
          <a:ext cx="5997474" cy="5034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282" tIns="53282" rIns="53282" bIns="53282" numCol="1" spcCol="1270" anchor="ctr" anchorCtr="0">
          <a:noAutofit/>
        </a:bodyPr>
        <a:lstStyle/>
        <a:p>
          <a:pPr marL="0" lvl="0" indent="0" algn="l" defTabSz="844550">
            <a:lnSpc>
              <a:spcPct val="90000"/>
            </a:lnSpc>
            <a:spcBef>
              <a:spcPct val="0"/>
            </a:spcBef>
            <a:spcAft>
              <a:spcPct val="35000"/>
            </a:spcAft>
            <a:buNone/>
          </a:pPr>
          <a:r>
            <a:rPr lang="en-GB" sz="1900" kern="1200"/>
            <a:t>Communication</a:t>
          </a:r>
          <a:endParaRPr lang="en-US" sz="1900" kern="1200"/>
        </a:p>
      </dsp:txBody>
      <dsp:txXfrm>
        <a:off x="581492" y="1259822"/>
        <a:ext cx="5997474" cy="503456"/>
      </dsp:txXfrm>
    </dsp:sp>
    <dsp:sp modelId="{2448C836-52DC-458C-9D8A-D722D56AB391}">
      <dsp:nvSpPr>
        <dsp:cNvPr id="0" name=""/>
        <dsp:cNvSpPr/>
      </dsp:nvSpPr>
      <dsp:spPr>
        <a:xfrm>
          <a:off x="0" y="1889143"/>
          <a:ext cx="6578967" cy="5034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EEA7FA-BE89-4BC3-8A2F-1E56D5491732}">
      <dsp:nvSpPr>
        <dsp:cNvPr id="0" name=""/>
        <dsp:cNvSpPr/>
      </dsp:nvSpPr>
      <dsp:spPr>
        <a:xfrm>
          <a:off x="152295" y="2002421"/>
          <a:ext cx="276901" cy="27690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9F23DAA-78BB-4785-AF30-CD7261587910}">
      <dsp:nvSpPr>
        <dsp:cNvPr id="0" name=""/>
        <dsp:cNvSpPr/>
      </dsp:nvSpPr>
      <dsp:spPr>
        <a:xfrm>
          <a:off x="581492" y="1889143"/>
          <a:ext cx="5997474" cy="5034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282" tIns="53282" rIns="53282" bIns="53282" numCol="1" spcCol="1270" anchor="ctr" anchorCtr="0">
          <a:noAutofit/>
        </a:bodyPr>
        <a:lstStyle/>
        <a:p>
          <a:pPr marL="0" lvl="0" indent="0" algn="l" defTabSz="844550">
            <a:lnSpc>
              <a:spcPct val="90000"/>
            </a:lnSpc>
            <a:spcBef>
              <a:spcPct val="0"/>
            </a:spcBef>
            <a:spcAft>
              <a:spcPct val="35000"/>
            </a:spcAft>
            <a:buNone/>
          </a:pPr>
          <a:r>
            <a:rPr lang="en-GB" sz="1900" kern="1200"/>
            <a:t>Teamwork</a:t>
          </a:r>
          <a:endParaRPr lang="en-US" sz="1900" kern="1200"/>
        </a:p>
      </dsp:txBody>
      <dsp:txXfrm>
        <a:off x="581492" y="1889143"/>
        <a:ext cx="5997474" cy="503456"/>
      </dsp:txXfrm>
    </dsp:sp>
    <dsp:sp modelId="{2B37DFCF-BE0B-44E1-846B-999E6CD25857}">
      <dsp:nvSpPr>
        <dsp:cNvPr id="0" name=""/>
        <dsp:cNvSpPr/>
      </dsp:nvSpPr>
      <dsp:spPr>
        <a:xfrm>
          <a:off x="0" y="2518464"/>
          <a:ext cx="6578967" cy="5034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85EBD0-6FA4-4862-AC97-D60BEE122543}">
      <dsp:nvSpPr>
        <dsp:cNvPr id="0" name=""/>
        <dsp:cNvSpPr/>
      </dsp:nvSpPr>
      <dsp:spPr>
        <a:xfrm>
          <a:off x="152295" y="2631741"/>
          <a:ext cx="276901" cy="27690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12695C-B31A-4D24-BCF0-79EF06C48C38}">
      <dsp:nvSpPr>
        <dsp:cNvPr id="0" name=""/>
        <dsp:cNvSpPr/>
      </dsp:nvSpPr>
      <dsp:spPr>
        <a:xfrm>
          <a:off x="581492" y="2518464"/>
          <a:ext cx="5997474" cy="5034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282" tIns="53282" rIns="53282" bIns="53282" numCol="1" spcCol="1270" anchor="ctr" anchorCtr="0">
          <a:noAutofit/>
        </a:bodyPr>
        <a:lstStyle/>
        <a:p>
          <a:pPr marL="0" lvl="0" indent="0" algn="l" defTabSz="844550">
            <a:lnSpc>
              <a:spcPct val="90000"/>
            </a:lnSpc>
            <a:spcBef>
              <a:spcPct val="0"/>
            </a:spcBef>
            <a:spcAft>
              <a:spcPct val="35000"/>
            </a:spcAft>
            <a:buNone/>
          </a:pPr>
          <a:r>
            <a:rPr lang="en-GB" sz="1900" kern="1200"/>
            <a:t>Personal Development</a:t>
          </a:r>
          <a:endParaRPr lang="en-US" sz="1900" kern="1200"/>
        </a:p>
      </dsp:txBody>
      <dsp:txXfrm>
        <a:off x="581492" y="2518464"/>
        <a:ext cx="5997474" cy="503456"/>
      </dsp:txXfrm>
    </dsp:sp>
    <dsp:sp modelId="{2DE9F6DB-5AB4-4582-A149-6A610FE27297}">
      <dsp:nvSpPr>
        <dsp:cNvPr id="0" name=""/>
        <dsp:cNvSpPr/>
      </dsp:nvSpPr>
      <dsp:spPr>
        <a:xfrm>
          <a:off x="0" y="3147784"/>
          <a:ext cx="6578967" cy="5034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B1B46E-7467-4A03-B865-07C8F0BFD1C5}">
      <dsp:nvSpPr>
        <dsp:cNvPr id="0" name=""/>
        <dsp:cNvSpPr/>
      </dsp:nvSpPr>
      <dsp:spPr>
        <a:xfrm>
          <a:off x="152295" y="3261062"/>
          <a:ext cx="276901" cy="27690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2B48E1-BCC1-4DED-9E53-79A4D96DD91E}">
      <dsp:nvSpPr>
        <dsp:cNvPr id="0" name=""/>
        <dsp:cNvSpPr/>
      </dsp:nvSpPr>
      <dsp:spPr>
        <a:xfrm>
          <a:off x="581492" y="3147784"/>
          <a:ext cx="5997474" cy="5034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282" tIns="53282" rIns="53282" bIns="53282" numCol="1" spcCol="1270" anchor="ctr" anchorCtr="0">
          <a:noAutofit/>
        </a:bodyPr>
        <a:lstStyle/>
        <a:p>
          <a:pPr marL="0" lvl="0" indent="0" algn="l" defTabSz="844550">
            <a:lnSpc>
              <a:spcPct val="90000"/>
            </a:lnSpc>
            <a:spcBef>
              <a:spcPct val="0"/>
            </a:spcBef>
            <a:spcAft>
              <a:spcPct val="35000"/>
            </a:spcAft>
            <a:buNone/>
          </a:pPr>
          <a:r>
            <a:rPr lang="en-GB" sz="1900" kern="1200"/>
            <a:t>Conclusion</a:t>
          </a:r>
          <a:endParaRPr lang="en-US" sz="1900" kern="1200"/>
        </a:p>
      </dsp:txBody>
      <dsp:txXfrm>
        <a:off x="581492" y="3147784"/>
        <a:ext cx="5997474" cy="50345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C6BB3-4EDF-4825-BDDD-C596EDE1FF4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E451049-AB64-456A-9B67-E91A3F62518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93D53A4-5CDB-4DE0-B5E8-D3171A88C04A}"/>
              </a:ext>
            </a:extLst>
          </p:cNvPr>
          <p:cNvSpPr>
            <a:spLocks noGrp="1"/>
          </p:cNvSpPr>
          <p:nvPr>
            <p:ph type="dt" sz="half" idx="10"/>
          </p:nvPr>
        </p:nvSpPr>
        <p:spPr/>
        <p:txBody>
          <a:bodyPr/>
          <a:lstStyle/>
          <a:p>
            <a:fld id="{D649C0E7-277F-40CA-BFCA-C043AB02BEF0}" type="datetimeFigureOut">
              <a:rPr lang="en-GB" smtClean="0"/>
              <a:t>23/11/2021</a:t>
            </a:fld>
            <a:endParaRPr lang="en-GB"/>
          </a:p>
        </p:txBody>
      </p:sp>
      <p:sp>
        <p:nvSpPr>
          <p:cNvPr id="5" name="Footer Placeholder 4">
            <a:extLst>
              <a:ext uri="{FF2B5EF4-FFF2-40B4-BE49-F238E27FC236}">
                <a16:creationId xmlns:a16="http://schemas.microsoft.com/office/drawing/2014/main" id="{660211C9-F4D9-4904-B7BA-2A24E89A67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6B9347-FDB3-477A-9A85-FEBC4211CEF4}"/>
              </a:ext>
            </a:extLst>
          </p:cNvPr>
          <p:cNvSpPr>
            <a:spLocks noGrp="1"/>
          </p:cNvSpPr>
          <p:nvPr>
            <p:ph type="sldNum" sz="quarter" idx="12"/>
          </p:nvPr>
        </p:nvSpPr>
        <p:spPr/>
        <p:txBody>
          <a:bodyPr/>
          <a:lstStyle/>
          <a:p>
            <a:fld id="{4D5BEAD2-9B08-470E-A74B-DDF918F2E376}" type="slidenum">
              <a:rPr lang="en-GB" smtClean="0"/>
              <a:t>‹#›</a:t>
            </a:fld>
            <a:endParaRPr lang="en-GB"/>
          </a:p>
        </p:txBody>
      </p:sp>
    </p:spTree>
    <p:extLst>
      <p:ext uri="{BB962C8B-B14F-4D97-AF65-F5344CB8AC3E}">
        <p14:creationId xmlns:p14="http://schemas.microsoft.com/office/powerpoint/2010/main" val="35139660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CDCFE-E004-4F04-B4DA-4BB93BDA83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BF10CC6-0BA3-4D46-B659-6A520A71B7B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C3ABF0-80DC-4835-B594-FB7A2A895A1B}"/>
              </a:ext>
            </a:extLst>
          </p:cNvPr>
          <p:cNvSpPr>
            <a:spLocks noGrp="1"/>
          </p:cNvSpPr>
          <p:nvPr>
            <p:ph type="dt" sz="half" idx="10"/>
          </p:nvPr>
        </p:nvSpPr>
        <p:spPr/>
        <p:txBody>
          <a:bodyPr/>
          <a:lstStyle/>
          <a:p>
            <a:fld id="{D649C0E7-277F-40CA-BFCA-C043AB02BEF0}" type="datetimeFigureOut">
              <a:rPr lang="en-GB" smtClean="0"/>
              <a:t>23/11/2021</a:t>
            </a:fld>
            <a:endParaRPr lang="en-GB"/>
          </a:p>
        </p:txBody>
      </p:sp>
      <p:sp>
        <p:nvSpPr>
          <p:cNvPr id="5" name="Footer Placeholder 4">
            <a:extLst>
              <a:ext uri="{FF2B5EF4-FFF2-40B4-BE49-F238E27FC236}">
                <a16:creationId xmlns:a16="http://schemas.microsoft.com/office/drawing/2014/main" id="{C34325EC-74B9-4E06-9184-02FB75D999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3AE1D3-0C99-4D81-88ED-6DEFCB6B3C86}"/>
              </a:ext>
            </a:extLst>
          </p:cNvPr>
          <p:cNvSpPr>
            <a:spLocks noGrp="1"/>
          </p:cNvSpPr>
          <p:nvPr>
            <p:ph type="sldNum" sz="quarter" idx="12"/>
          </p:nvPr>
        </p:nvSpPr>
        <p:spPr/>
        <p:txBody>
          <a:bodyPr/>
          <a:lstStyle/>
          <a:p>
            <a:fld id="{4D5BEAD2-9B08-470E-A74B-DDF918F2E376}" type="slidenum">
              <a:rPr lang="en-GB" smtClean="0"/>
              <a:t>‹#›</a:t>
            </a:fld>
            <a:endParaRPr lang="en-GB"/>
          </a:p>
        </p:txBody>
      </p:sp>
    </p:spTree>
    <p:extLst>
      <p:ext uri="{BB962C8B-B14F-4D97-AF65-F5344CB8AC3E}">
        <p14:creationId xmlns:p14="http://schemas.microsoft.com/office/powerpoint/2010/main" val="35249045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872C1-75D8-4EDD-AB9E-9D6990D749B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6FA4F8E-5E38-40C9-B9AB-0BC97F9D235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035640-E329-4A27-BC09-8FB87E3A1676}"/>
              </a:ext>
            </a:extLst>
          </p:cNvPr>
          <p:cNvSpPr>
            <a:spLocks noGrp="1"/>
          </p:cNvSpPr>
          <p:nvPr>
            <p:ph type="dt" sz="half" idx="10"/>
          </p:nvPr>
        </p:nvSpPr>
        <p:spPr/>
        <p:txBody>
          <a:bodyPr/>
          <a:lstStyle/>
          <a:p>
            <a:fld id="{D649C0E7-277F-40CA-BFCA-C043AB02BEF0}" type="datetimeFigureOut">
              <a:rPr lang="en-GB" smtClean="0"/>
              <a:t>23/11/2021</a:t>
            </a:fld>
            <a:endParaRPr lang="en-GB"/>
          </a:p>
        </p:txBody>
      </p:sp>
      <p:sp>
        <p:nvSpPr>
          <p:cNvPr id="5" name="Footer Placeholder 4">
            <a:extLst>
              <a:ext uri="{FF2B5EF4-FFF2-40B4-BE49-F238E27FC236}">
                <a16:creationId xmlns:a16="http://schemas.microsoft.com/office/drawing/2014/main" id="{A1CA9B77-5F98-45A2-903E-5493C6550B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4C8DEF-1D68-449F-A8AF-3DFFF963AC11}"/>
              </a:ext>
            </a:extLst>
          </p:cNvPr>
          <p:cNvSpPr>
            <a:spLocks noGrp="1"/>
          </p:cNvSpPr>
          <p:nvPr>
            <p:ph type="sldNum" sz="quarter" idx="12"/>
          </p:nvPr>
        </p:nvSpPr>
        <p:spPr/>
        <p:txBody>
          <a:bodyPr/>
          <a:lstStyle/>
          <a:p>
            <a:fld id="{4D5BEAD2-9B08-470E-A74B-DDF918F2E376}" type="slidenum">
              <a:rPr lang="en-GB" smtClean="0"/>
              <a:t>‹#›</a:t>
            </a:fld>
            <a:endParaRPr lang="en-GB"/>
          </a:p>
        </p:txBody>
      </p:sp>
    </p:spTree>
    <p:extLst>
      <p:ext uri="{BB962C8B-B14F-4D97-AF65-F5344CB8AC3E}">
        <p14:creationId xmlns:p14="http://schemas.microsoft.com/office/powerpoint/2010/main" val="24045203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83005-5C10-48EF-BDBC-E43E6B5EB7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4DD4BB7-1D1C-471E-B0BE-501B20E1B80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2158EDD-793E-4962-AFEA-6A816EE9AA0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488AC40-659E-405D-8809-7111F4C7F5E8}"/>
              </a:ext>
            </a:extLst>
          </p:cNvPr>
          <p:cNvSpPr>
            <a:spLocks noGrp="1"/>
          </p:cNvSpPr>
          <p:nvPr>
            <p:ph type="dt" sz="half" idx="10"/>
          </p:nvPr>
        </p:nvSpPr>
        <p:spPr/>
        <p:txBody>
          <a:bodyPr/>
          <a:lstStyle/>
          <a:p>
            <a:fld id="{D649C0E7-277F-40CA-BFCA-C043AB02BEF0}" type="datetimeFigureOut">
              <a:rPr lang="en-GB" smtClean="0"/>
              <a:t>23/11/2021</a:t>
            </a:fld>
            <a:endParaRPr lang="en-GB"/>
          </a:p>
        </p:txBody>
      </p:sp>
      <p:sp>
        <p:nvSpPr>
          <p:cNvPr id="6" name="Footer Placeholder 5">
            <a:extLst>
              <a:ext uri="{FF2B5EF4-FFF2-40B4-BE49-F238E27FC236}">
                <a16:creationId xmlns:a16="http://schemas.microsoft.com/office/drawing/2014/main" id="{DEA06B6A-EAA7-4AFC-84E6-C119BA6DF2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3ADD3CE-0CAF-43D8-9230-6B846BF61983}"/>
              </a:ext>
            </a:extLst>
          </p:cNvPr>
          <p:cNvSpPr>
            <a:spLocks noGrp="1"/>
          </p:cNvSpPr>
          <p:nvPr>
            <p:ph type="sldNum" sz="quarter" idx="12"/>
          </p:nvPr>
        </p:nvSpPr>
        <p:spPr/>
        <p:txBody>
          <a:bodyPr/>
          <a:lstStyle/>
          <a:p>
            <a:fld id="{4D5BEAD2-9B08-470E-A74B-DDF918F2E376}" type="slidenum">
              <a:rPr lang="en-GB" smtClean="0"/>
              <a:t>‹#›</a:t>
            </a:fld>
            <a:endParaRPr lang="en-GB"/>
          </a:p>
        </p:txBody>
      </p:sp>
    </p:spTree>
    <p:extLst>
      <p:ext uri="{BB962C8B-B14F-4D97-AF65-F5344CB8AC3E}">
        <p14:creationId xmlns:p14="http://schemas.microsoft.com/office/powerpoint/2010/main" val="27698981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A75E4-7F08-4DB1-A323-D35892D0815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DF9B6C1-E6E4-4058-B9A4-758C45E6C56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0CA4BD0-27CE-4169-8682-BEAF500BCF9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7CFC06C-6748-413D-B7E4-C4FDDB99F0F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E872BB7-CE7C-4633-9C99-790CC7A92AB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E88976A-F56F-4130-9CA1-74E8757019DB}"/>
              </a:ext>
            </a:extLst>
          </p:cNvPr>
          <p:cNvSpPr>
            <a:spLocks noGrp="1"/>
          </p:cNvSpPr>
          <p:nvPr>
            <p:ph type="dt" sz="half" idx="10"/>
          </p:nvPr>
        </p:nvSpPr>
        <p:spPr/>
        <p:txBody>
          <a:bodyPr/>
          <a:lstStyle/>
          <a:p>
            <a:fld id="{D649C0E7-277F-40CA-BFCA-C043AB02BEF0}" type="datetimeFigureOut">
              <a:rPr lang="en-GB" smtClean="0"/>
              <a:t>23/11/2021</a:t>
            </a:fld>
            <a:endParaRPr lang="en-GB"/>
          </a:p>
        </p:txBody>
      </p:sp>
      <p:sp>
        <p:nvSpPr>
          <p:cNvPr id="8" name="Footer Placeholder 7">
            <a:extLst>
              <a:ext uri="{FF2B5EF4-FFF2-40B4-BE49-F238E27FC236}">
                <a16:creationId xmlns:a16="http://schemas.microsoft.com/office/drawing/2014/main" id="{6BA3D1CE-84E7-4C81-BC32-9988C1B9F14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8E7FF5C-F20D-4AF1-BFDB-0BC86C7EB852}"/>
              </a:ext>
            </a:extLst>
          </p:cNvPr>
          <p:cNvSpPr>
            <a:spLocks noGrp="1"/>
          </p:cNvSpPr>
          <p:nvPr>
            <p:ph type="sldNum" sz="quarter" idx="12"/>
          </p:nvPr>
        </p:nvSpPr>
        <p:spPr/>
        <p:txBody>
          <a:bodyPr/>
          <a:lstStyle/>
          <a:p>
            <a:fld id="{4D5BEAD2-9B08-470E-A74B-DDF918F2E376}" type="slidenum">
              <a:rPr lang="en-GB" smtClean="0"/>
              <a:t>‹#›</a:t>
            </a:fld>
            <a:endParaRPr lang="en-GB"/>
          </a:p>
        </p:txBody>
      </p:sp>
    </p:spTree>
    <p:extLst>
      <p:ext uri="{BB962C8B-B14F-4D97-AF65-F5344CB8AC3E}">
        <p14:creationId xmlns:p14="http://schemas.microsoft.com/office/powerpoint/2010/main" val="22862549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F2F08-A9D5-4183-B397-1C15CFC53E2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342F2A9-35D0-48B6-96B4-3EEF043854A3}"/>
              </a:ext>
            </a:extLst>
          </p:cNvPr>
          <p:cNvSpPr>
            <a:spLocks noGrp="1"/>
          </p:cNvSpPr>
          <p:nvPr>
            <p:ph type="dt" sz="half" idx="10"/>
          </p:nvPr>
        </p:nvSpPr>
        <p:spPr/>
        <p:txBody>
          <a:bodyPr/>
          <a:lstStyle/>
          <a:p>
            <a:fld id="{D649C0E7-277F-40CA-BFCA-C043AB02BEF0}" type="datetimeFigureOut">
              <a:rPr lang="en-GB" smtClean="0"/>
              <a:t>23/11/2021</a:t>
            </a:fld>
            <a:endParaRPr lang="en-GB"/>
          </a:p>
        </p:txBody>
      </p:sp>
      <p:sp>
        <p:nvSpPr>
          <p:cNvPr id="4" name="Footer Placeholder 3">
            <a:extLst>
              <a:ext uri="{FF2B5EF4-FFF2-40B4-BE49-F238E27FC236}">
                <a16:creationId xmlns:a16="http://schemas.microsoft.com/office/drawing/2014/main" id="{CAB5FD8F-E0F0-4DB2-BA67-A3C9F8D8232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1249F6D-8901-41FE-9F19-F18CCB7996DC}"/>
              </a:ext>
            </a:extLst>
          </p:cNvPr>
          <p:cNvSpPr>
            <a:spLocks noGrp="1"/>
          </p:cNvSpPr>
          <p:nvPr>
            <p:ph type="sldNum" sz="quarter" idx="12"/>
          </p:nvPr>
        </p:nvSpPr>
        <p:spPr/>
        <p:txBody>
          <a:bodyPr/>
          <a:lstStyle/>
          <a:p>
            <a:fld id="{4D5BEAD2-9B08-470E-A74B-DDF918F2E376}" type="slidenum">
              <a:rPr lang="en-GB" smtClean="0"/>
              <a:t>‹#›</a:t>
            </a:fld>
            <a:endParaRPr lang="en-GB"/>
          </a:p>
        </p:txBody>
      </p:sp>
    </p:spTree>
    <p:extLst>
      <p:ext uri="{BB962C8B-B14F-4D97-AF65-F5344CB8AC3E}">
        <p14:creationId xmlns:p14="http://schemas.microsoft.com/office/powerpoint/2010/main" val="11130399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F52D9F3-B030-4D2F-AD61-6980867306AD}"/>
              </a:ext>
            </a:extLst>
          </p:cNvPr>
          <p:cNvSpPr>
            <a:spLocks noGrp="1"/>
          </p:cNvSpPr>
          <p:nvPr>
            <p:ph type="dt" sz="half" idx="10"/>
          </p:nvPr>
        </p:nvSpPr>
        <p:spPr/>
        <p:txBody>
          <a:bodyPr/>
          <a:lstStyle/>
          <a:p>
            <a:fld id="{D649C0E7-277F-40CA-BFCA-C043AB02BEF0}" type="datetimeFigureOut">
              <a:rPr lang="en-GB" smtClean="0"/>
              <a:t>23/11/2021</a:t>
            </a:fld>
            <a:endParaRPr lang="en-GB"/>
          </a:p>
        </p:txBody>
      </p:sp>
      <p:sp>
        <p:nvSpPr>
          <p:cNvPr id="3" name="Footer Placeholder 2">
            <a:extLst>
              <a:ext uri="{FF2B5EF4-FFF2-40B4-BE49-F238E27FC236}">
                <a16:creationId xmlns:a16="http://schemas.microsoft.com/office/drawing/2014/main" id="{E0A4D67C-47BA-44A3-8A43-C0D750BE454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C03B78B-9DB7-4C82-B9FA-CAACBB38EFF6}"/>
              </a:ext>
            </a:extLst>
          </p:cNvPr>
          <p:cNvSpPr>
            <a:spLocks noGrp="1"/>
          </p:cNvSpPr>
          <p:nvPr>
            <p:ph type="sldNum" sz="quarter" idx="12"/>
          </p:nvPr>
        </p:nvSpPr>
        <p:spPr/>
        <p:txBody>
          <a:bodyPr/>
          <a:lstStyle/>
          <a:p>
            <a:fld id="{4D5BEAD2-9B08-470E-A74B-DDF918F2E376}" type="slidenum">
              <a:rPr lang="en-GB" smtClean="0"/>
              <a:t>‹#›</a:t>
            </a:fld>
            <a:endParaRPr lang="en-GB"/>
          </a:p>
        </p:txBody>
      </p:sp>
    </p:spTree>
    <p:extLst>
      <p:ext uri="{BB962C8B-B14F-4D97-AF65-F5344CB8AC3E}">
        <p14:creationId xmlns:p14="http://schemas.microsoft.com/office/powerpoint/2010/main" val="4614047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B3271-6D5D-4FB9-BC77-3C04893A58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0D89BF5-27D8-4D67-8D8D-394B7E2482F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4F60BE7-F109-4C4E-AD0C-84472C385B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CDAE74-6E61-4B6A-AB88-0129C51E889D}"/>
              </a:ext>
            </a:extLst>
          </p:cNvPr>
          <p:cNvSpPr>
            <a:spLocks noGrp="1"/>
          </p:cNvSpPr>
          <p:nvPr>
            <p:ph type="dt" sz="half" idx="10"/>
          </p:nvPr>
        </p:nvSpPr>
        <p:spPr/>
        <p:txBody>
          <a:bodyPr/>
          <a:lstStyle/>
          <a:p>
            <a:fld id="{D649C0E7-277F-40CA-BFCA-C043AB02BEF0}" type="datetimeFigureOut">
              <a:rPr lang="en-GB" smtClean="0"/>
              <a:t>23/11/2021</a:t>
            </a:fld>
            <a:endParaRPr lang="en-GB"/>
          </a:p>
        </p:txBody>
      </p:sp>
      <p:sp>
        <p:nvSpPr>
          <p:cNvPr id="6" name="Footer Placeholder 5">
            <a:extLst>
              <a:ext uri="{FF2B5EF4-FFF2-40B4-BE49-F238E27FC236}">
                <a16:creationId xmlns:a16="http://schemas.microsoft.com/office/drawing/2014/main" id="{C2B847F1-2FB9-4971-8062-7BCAF48E16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66B619-3056-4669-A238-31551177B7A8}"/>
              </a:ext>
            </a:extLst>
          </p:cNvPr>
          <p:cNvSpPr>
            <a:spLocks noGrp="1"/>
          </p:cNvSpPr>
          <p:nvPr>
            <p:ph type="sldNum" sz="quarter" idx="12"/>
          </p:nvPr>
        </p:nvSpPr>
        <p:spPr/>
        <p:txBody>
          <a:bodyPr/>
          <a:lstStyle/>
          <a:p>
            <a:fld id="{4D5BEAD2-9B08-470E-A74B-DDF918F2E376}" type="slidenum">
              <a:rPr lang="en-GB" smtClean="0"/>
              <a:t>‹#›</a:t>
            </a:fld>
            <a:endParaRPr lang="en-GB"/>
          </a:p>
        </p:txBody>
      </p:sp>
    </p:spTree>
    <p:extLst>
      <p:ext uri="{BB962C8B-B14F-4D97-AF65-F5344CB8AC3E}">
        <p14:creationId xmlns:p14="http://schemas.microsoft.com/office/powerpoint/2010/main" val="16493995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9A63C-BEE8-4335-996C-43CBE7241D6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E196A0-2333-4FA6-896F-529F0CF08A6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90BFFD6-4D76-4DD0-8D7B-27CF4221AC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935F271-0B58-42F7-95B6-E920AA7774C4}"/>
              </a:ext>
            </a:extLst>
          </p:cNvPr>
          <p:cNvSpPr>
            <a:spLocks noGrp="1"/>
          </p:cNvSpPr>
          <p:nvPr>
            <p:ph type="dt" sz="half" idx="10"/>
          </p:nvPr>
        </p:nvSpPr>
        <p:spPr/>
        <p:txBody>
          <a:bodyPr/>
          <a:lstStyle/>
          <a:p>
            <a:fld id="{D649C0E7-277F-40CA-BFCA-C043AB02BEF0}" type="datetimeFigureOut">
              <a:rPr lang="en-GB" smtClean="0"/>
              <a:t>23/11/2021</a:t>
            </a:fld>
            <a:endParaRPr lang="en-GB"/>
          </a:p>
        </p:txBody>
      </p:sp>
      <p:sp>
        <p:nvSpPr>
          <p:cNvPr id="6" name="Footer Placeholder 5">
            <a:extLst>
              <a:ext uri="{FF2B5EF4-FFF2-40B4-BE49-F238E27FC236}">
                <a16:creationId xmlns:a16="http://schemas.microsoft.com/office/drawing/2014/main" id="{34387BC2-75D0-4407-9DEB-DA9F7A77232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70EBB0-C921-4B56-A264-580048D5B061}"/>
              </a:ext>
            </a:extLst>
          </p:cNvPr>
          <p:cNvSpPr>
            <a:spLocks noGrp="1"/>
          </p:cNvSpPr>
          <p:nvPr>
            <p:ph type="sldNum" sz="quarter" idx="12"/>
          </p:nvPr>
        </p:nvSpPr>
        <p:spPr/>
        <p:txBody>
          <a:bodyPr/>
          <a:lstStyle/>
          <a:p>
            <a:fld id="{4D5BEAD2-9B08-470E-A74B-DDF918F2E376}" type="slidenum">
              <a:rPr lang="en-GB" smtClean="0"/>
              <a:t>‹#›</a:t>
            </a:fld>
            <a:endParaRPr lang="en-GB"/>
          </a:p>
        </p:txBody>
      </p:sp>
    </p:spTree>
    <p:extLst>
      <p:ext uri="{BB962C8B-B14F-4D97-AF65-F5344CB8AC3E}">
        <p14:creationId xmlns:p14="http://schemas.microsoft.com/office/powerpoint/2010/main" val="9148872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EAF62F-F4D4-43FC-8804-6769E67669A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611159-0FB0-4FBA-8DD5-14A3FB8E482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38D2F2-5F8D-461A-B6E3-9F769CB8A0BC}"/>
              </a:ext>
            </a:extLst>
          </p:cNvPr>
          <p:cNvSpPr>
            <a:spLocks noGrp="1"/>
          </p:cNvSpPr>
          <p:nvPr>
            <p:ph type="dt" sz="half" idx="10"/>
          </p:nvPr>
        </p:nvSpPr>
        <p:spPr/>
        <p:txBody>
          <a:bodyPr/>
          <a:lstStyle/>
          <a:p>
            <a:fld id="{D649C0E7-277F-40CA-BFCA-C043AB02BEF0}" type="datetimeFigureOut">
              <a:rPr lang="en-GB" smtClean="0"/>
              <a:t>23/11/2021</a:t>
            </a:fld>
            <a:endParaRPr lang="en-GB"/>
          </a:p>
        </p:txBody>
      </p:sp>
      <p:sp>
        <p:nvSpPr>
          <p:cNvPr id="5" name="Footer Placeholder 4">
            <a:extLst>
              <a:ext uri="{FF2B5EF4-FFF2-40B4-BE49-F238E27FC236}">
                <a16:creationId xmlns:a16="http://schemas.microsoft.com/office/drawing/2014/main" id="{4B86BA04-5CCF-40E7-90E3-212FF647FA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F19B24-4E1F-44CD-A8BE-1DC1E132913E}"/>
              </a:ext>
            </a:extLst>
          </p:cNvPr>
          <p:cNvSpPr>
            <a:spLocks noGrp="1"/>
          </p:cNvSpPr>
          <p:nvPr>
            <p:ph type="sldNum" sz="quarter" idx="12"/>
          </p:nvPr>
        </p:nvSpPr>
        <p:spPr/>
        <p:txBody>
          <a:bodyPr/>
          <a:lstStyle/>
          <a:p>
            <a:fld id="{4D5BEAD2-9B08-470E-A74B-DDF918F2E376}" type="slidenum">
              <a:rPr lang="en-GB" smtClean="0"/>
              <a:t>‹#›</a:t>
            </a:fld>
            <a:endParaRPr lang="en-GB"/>
          </a:p>
        </p:txBody>
      </p:sp>
    </p:spTree>
    <p:extLst>
      <p:ext uri="{BB962C8B-B14F-4D97-AF65-F5344CB8AC3E}">
        <p14:creationId xmlns:p14="http://schemas.microsoft.com/office/powerpoint/2010/main" val="11483162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08B9D02-8952-4415-A168-2CC6626A8BE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F8105CD-C6D0-400E-A08D-5BA62DA0088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6FB272-ABE9-4999-901A-CC74E0AEAD42}"/>
              </a:ext>
            </a:extLst>
          </p:cNvPr>
          <p:cNvSpPr>
            <a:spLocks noGrp="1"/>
          </p:cNvSpPr>
          <p:nvPr>
            <p:ph type="dt" sz="half" idx="10"/>
          </p:nvPr>
        </p:nvSpPr>
        <p:spPr/>
        <p:txBody>
          <a:bodyPr/>
          <a:lstStyle/>
          <a:p>
            <a:fld id="{D649C0E7-277F-40CA-BFCA-C043AB02BEF0}" type="datetimeFigureOut">
              <a:rPr lang="en-GB" smtClean="0"/>
              <a:t>23/11/2021</a:t>
            </a:fld>
            <a:endParaRPr lang="en-GB"/>
          </a:p>
        </p:txBody>
      </p:sp>
      <p:sp>
        <p:nvSpPr>
          <p:cNvPr id="5" name="Footer Placeholder 4">
            <a:extLst>
              <a:ext uri="{FF2B5EF4-FFF2-40B4-BE49-F238E27FC236}">
                <a16:creationId xmlns:a16="http://schemas.microsoft.com/office/drawing/2014/main" id="{71277EB2-BF66-4552-836E-956C60477F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42DA3F-1264-4AD0-AB80-270C4E40F227}"/>
              </a:ext>
            </a:extLst>
          </p:cNvPr>
          <p:cNvSpPr>
            <a:spLocks noGrp="1"/>
          </p:cNvSpPr>
          <p:nvPr>
            <p:ph type="sldNum" sz="quarter" idx="12"/>
          </p:nvPr>
        </p:nvSpPr>
        <p:spPr/>
        <p:txBody>
          <a:bodyPr/>
          <a:lstStyle/>
          <a:p>
            <a:fld id="{4D5BEAD2-9B08-470E-A74B-DDF918F2E376}" type="slidenum">
              <a:rPr lang="en-GB" smtClean="0"/>
              <a:t>‹#›</a:t>
            </a:fld>
            <a:endParaRPr lang="en-GB"/>
          </a:p>
        </p:txBody>
      </p:sp>
    </p:spTree>
    <p:extLst>
      <p:ext uri="{BB962C8B-B14F-4D97-AF65-F5344CB8AC3E}">
        <p14:creationId xmlns:p14="http://schemas.microsoft.com/office/powerpoint/2010/main" val="9303573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42B860-F656-495F-BD32-D87534ED532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93D4F91-CE76-4B03-9531-2307A3E7523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D67DCB-4DDC-4911-8D0C-E8F3EB5141D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649C0E7-277F-40CA-BFCA-C043AB02BEF0}" type="datetimeFigureOut">
              <a:rPr lang="en-GB" smtClean="0"/>
              <a:t>23/11/2021</a:t>
            </a:fld>
            <a:endParaRPr lang="en-GB"/>
          </a:p>
        </p:txBody>
      </p:sp>
      <p:sp>
        <p:nvSpPr>
          <p:cNvPr id="5" name="Footer Placeholder 4">
            <a:extLst>
              <a:ext uri="{FF2B5EF4-FFF2-40B4-BE49-F238E27FC236}">
                <a16:creationId xmlns:a16="http://schemas.microsoft.com/office/drawing/2014/main" id="{E0736388-93A4-40AE-AC51-D9331731ACF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03E89D0-38EB-4ACD-869D-D95F58E8D84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D5BEAD2-9B08-470E-A74B-DDF918F2E376}" type="slidenum">
              <a:rPr lang="en-GB" smtClean="0"/>
              <a:t>‹#›</a:t>
            </a:fld>
            <a:endParaRPr lang="en-GB"/>
          </a:p>
        </p:txBody>
      </p:sp>
    </p:spTree>
    <p:extLst>
      <p:ext uri="{BB962C8B-B14F-4D97-AF65-F5344CB8AC3E}">
        <p14:creationId xmlns:p14="http://schemas.microsoft.com/office/powerpoint/2010/main" val="38739226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stevengriffith.com/email-power/" TargetMode="External"/><Relationship Id="rId2" Type="http://schemas.openxmlformats.org/officeDocument/2006/relationships/hyperlink" Target="https://www.sebiology.org/docs/default-source/about-seb-documents/seb-transferable-skills-guide.pdf?sfvrsn=399c5f4f_2" TargetMode="External"/><Relationship Id="rId1" Type="http://schemas.openxmlformats.org/officeDocument/2006/relationships/slideLayout" Target="../slideLayouts/slideLayout2.xml"/><Relationship Id="rId4" Type="http://schemas.openxmlformats.org/officeDocument/2006/relationships/hyperlink" Target="https://www.drmz.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6E811E-52A6-4384-9922-BD9417E25DB7}"/>
              </a:ext>
            </a:extLst>
          </p:cNvPr>
          <p:cNvSpPr>
            <a:spLocks noGrp="1"/>
          </p:cNvSpPr>
          <p:nvPr>
            <p:ph type="ctrTitle"/>
          </p:nvPr>
        </p:nvSpPr>
        <p:spPr>
          <a:xfrm>
            <a:off x="742950" y="742951"/>
            <a:ext cx="3476625" cy="4962524"/>
          </a:xfrm>
        </p:spPr>
        <p:txBody>
          <a:bodyPr vert="horz" lIns="91440" tIns="45720" rIns="91440" bIns="45720" rtlCol="0" anchor="ctr">
            <a:normAutofit/>
          </a:bodyPr>
          <a:lstStyle/>
          <a:p>
            <a:r>
              <a:rPr lang="en-US" sz="4800" kern="1200">
                <a:solidFill>
                  <a:srgbClr val="FFFFFF"/>
                </a:solidFill>
                <a:latin typeface="+mj-lt"/>
                <a:ea typeface="+mj-ea"/>
                <a:cs typeface="+mj-cs"/>
              </a:rPr>
              <a:t>Ash Lewis</a:t>
            </a:r>
            <a:br>
              <a:rPr lang="en-US" sz="4800" kern="1200">
                <a:solidFill>
                  <a:srgbClr val="FFFFFF"/>
                </a:solidFill>
                <a:latin typeface="+mj-lt"/>
                <a:ea typeface="+mj-ea"/>
                <a:cs typeface="+mj-cs"/>
              </a:rPr>
            </a:br>
            <a:r>
              <a:rPr lang="en-US" sz="4800" kern="1200">
                <a:solidFill>
                  <a:srgbClr val="FFFFFF"/>
                </a:solidFill>
                <a:latin typeface="+mj-lt"/>
                <a:ea typeface="+mj-ea"/>
                <a:cs typeface="+mj-cs"/>
              </a:rPr>
              <a:t>(2017412)</a:t>
            </a:r>
            <a:br>
              <a:rPr lang="en-US" sz="4800" kern="1200">
                <a:solidFill>
                  <a:srgbClr val="FFFFFF"/>
                </a:solidFill>
                <a:latin typeface="+mj-lt"/>
                <a:ea typeface="+mj-ea"/>
                <a:cs typeface="+mj-cs"/>
              </a:rPr>
            </a:br>
            <a:r>
              <a:rPr lang="en-US" sz="4800" kern="1200">
                <a:solidFill>
                  <a:srgbClr val="FFFFFF"/>
                </a:solidFill>
                <a:latin typeface="+mj-lt"/>
                <a:ea typeface="+mj-ea"/>
                <a:cs typeface="+mj-cs"/>
              </a:rPr>
              <a:t>Study Skills Seminar</a:t>
            </a:r>
          </a:p>
        </p:txBody>
      </p:sp>
      <p:pic>
        <p:nvPicPr>
          <p:cNvPr id="4" name="Video 3">
            <a:extLst>
              <a:ext uri="{FF2B5EF4-FFF2-40B4-BE49-F238E27FC236}">
                <a16:creationId xmlns:a16="http://schemas.microsoft.com/office/drawing/2014/main" id="{A0F99587-02AC-4856-A2DF-940D887BF932}"/>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3"/>
          <a:stretch/>
        </p:blipFill>
        <p:spPr>
          <a:xfrm>
            <a:off x="5153822" y="1595021"/>
            <a:ext cx="6553545" cy="3675899"/>
          </a:xfrm>
          <a:prstGeom prst="rect">
            <a:avLst/>
          </a:prstGeom>
        </p:spPr>
      </p:pic>
    </p:spTree>
    <p:extLst>
      <p:ext uri="{BB962C8B-B14F-4D97-AF65-F5344CB8AC3E}">
        <p14:creationId xmlns:p14="http://schemas.microsoft.com/office/powerpoint/2010/main" val="1762954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56C20283-73E0-40EC-8AD8-057F581F6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28">
            <a:extLst>
              <a:ext uri="{FF2B5EF4-FFF2-40B4-BE49-F238E27FC236}">
                <a16:creationId xmlns:a16="http://schemas.microsoft.com/office/drawing/2014/main" id="{3FCC729B-E528-40C3-82D3-BA437557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6">
            <a:extLst>
              <a:ext uri="{FF2B5EF4-FFF2-40B4-BE49-F238E27FC236}">
                <a16:creationId xmlns:a16="http://schemas.microsoft.com/office/drawing/2014/main" id="{58F1FB8D-1842-4A04-998D-6CF047AB2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5E513B5-2416-4C75-88C9-3FB07648F7EB}"/>
              </a:ext>
            </a:extLst>
          </p:cNvPr>
          <p:cNvSpPr>
            <a:spLocks noGrp="1"/>
          </p:cNvSpPr>
          <p:nvPr>
            <p:ph type="title"/>
          </p:nvPr>
        </p:nvSpPr>
        <p:spPr>
          <a:xfrm>
            <a:off x="4384039" y="365125"/>
            <a:ext cx="7164493" cy="1325563"/>
          </a:xfrm>
        </p:spPr>
        <p:txBody>
          <a:bodyPr vert="horz" lIns="91440" tIns="45720" rIns="91440" bIns="45720" rtlCol="0">
            <a:normAutofit/>
          </a:bodyPr>
          <a:lstStyle/>
          <a:p>
            <a:r>
              <a:rPr lang="en-US" kern="1200">
                <a:latin typeface="+mj-lt"/>
                <a:ea typeface="+mj-ea"/>
                <a:cs typeface="+mj-cs"/>
              </a:rPr>
              <a:t>Content</a:t>
            </a:r>
          </a:p>
        </p:txBody>
      </p:sp>
      <p:graphicFrame>
        <p:nvGraphicFramePr>
          <p:cNvPr id="5" name="Content Placeholder 2">
            <a:extLst>
              <a:ext uri="{FF2B5EF4-FFF2-40B4-BE49-F238E27FC236}">
                <a16:creationId xmlns:a16="http://schemas.microsoft.com/office/drawing/2014/main" id="{700DADCE-3D34-44DF-98EB-CFEAE704E7E9}"/>
              </a:ext>
            </a:extLst>
          </p:cNvPr>
          <p:cNvGraphicFramePr>
            <a:graphicFrameLocks noGrp="1"/>
          </p:cNvGraphicFramePr>
          <p:nvPr>
            <p:ph idx="1"/>
            <p:extLst>
              <p:ext uri="{D42A27DB-BD31-4B8C-83A1-F6EECF244321}">
                <p14:modId xmlns:p14="http://schemas.microsoft.com/office/powerpoint/2010/main" val="3179355986"/>
              </p:ext>
            </p:extLst>
          </p:nvPr>
        </p:nvGraphicFramePr>
        <p:xfrm>
          <a:off x="4969565" y="1918252"/>
          <a:ext cx="6578967" cy="36524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5050260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3" name="Freeform: Shape 8">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0">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0D0BDE8-300B-470E-8FC3-2EDA3B24130F}"/>
              </a:ext>
            </a:extLst>
          </p:cNvPr>
          <p:cNvSpPr>
            <a:spLocks noGrp="1"/>
          </p:cNvSpPr>
          <p:nvPr>
            <p:ph type="title"/>
          </p:nvPr>
        </p:nvSpPr>
        <p:spPr>
          <a:xfrm>
            <a:off x="2311147" y="365760"/>
            <a:ext cx="7569706" cy="1288238"/>
          </a:xfrm>
        </p:spPr>
        <p:txBody>
          <a:bodyPr anchor="ctr">
            <a:normAutofit/>
          </a:bodyPr>
          <a:lstStyle/>
          <a:p>
            <a:pPr algn="ctr"/>
            <a:r>
              <a:rPr lang="en-GB"/>
              <a:t>Introduction</a:t>
            </a:r>
          </a:p>
        </p:txBody>
      </p:sp>
      <p:sp>
        <p:nvSpPr>
          <p:cNvPr id="3" name="Content Placeholder 2">
            <a:extLst>
              <a:ext uri="{FF2B5EF4-FFF2-40B4-BE49-F238E27FC236}">
                <a16:creationId xmlns:a16="http://schemas.microsoft.com/office/drawing/2014/main" id="{F701ECA4-4407-47E5-A4EE-9A849AB62638}"/>
              </a:ext>
            </a:extLst>
          </p:cNvPr>
          <p:cNvSpPr>
            <a:spLocks noGrp="1"/>
          </p:cNvSpPr>
          <p:nvPr>
            <p:ph idx="1"/>
          </p:nvPr>
        </p:nvSpPr>
        <p:spPr>
          <a:xfrm>
            <a:off x="2165569" y="1956816"/>
            <a:ext cx="7860863" cy="4024884"/>
          </a:xfrm>
        </p:spPr>
        <p:txBody>
          <a:bodyPr anchor="t">
            <a:normAutofit/>
          </a:bodyPr>
          <a:lstStyle/>
          <a:p>
            <a:r>
              <a:rPr lang="en-GB" sz="2400" dirty="0"/>
              <a:t>There are a few different kind of skills including;</a:t>
            </a:r>
          </a:p>
          <a:p>
            <a:pPr marL="0" indent="0">
              <a:buNone/>
            </a:pPr>
            <a:endParaRPr lang="en-GB" sz="2400" dirty="0"/>
          </a:p>
          <a:p>
            <a:pPr lvl="1"/>
            <a:r>
              <a:rPr lang="en-GB" dirty="0"/>
              <a:t>           Soft skills</a:t>
            </a:r>
          </a:p>
          <a:p>
            <a:pPr marL="457200" lvl="1" indent="0">
              <a:buNone/>
            </a:pPr>
            <a:endParaRPr lang="en-GB" dirty="0"/>
          </a:p>
          <a:p>
            <a:pPr lvl="1"/>
            <a:r>
              <a:rPr lang="en-GB" dirty="0"/>
              <a:t>           Hard skills</a:t>
            </a:r>
          </a:p>
          <a:p>
            <a:pPr marL="457200" lvl="1" indent="0">
              <a:buNone/>
            </a:pPr>
            <a:endParaRPr lang="en-GB" dirty="0"/>
          </a:p>
          <a:p>
            <a:pPr lvl="1"/>
            <a:r>
              <a:rPr lang="en-GB" dirty="0"/>
              <a:t>           Employability skills</a:t>
            </a:r>
          </a:p>
          <a:p>
            <a:pPr marL="0" indent="0">
              <a:buNone/>
            </a:pPr>
            <a:endParaRPr lang="en-GB" sz="2400" dirty="0"/>
          </a:p>
          <a:p>
            <a:pPr marL="0" indent="0">
              <a:buNone/>
            </a:pPr>
            <a:endParaRPr lang="en-GB" sz="2400" dirty="0"/>
          </a:p>
          <a:p>
            <a:pPr marL="0" indent="0">
              <a:buNone/>
            </a:pPr>
            <a:endParaRPr lang="en-GB" sz="2400" dirty="0"/>
          </a:p>
        </p:txBody>
      </p:sp>
      <p:sp>
        <p:nvSpPr>
          <p:cNvPr id="5" name="TextBox 4">
            <a:extLst>
              <a:ext uri="{FF2B5EF4-FFF2-40B4-BE49-F238E27FC236}">
                <a16:creationId xmlns:a16="http://schemas.microsoft.com/office/drawing/2014/main" id="{FB4E865E-2ADC-497D-AB34-F2485544E145}"/>
              </a:ext>
            </a:extLst>
          </p:cNvPr>
          <p:cNvSpPr txBox="1"/>
          <p:nvPr/>
        </p:nvSpPr>
        <p:spPr>
          <a:xfrm>
            <a:off x="5772150" y="5000625"/>
            <a:ext cx="4362449" cy="646331"/>
          </a:xfrm>
          <a:prstGeom prst="rect">
            <a:avLst/>
          </a:prstGeom>
          <a:noFill/>
        </p:spPr>
        <p:txBody>
          <a:bodyPr wrap="square" rtlCol="0">
            <a:spAutoFit/>
          </a:bodyPr>
          <a:lstStyle/>
          <a:p>
            <a:r>
              <a:rPr lang="en-GB" sz="1800" dirty="0"/>
              <a:t>Society for Experimental Biology(SEB), (2021)</a:t>
            </a:r>
            <a:endParaRPr lang="en-GB" dirty="0"/>
          </a:p>
        </p:txBody>
      </p:sp>
    </p:spTree>
    <p:extLst>
      <p:ext uri="{BB962C8B-B14F-4D97-AF65-F5344CB8AC3E}">
        <p14:creationId xmlns:p14="http://schemas.microsoft.com/office/powerpoint/2010/main" val="3774824775"/>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ED55E64-EAC9-44FC-B779-A862F8366599}"/>
              </a:ext>
            </a:extLst>
          </p:cNvPr>
          <p:cNvSpPr>
            <a:spLocks noGrp="1"/>
          </p:cNvSpPr>
          <p:nvPr>
            <p:ph type="title"/>
          </p:nvPr>
        </p:nvSpPr>
        <p:spPr>
          <a:xfrm>
            <a:off x="804672" y="1412489"/>
            <a:ext cx="2871095" cy="2156621"/>
          </a:xfrm>
        </p:spPr>
        <p:txBody>
          <a:bodyPr vert="horz" lIns="91440" tIns="45720" rIns="91440" bIns="45720" rtlCol="0" anchor="t">
            <a:normAutofit/>
          </a:bodyPr>
          <a:lstStyle/>
          <a:p>
            <a:r>
              <a:rPr lang="en-US" sz="3600" kern="1200">
                <a:solidFill>
                  <a:srgbClr val="FFFFFF"/>
                </a:solidFill>
                <a:latin typeface="+mj-lt"/>
                <a:ea typeface="+mj-ea"/>
                <a:cs typeface="+mj-cs"/>
              </a:rPr>
              <a:t>Organisation</a:t>
            </a:r>
          </a:p>
        </p:txBody>
      </p:sp>
      <p:sp>
        <p:nvSpPr>
          <p:cNvPr id="3" name="Content Placeholder 2">
            <a:extLst>
              <a:ext uri="{FF2B5EF4-FFF2-40B4-BE49-F238E27FC236}">
                <a16:creationId xmlns:a16="http://schemas.microsoft.com/office/drawing/2014/main" id="{9BD1ACF0-B70D-41CD-B974-B03EBB642F2F}"/>
              </a:ext>
            </a:extLst>
          </p:cNvPr>
          <p:cNvSpPr>
            <a:spLocks noGrp="1"/>
          </p:cNvSpPr>
          <p:nvPr>
            <p:ph idx="1"/>
          </p:nvPr>
        </p:nvSpPr>
        <p:spPr>
          <a:xfrm>
            <a:off x="5198992" y="1412489"/>
            <a:ext cx="5945257" cy="4363844"/>
          </a:xfrm>
        </p:spPr>
        <p:txBody>
          <a:bodyPr vert="horz" lIns="91440" tIns="45720" rIns="91440" bIns="45720" rtlCol="0">
            <a:normAutofit/>
          </a:bodyPr>
          <a:lstStyle/>
          <a:p>
            <a:pPr marL="0" indent="0" algn="ctr">
              <a:buNone/>
            </a:pPr>
            <a:r>
              <a:rPr lang="en-US" sz="3200" dirty="0"/>
              <a:t>Forward Planning: </a:t>
            </a:r>
          </a:p>
          <a:p>
            <a:pPr marL="0" indent="0" algn="ctr">
              <a:buNone/>
            </a:pPr>
            <a:endParaRPr lang="en-US" sz="3200" dirty="0"/>
          </a:p>
          <a:p>
            <a:pPr algn="ctr"/>
            <a:r>
              <a:rPr lang="en-US" sz="3200" dirty="0"/>
              <a:t> Identify purpose</a:t>
            </a:r>
          </a:p>
          <a:p>
            <a:pPr marL="0" algn="ctr"/>
            <a:r>
              <a:rPr lang="en-US" sz="3200" dirty="0"/>
              <a:t> Set aims and objectives</a:t>
            </a:r>
          </a:p>
          <a:p>
            <a:pPr algn="ctr"/>
            <a:r>
              <a:rPr lang="en-US" sz="3200" dirty="0"/>
              <a:t>Timescales and evaluating</a:t>
            </a:r>
          </a:p>
        </p:txBody>
      </p:sp>
      <p:sp>
        <p:nvSpPr>
          <p:cNvPr id="4" name="TextBox 3">
            <a:extLst>
              <a:ext uri="{FF2B5EF4-FFF2-40B4-BE49-F238E27FC236}">
                <a16:creationId xmlns:a16="http://schemas.microsoft.com/office/drawing/2014/main" id="{17629599-BA00-4854-A799-9F4BCF34F7E3}"/>
              </a:ext>
            </a:extLst>
          </p:cNvPr>
          <p:cNvSpPr txBox="1"/>
          <p:nvPr/>
        </p:nvSpPr>
        <p:spPr>
          <a:xfrm>
            <a:off x="9165979" y="6225982"/>
            <a:ext cx="2926080" cy="330586"/>
          </a:xfrm>
          <a:prstGeom prst="rect">
            <a:avLst/>
          </a:prstGeom>
        </p:spPr>
        <p:txBody>
          <a:bodyPr vert="horz" lIns="91440" tIns="45720" rIns="91440" bIns="45720" rtlCol="0">
            <a:normAutofit fontScale="92500" lnSpcReduction="10000"/>
          </a:bodyPr>
          <a:lstStyle/>
          <a:p>
            <a:pPr>
              <a:lnSpc>
                <a:spcPct val="90000"/>
              </a:lnSpc>
              <a:spcAft>
                <a:spcPts val="600"/>
              </a:spcAft>
            </a:pPr>
            <a:r>
              <a:rPr lang="en-US" sz="2000" dirty="0"/>
              <a:t>(Whelan, 2011, p.53)</a:t>
            </a:r>
          </a:p>
        </p:txBody>
      </p:sp>
    </p:spTree>
    <p:extLst>
      <p:ext uri="{BB962C8B-B14F-4D97-AF65-F5344CB8AC3E}">
        <p14:creationId xmlns:p14="http://schemas.microsoft.com/office/powerpoint/2010/main" val="22205649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E834A-E8D6-452B-B2F1-F1BFCFFC4587}"/>
              </a:ext>
            </a:extLst>
          </p:cNvPr>
          <p:cNvSpPr>
            <a:spLocks noGrp="1"/>
          </p:cNvSpPr>
          <p:nvPr>
            <p:ph type="title"/>
          </p:nvPr>
        </p:nvSpPr>
        <p:spPr>
          <a:xfrm>
            <a:off x="804673" y="1445494"/>
            <a:ext cx="3616856" cy="4376572"/>
          </a:xfrm>
        </p:spPr>
        <p:txBody>
          <a:bodyPr anchor="ctr">
            <a:normAutofit/>
          </a:bodyPr>
          <a:lstStyle/>
          <a:p>
            <a:r>
              <a:rPr lang="en-GB" sz="4800"/>
              <a:t>Organisation Continued.</a:t>
            </a:r>
          </a:p>
        </p:txBody>
      </p:sp>
      <p:sp>
        <p:nvSpPr>
          <p:cNvPr id="8" name="Freeform: Shape 7">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7636"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9558"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7D059C5-94C4-4E64-A0E5-0E77D1D1D110}"/>
              </a:ext>
            </a:extLst>
          </p:cNvPr>
          <p:cNvSpPr>
            <a:spLocks noGrp="1"/>
          </p:cNvSpPr>
          <p:nvPr>
            <p:ph idx="1"/>
          </p:nvPr>
        </p:nvSpPr>
        <p:spPr>
          <a:xfrm>
            <a:off x="6095999" y="466725"/>
            <a:ext cx="6257925" cy="5403723"/>
          </a:xfrm>
        </p:spPr>
        <p:txBody>
          <a:bodyPr anchor="ctr">
            <a:normAutofit/>
          </a:bodyPr>
          <a:lstStyle/>
          <a:p>
            <a:pPr marL="0" indent="0" algn="ctr">
              <a:buNone/>
            </a:pPr>
            <a:r>
              <a:rPr lang="en-GB" sz="3200" u="sng" dirty="0"/>
              <a:t>Reflective skills</a:t>
            </a:r>
          </a:p>
          <a:p>
            <a:pPr marL="0" indent="0" algn="ctr">
              <a:buNone/>
            </a:pPr>
            <a:endParaRPr lang="en-GB" sz="3200" u="sng" dirty="0"/>
          </a:p>
          <a:p>
            <a:pPr marL="0" indent="0" algn="ctr">
              <a:buNone/>
            </a:pPr>
            <a:endParaRPr lang="en-GB" sz="3200" u="sng" dirty="0"/>
          </a:p>
          <a:p>
            <a:pPr marL="0" indent="0" algn="ctr">
              <a:buNone/>
            </a:pPr>
            <a:r>
              <a:rPr lang="en-GB" sz="2200" dirty="0"/>
              <a:t>  Journals</a:t>
            </a:r>
          </a:p>
          <a:p>
            <a:pPr marL="0" indent="0" algn="ctr">
              <a:buNone/>
            </a:pPr>
            <a:r>
              <a:rPr lang="en-GB" sz="2200" dirty="0"/>
              <a:t>   Personal development plans</a:t>
            </a:r>
          </a:p>
          <a:p>
            <a:pPr marL="0" indent="0" algn="ctr">
              <a:buNone/>
            </a:pPr>
            <a:r>
              <a:rPr lang="en-GB" sz="2200" dirty="0"/>
              <a:t>     Use tutors/employer's feedback</a:t>
            </a:r>
          </a:p>
          <a:p>
            <a:pPr marL="0" indent="0">
              <a:buNone/>
            </a:pPr>
            <a:endParaRPr lang="en-GB" sz="2200" dirty="0"/>
          </a:p>
        </p:txBody>
      </p:sp>
    </p:spTree>
    <p:extLst>
      <p:ext uri="{BB962C8B-B14F-4D97-AF65-F5344CB8AC3E}">
        <p14:creationId xmlns:p14="http://schemas.microsoft.com/office/powerpoint/2010/main" val="2174301173"/>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AD72D4D1-076F-49D3-9889-EFC4F6D7C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AA3891-751A-4000-9AA5-5F90E2F1EB03}"/>
              </a:ext>
            </a:extLst>
          </p:cNvPr>
          <p:cNvSpPr>
            <a:spLocks noGrp="1"/>
          </p:cNvSpPr>
          <p:nvPr>
            <p:ph type="title"/>
          </p:nvPr>
        </p:nvSpPr>
        <p:spPr>
          <a:xfrm>
            <a:off x="838200" y="963877"/>
            <a:ext cx="3494362" cy="4930246"/>
          </a:xfrm>
        </p:spPr>
        <p:txBody>
          <a:bodyPr>
            <a:normAutofit/>
          </a:bodyPr>
          <a:lstStyle/>
          <a:p>
            <a:pPr algn="r"/>
            <a:r>
              <a:rPr lang="en-GB"/>
              <a:t>Personal development plan</a:t>
            </a:r>
          </a:p>
        </p:txBody>
      </p:sp>
      <p:cxnSp>
        <p:nvCxnSpPr>
          <p:cNvPr id="15"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0D80C92-7DE0-44A2-AFF0-DF2DDD8195AB}"/>
              </a:ext>
            </a:extLst>
          </p:cNvPr>
          <p:cNvSpPr>
            <a:spLocks noGrp="1"/>
          </p:cNvSpPr>
          <p:nvPr>
            <p:ph idx="1"/>
          </p:nvPr>
        </p:nvSpPr>
        <p:spPr>
          <a:xfrm>
            <a:off x="5170762" y="2053611"/>
            <a:ext cx="6377769" cy="3324038"/>
          </a:xfrm>
        </p:spPr>
        <p:txBody>
          <a:bodyPr anchor="ctr">
            <a:normAutofit/>
          </a:bodyPr>
          <a:lstStyle/>
          <a:p>
            <a:pPr marL="0" marR="0" lvl="0" indent="0" algn="ctr" defTabSz="914400" rtl="0" eaLnBrk="1" fontAlgn="auto" latinLnBrk="0" hangingPunct="1">
              <a:spcBef>
                <a:spcPts val="0"/>
              </a:spcBef>
              <a:spcAft>
                <a:spcPts val="0"/>
              </a:spcAft>
              <a:buClrTx/>
              <a:buSzTx/>
              <a:buFontTx/>
              <a:buNone/>
              <a:tabLst/>
              <a:defRPr/>
            </a:pPr>
            <a:r>
              <a:rPr kumimoji="0" lang="en-US" sz="3200" b="0" i="0" u="none" strike="noStrike" kern="1200" cap="none" spc="0" normalizeH="0" baseline="0" noProof="0" dirty="0">
                <a:ln>
                  <a:noFill/>
                </a:ln>
                <a:effectLst/>
                <a:uLnTx/>
                <a:uFillTx/>
                <a:latin typeface="Calibri Light" panose="020F0302020204030204"/>
                <a:ea typeface="+mn-ea"/>
                <a:cs typeface="+mn-cs"/>
              </a:rPr>
              <a:t>“The PDP process itself develops reflective, strategic, analytical and creative thinking skills relevant to study and life.” </a:t>
            </a:r>
            <a:endParaRPr kumimoji="0" lang="en-GB" sz="3200" b="0" i="0" u="none" strike="noStrike" kern="1200" cap="none" spc="0" normalizeH="0" baseline="0" noProof="0" dirty="0">
              <a:ln>
                <a:noFill/>
              </a:ln>
              <a:effectLst/>
              <a:uLnTx/>
              <a:uFillTx/>
              <a:latin typeface="Calibri" panose="020F0502020204030204"/>
              <a:ea typeface="+mn-ea"/>
              <a:cs typeface="+mn-cs"/>
            </a:endParaRPr>
          </a:p>
          <a:p>
            <a:pPr marL="0" indent="0">
              <a:buNone/>
            </a:pPr>
            <a:endParaRPr lang="en-GB" sz="2400" dirty="0"/>
          </a:p>
        </p:txBody>
      </p:sp>
      <p:sp>
        <p:nvSpPr>
          <p:cNvPr id="4" name="TextBox 3">
            <a:extLst>
              <a:ext uri="{FF2B5EF4-FFF2-40B4-BE49-F238E27FC236}">
                <a16:creationId xmlns:a16="http://schemas.microsoft.com/office/drawing/2014/main" id="{3B3F23E3-8722-451F-A6B8-69758C92DEF1}"/>
              </a:ext>
            </a:extLst>
          </p:cNvPr>
          <p:cNvSpPr txBox="1"/>
          <p:nvPr/>
        </p:nvSpPr>
        <p:spPr>
          <a:xfrm>
            <a:off x="8744505" y="5974671"/>
            <a:ext cx="2689934" cy="369332"/>
          </a:xfrm>
          <a:prstGeom prst="rect">
            <a:avLst/>
          </a:prstGeom>
          <a:noFill/>
        </p:spPr>
        <p:txBody>
          <a:bodyPr wrap="square" rtlCol="0">
            <a:spAutoFit/>
          </a:bodyPr>
          <a:lstStyle/>
          <a:p>
            <a:pPr marL="0" marR="0" lvl="0" indent="0" defTabSz="914400" rtl="0" eaLnBrk="1" fontAlgn="auto" latinLnBrk="0" hangingPunct="1">
              <a:spcBef>
                <a:spcPts val="100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panose="020F0502020204030204"/>
                <a:ea typeface="+mn-ea"/>
                <a:cs typeface="+mn-cs"/>
              </a:rPr>
              <a:t>(Cottrell, 2019, p.48)</a:t>
            </a:r>
          </a:p>
        </p:txBody>
      </p:sp>
    </p:spTree>
    <p:extLst>
      <p:ext uri="{BB962C8B-B14F-4D97-AF65-F5344CB8AC3E}">
        <p14:creationId xmlns:p14="http://schemas.microsoft.com/office/powerpoint/2010/main" val="1246097256"/>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BB623B3-5B97-469D-826C-22B1EA8F52DB}"/>
              </a:ext>
            </a:extLst>
          </p:cNvPr>
          <p:cNvSpPr>
            <a:spLocks noGrp="1"/>
          </p:cNvSpPr>
          <p:nvPr>
            <p:ph type="title"/>
          </p:nvPr>
        </p:nvSpPr>
        <p:spPr>
          <a:xfrm>
            <a:off x="6096000" y="1181394"/>
            <a:ext cx="5314536" cy="1325563"/>
          </a:xfrm>
        </p:spPr>
        <p:txBody>
          <a:bodyPr vert="horz" lIns="91440" tIns="45720" rIns="91440" bIns="45720" rtlCol="0" anchor="ctr">
            <a:normAutofit/>
          </a:bodyPr>
          <a:lstStyle/>
          <a:p>
            <a:pPr algn="ctr"/>
            <a:r>
              <a:rPr lang="en-US" kern="1200" dirty="0">
                <a:solidFill>
                  <a:schemeClr val="tx1"/>
                </a:solidFill>
                <a:latin typeface="+mj-lt"/>
                <a:ea typeface="+mj-ea"/>
                <a:cs typeface="+mj-cs"/>
              </a:rPr>
              <a:t>Self management: </a:t>
            </a:r>
            <a:br>
              <a:rPr lang="en-US" kern="1200" dirty="0">
                <a:solidFill>
                  <a:schemeClr val="tx1"/>
                </a:solidFill>
                <a:latin typeface="+mj-lt"/>
                <a:ea typeface="+mj-ea"/>
                <a:cs typeface="+mj-cs"/>
              </a:rPr>
            </a:br>
            <a:endParaRPr lang="en-US" kern="1200" dirty="0">
              <a:solidFill>
                <a:schemeClr val="tx1"/>
              </a:solidFill>
              <a:latin typeface="+mj-lt"/>
              <a:ea typeface="+mj-ea"/>
              <a:cs typeface="+mj-cs"/>
            </a:endParaRPr>
          </a:p>
        </p:txBody>
      </p:sp>
      <p:sp>
        <p:nvSpPr>
          <p:cNvPr id="22" name="Freeform: Shape 21">
            <a:extLst>
              <a:ext uri="{FF2B5EF4-FFF2-40B4-BE49-F238E27FC236}">
                <a16:creationId xmlns:a16="http://schemas.microsoft.com/office/drawing/2014/main" id="{E0D60ECE-8986-45DC-B7FE-EC7699B46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38829" cy="5840278"/>
          </a:xfrm>
          <a:custGeom>
            <a:avLst/>
            <a:gdLst>
              <a:gd name="connsiteX0" fmla="*/ 0 w 5438829"/>
              <a:gd name="connsiteY0" fmla="*/ 0 h 5840278"/>
              <a:gd name="connsiteX1" fmla="*/ 4466700 w 5438829"/>
              <a:gd name="connsiteY1" fmla="*/ 0 h 5840278"/>
              <a:gd name="connsiteX2" fmla="*/ 4652178 w 5438829"/>
              <a:gd name="connsiteY2" fmla="*/ 204077 h 5840278"/>
              <a:gd name="connsiteX3" fmla="*/ 5438829 w 5438829"/>
              <a:gd name="connsiteY3" fmla="*/ 2395363 h 5840278"/>
              <a:gd name="connsiteX4" fmla="*/ 1993914 w 5438829"/>
              <a:gd name="connsiteY4" fmla="*/ 5840278 h 5840278"/>
              <a:gd name="connsiteX5" fmla="*/ 67829 w 5438829"/>
              <a:gd name="connsiteY5" fmla="*/ 5251941 h 5840278"/>
              <a:gd name="connsiteX6" fmla="*/ 0 w 5438829"/>
              <a:gd name="connsiteY6" fmla="*/ 5201220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38829" h="5840278">
                <a:moveTo>
                  <a:pt x="0" y="0"/>
                </a:moveTo>
                <a:lnTo>
                  <a:pt x="4466700" y="0"/>
                </a:lnTo>
                <a:lnTo>
                  <a:pt x="4652178" y="204077"/>
                </a:lnTo>
                <a:cubicBezTo>
                  <a:pt x="5143616" y="799562"/>
                  <a:pt x="5438829" y="1562987"/>
                  <a:pt x="5438829" y="2395363"/>
                </a:cubicBezTo>
                <a:cubicBezTo>
                  <a:pt x="5438829" y="4297937"/>
                  <a:pt x="3896488" y="5840278"/>
                  <a:pt x="1993914" y="5840278"/>
                </a:cubicBezTo>
                <a:cubicBezTo>
                  <a:pt x="1280449" y="5840278"/>
                  <a:pt x="617641" y="5623387"/>
                  <a:pt x="67829" y="5251941"/>
                </a:cubicBezTo>
                <a:lnTo>
                  <a:pt x="0" y="520122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96964194-5878-40D2-8EC0-DDC58387F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69134" cy="5654940"/>
          </a:xfrm>
          <a:custGeom>
            <a:avLst/>
            <a:gdLst>
              <a:gd name="connsiteX0" fmla="*/ 0 w 5269134"/>
              <a:gd name="connsiteY0" fmla="*/ 0 h 5654940"/>
              <a:gd name="connsiteX1" fmla="*/ 4227767 w 5269134"/>
              <a:gd name="connsiteY1" fmla="*/ 0 h 5654940"/>
              <a:gd name="connsiteX2" fmla="*/ 4312042 w 5269134"/>
              <a:gd name="connsiteY2" fmla="*/ 76595 h 5654940"/>
              <a:gd name="connsiteX3" fmla="*/ 5269134 w 5269134"/>
              <a:gd name="connsiteY3" fmla="*/ 2387221 h 5654940"/>
              <a:gd name="connsiteX4" fmla="*/ 2001415 w 5269134"/>
              <a:gd name="connsiteY4" fmla="*/ 5654940 h 5654940"/>
              <a:gd name="connsiteX5" fmla="*/ 198928 w 5269134"/>
              <a:gd name="connsiteY5" fmla="*/ 5113274 h 5654940"/>
              <a:gd name="connsiteX6" fmla="*/ 0 w 5269134"/>
              <a:gd name="connsiteY6" fmla="*/ 4969563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69134" h="5654940">
                <a:moveTo>
                  <a:pt x="0" y="0"/>
                </a:moveTo>
                <a:lnTo>
                  <a:pt x="4227767" y="0"/>
                </a:lnTo>
                <a:lnTo>
                  <a:pt x="4312042" y="76595"/>
                </a:lnTo>
                <a:cubicBezTo>
                  <a:pt x="4903383" y="667936"/>
                  <a:pt x="5269134" y="1484866"/>
                  <a:pt x="5269134" y="2387221"/>
                </a:cubicBezTo>
                <a:cubicBezTo>
                  <a:pt x="5269134" y="4191932"/>
                  <a:pt x="3806126" y="5654940"/>
                  <a:pt x="2001415" y="5654940"/>
                </a:cubicBezTo>
                <a:cubicBezTo>
                  <a:pt x="1335223" y="5654940"/>
                  <a:pt x="715593" y="5455584"/>
                  <a:pt x="198928" y="5113274"/>
                </a:cubicBezTo>
                <a:lnTo>
                  <a:pt x="0" y="496956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Graphic 18" descr="Stopwatch">
            <a:extLst>
              <a:ext uri="{FF2B5EF4-FFF2-40B4-BE49-F238E27FC236}">
                <a16:creationId xmlns:a16="http://schemas.microsoft.com/office/drawing/2014/main" id="{8022E14E-C0D3-4558-91AC-E57135171D5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21733" y="543135"/>
            <a:ext cx="3835488" cy="3835488"/>
          </a:xfrm>
          <a:prstGeom prst="rect">
            <a:avLst/>
          </a:prstGeom>
        </p:spPr>
      </p:pic>
      <p:sp>
        <p:nvSpPr>
          <p:cNvPr id="5" name="TextBox 4">
            <a:extLst>
              <a:ext uri="{FF2B5EF4-FFF2-40B4-BE49-F238E27FC236}">
                <a16:creationId xmlns:a16="http://schemas.microsoft.com/office/drawing/2014/main" id="{DF19E26B-8EF4-43CB-ACFD-FC4D5D23C5A9}"/>
              </a:ext>
            </a:extLst>
          </p:cNvPr>
          <p:cNvSpPr txBox="1"/>
          <p:nvPr/>
        </p:nvSpPr>
        <p:spPr>
          <a:xfrm>
            <a:off x="5964890" y="3299950"/>
            <a:ext cx="5314543" cy="3375920"/>
          </a:xfrm>
          <a:prstGeom prst="rect">
            <a:avLst/>
          </a:prstGeom>
        </p:spPr>
        <p:txBody>
          <a:bodyPr vert="horz" lIns="91440" tIns="45720" rIns="91440" bIns="45720" rtlCol="0" anchor="t">
            <a:normAutofit/>
          </a:bodyPr>
          <a:lstStyle/>
          <a:p>
            <a:pPr marL="0" indent="-228600" algn="ctr">
              <a:lnSpc>
                <a:spcPct val="90000"/>
              </a:lnSpc>
              <a:spcAft>
                <a:spcPts val="600"/>
              </a:spcAft>
              <a:buFont typeface="Arial" panose="020B0604020202020204" pitchFamily="34" charset="0"/>
              <a:buChar char="•"/>
            </a:pPr>
            <a:r>
              <a:rPr lang="en-US" sz="3200" dirty="0"/>
              <a:t>Organizing work </a:t>
            </a:r>
          </a:p>
          <a:p>
            <a:pPr marL="0" indent="-228600" algn="ctr">
              <a:lnSpc>
                <a:spcPct val="90000"/>
              </a:lnSpc>
              <a:spcAft>
                <a:spcPts val="600"/>
              </a:spcAft>
              <a:buFont typeface="Arial" panose="020B0604020202020204" pitchFamily="34" charset="0"/>
              <a:buChar char="•"/>
            </a:pPr>
            <a:r>
              <a:rPr lang="en-US" sz="3200" dirty="0"/>
              <a:t>Invest in a diary</a:t>
            </a:r>
          </a:p>
          <a:p>
            <a:pPr marL="0" indent="-228600" algn="ctr">
              <a:lnSpc>
                <a:spcPct val="90000"/>
              </a:lnSpc>
              <a:spcAft>
                <a:spcPts val="600"/>
              </a:spcAft>
              <a:buFont typeface="Arial" panose="020B0604020202020204" pitchFamily="34" charset="0"/>
              <a:buChar char="•"/>
            </a:pPr>
            <a:r>
              <a:rPr lang="en-US" sz="3200" dirty="0"/>
              <a:t>Time management</a:t>
            </a:r>
          </a:p>
        </p:txBody>
      </p:sp>
      <p:sp>
        <p:nvSpPr>
          <p:cNvPr id="6" name="TextBox 5">
            <a:extLst>
              <a:ext uri="{FF2B5EF4-FFF2-40B4-BE49-F238E27FC236}">
                <a16:creationId xmlns:a16="http://schemas.microsoft.com/office/drawing/2014/main" id="{FEE7EA63-BC09-4320-81E2-A985E70A889C}"/>
              </a:ext>
            </a:extLst>
          </p:cNvPr>
          <p:cNvSpPr txBox="1"/>
          <p:nvPr/>
        </p:nvSpPr>
        <p:spPr>
          <a:xfrm>
            <a:off x="7749293" y="5198337"/>
            <a:ext cx="2942379" cy="478269"/>
          </a:xfrm>
          <a:prstGeom prst="rect">
            <a:avLst/>
          </a:prstGeom>
        </p:spPr>
        <p:txBody>
          <a:bodyPr vert="horz" lIns="91440" tIns="45720" rIns="91440" bIns="45720" rtlCol="0" anchor="b">
            <a:normAutofit/>
          </a:bodyPr>
          <a:lstStyle/>
          <a:p>
            <a:pPr>
              <a:lnSpc>
                <a:spcPct val="90000"/>
              </a:lnSpc>
              <a:spcBef>
                <a:spcPts val="1000"/>
              </a:spcBef>
            </a:pPr>
            <a:endParaRPr lang="en-US" sz="2000" dirty="0">
              <a:solidFill>
                <a:schemeClr val="bg1">
                  <a:lumMod val="85000"/>
                  <a:lumOff val="15000"/>
                </a:schemeClr>
              </a:solidFill>
            </a:endParaRPr>
          </a:p>
        </p:txBody>
      </p:sp>
    </p:spTree>
    <p:extLst>
      <p:ext uri="{BB962C8B-B14F-4D97-AF65-F5344CB8AC3E}">
        <p14:creationId xmlns:p14="http://schemas.microsoft.com/office/powerpoint/2010/main" val="3058385621"/>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tx1">
                <a:lumMod val="85000"/>
                <a:lumOff val="1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0E525-D900-4673-9C93-A42349552E47}"/>
              </a:ext>
            </a:extLst>
          </p:cNvPr>
          <p:cNvSpPr>
            <a:spLocks noGrp="1"/>
          </p:cNvSpPr>
          <p:nvPr>
            <p:ph type="title"/>
          </p:nvPr>
        </p:nvSpPr>
        <p:spPr/>
        <p:txBody>
          <a:bodyPr/>
          <a:lstStyle/>
          <a:p>
            <a:pPr algn="ctr"/>
            <a:r>
              <a:rPr lang="en-GB" b="1" u="sng" dirty="0">
                <a:solidFill>
                  <a:schemeClr val="bg1"/>
                </a:solidFill>
              </a:rPr>
              <a:t>Communication</a:t>
            </a:r>
          </a:p>
        </p:txBody>
      </p:sp>
      <p:sp>
        <p:nvSpPr>
          <p:cNvPr id="4" name="Rectangle 3">
            <a:extLst>
              <a:ext uri="{FF2B5EF4-FFF2-40B4-BE49-F238E27FC236}">
                <a16:creationId xmlns:a16="http://schemas.microsoft.com/office/drawing/2014/main" id="{71E3B27A-9E20-4E75-AC5F-F647FB4618B6}"/>
              </a:ext>
            </a:extLst>
          </p:cNvPr>
          <p:cNvSpPr/>
          <p:nvPr/>
        </p:nvSpPr>
        <p:spPr>
          <a:xfrm>
            <a:off x="1164456" y="1648196"/>
            <a:ext cx="2423602" cy="1496532"/>
          </a:xfrm>
          <a:prstGeom prst="rect">
            <a:avLst/>
          </a:prstGeom>
          <a:solidFill>
            <a:schemeClr val="bg1">
              <a:lumMod val="50000"/>
            </a:schemeClr>
          </a:solidFill>
          <a:ln w="38100">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000" dirty="0"/>
              <a:t>Non-Verbal</a:t>
            </a:r>
          </a:p>
        </p:txBody>
      </p:sp>
      <p:sp>
        <p:nvSpPr>
          <p:cNvPr id="6" name="Rectangle 5">
            <a:extLst>
              <a:ext uri="{FF2B5EF4-FFF2-40B4-BE49-F238E27FC236}">
                <a16:creationId xmlns:a16="http://schemas.microsoft.com/office/drawing/2014/main" id="{A3F77AF6-00F3-4393-B073-4EC0131E3966}"/>
              </a:ext>
            </a:extLst>
          </p:cNvPr>
          <p:cNvSpPr/>
          <p:nvPr/>
        </p:nvSpPr>
        <p:spPr>
          <a:xfrm>
            <a:off x="1164456" y="4878355"/>
            <a:ext cx="2423602" cy="1496532"/>
          </a:xfrm>
          <a:prstGeom prst="rect">
            <a:avLst/>
          </a:prstGeom>
          <a:solidFill>
            <a:schemeClr val="bg1">
              <a:lumMod val="85000"/>
            </a:schemeClr>
          </a:solidFill>
          <a:ln w="38100">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Appropriate Language</a:t>
            </a:r>
          </a:p>
        </p:txBody>
      </p:sp>
      <p:sp>
        <p:nvSpPr>
          <p:cNvPr id="7" name="Rectangle 6">
            <a:extLst>
              <a:ext uri="{FF2B5EF4-FFF2-40B4-BE49-F238E27FC236}">
                <a16:creationId xmlns:a16="http://schemas.microsoft.com/office/drawing/2014/main" id="{0BF5AAB1-16C5-4CED-815F-6773F496ABE0}"/>
              </a:ext>
            </a:extLst>
          </p:cNvPr>
          <p:cNvSpPr/>
          <p:nvPr/>
        </p:nvSpPr>
        <p:spPr>
          <a:xfrm>
            <a:off x="9371030" y="4878355"/>
            <a:ext cx="2423602" cy="1496532"/>
          </a:xfrm>
          <a:prstGeom prst="rect">
            <a:avLst/>
          </a:prstGeom>
          <a:solidFill>
            <a:schemeClr val="bg1">
              <a:lumMod val="85000"/>
            </a:schemeClr>
          </a:solidFill>
          <a:ln w="38100">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Know your audience</a:t>
            </a:r>
          </a:p>
        </p:txBody>
      </p:sp>
      <p:sp>
        <p:nvSpPr>
          <p:cNvPr id="8" name="Rectangle 7">
            <a:extLst>
              <a:ext uri="{FF2B5EF4-FFF2-40B4-BE49-F238E27FC236}">
                <a16:creationId xmlns:a16="http://schemas.microsoft.com/office/drawing/2014/main" id="{F1EDD239-433B-49BA-8180-092AF0016487}"/>
              </a:ext>
            </a:extLst>
          </p:cNvPr>
          <p:cNvSpPr/>
          <p:nvPr/>
        </p:nvSpPr>
        <p:spPr>
          <a:xfrm>
            <a:off x="9371030" y="1648196"/>
            <a:ext cx="2423602" cy="1496532"/>
          </a:xfrm>
          <a:prstGeom prst="rect">
            <a:avLst/>
          </a:prstGeom>
          <a:solidFill>
            <a:schemeClr val="bg1">
              <a:lumMod val="50000"/>
            </a:schemeClr>
          </a:solidFill>
          <a:ln w="38100">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Listening</a:t>
            </a:r>
          </a:p>
        </p:txBody>
      </p:sp>
      <p:sp>
        <p:nvSpPr>
          <p:cNvPr id="5" name="TextBox 4">
            <a:extLst>
              <a:ext uri="{FF2B5EF4-FFF2-40B4-BE49-F238E27FC236}">
                <a16:creationId xmlns:a16="http://schemas.microsoft.com/office/drawing/2014/main" id="{5C3DA7D9-02C2-4CA9-8878-2E338701B078}"/>
              </a:ext>
            </a:extLst>
          </p:cNvPr>
          <p:cNvSpPr txBox="1"/>
          <p:nvPr/>
        </p:nvSpPr>
        <p:spPr>
          <a:xfrm>
            <a:off x="7810032" y="4632134"/>
            <a:ext cx="793912" cy="246221"/>
          </a:xfrm>
          <a:prstGeom prst="rect">
            <a:avLst/>
          </a:prstGeom>
          <a:noFill/>
        </p:spPr>
        <p:txBody>
          <a:bodyPr wrap="square" rtlCol="0">
            <a:spAutoFit/>
          </a:bodyPr>
          <a:lstStyle/>
          <a:p>
            <a:r>
              <a:rPr lang="en-GB" sz="1000" dirty="0"/>
              <a:t>Image 1</a:t>
            </a:r>
          </a:p>
        </p:txBody>
      </p:sp>
      <p:pic>
        <p:nvPicPr>
          <p:cNvPr id="1028" name="Picture 4" descr="[image]">
            <a:extLst>
              <a:ext uri="{FF2B5EF4-FFF2-40B4-BE49-F238E27FC236}">
                <a16:creationId xmlns:a16="http://schemas.microsoft.com/office/drawing/2014/main" id="{D2228264-12C4-4DE9-A7A9-4247F7D7623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914314" y="3022146"/>
            <a:ext cx="5118751" cy="206718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3847FD7-02CF-4F68-832C-A5C0CA667A02}"/>
              </a:ext>
            </a:extLst>
          </p:cNvPr>
          <p:cNvSpPr txBox="1"/>
          <p:nvPr/>
        </p:nvSpPr>
        <p:spPr>
          <a:xfrm>
            <a:off x="7667625" y="5191125"/>
            <a:ext cx="1365440" cy="369332"/>
          </a:xfrm>
          <a:prstGeom prst="rect">
            <a:avLst/>
          </a:prstGeom>
          <a:noFill/>
        </p:spPr>
        <p:txBody>
          <a:bodyPr wrap="square" rtlCol="0">
            <a:spAutoFit/>
          </a:bodyPr>
          <a:lstStyle/>
          <a:p>
            <a:r>
              <a:rPr lang="en-GB" dirty="0"/>
              <a:t>Image 1</a:t>
            </a:r>
          </a:p>
        </p:txBody>
      </p:sp>
    </p:spTree>
    <p:extLst>
      <p:ext uri="{BB962C8B-B14F-4D97-AF65-F5344CB8AC3E}">
        <p14:creationId xmlns:p14="http://schemas.microsoft.com/office/powerpoint/2010/main" val="15415585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85000"/>
                <a:lumOff val="1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6B03ABA-1C31-4496-A265-B00D4AB85AF6}"/>
              </a:ext>
            </a:extLst>
          </p:cNvPr>
          <p:cNvSpPr>
            <a:spLocks noGrp="1"/>
          </p:cNvSpPr>
          <p:nvPr>
            <p:ph idx="1"/>
          </p:nvPr>
        </p:nvSpPr>
        <p:spPr>
          <a:xfrm>
            <a:off x="2162175" y="2352239"/>
            <a:ext cx="7362825" cy="2153522"/>
          </a:xfrm>
        </p:spPr>
        <p:txBody>
          <a:bodyPr>
            <a:normAutofit/>
          </a:bodyPr>
          <a:lstStyle/>
          <a:p>
            <a:pPr marL="0" indent="0" algn="ctr">
              <a:buNone/>
            </a:pPr>
            <a:r>
              <a:rPr lang="en-GB" sz="3600" dirty="0">
                <a:effectLst/>
                <a:latin typeface="Calibri" panose="020F0502020204030204" pitchFamily="34" charset="0"/>
                <a:ea typeface="Calibri" panose="020F0502020204030204" pitchFamily="34" charset="0"/>
                <a:cs typeface="Times New Roman" panose="02020603050405020304" pitchFamily="18" charset="0"/>
              </a:rPr>
              <a:t>“Good communication is a two-way process. It requires good listening skills and participation in the discussion.” </a:t>
            </a:r>
            <a:endParaRPr lang="en-GB" sz="3600" dirty="0"/>
          </a:p>
        </p:txBody>
      </p:sp>
      <p:sp>
        <p:nvSpPr>
          <p:cNvPr id="4" name="TextBox 3">
            <a:extLst>
              <a:ext uri="{FF2B5EF4-FFF2-40B4-BE49-F238E27FC236}">
                <a16:creationId xmlns:a16="http://schemas.microsoft.com/office/drawing/2014/main" id="{748DAC61-AF69-4899-A975-D0F47038ADBC}"/>
              </a:ext>
            </a:extLst>
          </p:cNvPr>
          <p:cNvSpPr txBox="1"/>
          <p:nvPr/>
        </p:nvSpPr>
        <p:spPr>
          <a:xfrm>
            <a:off x="6729255" y="4505761"/>
            <a:ext cx="2471895" cy="369332"/>
          </a:xfrm>
          <a:prstGeom prst="rect">
            <a:avLst/>
          </a:prstGeom>
          <a:noFill/>
        </p:spPr>
        <p:txBody>
          <a:bodyPr wrap="square" rtlCol="0">
            <a:spAutoFit/>
          </a:bodyPr>
          <a:lstStyle/>
          <a:p>
            <a:r>
              <a:rPr lang="en-GB" dirty="0"/>
              <a:t>(Cottrell, 2019, p.178)</a:t>
            </a:r>
          </a:p>
        </p:txBody>
      </p:sp>
    </p:spTree>
    <p:extLst>
      <p:ext uri="{BB962C8B-B14F-4D97-AF65-F5344CB8AC3E}">
        <p14:creationId xmlns:p14="http://schemas.microsoft.com/office/powerpoint/2010/main" val="31199548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5" name="Picture 4" descr="Colourful strings being woven togehter">
            <a:extLst>
              <a:ext uri="{FF2B5EF4-FFF2-40B4-BE49-F238E27FC236}">
                <a16:creationId xmlns:a16="http://schemas.microsoft.com/office/drawing/2014/main" id="{E6D865CD-E3D6-4B7D-90E8-C47407AD5A40}"/>
              </a:ext>
            </a:extLst>
          </p:cNvPr>
          <p:cNvPicPr>
            <a:picLocks noChangeAspect="1"/>
          </p:cNvPicPr>
          <p:nvPr/>
        </p:nvPicPr>
        <p:blipFill rotWithShape="1">
          <a:blip r:embed="rId2"/>
          <a:srcRect l="25589" r="6182" b="-1"/>
          <a:stretch/>
        </p:blipFill>
        <p:spPr>
          <a:xfrm>
            <a:off x="5182104" y="10"/>
            <a:ext cx="7009896" cy="6857990"/>
          </a:xfrm>
          <a:custGeom>
            <a:avLst/>
            <a:gdLst/>
            <a:ahLst/>
            <a:cxnLst/>
            <a:rect l="l" t="t" r="r" b="b"/>
            <a:pathLst>
              <a:path w="7009896" h="6858000">
                <a:moveTo>
                  <a:pt x="0" y="0"/>
                </a:moveTo>
                <a:lnTo>
                  <a:pt x="7009896" y="0"/>
                </a:lnTo>
                <a:lnTo>
                  <a:pt x="7009896" y="6858000"/>
                </a:lnTo>
                <a:lnTo>
                  <a:pt x="21616" y="6858000"/>
                </a:lnTo>
                <a:lnTo>
                  <a:pt x="129867" y="6647018"/>
                </a:lnTo>
                <a:cubicBezTo>
                  <a:pt x="1043295" y="4758249"/>
                  <a:pt x="1332296" y="2559611"/>
                  <a:pt x="814641" y="380651"/>
                </a:cubicBezTo>
                <a:lnTo>
                  <a:pt x="714685" y="1"/>
                </a:lnTo>
                <a:lnTo>
                  <a:pt x="0" y="1"/>
                </a:lnTo>
                <a:close/>
              </a:path>
            </a:pathLst>
          </a:custGeom>
        </p:spPr>
      </p:pic>
      <p:sp>
        <p:nvSpPr>
          <p:cNvPr id="9" name="Freeform: Shape 8">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Freeform: Shape 10">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7E58154-6EE3-4A50-A469-D2247112EF1E}"/>
              </a:ext>
            </a:extLst>
          </p:cNvPr>
          <p:cNvSpPr>
            <a:spLocks noGrp="1"/>
          </p:cNvSpPr>
          <p:nvPr>
            <p:ph type="title"/>
          </p:nvPr>
        </p:nvSpPr>
        <p:spPr>
          <a:xfrm>
            <a:off x="804673" y="1396289"/>
            <a:ext cx="4782458" cy="1325563"/>
          </a:xfrm>
        </p:spPr>
        <p:txBody>
          <a:bodyPr>
            <a:normAutofit/>
          </a:bodyPr>
          <a:lstStyle/>
          <a:p>
            <a:r>
              <a:rPr lang="en-GB" dirty="0"/>
              <a:t>Teamwork</a:t>
            </a:r>
          </a:p>
        </p:txBody>
      </p:sp>
      <p:sp>
        <p:nvSpPr>
          <p:cNvPr id="3" name="Content Placeholder 2">
            <a:extLst>
              <a:ext uri="{FF2B5EF4-FFF2-40B4-BE49-F238E27FC236}">
                <a16:creationId xmlns:a16="http://schemas.microsoft.com/office/drawing/2014/main" id="{D71559C3-FA4A-4216-8EB8-2B41FB14AAFD}"/>
              </a:ext>
            </a:extLst>
          </p:cNvPr>
          <p:cNvSpPr>
            <a:spLocks noGrp="1"/>
          </p:cNvSpPr>
          <p:nvPr>
            <p:ph idx="1"/>
          </p:nvPr>
        </p:nvSpPr>
        <p:spPr>
          <a:xfrm>
            <a:off x="804672" y="2871982"/>
            <a:ext cx="4782458" cy="3181684"/>
          </a:xfrm>
        </p:spPr>
        <p:txBody>
          <a:bodyPr anchor="t">
            <a:normAutofit/>
          </a:bodyPr>
          <a:lstStyle/>
          <a:p>
            <a:r>
              <a:rPr lang="en-GB" sz="1800" dirty="0"/>
              <a:t> Supportive atmosphere</a:t>
            </a:r>
          </a:p>
          <a:p>
            <a:r>
              <a:rPr lang="en-GB" sz="1800" dirty="0"/>
              <a:t> Set clear boundaries</a:t>
            </a:r>
          </a:p>
          <a:p>
            <a:r>
              <a:rPr lang="en-GB" sz="1800" dirty="0"/>
              <a:t> Allocating responsibilities</a:t>
            </a:r>
          </a:p>
          <a:p>
            <a:r>
              <a:rPr lang="en-GB" sz="1800" dirty="0"/>
              <a:t> Work to each others strengths </a:t>
            </a:r>
          </a:p>
        </p:txBody>
      </p:sp>
      <p:sp>
        <p:nvSpPr>
          <p:cNvPr id="4" name="TextBox 3">
            <a:extLst>
              <a:ext uri="{FF2B5EF4-FFF2-40B4-BE49-F238E27FC236}">
                <a16:creationId xmlns:a16="http://schemas.microsoft.com/office/drawing/2014/main" id="{8579BCAD-1FAC-402A-820B-D9B61729FA90}"/>
              </a:ext>
            </a:extLst>
          </p:cNvPr>
          <p:cNvSpPr txBox="1"/>
          <p:nvPr/>
        </p:nvSpPr>
        <p:spPr>
          <a:xfrm>
            <a:off x="3429000" y="4724400"/>
            <a:ext cx="2228850" cy="646331"/>
          </a:xfrm>
          <a:prstGeom prst="rect">
            <a:avLst/>
          </a:prstGeom>
          <a:noFill/>
        </p:spPr>
        <p:txBody>
          <a:bodyPr wrap="square" rtlCol="0">
            <a:spAutoFit/>
          </a:bodyPr>
          <a:lstStyle/>
          <a:p>
            <a:r>
              <a:rPr lang="en-GB" dirty="0"/>
              <a:t>(Cottrell, 2019, p.175 and p.176)</a:t>
            </a:r>
          </a:p>
        </p:txBody>
      </p:sp>
    </p:spTree>
    <p:extLst>
      <p:ext uri="{BB962C8B-B14F-4D97-AF65-F5344CB8AC3E}">
        <p14:creationId xmlns:p14="http://schemas.microsoft.com/office/powerpoint/2010/main" val="1677095581"/>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0" name="Freeform: Shape 23">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Freeform: Shape 25">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99143D5-0A3A-49BF-9A38-1EDB25368F17}"/>
              </a:ext>
            </a:extLst>
          </p:cNvPr>
          <p:cNvSpPr>
            <a:spLocks noGrp="1"/>
          </p:cNvSpPr>
          <p:nvPr>
            <p:ph type="title"/>
          </p:nvPr>
        </p:nvSpPr>
        <p:spPr>
          <a:xfrm>
            <a:off x="804672" y="1412489"/>
            <a:ext cx="2871095" cy="2127124"/>
          </a:xfrm>
        </p:spPr>
        <p:txBody>
          <a:bodyPr vert="horz" lIns="91440" tIns="45720" rIns="91440" bIns="45720" rtlCol="0" anchor="t">
            <a:normAutofit/>
          </a:bodyPr>
          <a:lstStyle/>
          <a:p>
            <a:r>
              <a:rPr lang="en-US" sz="3600" kern="1200" dirty="0">
                <a:solidFill>
                  <a:schemeClr val="bg1"/>
                </a:solidFill>
                <a:latin typeface="+mj-lt"/>
                <a:ea typeface="+mj-ea"/>
                <a:cs typeface="+mj-cs"/>
              </a:rPr>
              <a:t>Teamwork Continued.</a:t>
            </a:r>
          </a:p>
        </p:txBody>
      </p:sp>
      <p:sp>
        <p:nvSpPr>
          <p:cNvPr id="3" name="Content Placeholder 2">
            <a:extLst>
              <a:ext uri="{FF2B5EF4-FFF2-40B4-BE49-F238E27FC236}">
                <a16:creationId xmlns:a16="http://schemas.microsoft.com/office/drawing/2014/main" id="{8EC53F2A-6B50-4209-9A24-87447DC3BD3A}"/>
              </a:ext>
            </a:extLst>
          </p:cNvPr>
          <p:cNvSpPr>
            <a:spLocks noGrp="1"/>
          </p:cNvSpPr>
          <p:nvPr>
            <p:ph idx="1"/>
          </p:nvPr>
        </p:nvSpPr>
        <p:spPr>
          <a:xfrm>
            <a:off x="5198993" y="1412489"/>
            <a:ext cx="5459482" cy="4363844"/>
          </a:xfrm>
        </p:spPr>
        <p:txBody>
          <a:bodyPr vert="horz" lIns="91440" tIns="45720" rIns="91440" bIns="45720" rtlCol="0">
            <a:normAutofit/>
          </a:bodyPr>
          <a:lstStyle/>
          <a:p>
            <a:pPr marL="0" indent="0" algn="ctr">
              <a:buNone/>
            </a:pPr>
            <a:r>
              <a:rPr lang="en-US" dirty="0">
                <a:effectLst/>
              </a:rPr>
              <a:t>“You must illustrate how you were essential to the team’s success. Think about examples from where you effectively dealt with challenges such as developing and managing relationships, negotiating conflicting ideas, or acting as a self-advocate for your own ideas and results” </a:t>
            </a:r>
          </a:p>
          <a:p>
            <a:pPr marL="0"/>
            <a:endParaRPr lang="en-US" sz="2000" dirty="0"/>
          </a:p>
          <a:p>
            <a:pPr marL="0"/>
            <a:endParaRPr lang="en-US" sz="2000" dirty="0"/>
          </a:p>
        </p:txBody>
      </p:sp>
      <p:sp>
        <p:nvSpPr>
          <p:cNvPr id="4" name="TextBox 3">
            <a:extLst>
              <a:ext uri="{FF2B5EF4-FFF2-40B4-BE49-F238E27FC236}">
                <a16:creationId xmlns:a16="http://schemas.microsoft.com/office/drawing/2014/main" id="{575C542E-089A-4263-9FC8-B89D48CF5971}"/>
              </a:ext>
            </a:extLst>
          </p:cNvPr>
          <p:cNvSpPr txBox="1"/>
          <p:nvPr/>
        </p:nvSpPr>
        <p:spPr>
          <a:xfrm>
            <a:off x="9265919" y="4582343"/>
            <a:ext cx="2926080" cy="549661"/>
          </a:xfrm>
          <a:prstGeom prst="rect">
            <a:avLst/>
          </a:prstGeom>
        </p:spPr>
        <p:txBody>
          <a:bodyPr vert="horz" lIns="91440" tIns="45720" rIns="91440" bIns="45720" rtlCol="0">
            <a:normAutofit/>
          </a:bodyPr>
          <a:lstStyle/>
          <a:p>
            <a:pPr>
              <a:lnSpc>
                <a:spcPct val="90000"/>
              </a:lnSpc>
              <a:spcAft>
                <a:spcPts val="600"/>
              </a:spcAft>
            </a:pPr>
            <a:r>
              <a:rPr lang="en-US" sz="2000" dirty="0">
                <a:effectLst/>
              </a:rPr>
              <a:t>(SEB, 2021).</a:t>
            </a:r>
          </a:p>
        </p:txBody>
      </p:sp>
    </p:spTree>
    <p:extLst>
      <p:ext uri="{BB962C8B-B14F-4D97-AF65-F5344CB8AC3E}">
        <p14:creationId xmlns:p14="http://schemas.microsoft.com/office/powerpoint/2010/main" val="3264505732"/>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5" name="Freeform: Shape 14">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7D32D29-FB3D-4A64-8892-4B8455669A64}"/>
              </a:ext>
            </a:extLst>
          </p:cNvPr>
          <p:cNvSpPr>
            <a:spLocks noGrp="1"/>
          </p:cNvSpPr>
          <p:nvPr>
            <p:ph type="title"/>
          </p:nvPr>
        </p:nvSpPr>
        <p:spPr>
          <a:xfrm>
            <a:off x="2311147" y="365760"/>
            <a:ext cx="7569706" cy="1288238"/>
          </a:xfrm>
        </p:spPr>
        <p:txBody>
          <a:bodyPr anchor="ctr">
            <a:normAutofit/>
          </a:bodyPr>
          <a:lstStyle/>
          <a:p>
            <a:pPr algn="ctr"/>
            <a:r>
              <a:rPr lang="en-GB" sz="4100"/>
              <a:t>Action points for future development</a:t>
            </a:r>
          </a:p>
        </p:txBody>
      </p:sp>
      <p:sp>
        <p:nvSpPr>
          <p:cNvPr id="3" name="Content Placeholder 2">
            <a:extLst>
              <a:ext uri="{FF2B5EF4-FFF2-40B4-BE49-F238E27FC236}">
                <a16:creationId xmlns:a16="http://schemas.microsoft.com/office/drawing/2014/main" id="{CBD36804-94C9-4A1C-9A02-FF20EAC47C0B}"/>
              </a:ext>
            </a:extLst>
          </p:cNvPr>
          <p:cNvSpPr>
            <a:spLocks noGrp="1"/>
          </p:cNvSpPr>
          <p:nvPr>
            <p:ph idx="1"/>
          </p:nvPr>
        </p:nvSpPr>
        <p:spPr>
          <a:xfrm>
            <a:off x="2100137" y="1894538"/>
            <a:ext cx="7860863" cy="4864963"/>
          </a:xfrm>
        </p:spPr>
        <p:txBody>
          <a:bodyPr anchor="t">
            <a:normAutofit lnSpcReduction="10000"/>
          </a:bodyPr>
          <a:lstStyle/>
          <a:p>
            <a:pPr marL="0" indent="0" algn="ctr">
              <a:buNone/>
            </a:pPr>
            <a:r>
              <a:rPr lang="en-GB" sz="2400" b="1" u="sng" dirty="0"/>
              <a:t>Organise My Time Efficiently </a:t>
            </a:r>
          </a:p>
          <a:p>
            <a:pPr marL="0" indent="0" algn="ctr">
              <a:buNone/>
            </a:pPr>
            <a:endParaRPr lang="en-GB" sz="2400" b="1" u="sng" dirty="0"/>
          </a:p>
          <a:p>
            <a:pPr marL="0" indent="0" algn="ctr">
              <a:buNone/>
            </a:pPr>
            <a:r>
              <a:rPr lang="en-GB" sz="2400" dirty="0"/>
              <a:t> Diary</a:t>
            </a:r>
          </a:p>
          <a:p>
            <a:pPr marL="0" indent="0" algn="ctr">
              <a:buNone/>
            </a:pPr>
            <a:r>
              <a:rPr lang="en-GB" sz="2400" dirty="0"/>
              <a:t> Self management</a:t>
            </a:r>
          </a:p>
          <a:p>
            <a:pPr marL="0" indent="0" algn="ctr">
              <a:buNone/>
            </a:pPr>
            <a:r>
              <a:rPr lang="en-GB" sz="2400" dirty="0"/>
              <a:t>Set little goals</a:t>
            </a:r>
          </a:p>
          <a:p>
            <a:pPr marL="0" indent="0" algn="ctr">
              <a:buNone/>
            </a:pPr>
            <a:endParaRPr lang="en-GB" sz="2400" dirty="0"/>
          </a:p>
          <a:p>
            <a:pPr marL="0" indent="0" algn="ctr">
              <a:buNone/>
            </a:pPr>
            <a:r>
              <a:rPr lang="en-GB" sz="2400" b="1" u="sng" dirty="0"/>
              <a:t>Increase My Knowledge</a:t>
            </a:r>
          </a:p>
          <a:p>
            <a:pPr marL="0" indent="0" algn="ctr">
              <a:buNone/>
            </a:pPr>
            <a:endParaRPr lang="en-GB" sz="2400" dirty="0"/>
          </a:p>
          <a:p>
            <a:pPr marL="0" indent="0" algn="ctr">
              <a:buNone/>
            </a:pPr>
            <a:r>
              <a:rPr lang="en-GB" sz="2400" dirty="0"/>
              <a:t> Read and Research</a:t>
            </a:r>
          </a:p>
          <a:p>
            <a:pPr marL="0" indent="0" algn="ctr">
              <a:buNone/>
            </a:pPr>
            <a:r>
              <a:rPr lang="en-GB" sz="2400" dirty="0"/>
              <a:t> Create a Personal development plan</a:t>
            </a:r>
          </a:p>
          <a:p>
            <a:pPr marL="0" indent="0" algn="ctr">
              <a:buNone/>
            </a:pPr>
            <a:r>
              <a:rPr lang="en-GB" sz="2400" dirty="0"/>
              <a:t>  Set SMART goals</a:t>
            </a:r>
          </a:p>
          <a:p>
            <a:pPr marL="0" indent="0">
              <a:buNone/>
            </a:pPr>
            <a:endParaRPr lang="en-GB" sz="2400" dirty="0"/>
          </a:p>
        </p:txBody>
      </p:sp>
    </p:spTree>
    <p:extLst>
      <p:ext uri="{BB962C8B-B14F-4D97-AF65-F5344CB8AC3E}">
        <p14:creationId xmlns:p14="http://schemas.microsoft.com/office/powerpoint/2010/main" val="2345562849"/>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5" name="Picture 4" descr="White bulbs with a yellow one standing out">
            <a:extLst>
              <a:ext uri="{FF2B5EF4-FFF2-40B4-BE49-F238E27FC236}">
                <a16:creationId xmlns:a16="http://schemas.microsoft.com/office/drawing/2014/main" id="{722A771E-F287-470B-8F82-D1849332E986}"/>
              </a:ext>
            </a:extLst>
          </p:cNvPr>
          <p:cNvPicPr>
            <a:picLocks noChangeAspect="1"/>
          </p:cNvPicPr>
          <p:nvPr/>
        </p:nvPicPr>
        <p:blipFill rotWithShape="1">
          <a:blip r:embed="rId2"/>
          <a:srcRect l="7950" r="23820" b="-1"/>
          <a:stretch/>
        </p:blipFill>
        <p:spPr>
          <a:xfrm>
            <a:off x="5182104" y="10"/>
            <a:ext cx="7009896" cy="6857990"/>
          </a:xfrm>
          <a:custGeom>
            <a:avLst/>
            <a:gdLst/>
            <a:ahLst/>
            <a:cxnLst/>
            <a:rect l="l" t="t" r="r" b="b"/>
            <a:pathLst>
              <a:path w="7009896" h="6858000">
                <a:moveTo>
                  <a:pt x="0" y="0"/>
                </a:moveTo>
                <a:lnTo>
                  <a:pt x="7009896" y="0"/>
                </a:lnTo>
                <a:lnTo>
                  <a:pt x="7009896" y="6858000"/>
                </a:lnTo>
                <a:lnTo>
                  <a:pt x="21616" y="6858000"/>
                </a:lnTo>
                <a:lnTo>
                  <a:pt x="129867" y="6647018"/>
                </a:lnTo>
                <a:cubicBezTo>
                  <a:pt x="1043295" y="4758249"/>
                  <a:pt x="1332296" y="2559611"/>
                  <a:pt x="814641" y="380651"/>
                </a:cubicBezTo>
                <a:lnTo>
                  <a:pt x="714685" y="1"/>
                </a:lnTo>
                <a:lnTo>
                  <a:pt x="0" y="1"/>
                </a:lnTo>
                <a:close/>
              </a:path>
            </a:pathLst>
          </a:custGeom>
        </p:spPr>
      </p:pic>
      <p:sp>
        <p:nvSpPr>
          <p:cNvPr id="9" name="Freeform: Shape 8">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Freeform: Shape 10">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AE22BDF-5899-4840-9910-4EF2700E4E31}"/>
              </a:ext>
            </a:extLst>
          </p:cNvPr>
          <p:cNvSpPr>
            <a:spLocks noGrp="1"/>
          </p:cNvSpPr>
          <p:nvPr>
            <p:ph type="title"/>
          </p:nvPr>
        </p:nvSpPr>
        <p:spPr>
          <a:xfrm>
            <a:off x="804673" y="1396289"/>
            <a:ext cx="4782458" cy="1325563"/>
          </a:xfrm>
        </p:spPr>
        <p:txBody>
          <a:bodyPr>
            <a:normAutofit/>
          </a:bodyPr>
          <a:lstStyle/>
          <a:p>
            <a:r>
              <a:rPr lang="en-GB" dirty="0"/>
              <a:t>Conclusion</a:t>
            </a:r>
          </a:p>
        </p:txBody>
      </p:sp>
      <p:sp>
        <p:nvSpPr>
          <p:cNvPr id="3" name="Content Placeholder 2">
            <a:extLst>
              <a:ext uri="{FF2B5EF4-FFF2-40B4-BE49-F238E27FC236}">
                <a16:creationId xmlns:a16="http://schemas.microsoft.com/office/drawing/2014/main" id="{4BFA9A89-FBCB-48A9-A314-D6D15946EC1B}"/>
              </a:ext>
            </a:extLst>
          </p:cNvPr>
          <p:cNvSpPr>
            <a:spLocks noGrp="1"/>
          </p:cNvSpPr>
          <p:nvPr>
            <p:ph idx="1"/>
          </p:nvPr>
        </p:nvSpPr>
        <p:spPr>
          <a:xfrm>
            <a:off x="804672" y="2871982"/>
            <a:ext cx="4782458" cy="3181684"/>
          </a:xfrm>
        </p:spPr>
        <p:txBody>
          <a:bodyPr anchor="t">
            <a:normAutofit/>
          </a:bodyPr>
          <a:lstStyle/>
          <a:p>
            <a:pPr marL="0" indent="0">
              <a:buNone/>
            </a:pPr>
            <a:r>
              <a:rPr lang="en-GB" sz="1800" dirty="0"/>
              <a:t>How are academic study skills transferrable to employment?</a:t>
            </a:r>
          </a:p>
          <a:p>
            <a:r>
              <a:rPr lang="en-GB" sz="1800" dirty="0"/>
              <a:t> Organisation Needs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 Communication</a:t>
            </a:r>
          </a:p>
          <a:p>
            <a:r>
              <a:rPr lang="en-GB" sz="1800" dirty="0"/>
              <a:t> Working with others</a:t>
            </a:r>
          </a:p>
          <a:p>
            <a:pPr marL="0" indent="0">
              <a:buNone/>
            </a:pPr>
            <a:endParaRPr lang="en-GB" sz="1400" dirty="0"/>
          </a:p>
          <a:p>
            <a:pPr marL="0" indent="0">
              <a:buNone/>
            </a:pPr>
            <a:r>
              <a:rPr lang="en-GB" sz="1400" dirty="0"/>
              <a:t>(National Occupational Standards(NOS), 2019)</a:t>
            </a:r>
          </a:p>
        </p:txBody>
      </p:sp>
      <p:pic>
        <p:nvPicPr>
          <p:cNvPr id="6" name="Picture 5">
            <a:extLst>
              <a:ext uri="{FF2B5EF4-FFF2-40B4-BE49-F238E27FC236}">
                <a16:creationId xmlns:a16="http://schemas.microsoft.com/office/drawing/2014/main" id="{C237D09C-D4C7-4746-9A63-AAFD601D6E79}"/>
              </a:ext>
            </a:extLst>
          </p:cNvPr>
          <p:cNvPicPr>
            <a:picLocks noChangeAspect="1"/>
          </p:cNvPicPr>
          <p:nvPr/>
        </p:nvPicPr>
        <p:blipFill>
          <a:blip r:embed="rId3"/>
          <a:stretch>
            <a:fillRect/>
          </a:stretch>
        </p:blipFill>
        <p:spPr>
          <a:xfrm>
            <a:off x="6790039" y="3997818"/>
            <a:ext cx="2857500" cy="2247900"/>
          </a:xfrm>
          <a:prstGeom prst="rect">
            <a:avLst/>
          </a:prstGeom>
        </p:spPr>
      </p:pic>
    </p:spTree>
    <p:extLst>
      <p:ext uri="{BB962C8B-B14F-4D97-AF65-F5344CB8AC3E}">
        <p14:creationId xmlns:p14="http://schemas.microsoft.com/office/powerpoint/2010/main" val="3784050529"/>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025E2AA9-10C9-4A14-BEA3-064CD0131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Shape 9">
            <a:extLst>
              <a:ext uri="{FF2B5EF4-FFF2-40B4-BE49-F238E27FC236}">
                <a16:creationId xmlns:a16="http://schemas.microsoft.com/office/drawing/2014/main" id="{F076F371-EE61-49EA-AA2A-3582C3AC9B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863721" cy="4984915"/>
          </a:xfrm>
          <a:custGeom>
            <a:avLst/>
            <a:gdLst>
              <a:gd name="connsiteX0" fmla="*/ 0 w 5863721"/>
              <a:gd name="connsiteY0" fmla="*/ 0 h 4984915"/>
              <a:gd name="connsiteX1" fmla="*/ 5863721 w 5863721"/>
              <a:gd name="connsiteY1" fmla="*/ 0 h 4984915"/>
              <a:gd name="connsiteX2" fmla="*/ 5844576 w 5863721"/>
              <a:gd name="connsiteY2" fmla="*/ 326138 h 4984915"/>
              <a:gd name="connsiteX3" fmla="*/ 5796589 w 5863721"/>
              <a:gd name="connsiteY3" fmla="*/ 693884 h 4984915"/>
              <a:gd name="connsiteX4" fmla="*/ 148386 w 5863721"/>
              <a:gd name="connsiteY4" fmla="*/ 4951022 h 4984915"/>
              <a:gd name="connsiteX5" fmla="*/ 0 w 5863721"/>
              <a:gd name="connsiteY5" fmla="*/ 4930112 h 4984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6A20E52-977D-4996-8ED7-D24A10965601}"/>
              </a:ext>
            </a:extLst>
          </p:cNvPr>
          <p:cNvSpPr>
            <a:spLocks noGrp="1"/>
          </p:cNvSpPr>
          <p:nvPr>
            <p:ph type="title"/>
          </p:nvPr>
        </p:nvSpPr>
        <p:spPr>
          <a:xfrm>
            <a:off x="804671" y="365125"/>
            <a:ext cx="3405821" cy="3117038"/>
          </a:xfrm>
        </p:spPr>
        <p:txBody>
          <a:bodyPr anchor="ctr">
            <a:normAutofit/>
          </a:bodyPr>
          <a:lstStyle/>
          <a:p>
            <a:r>
              <a:rPr lang="en-GB" dirty="0"/>
              <a:t>Reference List</a:t>
            </a:r>
          </a:p>
        </p:txBody>
      </p:sp>
      <p:sp>
        <p:nvSpPr>
          <p:cNvPr id="3" name="Content Placeholder 2">
            <a:extLst>
              <a:ext uri="{FF2B5EF4-FFF2-40B4-BE49-F238E27FC236}">
                <a16:creationId xmlns:a16="http://schemas.microsoft.com/office/drawing/2014/main" id="{D1132873-E090-4C08-BFE2-0F0E9FCA3789}"/>
              </a:ext>
            </a:extLst>
          </p:cNvPr>
          <p:cNvSpPr>
            <a:spLocks noGrp="1"/>
          </p:cNvSpPr>
          <p:nvPr>
            <p:ph idx="1"/>
          </p:nvPr>
        </p:nvSpPr>
        <p:spPr>
          <a:xfrm>
            <a:off x="6374219" y="365125"/>
            <a:ext cx="5156364" cy="6000164"/>
          </a:xfrm>
        </p:spPr>
        <p:txBody>
          <a:bodyPr anchor="ctr">
            <a:normAutofit/>
          </a:bodyPr>
          <a:lstStyle/>
          <a:p>
            <a:pPr marL="0" indent="0">
              <a:buNone/>
            </a:pPr>
            <a:r>
              <a:rPr lang="en-GB" sz="1400" b="0" i="0" dirty="0">
                <a:effectLst/>
                <a:latin typeface="Open Sans" panose="020B0606030504020204" pitchFamily="34" charset="0"/>
              </a:rPr>
              <a:t>Cottrell, S. (2019) </a:t>
            </a:r>
            <a:r>
              <a:rPr lang="en-GB" sz="1400" b="0" i="1" dirty="0">
                <a:effectLst/>
                <a:latin typeface="Open Sans" panose="020B0606030504020204" pitchFamily="34" charset="0"/>
              </a:rPr>
              <a:t>The Study Skills Handbook. </a:t>
            </a:r>
            <a:r>
              <a:rPr lang="en-GB" sz="1400" b="0" dirty="0">
                <a:effectLst/>
                <a:latin typeface="Open Sans" panose="020B0606030504020204" pitchFamily="34" charset="0"/>
              </a:rPr>
              <a:t>5</a:t>
            </a:r>
            <a:r>
              <a:rPr lang="en-GB" sz="1400" b="0" baseline="30000" dirty="0">
                <a:effectLst/>
                <a:latin typeface="Open Sans" panose="020B0606030504020204" pitchFamily="34" charset="0"/>
              </a:rPr>
              <a:t>th</a:t>
            </a:r>
            <a:r>
              <a:rPr lang="en-GB" sz="1400" b="0" dirty="0">
                <a:effectLst/>
                <a:latin typeface="Open Sans" panose="020B0606030504020204" pitchFamily="34" charset="0"/>
              </a:rPr>
              <a:t> </a:t>
            </a:r>
            <a:r>
              <a:rPr lang="en-GB" sz="1400" b="0" dirty="0" err="1">
                <a:effectLst/>
                <a:latin typeface="Open Sans" panose="020B0606030504020204" pitchFamily="34" charset="0"/>
              </a:rPr>
              <a:t>edn</a:t>
            </a:r>
            <a:r>
              <a:rPr lang="en-GB" sz="1400" b="0" dirty="0">
                <a:effectLst/>
                <a:latin typeface="Open Sans" panose="020B0606030504020204" pitchFamily="34" charset="0"/>
              </a:rPr>
              <a:t>. London. Red Globe Press.</a:t>
            </a:r>
          </a:p>
          <a:p>
            <a:pPr marL="0" indent="0">
              <a:buNone/>
            </a:pPr>
            <a:endParaRPr lang="en-GB" sz="1400" i="0" dirty="0">
              <a:latin typeface="Open Sans" panose="020B0606030504020204" pitchFamily="34" charset="0"/>
            </a:endParaRPr>
          </a:p>
          <a:p>
            <a:pPr marL="0" indent="0">
              <a:buNone/>
            </a:pPr>
            <a:r>
              <a:rPr lang="en-GB" sz="1400" b="0" i="0" dirty="0">
                <a:effectLst/>
                <a:latin typeface="Open Sans" panose="020B0606030504020204" pitchFamily="34" charset="0"/>
              </a:rPr>
              <a:t>National Occupational Standards. (2019) </a:t>
            </a:r>
            <a:r>
              <a:rPr lang="en-GB" sz="1400" i="1" dirty="0">
                <a:latin typeface="Open Sans" panose="020B0606030504020204" pitchFamily="34" charset="0"/>
              </a:rPr>
              <a:t>C</a:t>
            </a:r>
            <a:r>
              <a:rPr lang="en-GB" sz="1400" b="0" i="1" dirty="0">
                <a:effectLst/>
                <a:latin typeface="Open Sans" panose="020B0606030504020204" pitchFamily="34" charset="0"/>
              </a:rPr>
              <a:t>ombined </a:t>
            </a:r>
            <a:r>
              <a:rPr lang="en-GB" sz="1400" i="1" dirty="0">
                <a:latin typeface="Open Sans" panose="020B0606030504020204" pitchFamily="34" charset="0"/>
              </a:rPr>
              <a:t>Y</a:t>
            </a:r>
            <a:r>
              <a:rPr lang="en-GB" sz="1400" b="0" i="1" dirty="0">
                <a:effectLst/>
                <a:latin typeface="Open Sans" panose="020B0606030504020204" pitchFamily="34" charset="0"/>
              </a:rPr>
              <a:t>outh Work. </a:t>
            </a:r>
            <a:r>
              <a:rPr lang="en-GB" sz="1400" b="0" dirty="0">
                <a:effectLst/>
                <a:latin typeface="Open Sans" panose="020B0606030504020204" pitchFamily="34" charset="0"/>
              </a:rPr>
              <a:t>CLD Standards Council.</a:t>
            </a:r>
          </a:p>
          <a:p>
            <a:pPr marL="0" indent="0">
              <a:buNone/>
            </a:pPr>
            <a:endParaRPr lang="en-GB" sz="1400" b="0" i="0" dirty="0">
              <a:effectLst/>
              <a:latin typeface="Open Sans" panose="020B0606030504020204" pitchFamily="34" charset="0"/>
            </a:endParaRPr>
          </a:p>
          <a:p>
            <a:pPr marL="0" indent="0">
              <a:buNone/>
            </a:pPr>
            <a:r>
              <a:rPr lang="en-GB" sz="1400" b="0" i="0" dirty="0">
                <a:effectLst/>
                <a:latin typeface="Open Sans" panose="020B0606030504020204" pitchFamily="34" charset="0"/>
              </a:rPr>
              <a:t>Sebiology.org</a:t>
            </a:r>
            <a:r>
              <a:rPr lang="en-GB" sz="1400" dirty="0">
                <a:latin typeface="Open Sans" panose="020B0606030504020204" pitchFamily="34" charset="0"/>
              </a:rPr>
              <a:t> (2021) </a:t>
            </a:r>
            <a:r>
              <a:rPr lang="en-GB" sz="1400" i="1" dirty="0">
                <a:latin typeface="Open Sans" panose="020B0606030504020204" pitchFamily="34" charset="0"/>
              </a:rPr>
              <a:t>Transferable Skills Guide </a:t>
            </a:r>
            <a:r>
              <a:rPr lang="en-GB" sz="1400" dirty="0">
                <a:latin typeface="Open Sans" panose="020B0606030504020204" pitchFamily="34" charset="0"/>
              </a:rPr>
              <a:t>[online] Available at: </a:t>
            </a:r>
            <a:r>
              <a:rPr lang="en-GB" sz="1600" dirty="0">
                <a:hlinkClick r:id="rId2"/>
              </a:rPr>
              <a:t>seb-transferable-skills-guide.pdf (sebiology.org)</a:t>
            </a:r>
            <a:r>
              <a:rPr lang="en-GB" sz="1600" dirty="0"/>
              <a:t> (Accessed: 11 November 2021)</a:t>
            </a:r>
          </a:p>
          <a:p>
            <a:pPr marL="0" indent="0">
              <a:buNone/>
            </a:pPr>
            <a:endParaRPr lang="en-GB" sz="1600" dirty="0"/>
          </a:p>
          <a:p>
            <a:pPr marL="0" indent="0">
              <a:buNone/>
            </a:pPr>
            <a:r>
              <a:rPr lang="en-GB" sz="1600" dirty="0"/>
              <a:t>Whelan, M. (2011) “Detached Youth Work”, in </a:t>
            </a:r>
            <a:r>
              <a:rPr lang="en-GB" sz="1600" dirty="0" err="1"/>
              <a:t>Batsleer.J</a:t>
            </a:r>
            <a:r>
              <a:rPr lang="en-GB" sz="1600" dirty="0"/>
              <a:t> &amp; </a:t>
            </a:r>
            <a:r>
              <a:rPr lang="en-GB" sz="1600" dirty="0" err="1"/>
              <a:t>Davies.B</a:t>
            </a:r>
            <a:r>
              <a:rPr lang="en-GB" sz="1600" dirty="0"/>
              <a:t> (ed) </a:t>
            </a:r>
            <a:r>
              <a:rPr lang="en-GB" sz="1600" i="1" dirty="0"/>
              <a:t>What is Youth Work? </a:t>
            </a:r>
            <a:r>
              <a:rPr lang="en-GB" sz="1600" dirty="0"/>
              <a:t>Cornwall. TJ International Ltd.</a:t>
            </a:r>
          </a:p>
          <a:p>
            <a:pPr marL="0" indent="0">
              <a:buNone/>
            </a:pPr>
            <a:endParaRPr lang="en-GB" sz="1400" dirty="0">
              <a:latin typeface="Open Sans" panose="020B0606030504020204" pitchFamily="34" charset="0"/>
            </a:endParaRPr>
          </a:p>
          <a:p>
            <a:pPr marL="0" indent="0">
              <a:buNone/>
            </a:pPr>
            <a:r>
              <a:rPr lang="en-GB" sz="1500" dirty="0"/>
              <a:t>Image 1: The Psychology of Productivity (2021) </a:t>
            </a:r>
            <a:r>
              <a:rPr lang="en-GB" sz="1500" i="1" dirty="0"/>
              <a:t>Pie Chart for Non-Verbal Language. </a:t>
            </a:r>
            <a:r>
              <a:rPr lang="en-GB" sz="1500" dirty="0"/>
              <a:t>Available at: </a:t>
            </a:r>
            <a:r>
              <a:rPr lang="en-GB" sz="1500" dirty="0">
                <a:hlinkClick r:id="rId3"/>
              </a:rPr>
              <a:t>Email Power - Steven Griffith - The Psychology of Productivity</a:t>
            </a:r>
            <a:r>
              <a:rPr lang="en-GB" sz="1500" dirty="0"/>
              <a:t> (Accessed: 19 November 2021).</a:t>
            </a:r>
          </a:p>
          <a:p>
            <a:pPr marL="0" indent="0">
              <a:buNone/>
            </a:pPr>
            <a:r>
              <a:rPr lang="en-GB" sz="1500" dirty="0"/>
              <a:t>Image 2: Carmarthen Youth Project (2021) Logo. Available at</a:t>
            </a:r>
            <a:r>
              <a:rPr lang="en-GB" sz="1400" dirty="0"/>
              <a:t>: </a:t>
            </a:r>
            <a:r>
              <a:rPr lang="en-GB" sz="1400" dirty="0">
                <a:hlinkClick r:id="rId4"/>
              </a:rPr>
              <a:t>DRMZ – Carmarthen Youth Project – Supporting the Young People of Carmarthen</a:t>
            </a:r>
            <a:r>
              <a:rPr lang="en-GB" sz="1400" dirty="0"/>
              <a:t> (Accessed: 23 November 2021).</a:t>
            </a:r>
          </a:p>
        </p:txBody>
      </p:sp>
    </p:spTree>
    <p:extLst>
      <p:ext uri="{BB962C8B-B14F-4D97-AF65-F5344CB8AC3E}">
        <p14:creationId xmlns:p14="http://schemas.microsoft.com/office/powerpoint/2010/main" val="1918558194"/>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3980</TotalTime>
  <Words>491</Words>
  <Application>Microsoft Office PowerPoint</Application>
  <PresentationFormat>Widescreen</PresentationFormat>
  <Paragraphs>87</Paragraphs>
  <Slides>14</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Open Sans</vt:lpstr>
      <vt:lpstr>Office Theme</vt:lpstr>
      <vt:lpstr>Ash Lewis (2017412) Study Skills Seminar</vt:lpstr>
      <vt:lpstr>Content</vt:lpstr>
      <vt:lpstr>Introduction</vt:lpstr>
      <vt:lpstr>Organisation</vt:lpstr>
      <vt:lpstr>Organisation Continued.</vt:lpstr>
      <vt:lpstr>Personal development plan</vt:lpstr>
      <vt:lpstr>Self management:  </vt:lpstr>
      <vt:lpstr>Communication</vt:lpstr>
      <vt:lpstr>PowerPoint Presentation</vt:lpstr>
      <vt:lpstr>Teamwork</vt:lpstr>
      <vt:lpstr>Teamwork Continued.</vt:lpstr>
      <vt:lpstr>Action points for future development</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Ash Lewis (2017412) Study Skills Seminar</dc:title>
  <dc:creator>Ash Lewis (2017412)</dc:creator>
  <cp:lastModifiedBy>Ash Lewis (2017412)</cp:lastModifiedBy>
  <cp:revision>8</cp:revision>
  <dcterms:created xsi:type="dcterms:W3CDTF">2021-11-18T23:31:45Z</dcterms:created>
  <dcterms:modified xsi:type="dcterms:W3CDTF">2021-11-23T23:11:52Z</dcterms:modified>
</cp:coreProperties>
</file>