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816" r:id="rId2"/>
    <p:sldId id="807" r:id="rId3"/>
    <p:sldId id="817" r:id="rId4"/>
    <p:sldId id="808" r:id="rId5"/>
    <p:sldId id="267" r:id="rId6"/>
    <p:sldId id="280" r:id="rId7"/>
    <p:sldId id="256" r:id="rId8"/>
    <p:sldId id="633" r:id="rId9"/>
    <p:sldId id="811" r:id="rId10"/>
    <p:sldId id="756" r:id="rId11"/>
    <p:sldId id="636" r:id="rId12"/>
    <p:sldId id="757" r:id="rId13"/>
    <p:sldId id="814" r:id="rId14"/>
    <p:sldId id="758" r:id="rId15"/>
    <p:sldId id="819" r:id="rId16"/>
    <p:sldId id="821" r:id="rId17"/>
    <p:sldId id="820" r:id="rId18"/>
    <p:sldId id="542" r:id="rId19"/>
    <p:sldId id="81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68"/>
    <p:restoredTop sz="91877"/>
  </p:normalViewPr>
  <p:slideViewPr>
    <p:cSldViewPr snapToGrid="0" snapToObjects="1">
      <p:cViewPr varScale="1">
        <p:scale>
          <a:sx n="61" d="100"/>
          <a:sy n="61" d="100"/>
        </p:scale>
        <p:origin x="248" y="104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992AB1-7CF3-7544-A57F-8EB0CFB6A795}" type="datetimeFigureOut">
              <a:rPr lang="en-US" smtClean="0"/>
              <a:t>10/5/26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6E9590-1D86-F546-9201-682C25AF5671}" type="slidenum">
              <a:rPr lang="en-US" smtClean="0"/>
              <a:t>‹#›</a:t>
            </a:fld>
            <a:endParaRPr lang="en-US"/>
          </a:p>
        </p:txBody>
      </p:sp>
    </p:spTree>
    <p:extLst>
      <p:ext uri="{BB962C8B-B14F-4D97-AF65-F5344CB8AC3E}">
        <p14:creationId xmlns:p14="http://schemas.microsoft.com/office/powerpoint/2010/main" val="2135473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studiointernational.com/index.php/chiharu-shiota-beyond-time-review-yorkshire-sculpture-park"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thespaces.com/2018/03/28/artist-chiharu-shiota-spins-a-ghostly-yarn-inside-a-yorkshire-chapel/"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‘With this installation she succeeds in connecting us to the spirit of the place, those who have occupied and may yet dwell in it; beyond time’</a:t>
            </a:r>
          </a:p>
          <a:p>
            <a:r>
              <a:rPr lang="en-US" sz="1200" b="0" i="0" u="sng" kern="1200" dirty="0">
                <a:solidFill>
                  <a:schemeClr val="tx1"/>
                </a:solidFill>
                <a:effectLst/>
                <a:latin typeface="+mn-lt"/>
                <a:ea typeface="+mn-ea"/>
                <a:cs typeface="+mn-cs"/>
                <a:hlinkClick r:id="rId3"/>
              </a:rPr>
              <a:t>Veronica Simpson, Studio International</a:t>
            </a:r>
            <a:endParaRPr lang="en-US" sz="1200" b="0" i="0" u="sng" kern="1200" dirty="0">
              <a:solidFill>
                <a:schemeClr val="tx1"/>
              </a:solidFill>
              <a:effectLst/>
              <a:latin typeface="+mn-lt"/>
              <a:ea typeface="+mn-ea"/>
              <a:cs typeface="+mn-cs"/>
            </a:endParaRPr>
          </a:p>
          <a:p>
            <a:endParaRPr lang="en-US" sz="1200" b="0" i="0" u="sng" kern="1200" dirty="0">
              <a:solidFill>
                <a:schemeClr val="tx1"/>
              </a:solidFill>
              <a:effectLst/>
              <a:latin typeface="+mn-lt"/>
              <a:ea typeface="+mn-ea"/>
              <a:cs typeface="+mn-cs"/>
            </a:endParaRPr>
          </a:p>
          <a:p>
            <a:r>
              <a:rPr lang="en-US" dirty="0" err="1"/>
              <a:t>Shioto</a:t>
            </a:r>
            <a:r>
              <a:rPr lang="en-US" dirty="0"/>
              <a:t> first used thread in 2000 when</a:t>
            </a:r>
            <a:r>
              <a:rPr lang="en-US" baseline="0" dirty="0"/>
              <a:t> she wove around her bed to gain a sense of anchoring her life after moving home nine times In three years.  Her thread instillations have now grown to fill vast spaces  but always conceptually connect back to the artist’s and the human activity of the place she is working in. </a:t>
            </a:r>
          </a:p>
          <a:p>
            <a:r>
              <a:rPr lang="en-US" baseline="0" dirty="0"/>
              <a:t>The Red of blood  to represent relationships </a:t>
            </a:r>
          </a:p>
          <a:p>
            <a:r>
              <a:rPr lang="en-US" baseline="0" dirty="0"/>
              <a:t>Black to represent the all embracing like the night sky. </a:t>
            </a:r>
          </a:p>
          <a:p>
            <a:r>
              <a:rPr lang="en-US" baseline="0" dirty="0"/>
              <a:t>White in Japan represents mourning, but </a:t>
            </a:r>
            <a:r>
              <a:rPr lang="en-US" baseline="0" dirty="0" err="1"/>
              <a:t>Shoito</a:t>
            </a:r>
            <a:r>
              <a:rPr lang="en-US" baseline="0" dirty="0"/>
              <a:t> references eternity, death as a state of being rather than the end. </a:t>
            </a:r>
          </a:p>
          <a:p>
            <a:endParaRPr lang="en-US" baseline="0" dirty="0"/>
          </a:p>
          <a:p>
            <a:r>
              <a:rPr lang="en-US" baseline="0" dirty="0"/>
              <a:t>The artist was inspired to include a piano in this instillation because of the absence of a musical instrument in the chapel. She finds the silence incredibly powerful and it resonated with a strong childhood memory of seeing the burned remains of a </a:t>
            </a:r>
            <a:r>
              <a:rPr lang="en-US" baseline="0" dirty="0" err="1"/>
              <a:t>neighbours</a:t>
            </a:r>
            <a:r>
              <a:rPr lang="en-US" baseline="0" dirty="0"/>
              <a:t> piano after the house was destroyed by fire. Beyond Time incorporates the scores of music known to have been played or sung in this space by generations of voices as well as the historic bell ringing score. </a:t>
            </a:r>
          </a:p>
          <a:p>
            <a:r>
              <a:rPr lang="en-US" baseline="0" dirty="0"/>
              <a:t>Exhibition plaque</a:t>
            </a:r>
            <a:endParaRPr lang="en-US" dirty="0"/>
          </a:p>
          <a:p>
            <a:endParaRPr lang="en-US" sz="1200" b="0" i="0" u="sng"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Acclaimed installation and performance artist Chiharu </a:t>
            </a:r>
            <a:r>
              <a:rPr lang="en-US" sz="1200" b="0" i="0" kern="1200" dirty="0" err="1">
                <a:solidFill>
                  <a:schemeClr val="tx1"/>
                </a:solidFill>
                <a:effectLst/>
                <a:latin typeface="+mn-lt"/>
                <a:ea typeface="+mn-ea"/>
                <a:cs typeface="+mn-cs"/>
              </a:rPr>
              <a:t>Shiota</a:t>
            </a:r>
            <a:r>
              <a:rPr lang="en-US" sz="1200" b="0" i="0" kern="1200" dirty="0">
                <a:solidFill>
                  <a:schemeClr val="tx1"/>
                </a:solidFill>
                <a:effectLst/>
                <a:latin typeface="+mn-lt"/>
                <a:ea typeface="+mn-ea"/>
                <a:cs typeface="+mn-cs"/>
              </a:rPr>
              <a:t> has created an awe-inspiring, site-specific installation of thread within the beautiful 18th-century Chapel.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Embracing all who enter within an extraordinary experience, </a:t>
            </a:r>
            <a:r>
              <a:rPr lang="en-US" sz="1200" b="0" i="0" kern="1200" dirty="0" err="1">
                <a:solidFill>
                  <a:schemeClr val="tx1"/>
                </a:solidFill>
                <a:effectLst/>
                <a:latin typeface="+mn-lt"/>
                <a:ea typeface="+mn-ea"/>
                <a:cs typeface="+mn-cs"/>
              </a:rPr>
              <a:t>Shiota’s</a:t>
            </a:r>
            <a:r>
              <a:rPr lang="en-US" sz="1200" b="0" i="0" kern="1200" dirty="0">
                <a:solidFill>
                  <a:schemeClr val="tx1"/>
                </a:solidFill>
                <a:effectLst/>
                <a:latin typeface="+mn-lt"/>
                <a:ea typeface="+mn-ea"/>
                <a:cs typeface="+mn-cs"/>
              </a:rPr>
              <a:t> project references the Chapel’s rich history and years of human presence, dating back to 1744, making poignant allusion to the bells that were rung, the songs that were sung, and the lives that revolved around it, from cradle to grave.</a:t>
            </a:r>
          </a:p>
          <a:p>
            <a:r>
              <a:rPr lang="en-US" sz="1200" b="0" i="0" kern="1200" dirty="0">
                <a:solidFill>
                  <a:schemeClr val="tx1"/>
                </a:solidFill>
                <a:effectLst/>
                <a:latin typeface="+mn-lt"/>
                <a:ea typeface="+mn-ea"/>
                <a:cs typeface="+mn-cs"/>
              </a:rPr>
              <a:t>‘Simultaneously weightless and all-consuming, the mass of spritely string teases out this paradox of human memory.’</a:t>
            </a:r>
          </a:p>
          <a:p>
            <a:r>
              <a:rPr lang="en-US" sz="1200" b="0" i="0" u="sng" kern="1200" dirty="0">
                <a:solidFill>
                  <a:schemeClr val="tx1"/>
                </a:solidFill>
                <a:effectLst/>
                <a:latin typeface="+mn-lt"/>
                <a:ea typeface="+mn-ea"/>
                <a:cs typeface="+mn-cs"/>
                <a:hlinkClick r:id="rId4"/>
              </a:rPr>
              <a:t>The Spaces</a:t>
            </a: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Yorkshire</a:t>
            </a:r>
            <a:r>
              <a:rPr lang="en-US" sz="1200" b="0" i="0" kern="1200" baseline="0" dirty="0">
                <a:solidFill>
                  <a:schemeClr val="tx1"/>
                </a:solidFill>
                <a:effectLst/>
                <a:latin typeface="+mn-lt"/>
                <a:ea typeface="+mn-ea"/>
                <a:cs typeface="+mn-cs"/>
              </a:rPr>
              <a:t> Sculpture Park https://</a:t>
            </a:r>
            <a:r>
              <a:rPr lang="en-US" sz="1200" b="0" i="0" kern="1200" baseline="0" dirty="0" err="1">
                <a:solidFill>
                  <a:schemeClr val="tx1"/>
                </a:solidFill>
                <a:effectLst/>
                <a:latin typeface="+mn-lt"/>
                <a:ea typeface="+mn-ea"/>
                <a:cs typeface="+mn-cs"/>
              </a:rPr>
              <a:t>ysp.org.uk</a:t>
            </a:r>
            <a:r>
              <a:rPr lang="en-US" sz="1200" b="0" i="0" kern="1200" baseline="0" dirty="0">
                <a:solidFill>
                  <a:schemeClr val="tx1"/>
                </a:solidFill>
                <a:effectLst/>
                <a:latin typeface="+mn-lt"/>
                <a:ea typeface="+mn-ea"/>
                <a:cs typeface="+mn-cs"/>
              </a:rPr>
              <a:t>/exhibitions/</a:t>
            </a:r>
            <a:r>
              <a:rPr lang="en-US" sz="1200" b="0" i="0" kern="1200" baseline="0" dirty="0" err="1">
                <a:solidFill>
                  <a:schemeClr val="tx1"/>
                </a:solidFill>
                <a:effectLst/>
                <a:latin typeface="+mn-lt"/>
                <a:ea typeface="+mn-ea"/>
                <a:cs typeface="+mn-cs"/>
              </a:rPr>
              <a:t>chiharu-shiota</a:t>
            </a:r>
            <a:endParaRPr lang="en-US"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https://</a:t>
            </a:r>
            <a:r>
              <a:rPr lang="en-US" sz="1200" b="0" i="0" kern="1200" dirty="0" err="1">
                <a:solidFill>
                  <a:schemeClr val="tx1"/>
                </a:solidFill>
                <a:effectLst/>
                <a:latin typeface="+mn-lt"/>
                <a:ea typeface="+mn-ea"/>
                <a:cs typeface="+mn-cs"/>
              </a:rPr>
              <a:t>www.youtube.com</a:t>
            </a:r>
            <a:r>
              <a:rPr lang="en-US" sz="1200" b="0" i="0" kern="1200" dirty="0">
                <a:solidFill>
                  <a:schemeClr val="tx1"/>
                </a:solidFill>
                <a:effectLst/>
                <a:latin typeface="+mn-lt"/>
                <a:ea typeface="+mn-ea"/>
                <a:cs typeface="+mn-cs"/>
              </a:rPr>
              <a:t>/</a:t>
            </a:r>
            <a:r>
              <a:rPr lang="en-US" sz="1200" b="0" i="0" kern="1200" dirty="0" err="1">
                <a:solidFill>
                  <a:schemeClr val="tx1"/>
                </a:solidFill>
                <a:effectLst/>
                <a:latin typeface="+mn-lt"/>
                <a:ea typeface="+mn-ea"/>
                <a:cs typeface="+mn-cs"/>
              </a:rPr>
              <a:t>watch?v</a:t>
            </a:r>
            <a:r>
              <a:rPr lang="en-US" sz="1200" b="0" i="0" kern="1200" dirty="0">
                <a:solidFill>
                  <a:schemeClr val="tx1"/>
                </a:solidFill>
                <a:effectLst/>
                <a:latin typeface="+mn-lt"/>
                <a:ea typeface="+mn-ea"/>
                <a:cs typeface="+mn-cs"/>
              </a:rPr>
              <a:t>=ULpxdHy0eZc</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DF305D1-19AA-974A-B36B-F792F4EBAC7D}" type="slidenum">
              <a:rPr lang="en-US" smtClean="0"/>
              <a:t>7</a:t>
            </a:fld>
            <a:endParaRPr lang="en-US"/>
          </a:p>
        </p:txBody>
      </p:sp>
    </p:spTree>
    <p:extLst>
      <p:ext uri="{BB962C8B-B14F-4D97-AF65-F5344CB8AC3E}">
        <p14:creationId xmlns:p14="http://schemas.microsoft.com/office/powerpoint/2010/main" val="1517642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DC7570-5C67-F347-B59C-5D4817FA5833}" type="slidenum">
              <a:rPr lang="en-US" smtClean="0"/>
              <a:t>18</a:t>
            </a:fld>
            <a:endParaRPr lang="en-US"/>
          </a:p>
        </p:txBody>
      </p:sp>
    </p:spTree>
    <p:extLst>
      <p:ext uri="{BB962C8B-B14F-4D97-AF65-F5344CB8AC3E}">
        <p14:creationId xmlns:p14="http://schemas.microsoft.com/office/powerpoint/2010/main" val="2044303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24B3D89-CD1E-3949-8B41-60D40C83C6B4}"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238836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24B3D89-CD1E-3949-8B41-60D40C83C6B4}"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26861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4B3D89-CD1E-3949-8B41-60D40C83C6B4}"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317328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24B3D89-CD1E-3949-8B41-60D40C83C6B4}"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9324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24B3D89-CD1E-3949-8B41-60D40C83C6B4}" type="datetimeFigureOut">
              <a:rPr lang="en-US" smtClean="0"/>
              <a:t>10/5/26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593488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24B3D89-CD1E-3949-8B41-60D40C83C6B4}" type="datetimeFigureOut">
              <a:rPr lang="en-US" smtClean="0"/>
              <a:t>10/5/26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848574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4B3D89-CD1E-3949-8B41-60D40C83C6B4}" type="datetimeFigureOut">
              <a:rPr lang="en-US" smtClean="0"/>
              <a:t>10/5/26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347717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4B3D89-CD1E-3949-8B41-60D40C83C6B4}"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1572804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4B3D89-CD1E-3949-8B41-60D40C83C6B4}"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744449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24B3D89-CD1E-3949-8B41-60D40C83C6B4}"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715842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24B3D89-CD1E-3949-8B41-60D40C83C6B4}"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FE7C00-0A8D-A445-9347-2CE74443FA80}" type="slidenum">
              <a:rPr lang="en-US" smtClean="0"/>
              <a:t>‹#›</a:t>
            </a:fld>
            <a:endParaRPr lang="en-US"/>
          </a:p>
        </p:txBody>
      </p:sp>
    </p:spTree>
    <p:extLst>
      <p:ext uri="{BB962C8B-B14F-4D97-AF65-F5344CB8AC3E}">
        <p14:creationId xmlns:p14="http://schemas.microsoft.com/office/powerpoint/2010/main" val="961322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4B3D89-CD1E-3949-8B41-60D40C83C6B4}" type="datetimeFigureOut">
              <a:rPr lang="en-US" smtClean="0"/>
              <a:t>10/5/26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FE7C00-0A8D-A445-9347-2CE74443FA80}" type="slidenum">
              <a:rPr lang="en-US" smtClean="0"/>
              <a:t>‹#›</a:t>
            </a:fld>
            <a:endParaRPr lang="en-US"/>
          </a:p>
        </p:txBody>
      </p:sp>
    </p:spTree>
    <p:extLst>
      <p:ext uri="{BB962C8B-B14F-4D97-AF65-F5344CB8AC3E}">
        <p14:creationId xmlns:p14="http://schemas.microsoft.com/office/powerpoint/2010/main" val="850020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amesinstitute.org/collection/rays-hand/little-scraps-box/"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7.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tiff"/></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tiff"/><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9.tif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1.tiff"/><Relationship Id="rId4" Type="http://schemas.openxmlformats.org/officeDocument/2006/relationships/image" Target="../media/image50.tif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821A10-B3E4-698A-C69A-DEB18E154D75}"/>
              </a:ext>
            </a:extLst>
          </p:cNvPr>
          <p:cNvPicPr>
            <a:picLocks noChangeAspect="1"/>
          </p:cNvPicPr>
          <p:nvPr/>
        </p:nvPicPr>
        <p:blipFill>
          <a:blip r:embed="rId2"/>
          <a:stretch>
            <a:fillRect/>
          </a:stretch>
        </p:blipFill>
        <p:spPr>
          <a:xfrm>
            <a:off x="7793182" y="1307460"/>
            <a:ext cx="3636818" cy="4545281"/>
          </a:xfrm>
          <a:prstGeom prst="rect">
            <a:avLst/>
          </a:prstGeom>
        </p:spPr>
      </p:pic>
      <p:sp>
        <p:nvSpPr>
          <p:cNvPr id="6" name="TextBox 5">
            <a:extLst>
              <a:ext uri="{FF2B5EF4-FFF2-40B4-BE49-F238E27FC236}">
                <a16:creationId xmlns:a16="http://schemas.microsoft.com/office/drawing/2014/main" id="{65EDBDE2-0C46-3CE7-EC78-0AA16A1E868D}"/>
              </a:ext>
            </a:extLst>
          </p:cNvPr>
          <p:cNvSpPr txBox="1"/>
          <p:nvPr/>
        </p:nvSpPr>
        <p:spPr>
          <a:xfrm>
            <a:off x="114380" y="5668442"/>
            <a:ext cx="8669401" cy="646331"/>
          </a:xfrm>
          <a:prstGeom prst="rect">
            <a:avLst/>
          </a:prstGeom>
          <a:noFill/>
        </p:spPr>
        <p:txBody>
          <a:bodyPr wrap="square">
            <a:spAutoFit/>
          </a:bodyPr>
          <a:lstStyle/>
          <a:p>
            <a:r>
              <a:rPr lang="en-US" dirty="0">
                <a:hlinkClick r:id="rId3"/>
              </a:rPr>
              <a:t>https://www.eamesinstitute.org/collection/rays-hand/little-scraps-box/</a:t>
            </a:r>
            <a:endParaRPr lang="en-US" dirty="0"/>
          </a:p>
          <a:p>
            <a:r>
              <a:rPr lang="en-US" dirty="0"/>
              <a:t>https://</a:t>
            </a:r>
            <a:r>
              <a:rPr lang="en-US" dirty="0" err="1"/>
              <a:t>www.eamesinstitute.org</a:t>
            </a:r>
            <a:r>
              <a:rPr lang="en-US" dirty="0"/>
              <a:t>/collection/rays-hand/mathematical-film-study-material-1/</a:t>
            </a:r>
          </a:p>
        </p:txBody>
      </p:sp>
      <p:pic>
        <p:nvPicPr>
          <p:cNvPr id="7" name="Picture 6">
            <a:extLst>
              <a:ext uri="{FF2B5EF4-FFF2-40B4-BE49-F238E27FC236}">
                <a16:creationId xmlns:a16="http://schemas.microsoft.com/office/drawing/2014/main" id="{39DCA38A-3144-6D83-6E66-A57F21DAD5F6}"/>
              </a:ext>
            </a:extLst>
          </p:cNvPr>
          <p:cNvPicPr>
            <a:picLocks noChangeAspect="1"/>
          </p:cNvPicPr>
          <p:nvPr/>
        </p:nvPicPr>
        <p:blipFill>
          <a:blip r:embed="rId4"/>
          <a:stretch>
            <a:fillRect/>
          </a:stretch>
        </p:blipFill>
        <p:spPr>
          <a:xfrm>
            <a:off x="277091" y="1307460"/>
            <a:ext cx="7088909" cy="3987511"/>
          </a:xfrm>
          <a:prstGeom prst="rect">
            <a:avLst/>
          </a:prstGeom>
        </p:spPr>
      </p:pic>
      <p:sp>
        <p:nvSpPr>
          <p:cNvPr id="2" name="TextBox 1">
            <a:extLst>
              <a:ext uri="{FF2B5EF4-FFF2-40B4-BE49-F238E27FC236}">
                <a16:creationId xmlns:a16="http://schemas.microsoft.com/office/drawing/2014/main" id="{58C3E201-ABE0-3C37-5A3F-C16C4205AAF1}"/>
              </a:ext>
            </a:extLst>
          </p:cNvPr>
          <p:cNvSpPr txBox="1"/>
          <p:nvPr/>
        </p:nvSpPr>
        <p:spPr>
          <a:xfrm>
            <a:off x="277091" y="164548"/>
            <a:ext cx="5066130" cy="769441"/>
          </a:xfrm>
          <a:prstGeom prst="rect">
            <a:avLst/>
          </a:prstGeom>
          <a:noFill/>
        </p:spPr>
        <p:txBody>
          <a:bodyPr wrap="none" rtlCol="0">
            <a:spAutoFit/>
          </a:bodyPr>
          <a:lstStyle/>
          <a:p>
            <a:r>
              <a:rPr lang="en-US" sz="4400" dirty="0"/>
              <a:t>Place (Environment)  </a:t>
            </a:r>
          </a:p>
        </p:txBody>
      </p:sp>
    </p:spTree>
    <p:extLst>
      <p:ext uri="{BB962C8B-B14F-4D97-AF65-F5344CB8AC3E}">
        <p14:creationId xmlns:p14="http://schemas.microsoft.com/office/powerpoint/2010/main" val="4106635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46794-ECBE-A56F-3DF1-8485DF14FE5C}"/>
              </a:ext>
            </a:extLst>
          </p:cNvPr>
          <p:cNvSpPr>
            <a:spLocks noGrp="1"/>
          </p:cNvSpPr>
          <p:nvPr>
            <p:ph type="title"/>
          </p:nvPr>
        </p:nvSpPr>
        <p:spPr>
          <a:xfrm>
            <a:off x="64744" y="181383"/>
            <a:ext cx="10515600" cy="1325563"/>
          </a:xfrm>
        </p:spPr>
        <p:txBody>
          <a:bodyPr/>
          <a:lstStyle/>
          <a:p>
            <a:r>
              <a:rPr lang="en-US" dirty="0">
                <a:latin typeface="+mn-lt"/>
              </a:rPr>
              <a:t>Ray and Charles Eames</a:t>
            </a:r>
          </a:p>
        </p:txBody>
      </p:sp>
      <p:sp>
        <p:nvSpPr>
          <p:cNvPr id="5" name="TextBox 4">
            <a:extLst>
              <a:ext uri="{FF2B5EF4-FFF2-40B4-BE49-F238E27FC236}">
                <a16:creationId xmlns:a16="http://schemas.microsoft.com/office/drawing/2014/main" id="{7CD9B60A-20FF-0335-F419-6912258958E4}"/>
              </a:ext>
            </a:extLst>
          </p:cNvPr>
          <p:cNvSpPr txBox="1"/>
          <p:nvPr/>
        </p:nvSpPr>
        <p:spPr>
          <a:xfrm>
            <a:off x="55418" y="5780782"/>
            <a:ext cx="12081163" cy="1077218"/>
          </a:xfrm>
          <a:prstGeom prst="rect">
            <a:avLst/>
          </a:prstGeom>
          <a:noFill/>
        </p:spPr>
        <p:txBody>
          <a:bodyPr wrap="square">
            <a:spAutoFit/>
          </a:bodyPr>
          <a:lstStyle/>
          <a:p>
            <a:r>
              <a:rPr lang="en-US" sz="3200" dirty="0"/>
              <a:t>Chairs – Designer Classics, still made today by Vitra</a:t>
            </a:r>
          </a:p>
          <a:p>
            <a:r>
              <a:rPr lang="en-US" sz="3200" dirty="0"/>
              <a:t>Pockets </a:t>
            </a:r>
            <a:r>
              <a:rPr lang="en-US" sz="2800" dirty="0"/>
              <a:t>- https://</a:t>
            </a:r>
            <a:r>
              <a:rPr lang="en-US" sz="2800" dirty="0" err="1"/>
              <a:t>www.eamesinstitute.org</a:t>
            </a:r>
            <a:r>
              <a:rPr lang="en-US" sz="2800" dirty="0"/>
              <a:t>/collection/rays-hand/ </a:t>
            </a:r>
          </a:p>
        </p:txBody>
      </p:sp>
      <p:pic>
        <p:nvPicPr>
          <p:cNvPr id="3" name="Picture 2">
            <a:extLst>
              <a:ext uri="{FF2B5EF4-FFF2-40B4-BE49-F238E27FC236}">
                <a16:creationId xmlns:a16="http://schemas.microsoft.com/office/drawing/2014/main" id="{7444D4EC-3C3F-D3A3-A886-5BD999B87319}"/>
              </a:ext>
            </a:extLst>
          </p:cNvPr>
          <p:cNvPicPr>
            <a:picLocks noChangeAspect="1"/>
          </p:cNvPicPr>
          <p:nvPr/>
        </p:nvPicPr>
        <p:blipFill>
          <a:blip r:embed="rId2"/>
          <a:stretch>
            <a:fillRect/>
          </a:stretch>
        </p:blipFill>
        <p:spPr>
          <a:xfrm>
            <a:off x="6580506" y="1373785"/>
            <a:ext cx="5612898" cy="4034270"/>
          </a:xfrm>
          <a:prstGeom prst="rect">
            <a:avLst/>
          </a:prstGeom>
        </p:spPr>
      </p:pic>
      <p:pic>
        <p:nvPicPr>
          <p:cNvPr id="4" name="Picture 3">
            <a:extLst>
              <a:ext uri="{FF2B5EF4-FFF2-40B4-BE49-F238E27FC236}">
                <a16:creationId xmlns:a16="http://schemas.microsoft.com/office/drawing/2014/main" id="{F8616F8F-5E01-E22B-F7B0-B41B0FAFAAA4}"/>
              </a:ext>
            </a:extLst>
          </p:cNvPr>
          <p:cNvPicPr>
            <a:picLocks noChangeAspect="1"/>
          </p:cNvPicPr>
          <p:nvPr/>
        </p:nvPicPr>
        <p:blipFill>
          <a:blip r:embed="rId3"/>
          <a:stretch>
            <a:fillRect/>
          </a:stretch>
        </p:blipFill>
        <p:spPr>
          <a:xfrm>
            <a:off x="4752109" y="1353912"/>
            <a:ext cx="2339661" cy="4074016"/>
          </a:xfrm>
          <a:prstGeom prst="rect">
            <a:avLst/>
          </a:prstGeom>
        </p:spPr>
      </p:pic>
      <p:pic>
        <p:nvPicPr>
          <p:cNvPr id="7" name="Picture 6">
            <a:extLst>
              <a:ext uri="{FF2B5EF4-FFF2-40B4-BE49-F238E27FC236}">
                <a16:creationId xmlns:a16="http://schemas.microsoft.com/office/drawing/2014/main" id="{9A03B8B4-209D-CE52-DE36-7A1924E2692D}"/>
              </a:ext>
            </a:extLst>
          </p:cNvPr>
          <p:cNvPicPr>
            <a:picLocks noChangeAspect="1"/>
          </p:cNvPicPr>
          <p:nvPr/>
        </p:nvPicPr>
        <p:blipFill>
          <a:blip r:embed="rId4"/>
          <a:stretch>
            <a:fillRect/>
          </a:stretch>
        </p:blipFill>
        <p:spPr>
          <a:xfrm>
            <a:off x="0" y="1430072"/>
            <a:ext cx="5033592" cy="3952660"/>
          </a:xfrm>
          <a:prstGeom prst="rect">
            <a:avLst/>
          </a:prstGeom>
        </p:spPr>
      </p:pic>
      <p:pic>
        <p:nvPicPr>
          <p:cNvPr id="8" name="Picture 7">
            <a:extLst>
              <a:ext uri="{FF2B5EF4-FFF2-40B4-BE49-F238E27FC236}">
                <a16:creationId xmlns:a16="http://schemas.microsoft.com/office/drawing/2014/main" id="{19AAC878-7434-89DB-D3BC-D523DD6701BB}"/>
              </a:ext>
            </a:extLst>
          </p:cNvPr>
          <p:cNvPicPr>
            <a:picLocks noChangeAspect="1"/>
          </p:cNvPicPr>
          <p:nvPr/>
        </p:nvPicPr>
        <p:blipFill>
          <a:blip r:embed="rId5"/>
          <a:stretch>
            <a:fillRect/>
          </a:stretch>
        </p:blipFill>
        <p:spPr>
          <a:xfrm>
            <a:off x="1877695" y="1904996"/>
            <a:ext cx="3733800" cy="2159000"/>
          </a:xfrm>
          <a:prstGeom prst="rect">
            <a:avLst/>
          </a:prstGeom>
        </p:spPr>
      </p:pic>
    </p:spTree>
    <p:extLst>
      <p:ext uri="{BB962C8B-B14F-4D97-AF65-F5344CB8AC3E}">
        <p14:creationId xmlns:p14="http://schemas.microsoft.com/office/powerpoint/2010/main" val="1288225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C11F3-09CC-D1B7-AD38-D2A1817BB34D}"/>
              </a:ext>
            </a:extLst>
          </p:cNvPr>
          <p:cNvSpPr>
            <a:spLocks noGrp="1"/>
          </p:cNvSpPr>
          <p:nvPr>
            <p:ph type="title"/>
          </p:nvPr>
        </p:nvSpPr>
        <p:spPr>
          <a:xfrm>
            <a:off x="140882" y="365125"/>
            <a:ext cx="10515600" cy="1325563"/>
          </a:xfrm>
        </p:spPr>
        <p:txBody>
          <a:bodyPr/>
          <a:lstStyle/>
          <a:p>
            <a:r>
              <a:rPr lang="en-US" dirty="0">
                <a:latin typeface="+mn-lt"/>
              </a:rPr>
              <a:t>Sarah </a:t>
            </a:r>
            <a:r>
              <a:rPr lang="en-US" dirty="0" err="1">
                <a:latin typeface="+mn-lt"/>
              </a:rPr>
              <a:t>Crowest</a:t>
            </a:r>
            <a:endParaRPr lang="en-US" dirty="0">
              <a:latin typeface="+mn-lt"/>
            </a:endParaRPr>
          </a:p>
        </p:txBody>
      </p:sp>
      <p:pic>
        <p:nvPicPr>
          <p:cNvPr id="4" name="Picture 3">
            <a:extLst>
              <a:ext uri="{FF2B5EF4-FFF2-40B4-BE49-F238E27FC236}">
                <a16:creationId xmlns:a16="http://schemas.microsoft.com/office/drawing/2014/main" id="{847DD6CE-8370-8F64-A291-AE3D61E9D472}"/>
              </a:ext>
            </a:extLst>
          </p:cNvPr>
          <p:cNvPicPr>
            <a:picLocks noChangeAspect="1"/>
          </p:cNvPicPr>
          <p:nvPr/>
        </p:nvPicPr>
        <p:blipFill>
          <a:blip r:embed="rId2"/>
          <a:stretch>
            <a:fillRect/>
          </a:stretch>
        </p:blipFill>
        <p:spPr>
          <a:xfrm>
            <a:off x="8164919" y="626664"/>
            <a:ext cx="3992526" cy="5866211"/>
          </a:xfrm>
          <a:prstGeom prst="rect">
            <a:avLst/>
          </a:prstGeom>
        </p:spPr>
      </p:pic>
      <p:pic>
        <p:nvPicPr>
          <p:cNvPr id="5" name="Picture 4">
            <a:extLst>
              <a:ext uri="{FF2B5EF4-FFF2-40B4-BE49-F238E27FC236}">
                <a16:creationId xmlns:a16="http://schemas.microsoft.com/office/drawing/2014/main" id="{8C86EB60-A429-16DA-AB0C-5039C362DBAB}"/>
              </a:ext>
            </a:extLst>
          </p:cNvPr>
          <p:cNvPicPr>
            <a:picLocks noChangeAspect="1"/>
          </p:cNvPicPr>
          <p:nvPr/>
        </p:nvPicPr>
        <p:blipFill>
          <a:blip r:embed="rId3"/>
          <a:stretch>
            <a:fillRect/>
          </a:stretch>
        </p:blipFill>
        <p:spPr>
          <a:xfrm>
            <a:off x="140882" y="1732795"/>
            <a:ext cx="7772400" cy="4760080"/>
          </a:xfrm>
          <a:prstGeom prst="rect">
            <a:avLst/>
          </a:prstGeom>
        </p:spPr>
      </p:pic>
    </p:spTree>
    <p:extLst>
      <p:ext uri="{BB962C8B-B14F-4D97-AF65-F5344CB8AC3E}">
        <p14:creationId xmlns:p14="http://schemas.microsoft.com/office/powerpoint/2010/main" val="1445961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7A3585F-13D3-0E4E-6A0E-4723E5892C37}"/>
              </a:ext>
            </a:extLst>
          </p:cNvPr>
          <p:cNvSpPr txBox="1"/>
          <p:nvPr/>
        </p:nvSpPr>
        <p:spPr>
          <a:xfrm>
            <a:off x="221672" y="5660144"/>
            <a:ext cx="7132081" cy="1077218"/>
          </a:xfrm>
          <a:prstGeom prst="rect">
            <a:avLst/>
          </a:prstGeom>
          <a:noFill/>
        </p:spPr>
        <p:txBody>
          <a:bodyPr wrap="none" rtlCol="0">
            <a:spAutoFit/>
          </a:bodyPr>
          <a:lstStyle/>
          <a:p>
            <a:r>
              <a:rPr lang="en-US" sz="3200" dirty="0">
                <a:latin typeface="Helvetica" pitchFamily="2" charset="0"/>
              </a:rPr>
              <a:t>Vitra Miniatures</a:t>
            </a:r>
          </a:p>
          <a:p>
            <a:r>
              <a:rPr lang="en-US" sz="3200" dirty="0">
                <a:latin typeface="Helvetica" pitchFamily="2" charset="0"/>
              </a:rPr>
              <a:t>Gerrit </a:t>
            </a:r>
            <a:r>
              <a:rPr lang="en-US" sz="3200" dirty="0" err="1">
                <a:latin typeface="Helvetica" pitchFamily="2" charset="0"/>
              </a:rPr>
              <a:t>Reitveld</a:t>
            </a:r>
            <a:r>
              <a:rPr lang="en-US" sz="3200" dirty="0">
                <a:latin typeface="Helvetica" pitchFamily="2" charset="0"/>
              </a:rPr>
              <a:t> Academie, Amsterdam </a:t>
            </a:r>
          </a:p>
        </p:txBody>
      </p:sp>
      <p:pic>
        <p:nvPicPr>
          <p:cNvPr id="2" name="Picture 1">
            <a:extLst>
              <a:ext uri="{FF2B5EF4-FFF2-40B4-BE49-F238E27FC236}">
                <a16:creationId xmlns:a16="http://schemas.microsoft.com/office/drawing/2014/main" id="{C1CC9167-CCF4-70DD-8D05-1DE5E08855C5}"/>
              </a:ext>
            </a:extLst>
          </p:cNvPr>
          <p:cNvPicPr>
            <a:picLocks noChangeAspect="1"/>
          </p:cNvPicPr>
          <p:nvPr/>
        </p:nvPicPr>
        <p:blipFill>
          <a:blip r:embed="rId2"/>
          <a:stretch>
            <a:fillRect/>
          </a:stretch>
        </p:blipFill>
        <p:spPr>
          <a:xfrm>
            <a:off x="446193" y="927078"/>
            <a:ext cx="4699578" cy="4699578"/>
          </a:xfrm>
          <a:prstGeom prst="rect">
            <a:avLst/>
          </a:prstGeom>
        </p:spPr>
      </p:pic>
      <p:pic>
        <p:nvPicPr>
          <p:cNvPr id="3" name="Picture 2">
            <a:extLst>
              <a:ext uri="{FF2B5EF4-FFF2-40B4-BE49-F238E27FC236}">
                <a16:creationId xmlns:a16="http://schemas.microsoft.com/office/drawing/2014/main" id="{10684E5C-E93E-8881-BABE-B96E0D28F70B}"/>
              </a:ext>
            </a:extLst>
          </p:cNvPr>
          <p:cNvPicPr>
            <a:picLocks noChangeAspect="1"/>
          </p:cNvPicPr>
          <p:nvPr/>
        </p:nvPicPr>
        <p:blipFill>
          <a:blip r:embed="rId3"/>
          <a:stretch>
            <a:fillRect/>
          </a:stretch>
        </p:blipFill>
        <p:spPr>
          <a:xfrm>
            <a:off x="5902036" y="354982"/>
            <a:ext cx="5843771" cy="5843771"/>
          </a:xfrm>
          <a:prstGeom prst="rect">
            <a:avLst/>
          </a:prstGeom>
        </p:spPr>
      </p:pic>
    </p:spTree>
    <p:extLst>
      <p:ext uri="{BB962C8B-B14F-4D97-AF65-F5344CB8AC3E}">
        <p14:creationId xmlns:p14="http://schemas.microsoft.com/office/powerpoint/2010/main" val="171375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59798" y="5293254"/>
            <a:ext cx="12085516" cy="1323439"/>
          </a:xfrm>
          <a:prstGeom prst="rect">
            <a:avLst/>
          </a:prstGeom>
          <a:noFill/>
        </p:spPr>
        <p:txBody>
          <a:bodyPr wrap="square" rtlCol="0">
            <a:spAutoFit/>
          </a:bodyPr>
          <a:lstStyle/>
          <a:p>
            <a:r>
              <a:rPr lang="en-US" sz="4000" dirty="0"/>
              <a:t>Rachel Whiteread – Sculpture - instillation – drawing - studio</a:t>
            </a:r>
            <a:endParaRPr lang="en-US" cap="all" dirty="0">
              <a:latin typeface="Helvetica Light" charset="0"/>
              <a:ea typeface="Helvetica Light" charset="0"/>
              <a:cs typeface="Helvetica Light" charset="0"/>
            </a:endParaRPr>
          </a:p>
        </p:txBody>
      </p:sp>
      <p:pic>
        <p:nvPicPr>
          <p:cNvPr id="5" name="Picture 4">
            <a:extLst>
              <a:ext uri="{FF2B5EF4-FFF2-40B4-BE49-F238E27FC236}">
                <a16:creationId xmlns:a16="http://schemas.microsoft.com/office/drawing/2014/main" id="{809CDC08-D853-F644-1125-6FD0320B135D}"/>
              </a:ext>
            </a:extLst>
          </p:cNvPr>
          <p:cNvPicPr>
            <a:picLocks noChangeAspect="1"/>
          </p:cNvPicPr>
          <p:nvPr/>
        </p:nvPicPr>
        <p:blipFill>
          <a:blip r:embed="rId2"/>
          <a:stretch>
            <a:fillRect/>
          </a:stretch>
        </p:blipFill>
        <p:spPr>
          <a:xfrm>
            <a:off x="0" y="933790"/>
            <a:ext cx="5090154" cy="3817616"/>
          </a:xfrm>
          <a:prstGeom prst="rect">
            <a:avLst/>
          </a:prstGeom>
        </p:spPr>
      </p:pic>
      <p:pic>
        <p:nvPicPr>
          <p:cNvPr id="6" name="Picture 5">
            <a:extLst>
              <a:ext uri="{FF2B5EF4-FFF2-40B4-BE49-F238E27FC236}">
                <a16:creationId xmlns:a16="http://schemas.microsoft.com/office/drawing/2014/main" id="{5675B9DB-7AC3-3F0E-650E-3D38E82C0FD8}"/>
              </a:ext>
            </a:extLst>
          </p:cNvPr>
          <p:cNvPicPr>
            <a:picLocks noChangeAspect="1"/>
          </p:cNvPicPr>
          <p:nvPr/>
        </p:nvPicPr>
        <p:blipFill>
          <a:blip r:embed="rId3"/>
          <a:stretch>
            <a:fillRect/>
          </a:stretch>
        </p:blipFill>
        <p:spPr>
          <a:xfrm>
            <a:off x="3321481" y="903026"/>
            <a:ext cx="3019048" cy="3937889"/>
          </a:xfrm>
          <a:prstGeom prst="rect">
            <a:avLst/>
          </a:prstGeom>
        </p:spPr>
      </p:pic>
      <p:pic>
        <p:nvPicPr>
          <p:cNvPr id="10" name="Picture 9">
            <a:extLst>
              <a:ext uri="{FF2B5EF4-FFF2-40B4-BE49-F238E27FC236}">
                <a16:creationId xmlns:a16="http://schemas.microsoft.com/office/drawing/2014/main" id="{828189F5-C2E3-972E-D0CD-D4C2D4C1283F}"/>
              </a:ext>
            </a:extLst>
          </p:cNvPr>
          <p:cNvPicPr>
            <a:picLocks noChangeAspect="1"/>
          </p:cNvPicPr>
          <p:nvPr/>
        </p:nvPicPr>
        <p:blipFill>
          <a:blip r:embed="rId4"/>
          <a:stretch>
            <a:fillRect/>
          </a:stretch>
        </p:blipFill>
        <p:spPr>
          <a:xfrm>
            <a:off x="5579926" y="941264"/>
            <a:ext cx="4776075" cy="3937889"/>
          </a:xfrm>
          <a:prstGeom prst="rect">
            <a:avLst/>
          </a:prstGeom>
        </p:spPr>
      </p:pic>
      <p:pic>
        <p:nvPicPr>
          <p:cNvPr id="11" name="Picture 10">
            <a:extLst>
              <a:ext uri="{FF2B5EF4-FFF2-40B4-BE49-F238E27FC236}">
                <a16:creationId xmlns:a16="http://schemas.microsoft.com/office/drawing/2014/main" id="{24804EB8-FF2B-596A-BF1F-1588187EF684}"/>
              </a:ext>
            </a:extLst>
          </p:cNvPr>
          <p:cNvPicPr>
            <a:picLocks noChangeAspect="1"/>
          </p:cNvPicPr>
          <p:nvPr/>
        </p:nvPicPr>
        <p:blipFill>
          <a:blip r:embed="rId5"/>
          <a:stretch>
            <a:fillRect/>
          </a:stretch>
        </p:blipFill>
        <p:spPr>
          <a:xfrm>
            <a:off x="9634384" y="941263"/>
            <a:ext cx="2610930" cy="3957009"/>
          </a:xfrm>
          <a:prstGeom prst="rect">
            <a:avLst/>
          </a:prstGeom>
        </p:spPr>
      </p:pic>
    </p:spTree>
    <p:extLst>
      <p:ext uri="{BB962C8B-B14F-4D97-AF65-F5344CB8AC3E}">
        <p14:creationId xmlns:p14="http://schemas.microsoft.com/office/powerpoint/2010/main" val="1150149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14463737_10207573215064250_1605819392_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490" y="91639"/>
            <a:ext cx="6012999" cy="6012999"/>
          </a:xfrm>
          <a:prstGeom prst="rect">
            <a:avLst/>
          </a:prstGeom>
        </p:spPr>
      </p:pic>
      <p:pic>
        <p:nvPicPr>
          <p:cNvPr id="5" name="Picture 4">
            <a:extLst>
              <a:ext uri="{FF2B5EF4-FFF2-40B4-BE49-F238E27FC236}">
                <a16:creationId xmlns:a16="http://schemas.microsoft.com/office/drawing/2014/main" id="{B60AB3C7-417B-A755-DBAE-F7848F3F695F}"/>
              </a:ext>
            </a:extLst>
          </p:cNvPr>
          <p:cNvPicPr>
            <a:picLocks noChangeAspect="1"/>
          </p:cNvPicPr>
          <p:nvPr/>
        </p:nvPicPr>
        <p:blipFill>
          <a:blip r:embed="rId3"/>
          <a:stretch>
            <a:fillRect/>
          </a:stretch>
        </p:blipFill>
        <p:spPr>
          <a:xfrm>
            <a:off x="7058170" y="118823"/>
            <a:ext cx="4704340" cy="6232038"/>
          </a:xfrm>
          <a:prstGeom prst="rect">
            <a:avLst/>
          </a:prstGeom>
        </p:spPr>
      </p:pic>
      <p:pic>
        <p:nvPicPr>
          <p:cNvPr id="2" name="Picture 1">
            <a:extLst>
              <a:ext uri="{FF2B5EF4-FFF2-40B4-BE49-F238E27FC236}">
                <a16:creationId xmlns:a16="http://schemas.microsoft.com/office/drawing/2014/main" id="{AC152876-794B-8B96-88E2-F0E02F73A626}"/>
              </a:ext>
            </a:extLst>
          </p:cNvPr>
          <p:cNvPicPr>
            <a:picLocks noChangeAspect="1"/>
          </p:cNvPicPr>
          <p:nvPr/>
        </p:nvPicPr>
        <p:blipFill>
          <a:blip r:embed="rId4"/>
          <a:stretch>
            <a:fillRect/>
          </a:stretch>
        </p:blipFill>
        <p:spPr>
          <a:xfrm>
            <a:off x="5419047" y="2174192"/>
            <a:ext cx="2385435" cy="3184555"/>
          </a:xfrm>
          <a:prstGeom prst="rect">
            <a:avLst/>
          </a:prstGeom>
        </p:spPr>
      </p:pic>
      <p:sp>
        <p:nvSpPr>
          <p:cNvPr id="8" name="TextBox 7">
            <a:extLst>
              <a:ext uri="{FF2B5EF4-FFF2-40B4-BE49-F238E27FC236}">
                <a16:creationId xmlns:a16="http://schemas.microsoft.com/office/drawing/2014/main" id="{B69BBE1F-A6D7-94C3-4E26-158FDE2825FE}"/>
              </a:ext>
            </a:extLst>
          </p:cNvPr>
          <p:cNvSpPr txBox="1"/>
          <p:nvPr/>
        </p:nvSpPr>
        <p:spPr>
          <a:xfrm>
            <a:off x="260214" y="6104639"/>
            <a:ext cx="11671572" cy="646331"/>
          </a:xfrm>
          <a:prstGeom prst="rect">
            <a:avLst/>
          </a:prstGeom>
          <a:noFill/>
        </p:spPr>
        <p:txBody>
          <a:bodyPr wrap="square" rtlCol="0">
            <a:spAutoFit/>
          </a:bodyPr>
          <a:lstStyle/>
          <a:p>
            <a:r>
              <a:rPr lang="en-US" sz="3600" dirty="0"/>
              <a:t>Do Ho Suh, New York Apartment –– sculpture and drawing</a:t>
            </a:r>
            <a:endParaRPr lang="en-US" sz="3600" cap="all" dirty="0">
              <a:latin typeface="Helvetica Light" charset="0"/>
              <a:ea typeface="Helvetica Light" charset="0"/>
              <a:cs typeface="Helvetica Light" charset="0"/>
            </a:endParaRPr>
          </a:p>
        </p:txBody>
      </p:sp>
    </p:spTree>
    <p:extLst>
      <p:ext uri="{BB962C8B-B14F-4D97-AF65-F5344CB8AC3E}">
        <p14:creationId xmlns:p14="http://schemas.microsoft.com/office/powerpoint/2010/main" val="3640109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052940" y="1492897"/>
            <a:ext cx="8139060" cy="5365103"/>
          </a:xfrm>
          <a:prstGeom prst="rect">
            <a:avLst/>
          </a:prstGeom>
        </p:spPr>
      </p:pic>
      <p:pic>
        <p:nvPicPr>
          <p:cNvPr id="5" name="Picture 4"/>
          <p:cNvPicPr>
            <a:picLocks noChangeAspect="1"/>
          </p:cNvPicPr>
          <p:nvPr/>
        </p:nvPicPr>
        <p:blipFill>
          <a:blip r:embed="rId4"/>
          <a:stretch>
            <a:fillRect/>
          </a:stretch>
        </p:blipFill>
        <p:spPr>
          <a:xfrm>
            <a:off x="0" y="1492897"/>
            <a:ext cx="4052939" cy="5401808"/>
          </a:xfrm>
          <a:prstGeom prst="rect">
            <a:avLst/>
          </a:prstGeom>
        </p:spPr>
      </p:pic>
      <p:sp>
        <p:nvSpPr>
          <p:cNvPr id="6" name="Rectangle 5"/>
          <p:cNvSpPr/>
          <p:nvPr/>
        </p:nvSpPr>
        <p:spPr>
          <a:xfrm>
            <a:off x="0" y="306652"/>
            <a:ext cx="12191999" cy="954107"/>
          </a:xfrm>
          <a:prstGeom prst="rect">
            <a:avLst/>
          </a:prstGeom>
        </p:spPr>
        <p:txBody>
          <a:bodyPr wrap="square">
            <a:spAutoFit/>
          </a:bodyPr>
          <a:lstStyle/>
          <a:p>
            <a:r>
              <a:rPr lang="en-US" sz="2800" dirty="0">
                <a:latin typeface="Helvetica" pitchFamily="2" charset="0"/>
              </a:rPr>
              <a:t>With the metal structure I connect my own memories of the piano with a collective consciousness of the chapel. Chiharu Shiota (1972 -)</a:t>
            </a:r>
          </a:p>
        </p:txBody>
      </p:sp>
      <p:pic>
        <p:nvPicPr>
          <p:cNvPr id="3" name="Picture 2">
            <a:extLst>
              <a:ext uri="{FF2B5EF4-FFF2-40B4-BE49-F238E27FC236}">
                <a16:creationId xmlns:a16="http://schemas.microsoft.com/office/drawing/2014/main" id="{ED153468-723A-5D91-97DE-46F2370B3F51}"/>
              </a:ext>
            </a:extLst>
          </p:cNvPr>
          <p:cNvPicPr>
            <a:picLocks noChangeAspect="1"/>
          </p:cNvPicPr>
          <p:nvPr/>
        </p:nvPicPr>
        <p:blipFill>
          <a:blip r:embed="rId5"/>
          <a:stretch>
            <a:fillRect/>
          </a:stretch>
        </p:blipFill>
        <p:spPr>
          <a:xfrm>
            <a:off x="9547645" y="3617648"/>
            <a:ext cx="2222500" cy="2933700"/>
          </a:xfrm>
          <a:prstGeom prst="rect">
            <a:avLst/>
          </a:prstGeom>
        </p:spPr>
      </p:pic>
      <p:pic>
        <p:nvPicPr>
          <p:cNvPr id="9" name="Picture 8">
            <a:extLst>
              <a:ext uri="{FF2B5EF4-FFF2-40B4-BE49-F238E27FC236}">
                <a16:creationId xmlns:a16="http://schemas.microsoft.com/office/drawing/2014/main" id="{BDCE0A8A-6997-7CFD-1091-3C3B76AFA6B6}"/>
              </a:ext>
            </a:extLst>
          </p:cNvPr>
          <p:cNvPicPr>
            <a:picLocks noChangeAspect="1"/>
          </p:cNvPicPr>
          <p:nvPr/>
        </p:nvPicPr>
        <p:blipFill>
          <a:blip r:embed="rId6"/>
          <a:stretch>
            <a:fillRect/>
          </a:stretch>
        </p:blipFill>
        <p:spPr>
          <a:xfrm>
            <a:off x="2586089" y="3617647"/>
            <a:ext cx="2933701" cy="2933701"/>
          </a:xfrm>
          <a:prstGeom prst="rect">
            <a:avLst/>
          </a:prstGeom>
        </p:spPr>
      </p:pic>
    </p:spTree>
    <p:extLst>
      <p:ext uri="{BB962C8B-B14F-4D97-AF65-F5344CB8AC3E}">
        <p14:creationId xmlns:p14="http://schemas.microsoft.com/office/powerpoint/2010/main" val="3369681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D21D6D-C552-DCAF-E289-9ACCD432F60B}"/>
              </a:ext>
            </a:extLst>
          </p:cNvPr>
          <p:cNvPicPr>
            <a:picLocks noChangeAspect="1"/>
          </p:cNvPicPr>
          <p:nvPr/>
        </p:nvPicPr>
        <p:blipFill>
          <a:blip r:embed="rId2"/>
          <a:stretch>
            <a:fillRect/>
          </a:stretch>
        </p:blipFill>
        <p:spPr>
          <a:xfrm>
            <a:off x="3086354" y="29139"/>
            <a:ext cx="9271019" cy="6950434"/>
          </a:xfrm>
          <a:prstGeom prst="rect">
            <a:avLst/>
          </a:prstGeom>
        </p:spPr>
      </p:pic>
      <p:pic>
        <p:nvPicPr>
          <p:cNvPr id="6" name="Picture 5">
            <a:extLst>
              <a:ext uri="{FF2B5EF4-FFF2-40B4-BE49-F238E27FC236}">
                <a16:creationId xmlns:a16="http://schemas.microsoft.com/office/drawing/2014/main" id="{F0CAF0F1-8777-2861-BFA3-B2AD361AA77A}"/>
              </a:ext>
            </a:extLst>
          </p:cNvPr>
          <p:cNvPicPr>
            <a:picLocks noChangeAspect="1"/>
          </p:cNvPicPr>
          <p:nvPr/>
        </p:nvPicPr>
        <p:blipFill>
          <a:blip r:embed="rId3"/>
          <a:stretch>
            <a:fillRect/>
          </a:stretch>
        </p:blipFill>
        <p:spPr>
          <a:xfrm>
            <a:off x="155550" y="1256160"/>
            <a:ext cx="4780938" cy="3584321"/>
          </a:xfrm>
          <a:prstGeom prst="rect">
            <a:avLst/>
          </a:prstGeom>
        </p:spPr>
      </p:pic>
      <p:sp>
        <p:nvSpPr>
          <p:cNvPr id="8" name="TextBox 7">
            <a:extLst>
              <a:ext uri="{FF2B5EF4-FFF2-40B4-BE49-F238E27FC236}">
                <a16:creationId xmlns:a16="http://schemas.microsoft.com/office/drawing/2014/main" id="{31FC5E2F-4ACB-096E-5D66-89AF592D3833}"/>
              </a:ext>
            </a:extLst>
          </p:cNvPr>
          <p:cNvSpPr txBox="1"/>
          <p:nvPr/>
        </p:nvSpPr>
        <p:spPr>
          <a:xfrm>
            <a:off x="3463729" y="90660"/>
            <a:ext cx="8893643" cy="1200329"/>
          </a:xfrm>
          <a:prstGeom prst="rect">
            <a:avLst/>
          </a:prstGeom>
          <a:noFill/>
        </p:spPr>
        <p:txBody>
          <a:bodyPr wrap="square">
            <a:spAutoFit/>
          </a:bodyPr>
          <a:lstStyle/>
          <a:p>
            <a:r>
              <a:rPr lang="en-US" sz="3600" dirty="0"/>
              <a:t>Buckminster Fuller, Geodesic Domes</a:t>
            </a:r>
          </a:p>
          <a:p>
            <a:r>
              <a:rPr lang="en-US" sz="3600" dirty="0"/>
              <a:t>The Eden Project, Cornwall, Morecambe Bay… </a:t>
            </a:r>
          </a:p>
        </p:txBody>
      </p:sp>
      <p:pic>
        <p:nvPicPr>
          <p:cNvPr id="9" name="Picture 8">
            <a:extLst>
              <a:ext uri="{FF2B5EF4-FFF2-40B4-BE49-F238E27FC236}">
                <a16:creationId xmlns:a16="http://schemas.microsoft.com/office/drawing/2014/main" id="{D2B7D0B7-81AA-065A-29CA-E3C913F8DA35}"/>
              </a:ext>
            </a:extLst>
          </p:cNvPr>
          <p:cNvPicPr>
            <a:picLocks noChangeAspect="1"/>
          </p:cNvPicPr>
          <p:nvPr/>
        </p:nvPicPr>
        <p:blipFill>
          <a:blip r:embed="rId4"/>
          <a:stretch>
            <a:fillRect/>
          </a:stretch>
        </p:blipFill>
        <p:spPr>
          <a:xfrm>
            <a:off x="2191133" y="3539259"/>
            <a:ext cx="3904867" cy="3318741"/>
          </a:xfrm>
          <a:prstGeom prst="rect">
            <a:avLst/>
          </a:prstGeom>
        </p:spPr>
      </p:pic>
    </p:spTree>
    <p:extLst>
      <p:ext uri="{BB962C8B-B14F-4D97-AF65-F5344CB8AC3E}">
        <p14:creationId xmlns:p14="http://schemas.microsoft.com/office/powerpoint/2010/main" val="1226233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E0DDA8-DEC4-66D8-7664-A8AE57014EA4}"/>
              </a:ext>
            </a:extLst>
          </p:cNvPr>
          <p:cNvPicPr>
            <a:picLocks noChangeAspect="1"/>
          </p:cNvPicPr>
          <p:nvPr/>
        </p:nvPicPr>
        <p:blipFill>
          <a:blip r:embed="rId2"/>
          <a:stretch>
            <a:fillRect/>
          </a:stretch>
        </p:blipFill>
        <p:spPr>
          <a:xfrm>
            <a:off x="2981327" y="1250373"/>
            <a:ext cx="5181600" cy="3886200"/>
          </a:xfrm>
          <a:prstGeom prst="rect">
            <a:avLst/>
          </a:prstGeom>
        </p:spPr>
      </p:pic>
      <p:pic>
        <p:nvPicPr>
          <p:cNvPr id="5" name="Picture 4">
            <a:extLst>
              <a:ext uri="{FF2B5EF4-FFF2-40B4-BE49-F238E27FC236}">
                <a16:creationId xmlns:a16="http://schemas.microsoft.com/office/drawing/2014/main" id="{53B8A42E-3867-B9D7-25E7-A303EB775C58}"/>
              </a:ext>
            </a:extLst>
          </p:cNvPr>
          <p:cNvPicPr>
            <a:picLocks noChangeAspect="1"/>
          </p:cNvPicPr>
          <p:nvPr/>
        </p:nvPicPr>
        <p:blipFill>
          <a:blip r:embed="rId3"/>
          <a:stretch>
            <a:fillRect/>
          </a:stretch>
        </p:blipFill>
        <p:spPr>
          <a:xfrm>
            <a:off x="7010400" y="1250373"/>
            <a:ext cx="5181600" cy="3886200"/>
          </a:xfrm>
          <a:prstGeom prst="rect">
            <a:avLst/>
          </a:prstGeom>
        </p:spPr>
      </p:pic>
      <p:pic>
        <p:nvPicPr>
          <p:cNvPr id="8" name="Picture 7">
            <a:extLst>
              <a:ext uri="{FF2B5EF4-FFF2-40B4-BE49-F238E27FC236}">
                <a16:creationId xmlns:a16="http://schemas.microsoft.com/office/drawing/2014/main" id="{D9B81E6E-0F10-D76B-649D-EE4FF2CF8500}"/>
              </a:ext>
            </a:extLst>
          </p:cNvPr>
          <p:cNvPicPr>
            <a:picLocks noChangeAspect="1"/>
          </p:cNvPicPr>
          <p:nvPr/>
        </p:nvPicPr>
        <p:blipFill>
          <a:blip r:embed="rId4"/>
          <a:stretch>
            <a:fillRect/>
          </a:stretch>
        </p:blipFill>
        <p:spPr>
          <a:xfrm rot="5400000">
            <a:off x="-361085" y="1736148"/>
            <a:ext cx="3886202" cy="2914651"/>
          </a:xfrm>
          <a:prstGeom prst="rect">
            <a:avLst/>
          </a:prstGeom>
        </p:spPr>
      </p:pic>
      <p:sp>
        <p:nvSpPr>
          <p:cNvPr id="3" name="TextBox 2">
            <a:extLst>
              <a:ext uri="{FF2B5EF4-FFF2-40B4-BE49-F238E27FC236}">
                <a16:creationId xmlns:a16="http://schemas.microsoft.com/office/drawing/2014/main" id="{E5F0B2B3-C20A-07EF-C505-D613068D0B8F}"/>
              </a:ext>
            </a:extLst>
          </p:cNvPr>
          <p:cNvSpPr txBox="1"/>
          <p:nvPr/>
        </p:nvSpPr>
        <p:spPr>
          <a:xfrm>
            <a:off x="0" y="5136573"/>
            <a:ext cx="11607800" cy="1323439"/>
          </a:xfrm>
          <a:prstGeom prst="rect">
            <a:avLst/>
          </a:prstGeom>
          <a:noFill/>
        </p:spPr>
        <p:txBody>
          <a:bodyPr wrap="square">
            <a:spAutoFit/>
          </a:bodyPr>
          <a:lstStyle/>
          <a:p>
            <a:r>
              <a:rPr lang="en-US" sz="4000" dirty="0"/>
              <a:t>Cheng Tsung Feng, Models/ maquettes for architecture: Taiwan Airport, December 2019</a:t>
            </a:r>
          </a:p>
        </p:txBody>
      </p:sp>
    </p:spTree>
    <p:extLst>
      <p:ext uri="{BB962C8B-B14F-4D97-AF65-F5344CB8AC3E}">
        <p14:creationId xmlns:p14="http://schemas.microsoft.com/office/powerpoint/2010/main" val="2756879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71AB54-FA88-9526-D01C-FC205C39BD7E}"/>
              </a:ext>
            </a:extLst>
          </p:cNvPr>
          <p:cNvSpPr txBox="1"/>
          <p:nvPr/>
        </p:nvSpPr>
        <p:spPr>
          <a:xfrm>
            <a:off x="96132" y="5084618"/>
            <a:ext cx="11999736" cy="1938992"/>
          </a:xfrm>
          <a:prstGeom prst="rect">
            <a:avLst/>
          </a:prstGeom>
          <a:noFill/>
        </p:spPr>
        <p:txBody>
          <a:bodyPr wrap="square">
            <a:spAutoFit/>
          </a:bodyPr>
          <a:lstStyle/>
          <a:p>
            <a:r>
              <a:rPr lang="en-US" sz="4000" dirty="0"/>
              <a:t>Models/ maquettes for architecture: Taiwan Airport, December 2019</a:t>
            </a:r>
          </a:p>
          <a:p>
            <a:endParaRPr lang="en-US" sz="4000" dirty="0"/>
          </a:p>
        </p:txBody>
      </p:sp>
      <p:pic>
        <p:nvPicPr>
          <p:cNvPr id="20" name="Picture 19">
            <a:extLst>
              <a:ext uri="{FF2B5EF4-FFF2-40B4-BE49-F238E27FC236}">
                <a16:creationId xmlns:a16="http://schemas.microsoft.com/office/drawing/2014/main" id="{11E13021-DE06-64E4-95FC-ADB87F5ED9F3}"/>
              </a:ext>
            </a:extLst>
          </p:cNvPr>
          <p:cNvPicPr>
            <a:picLocks noChangeAspect="1"/>
          </p:cNvPicPr>
          <p:nvPr/>
        </p:nvPicPr>
        <p:blipFill>
          <a:blip r:embed="rId2"/>
          <a:stretch>
            <a:fillRect/>
          </a:stretch>
        </p:blipFill>
        <p:spPr>
          <a:xfrm rot="5400000">
            <a:off x="8749001" y="1737752"/>
            <a:ext cx="3824990" cy="2868743"/>
          </a:xfrm>
          <a:prstGeom prst="rect">
            <a:avLst/>
          </a:prstGeom>
        </p:spPr>
      </p:pic>
      <p:pic>
        <p:nvPicPr>
          <p:cNvPr id="21" name="Picture 20">
            <a:extLst>
              <a:ext uri="{FF2B5EF4-FFF2-40B4-BE49-F238E27FC236}">
                <a16:creationId xmlns:a16="http://schemas.microsoft.com/office/drawing/2014/main" id="{07249C01-5366-A833-9A0A-10558B1D742B}"/>
              </a:ext>
            </a:extLst>
          </p:cNvPr>
          <p:cNvPicPr>
            <a:picLocks noChangeAspect="1"/>
          </p:cNvPicPr>
          <p:nvPr/>
        </p:nvPicPr>
        <p:blipFill>
          <a:blip r:embed="rId3"/>
          <a:stretch>
            <a:fillRect/>
          </a:stretch>
        </p:blipFill>
        <p:spPr>
          <a:xfrm>
            <a:off x="96132" y="1259628"/>
            <a:ext cx="5099987" cy="3824990"/>
          </a:xfrm>
          <a:prstGeom prst="rect">
            <a:avLst/>
          </a:prstGeom>
        </p:spPr>
      </p:pic>
      <p:pic>
        <p:nvPicPr>
          <p:cNvPr id="23" name="Picture 22">
            <a:extLst>
              <a:ext uri="{FF2B5EF4-FFF2-40B4-BE49-F238E27FC236}">
                <a16:creationId xmlns:a16="http://schemas.microsoft.com/office/drawing/2014/main" id="{8B5DE19C-E34F-91C1-3F4C-275E698FD064}"/>
              </a:ext>
            </a:extLst>
          </p:cNvPr>
          <p:cNvPicPr>
            <a:picLocks noChangeAspect="1"/>
          </p:cNvPicPr>
          <p:nvPr/>
        </p:nvPicPr>
        <p:blipFill>
          <a:blip r:embed="rId4"/>
          <a:stretch>
            <a:fillRect/>
          </a:stretch>
        </p:blipFill>
        <p:spPr>
          <a:xfrm>
            <a:off x="4127136" y="1259628"/>
            <a:ext cx="5099988" cy="3824991"/>
          </a:xfrm>
          <a:prstGeom prst="rect">
            <a:avLst/>
          </a:prstGeom>
        </p:spPr>
      </p:pic>
    </p:spTree>
    <p:extLst>
      <p:ext uri="{BB962C8B-B14F-4D97-AF65-F5344CB8AC3E}">
        <p14:creationId xmlns:p14="http://schemas.microsoft.com/office/powerpoint/2010/main" val="717683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8438F-9EA8-D81C-2DA0-41B714222393}"/>
              </a:ext>
            </a:extLst>
          </p:cNvPr>
          <p:cNvSpPr>
            <a:spLocks noGrp="1"/>
          </p:cNvSpPr>
          <p:nvPr>
            <p:ph type="title"/>
          </p:nvPr>
        </p:nvSpPr>
        <p:spPr>
          <a:xfrm>
            <a:off x="-3313" y="264064"/>
            <a:ext cx="12195313" cy="1325563"/>
          </a:xfrm>
        </p:spPr>
        <p:txBody>
          <a:bodyPr>
            <a:normAutofit/>
          </a:bodyPr>
          <a:lstStyle/>
          <a:p>
            <a:r>
              <a:rPr lang="en-US" sz="3200" dirty="0">
                <a:latin typeface="Helvetica" pitchFamily="2" charset="0"/>
              </a:rPr>
              <a:t>Eva Hesse:  222 The Bowery, The Bunker, New York</a:t>
            </a:r>
            <a:br>
              <a:rPr lang="en-US" sz="3200" dirty="0">
                <a:latin typeface="Helvetica" pitchFamily="2" charset="0"/>
              </a:rPr>
            </a:br>
            <a:r>
              <a:rPr lang="en-US" sz="3200" dirty="0">
                <a:latin typeface="Helvetica" pitchFamily="2" charset="0"/>
              </a:rPr>
              <a:t>Veronica Ryan: Along a Spectrum, Multiples </a:t>
            </a:r>
          </a:p>
        </p:txBody>
      </p:sp>
      <p:pic>
        <p:nvPicPr>
          <p:cNvPr id="4" name="Picture 3">
            <a:extLst>
              <a:ext uri="{FF2B5EF4-FFF2-40B4-BE49-F238E27FC236}">
                <a16:creationId xmlns:a16="http://schemas.microsoft.com/office/drawing/2014/main" id="{67617F73-8D0C-6F52-29CB-423D5881C2C9}"/>
              </a:ext>
            </a:extLst>
          </p:cNvPr>
          <p:cNvPicPr>
            <a:picLocks noChangeAspect="1"/>
          </p:cNvPicPr>
          <p:nvPr/>
        </p:nvPicPr>
        <p:blipFill>
          <a:blip r:embed="rId2"/>
          <a:stretch>
            <a:fillRect/>
          </a:stretch>
        </p:blipFill>
        <p:spPr>
          <a:xfrm>
            <a:off x="4919416" y="1589627"/>
            <a:ext cx="7068079" cy="4996912"/>
          </a:xfrm>
          <a:prstGeom prst="rect">
            <a:avLst/>
          </a:prstGeom>
        </p:spPr>
      </p:pic>
      <p:pic>
        <p:nvPicPr>
          <p:cNvPr id="3" name="Picture 2">
            <a:extLst>
              <a:ext uri="{FF2B5EF4-FFF2-40B4-BE49-F238E27FC236}">
                <a16:creationId xmlns:a16="http://schemas.microsoft.com/office/drawing/2014/main" id="{370B8A7E-B8DA-4AE5-2D86-5B1A7BA90E05}"/>
              </a:ext>
            </a:extLst>
          </p:cNvPr>
          <p:cNvPicPr>
            <a:picLocks noChangeAspect="1"/>
          </p:cNvPicPr>
          <p:nvPr/>
        </p:nvPicPr>
        <p:blipFill>
          <a:blip r:embed="rId3"/>
          <a:stretch>
            <a:fillRect/>
          </a:stretch>
        </p:blipFill>
        <p:spPr>
          <a:xfrm>
            <a:off x="436419" y="2679405"/>
            <a:ext cx="4731902" cy="2736134"/>
          </a:xfrm>
          <a:prstGeom prst="rect">
            <a:avLst/>
          </a:prstGeom>
        </p:spPr>
      </p:pic>
      <p:sp>
        <p:nvSpPr>
          <p:cNvPr id="5" name="TextBox 4">
            <a:extLst>
              <a:ext uri="{FF2B5EF4-FFF2-40B4-BE49-F238E27FC236}">
                <a16:creationId xmlns:a16="http://schemas.microsoft.com/office/drawing/2014/main" id="{C189215F-ECEE-6BD4-F765-36E0502E13B0}"/>
              </a:ext>
            </a:extLst>
          </p:cNvPr>
          <p:cNvSpPr txBox="1"/>
          <p:nvPr/>
        </p:nvSpPr>
        <p:spPr>
          <a:xfrm>
            <a:off x="913583" y="5631707"/>
            <a:ext cx="3464410" cy="584775"/>
          </a:xfrm>
          <a:prstGeom prst="rect">
            <a:avLst/>
          </a:prstGeom>
          <a:noFill/>
        </p:spPr>
        <p:txBody>
          <a:bodyPr wrap="none" rtlCol="0">
            <a:spAutoFit/>
          </a:bodyPr>
          <a:lstStyle/>
          <a:p>
            <a:r>
              <a:rPr lang="en-US" sz="3200" dirty="0">
                <a:latin typeface="Helvetica" pitchFamily="2" charset="0"/>
              </a:rPr>
              <a:t>Anthony Gormley </a:t>
            </a:r>
          </a:p>
        </p:txBody>
      </p:sp>
    </p:spTree>
    <p:extLst>
      <p:ext uri="{BB962C8B-B14F-4D97-AF65-F5344CB8AC3E}">
        <p14:creationId xmlns:p14="http://schemas.microsoft.com/office/powerpoint/2010/main" val="348569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4EE2E6-1679-2E3B-F4C7-2FDEBD17FA07}"/>
              </a:ext>
            </a:extLst>
          </p:cNvPr>
          <p:cNvPicPr>
            <a:picLocks noChangeAspect="1"/>
          </p:cNvPicPr>
          <p:nvPr/>
        </p:nvPicPr>
        <p:blipFill>
          <a:blip r:embed="rId2"/>
          <a:stretch>
            <a:fillRect/>
          </a:stretch>
        </p:blipFill>
        <p:spPr>
          <a:xfrm>
            <a:off x="5661414" y="1233376"/>
            <a:ext cx="2424838" cy="5624624"/>
          </a:xfrm>
          <a:prstGeom prst="rect">
            <a:avLst/>
          </a:prstGeom>
        </p:spPr>
      </p:pic>
      <p:sp>
        <p:nvSpPr>
          <p:cNvPr id="2" name="TextBox 1">
            <a:extLst>
              <a:ext uri="{FF2B5EF4-FFF2-40B4-BE49-F238E27FC236}">
                <a16:creationId xmlns:a16="http://schemas.microsoft.com/office/drawing/2014/main" id="{3374C697-E6F2-2DEB-E0DF-948041CEA62F}"/>
              </a:ext>
            </a:extLst>
          </p:cNvPr>
          <p:cNvSpPr txBox="1"/>
          <p:nvPr/>
        </p:nvSpPr>
        <p:spPr>
          <a:xfrm>
            <a:off x="158398" y="148603"/>
            <a:ext cx="12033601" cy="1323439"/>
          </a:xfrm>
          <a:prstGeom prst="rect">
            <a:avLst/>
          </a:prstGeom>
          <a:noFill/>
        </p:spPr>
        <p:txBody>
          <a:bodyPr wrap="square" rtlCol="0">
            <a:spAutoFit/>
          </a:bodyPr>
          <a:lstStyle/>
          <a:p>
            <a:r>
              <a:rPr lang="en-US" sz="2800" dirty="0">
                <a:latin typeface="Helvetica" pitchFamily="2" charset="0"/>
              </a:rPr>
              <a:t>Louise Bourgeois, Structures of existence; </a:t>
            </a:r>
          </a:p>
          <a:p>
            <a:r>
              <a:rPr lang="en-US" sz="2800" dirty="0">
                <a:latin typeface="Helvetica" pitchFamily="2" charset="0"/>
              </a:rPr>
              <a:t>The Cells series, Drawing – print, </a:t>
            </a:r>
            <a:r>
              <a:rPr lang="en-GB" sz="2800" dirty="0" err="1">
                <a:latin typeface="Helvetica" pitchFamily="2" charset="0"/>
              </a:rPr>
              <a:t>Avenza</a:t>
            </a:r>
            <a:r>
              <a:rPr lang="en-GB" sz="2800" dirty="0">
                <a:latin typeface="Helvetica" pitchFamily="2" charset="0"/>
              </a:rPr>
              <a:t> (1968-1969)</a:t>
            </a:r>
            <a:r>
              <a:rPr lang="en-US" sz="2800" dirty="0">
                <a:latin typeface="Helvetica" pitchFamily="2" charset="0"/>
              </a:rPr>
              <a:t> </a:t>
            </a:r>
          </a:p>
          <a:p>
            <a:r>
              <a:rPr lang="en-US" sz="2400" dirty="0"/>
              <a:t>  </a:t>
            </a:r>
          </a:p>
        </p:txBody>
      </p:sp>
      <p:pic>
        <p:nvPicPr>
          <p:cNvPr id="9" name="Picture 8">
            <a:extLst>
              <a:ext uri="{FF2B5EF4-FFF2-40B4-BE49-F238E27FC236}">
                <a16:creationId xmlns:a16="http://schemas.microsoft.com/office/drawing/2014/main" id="{C1915A90-B127-2B73-A771-93BEEFF10864}"/>
              </a:ext>
            </a:extLst>
          </p:cNvPr>
          <p:cNvPicPr>
            <a:picLocks noChangeAspect="1"/>
          </p:cNvPicPr>
          <p:nvPr/>
        </p:nvPicPr>
        <p:blipFill>
          <a:blip r:embed="rId3"/>
          <a:stretch>
            <a:fillRect/>
          </a:stretch>
        </p:blipFill>
        <p:spPr>
          <a:xfrm>
            <a:off x="154032" y="1233376"/>
            <a:ext cx="5430789" cy="5430789"/>
          </a:xfrm>
          <a:prstGeom prst="rect">
            <a:avLst/>
          </a:prstGeom>
        </p:spPr>
      </p:pic>
      <p:pic>
        <p:nvPicPr>
          <p:cNvPr id="10" name="Picture 4" descr="mage result for louise bourgeois applique">
            <a:extLst>
              <a:ext uri="{FF2B5EF4-FFF2-40B4-BE49-F238E27FC236}">
                <a16:creationId xmlns:a16="http://schemas.microsoft.com/office/drawing/2014/main" id="{B051C596-9BE1-2926-FAD3-CE14B5E961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3395" y="1223352"/>
            <a:ext cx="3740206" cy="538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600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B3CC8C-5A1B-811E-CB9E-6429ECA95AEC}"/>
              </a:ext>
            </a:extLst>
          </p:cNvPr>
          <p:cNvPicPr>
            <a:picLocks noChangeAspect="1"/>
          </p:cNvPicPr>
          <p:nvPr/>
        </p:nvPicPr>
        <p:blipFill>
          <a:blip r:embed="rId2"/>
          <a:stretch>
            <a:fillRect/>
          </a:stretch>
        </p:blipFill>
        <p:spPr>
          <a:xfrm>
            <a:off x="263238" y="1721996"/>
            <a:ext cx="5094928" cy="3819309"/>
          </a:xfrm>
          <a:prstGeom prst="rect">
            <a:avLst/>
          </a:prstGeom>
        </p:spPr>
      </p:pic>
      <p:pic>
        <p:nvPicPr>
          <p:cNvPr id="2" name="Picture 1" descr="A picture containing floor, indoor, toy, several&#10;&#10;Description automatically generated">
            <a:extLst>
              <a:ext uri="{FF2B5EF4-FFF2-40B4-BE49-F238E27FC236}">
                <a16:creationId xmlns:a16="http://schemas.microsoft.com/office/drawing/2014/main" id="{3B42D8BF-21C6-5B6B-87EE-6FB49DFC39AD}"/>
              </a:ext>
            </a:extLst>
          </p:cNvPr>
          <p:cNvPicPr>
            <a:picLocks noChangeAspect="1"/>
          </p:cNvPicPr>
          <p:nvPr/>
        </p:nvPicPr>
        <p:blipFill>
          <a:blip r:embed="rId3"/>
          <a:stretch>
            <a:fillRect/>
          </a:stretch>
        </p:blipFill>
        <p:spPr>
          <a:xfrm>
            <a:off x="5358166" y="1721996"/>
            <a:ext cx="6556416" cy="3819309"/>
          </a:xfrm>
          <a:prstGeom prst="rect">
            <a:avLst/>
          </a:prstGeom>
        </p:spPr>
      </p:pic>
      <p:sp>
        <p:nvSpPr>
          <p:cNvPr id="5" name="TextBox 4">
            <a:extLst>
              <a:ext uri="{FF2B5EF4-FFF2-40B4-BE49-F238E27FC236}">
                <a16:creationId xmlns:a16="http://schemas.microsoft.com/office/drawing/2014/main" id="{60BE243D-E98E-DC7D-54A5-EC30B0751F61}"/>
              </a:ext>
            </a:extLst>
          </p:cNvPr>
          <p:cNvSpPr txBox="1"/>
          <p:nvPr/>
        </p:nvSpPr>
        <p:spPr>
          <a:xfrm>
            <a:off x="6081823" y="6039293"/>
            <a:ext cx="237566" cy="646331"/>
          </a:xfrm>
          <a:prstGeom prst="rect">
            <a:avLst/>
          </a:prstGeom>
          <a:noFill/>
        </p:spPr>
        <p:txBody>
          <a:bodyPr wrap="none" rtlCol="0">
            <a:spAutoFit/>
          </a:bodyPr>
          <a:lstStyle/>
          <a:p>
            <a:r>
              <a:rPr lang="en-GB" dirty="0"/>
              <a:t> </a:t>
            </a:r>
            <a:endParaRPr lang="en-US" dirty="0"/>
          </a:p>
          <a:p>
            <a:endParaRPr lang="en-US" dirty="0"/>
          </a:p>
        </p:txBody>
      </p:sp>
      <p:sp>
        <p:nvSpPr>
          <p:cNvPr id="11" name="TextBox 10">
            <a:extLst>
              <a:ext uri="{FF2B5EF4-FFF2-40B4-BE49-F238E27FC236}">
                <a16:creationId xmlns:a16="http://schemas.microsoft.com/office/drawing/2014/main" id="{1CB3349F-3ACA-C9A5-E2E4-030BA5520481}"/>
              </a:ext>
            </a:extLst>
          </p:cNvPr>
          <p:cNvSpPr txBox="1"/>
          <p:nvPr/>
        </p:nvSpPr>
        <p:spPr>
          <a:xfrm>
            <a:off x="263238" y="5608406"/>
            <a:ext cx="2687980" cy="1077218"/>
          </a:xfrm>
          <a:prstGeom prst="rect">
            <a:avLst/>
          </a:prstGeom>
          <a:noFill/>
        </p:spPr>
        <p:txBody>
          <a:bodyPr wrap="none" rtlCol="0">
            <a:spAutoFit/>
          </a:bodyPr>
          <a:lstStyle/>
          <a:p>
            <a:r>
              <a:rPr lang="en-US" sz="3200" dirty="0"/>
              <a:t>Mari Katayama</a:t>
            </a:r>
          </a:p>
          <a:p>
            <a:r>
              <a:rPr lang="en-US" sz="3200" dirty="0"/>
              <a:t>Yin </a:t>
            </a:r>
            <a:r>
              <a:rPr lang="en-US" sz="3200" dirty="0" err="1"/>
              <a:t>Xiuzhen</a:t>
            </a:r>
            <a:endParaRPr lang="en-US" sz="3200" dirty="0"/>
          </a:p>
        </p:txBody>
      </p:sp>
    </p:spTree>
    <p:extLst>
      <p:ext uri="{BB962C8B-B14F-4D97-AF65-F5344CB8AC3E}">
        <p14:creationId xmlns:p14="http://schemas.microsoft.com/office/powerpoint/2010/main" val="519764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325CC1-75A0-4424-EC2E-E6B3119F0AAA}"/>
              </a:ext>
            </a:extLst>
          </p:cNvPr>
          <p:cNvPicPr>
            <a:picLocks noChangeAspect="1"/>
          </p:cNvPicPr>
          <p:nvPr/>
        </p:nvPicPr>
        <p:blipFill>
          <a:blip r:embed="rId2"/>
          <a:stretch>
            <a:fillRect/>
          </a:stretch>
        </p:blipFill>
        <p:spPr>
          <a:xfrm>
            <a:off x="62232" y="161499"/>
            <a:ext cx="4404591" cy="6535001"/>
          </a:xfrm>
          <a:prstGeom prst="rect">
            <a:avLst/>
          </a:prstGeom>
        </p:spPr>
      </p:pic>
      <p:pic>
        <p:nvPicPr>
          <p:cNvPr id="2" name="Picture 1">
            <a:extLst>
              <a:ext uri="{FF2B5EF4-FFF2-40B4-BE49-F238E27FC236}">
                <a16:creationId xmlns:a16="http://schemas.microsoft.com/office/drawing/2014/main" id="{18AFDF88-4FD4-5A43-E1A2-101ADEA03257}"/>
              </a:ext>
            </a:extLst>
          </p:cNvPr>
          <p:cNvPicPr>
            <a:picLocks noChangeAspect="1"/>
          </p:cNvPicPr>
          <p:nvPr/>
        </p:nvPicPr>
        <p:blipFill>
          <a:blip r:embed="rId3"/>
          <a:stretch>
            <a:fillRect/>
          </a:stretch>
        </p:blipFill>
        <p:spPr>
          <a:xfrm>
            <a:off x="4932218" y="1530969"/>
            <a:ext cx="3117758" cy="3117758"/>
          </a:xfrm>
          <a:prstGeom prst="rect">
            <a:avLst/>
          </a:prstGeom>
        </p:spPr>
      </p:pic>
      <p:pic>
        <p:nvPicPr>
          <p:cNvPr id="6" name="Picture 5">
            <a:extLst>
              <a:ext uri="{FF2B5EF4-FFF2-40B4-BE49-F238E27FC236}">
                <a16:creationId xmlns:a16="http://schemas.microsoft.com/office/drawing/2014/main" id="{7B3D5678-D90D-A7D5-FCA9-EB7AEE8B4EED}"/>
              </a:ext>
            </a:extLst>
          </p:cNvPr>
          <p:cNvPicPr>
            <a:picLocks noChangeAspect="1"/>
          </p:cNvPicPr>
          <p:nvPr/>
        </p:nvPicPr>
        <p:blipFill>
          <a:blip r:embed="rId4"/>
          <a:stretch>
            <a:fillRect/>
          </a:stretch>
        </p:blipFill>
        <p:spPr>
          <a:xfrm>
            <a:off x="8724296" y="1655940"/>
            <a:ext cx="2992787" cy="2992787"/>
          </a:xfrm>
          <a:prstGeom prst="rect">
            <a:avLst/>
          </a:prstGeom>
        </p:spPr>
      </p:pic>
      <p:sp>
        <p:nvSpPr>
          <p:cNvPr id="10" name="TextBox 9">
            <a:extLst>
              <a:ext uri="{FF2B5EF4-FFF2-40B4-BE49-F238E27FC236}">
                <a16:creationId xmlns:a16="http://schemas.microsoft.com/office/drawing/2014/main" id="{E3CAB606-8E44-D58B-5607-CFAAA917A881}"/>
              </a:ext>
            </a:extLst>
          </p:cNvPr>
          <p:cNvSpPr txBox="1"/>
          <p:nvPr/>
        </p:nvSpPr>
        <p:spPr>
          <a:xfrm>
            <a:off x="5200370" y="5327031"/>
            <a:ext cx="1791260" cy="1077218"/>
          </a:xfrm>
          <a:prstGeom prst="rect">
            <a:avLst/>
          </a:prstGeom>
          <a:noFill/>
        </p:spPr>
        <p:txBody>
          <a:bodyPr wrap="none" rtlCol="0">
            <a:spAutoFit/>
          </a:bodyPr>
          <a:lstStyle/>
          <a:p>
            <a:r>
              <a:rPr lang="en-US" sz="3200" dirty="0"/>
              <a:t>Nick Cave</a:t>
            </a:r>
          </a:p>
          <a:p>
            <a:r>
              <a:rPr lang="en-US" sz="3200" dirty="0" err="1"/>
              <a:t>Mschf</a:t>
            </a:r>
            <a:endParaRPr lang="en-US" sz="3200" dirty="0"/>
          </a:p>
        </p:txBody>
      </p:sp>
    </p:spTree>
    <p:extLst>
      <p:ext uri="{BB962C8B-B14F-4D97-AF65-F5344CB8AC3E}">
        <p14:creationId xmlns:p14="http://schemas.microsoft.com/office/powerpoint/2010/main" val="3191069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AC6960-3082-086B-2028-E4517E3F4E70}"/>
              </a:ext>
            </a:extLst>
          </p:cNvPr>
          <p:cNvPicPr>
            <a:picLocks noChangeAspect="1"/>
          </p:cNvPicPr>
          <p:nvPr/>
        </p:nvPicPr>
        <p:blipFill>
          <a:blip r:embed="rId2"/>
          <a:stretch>
            <a:fillRect/>
          </a:stretch>
        </p:blipFill>
        <p:spPr>
          <a:xfrm>
            <a:off x="254931" y="924461"/>
            <a:ext cx="6995419" cy="4649263"/>
          </a:xfrm>
          <a:prstGeom prst="rect">
            <a:avLst/>
          </a:prstGeom>
        </p:spPr>
      </p:pic>
      <p:pic>
        <p:nvPicPr>
          <p:cNvPr id="5" name="Picture 4">
            <a:extLst>
              <a:ext uri="{FF2B5EF4-FFF2-40B4-BE49-F238E27FC236}">
                <a16:creationId xmlns:a16="http://schemas.microsoft.com/office/drawing/2014/main" id="{FF612992-F212-6B18-3FDE-AB60CCF64B01}"/>
              </a:ext>
            </a:extLst>
          </p:cNvPr>
          <p:cNvPicPr>
            <a:picLocks noChangeAspect="1"/>
          </p:cNvPicPr>
          <p:nvPr/>
        </p:nvPicPr>
        <p:blipFill>
          <a:blip r:embed="rId3"/>
          <a:stretch>
            <a:fillRect/>
          </a:stretch>
        </p:blipFill>
        <p:spPr>
          <a:xfrm>
            <a:off x="7500539" y="1286253"/>
            <a:ext cx="2612360" cy="3925677"/>
          </a:xfrm>
          <a:prstGeom prst="rect">
            <a:avLst/>
          </a:prstGeom>
        </p:spPr>
      </p:pic>
      <p:sp>
        <p:nvSpPr>
          <p:cNvPr id="7" name="TextBox 6">
            <a:extLst>
              <a:ext uri="{FF2B5EF4-FFF2-40B4-BE49-F238E27FC236}">
                <a16:creationId xmlns:a16="http://schemas.microsoft.com/office/drawing/2014/main" id="{BF9B78B9-CC1F-1E2F-C568-77AEF57DA19F}"/>
              </a:ext>
            </a:extLst>
          </p:cNvPr>
          <p:cNvSpPr txBox="1"/>
          <p:nvPr/>
        </p:nvSpPr>
        <p:spPr>
          <a:xfrm>
            <a:off x="7500539" y="5320810"/>
            <a:ext cx="2880413" cy="1077218"/>
          </a:xfrm>
          <a:prstGeom prst="rect">
            <a:avLst/>
          </a:prstGeom>
          <a:noFill/>
        </p:spPr>
        <p:txBody>
          <a:bodyPr wrap="square">
            <a:spAutoFit/>
          </a:bodyPr>
          <a:lstStyle/>
          <a:p>
            <a:r>
              <a:rPr lang="en-US" sz="3200" dirty="0"/>
              <a:t>Rei </a:t>
            </a:r>
            <a:r>
              <a:rPr lang="en-US" sz="3200" dirty="0" err="1"/>
              <a:t>Karakubo</a:t>
            </a:r>
            <a:r>
              <a:rPr lang="en-US" sz="3200" dirty="0"/>
              <a:t> </a:t>
            </a:r>
          </a:p>
          <a:p>
            <a:r>
              <a:rPr lang="en-US" sz="3200" dirty="0"/>
              <a:t>Spring 2020</a:t>
            </a:r>
          </a:p>
        </p:txBody>
      </p:sp>
      <p:sp>
        <p:nvSpPr>
          <p:cNvPr id="8" name="TextBox 7">
            <a:extLst>
              <a:ext uri="{FF2B5EF4-FFF2-40B4-BE49-F238E27FC236}">
                <a16:creationId xmlns:a16="http://schemas.microsoft.com/office/drawing/2014/main" id="{04946B49-F501-28B4-C69E-4FA7B52F958B}"/>
              </a:ext>
            </a:extLst>
          </p:cNvPr>
          <p:cNvSpPr txBox="1"/>
          <p:nvPr/>
        </p:nvSpPr>
        <p:spPr>
          <a:xfrm>
            <a:off x="254931" y="5699966"/>
            <a:ext cx="3000117" cy="584775"/>
          </a:xfrm>
          <a:prstGeom prst="rect">
            <a:avLst/>
          </a:prstGeom>
          <a:noFill/>
        </p:spPr>
        <p:txBody>
          <a:bodyPr wrap="none" rtlCol="0">
            <a:spAutoFit/>
          </a:bodyPr>
          <a:lstStyle/>
          <a:p>
            <a:r>
              <a:rPr lang="en-US" sz="3200" dirty="0"/>
              <a:t>Louise Bourgeois</a:t>
            </a:r>
          </a:p>
        </p:txBody>
      </p:sp>
      <p:pic>
        <p:nvPicPr>
          <p:cNvPr id="9" name="Picture 8">
            <a:extLst>
              <a:ext uri="{FF2B5EF4-FFF2-40B4-BE49-F238E27FC236}">
                <a16:creationId xmlns:a16="http://schemas.microsoft.com/office/drawing/2014/main" id="{080C76E1-E320-7F00-3847-0158DC6FF00B}"/>
              </a:ext>
            </a:extLst>
          </p:cNvPr>
          <p:cNvPicPr>
            <a:picLocks noChangeAspect="1"/>
          </p:cNvPicPr>
          <p:nvPr/>
        </p:nvPicPr>
        <p:blipFill>
          <a:blip r:embed="rId4"/>
          <a:stretch>
            <a:fillRect/>
          </a:stretch>
        </p:blipFill>
        <p:spPr>
          <a:xfrm>
            <a:off x="10380952" y="255181"/>
            <a:ext cx="1573980" cy="6347637"/>
          </a:xfrm>
          <a:prstGeom prst="rect">
            <a:avLst/>
          </a:prstGeom>
        </p:spPr>
      </p:pic>
    </p:spTree>
    <p:extLst>
      <p:ext uri="{BB962C8B-B14F-4D97-AF65-F5344CB8AC3E}">
        <p14:creationId xmlns:p14="http://schemas.microsoft.com/office/powerpoint/2010/main" val="1196904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AA397A-B214-2E22-FB30-3BF874135308}"/>
              </a:ext>
            </a:extLst>
          </p:cNvPr>
          <p:cNvPicPr>
            <a:picLocks noChangeAspect="1"/>
          </p:cNvPicPr>
          <p:nvPr/>
        </p:nvPicPr>
        <p:blipFill>
          <a:blip r:embed="rId2"/>
          <a:stretch>
            <a:fillRect/>
          </a:stretch>
        </p:blipFill>
        <p:spPr>
          <a:xfrm>
            <a:off x="578047" y="815431"/>
            <a:ext cx="7473375" cy="5609909"/>
          </a:xfrm>
          <a:prstGeom prst="rect">
            <a:avLst/>
          </a:prstGeom>
        </p:spPr>
      </p:pic>
      <p:pic>
        <p:nvPicPr>
          <p:cNvPr id="6" name="Picture 5">
            <a:extLst>
              <a:ext uri="{FF2B5EF4-FFF2-40B4-BE49-F238E27FC236}">
                <a16:creationId xmlns:a16="http://schemas.microsoft.com/office/drawing/2014/main" id="{C9F756EF-13AD-2CFB-DB9B-D6C0C5C5F5E0}"/>
              </a:ext>
            </a:extLst>
          </p:cNvPr>
          <p:cNvPicPr>
            <a:picLocks noChangeAspect="1"/>
          </p:cNvPicPr>
          <p:nvPr/>
        </p:nvPicPr>
        <p:blipFill>
          <a:blip r:embed="rId3"/>
          <a:stretch>
            <a:fillRect/>
          </a:stretch>
        </p:blipFill>
        <p:spPr>
          <a:xfrm>
            <a:off x="8654902" y="815431"/>
            <a:ext cx="2920114" cy="2920114"/>
          </a:xfrm>
          <a:prstGeom prst="rect">
            <a:avLst/>
          </a:prstGeom>
        </p:spPr>
      </p:pic>
      <p:pic>
        <p:nvPicPr>
          <p:cNvPr id="7" name="Picture 6">
            <a:extLst>
              <a:ext uri="{FF2B5EF4-FFF2-40B4-BE49-F238E27FC236}">
                <a16:creationId xmlns:a16="http://schemas.microsoft.com/office/drawing/2014/main" id="{4E01D10F-0F0C-0484-05EC-B859186CAC24}"/>
              </a:ext>
            </a:extLst>
          </p:cNvPr>
          <p:cNvPicPr>
            <a:picLocks noChangeAspect="1"/>
          </p:cNvPicPr>
          <p:nvPr/>
        </p:nvPicPr>
        <p:blipFill>
          <a:blip r:embed="rId4"/>
          <a:stretch>
            <a:fillRect/>
          </a:stretch>
        </p:blipFill>
        <p:spPr>
          <a:xfrm>
            <a:off x="8654902" y="4231758"/>
            <a:ext cx="2959051" cy="2193582"/>
          </a:xfrm>
          <a:prstGeom prst="rect">
            <a:avLst/>
          </a:prstGeom>
        </p:spPr>
      </p:pic>
      <p:sp>
        <p:nvSpPr>
          <p:cNvPr id="8" name="TextBox 7">
            <a:extLst>
              <a:ext uri="{FF2B5EF4-FFF2-40B4-BE49-F238E27FC236}">
                <a16:creationId xmlns:a16="http://schemas.microsoft.com/office/drawing/2014/main" id="{2901091F-8E93-7C57-0C60-8F763837CA61}"/>
              </a:ext>
            </a:extLst>
          </p:cNvPr>
          <p:cNvSpPr txBox="1"/>
          <p:nvPr/>
        </p:nvSpPr>
        <p:spPr>
          <a:xfrm>
            <a:off x="578047" y="107545"/>
            <a:ext cx="5267019" cy="707886"/>
          </a:xfrm>
          <a:prstGeom prst="rect">
            <a:avLst/>
          </a:prstGeom>
          <a:noFill/>
        </p:spPr>
        <p:txBody>
          <a:bodyPr wrap="none" rtlCol="0">
            <a:spAutoFit/>
          </a:bodyPr>
          <a:lstStyle/>
          <a:p>
            <a:r>
              <a:rPr lang="en-US" sz="4000" dirty="0"/>
              <a:t>Veronica Ryan, drawing  </a:t>
            </a:r>
          </a:p>
        </p:txBody>
      </p:sp>
    </p:spTree>
    <p:extLst>
      <p:ext uri="{BB962C8B-B14F-4D97-AF65-F5344CB8AC3E}">
        <p14:creationId xmlns:p14="http://schemas.microsoft.com/office/powerpoint/2010/main" val="2997241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B69E21-0B25-9C94-1C80-6B48416DFF89}"/>
              </a:ext>
            </a:extLst>
          </p:cNvPr>
          <p:cNvSpPr txBox="1"/>
          <p:nvPr/>
        </p:nvSpPr>
        <p:spPr>
          <a:xfrm>
            <a:off x="471055" y="263237"/>
            <a:ext cx="1837554" cy="646331"/>
          </a:xfrm>
          <a:prstGeom prst="rect">
            <a:avLst/>
          </a:prstGeom>
          <a:noFill/>
        </p:spPr>
        <p:txBody>
          <a:bodyPr wrap="none" rtlCol="0">
            <a:spAutoFit/>
          </a:bodyPr>
          <a:lstStyle/>
          <a:p>
            <a:r>
              <a:rPr lang="en-US" sz="3600" dirty="0"/>
              <a:t>Drawing </a:t>
            </a:r>
          </a:p>
        </p:txBody>
      </p:sp>
      <p:pic>
        <p:nvPicPr>
          <p:cNvPr id="7" name="Picture 6">
            <a:extLst>
              <a:ext uri="{FF2B5EF4-FFF2-40B4-BE49-F238E27FC236}">
                <a16:creationId xmlns:a16="http://schemas.microsoft.com/office/drawing/2014/main" id="{CD188D00-774A-843E-18D5-DE82AE21595E}"/>
              </a:ext>
            </a:extLst>
          </p:cNvPr>
          <p:cNvPicPr>
            <a:picLocks noChangeAspect="1"/>
          </p:cNvPicPr>
          <p:nvPr/>
        </p:nvPicPr>
        <p:blipFill>
          <a:blip r:embed="rId2"/>
          <a:stretch>
            <a:fillRect/>
          </a:stretch>
        </p:blipFill>
        <p:spPr>
          <a:xfrm>
            <a:off x="135886" y="2142484"/>
            <a:ext cx="6879265" cy="3380835"/>
          </a:xfrm>
          <a:prstGeom prst="rect">
            <a:avLst/>
          </a:prstGeom>
        </p:spPr>
      </p:pic>
      <p:pic>
        <p:nvPicPr>
          <p:cNvPr id="13" name="Picture 12">
            <a:extLst>
              <a:ext uri="{FF2B5EF4-FFF2-40B4-BE49-F238E27FC236}">
                <a16:creationId xmlns:a16="http://schemas.microsoft.com/office/drawing/2014/main" id="{5CA8C6F4-B174-5E3E-21E1-A24F793330F4}"/>
              </a:ext>
            </a:extLst>
          </p:cNvPr>
          <p:cNvPicPr>
            <a:picLocks noChangeAspect="1"/>
          </p:cNvPicPr>
          <p:nvPr/>
        </p:nvPicPr>
        <p:blipFill>
          <a:blip r:embed="rId3"/>
          <a:stretch>
            <a:fillRect/>
          </a:stretch>
        </p:blipFill>
        <p:spPr>
          <a:xfrm>
            <a:off x="7015151" y="2142483"/>
            <a:ext cx="5071252" cy="3380835"/>
          </a:xfrm>
          <a:prstGeom prst="rect">
            <a:avLst/>
          </a:prstGeom>
        </p:spPr>
      </p:pic>
    </p:spTree>
    <p:extLst>
      <p:ext uri="{BB962C8B-B14F-4D97-AF65-F5344CB8AC3E}">
        <p14:creationId xmlns:p14="http://schemas.microsoft.com/office/powerpoint/2010/main" val="688737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41764" y="1704109"/>
            <a:ext cx="184731" cy="369332"/>
          </a:xfrm>
          <a:prstGeom prst="rect">
            <a:avLst/>
          </a:prstGeom>
          <a:noFill/>
        </p:spPr>
        <p:txBody>
          <a:bodyPr wrap="none" rtlCol="0">
            <a:spAutoFit/>
          </a:bodyPr>
          <a:lstStyle/>
          <a:p>
            <a:endParaRPr lang="en-US" dirty="0"/>
          </a:p>
        </p:txBody>
      </p:sp>
      <p:pic>
        <p:nvPicPr>
          <p:cNvPr id="14" name="Picture 13"/>
          <p:cNvPicPr>
            <a:picLocks noChangeAspect="1"/>
          </p:cNvPicPr>
          <p:nvPr/>
        </p:nvPicPr>
        <p:blipFill>
          <a:blip r:embed="rId3"/>
          <a:stretch>
            <a:fillRect/>
          </a:stretch>
        </p:blipFill>
        <p:spPr>
          <a:xfrm>
            <a:off x="170921" y="1629331"/>
            <a:ext cx="2738032" cy="3856220"/>
          </a:xfrm>
          <a:prstGeom prst="rect">
            <a:avLst/>
          </a:prstGeom>
        </p:spPr>
      </p:pic>
      <p:pic>
        <p:nvPicPr>
          <p:cNvPr id="3" name="Picture 2"/>
          <p:cNvPicPr>
            <a:picLocks noChangeAspect="1"/>
          </p:cNvPicPr>
          <p:nvPr/>
        </p:nvPicPr>
        <p:blipFill>
          <a:blip r:embed="rId4"/>
          <a:stretch>
            <a:fillRect/>
          </a:stretch>
        </p:blipFill>
        <p:spPr>
          <a:xfrm>
            <a:off x="3023674" y="1629331"/>
            <a:ext cx="5664408" cy="3769406"/>
          </a:xfrm>
          <a:prstGeom prst="rect">
            <a:avLst/>
          </a:prstGeom>
        </p:spPr>
      </p:pic>
      <p:pic>
        <p:nvPicPr>
          <p:cNvPr id="5" name="Picture 4">
            <a:extLst>
              <a:ext uri="{FF2B5EF4-FFF2-40B4-BE49-F238E27FC236}">
                <a16:creationId xmlns:a16="http://schemas.microsoft.com/office/drawing/2014/main" id="{FCFD32B0-1B96-1505-7757-D33EF059FB54}"/>
              </a:ext>
            </a:extLst>
          </p:cNvPr>
          <p:cNvPicPr>
            <a:picLocks noChangeAspect="1"/>
          </p:cNvPicPr>
          <p:nvPr/>
        </p:nvPicPr>
        <p:blipFill>
          <a:blip r:embed="rId5"/>
          <a:stretch>
            <a:fillRect/>
          </a:stretch>
        </p:blipFill>
        <p:spPr>
          <a:xfrm>
            <a:off x="8769927" y="1629331"/>
            <a:ext cx="3090670" cy="3769406"/>
          </a:xfrm>
          <a:prstGeom prst="rect">
            <a:avLst/>
          </a:prstGeom>
        </p:spPr>
      </p:pic>
    </p:spTree>
    <p:extLst>
      <p:ext uri="{BB962C8B-B14F-4D97-AF65-F5344CB8AC3E}">
        <p14:creationId xmlns:p14="http://schemas.microsoft.com/office/powerpoint/2010/main" val="3581756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3BF5F-2B91-F34E-C490-FB60ECE35B46}"/>
              </a:ext>
            </a:extLst>
          </p:cNvPr>
          <p:cNvSpPr>
            <a:spLocks noGrp="1"/>
          </p:cNvSpPr>
          <p:nvPr>
            <p:ph type="title"/>
          </p:nvPr>
        </p:nvSpPr>
        <p:spPr>
          <a:xfrm>
            <a:off x="838200" y="2766218"/>
            <a:ext cx="10515600" cy="1325563"/>
          </a:xfrm>
        </p:spPr>
        <p:txBody>
          <a:bodyPr/>
          <a:lstStyle/>
          <a:p>
            <a:pPr algn="ctr"/>
            <a:r>
              <a:rPr lang="en-US" dirty="0"/>
              <a:t>END </a:t>
            </a:r>
          </a:p>
        </p:txBody>
      </p:sp>
    </p:spTree>
    <p:extLst>
      <p:ext uri="{BB962C8B-B14F-4D97-AF65-F5344CB8AC3E}">
        <p14:creationId xmlns:p14="http://schemas.microsoft.com/office/powerpoint/2010/main" val="1467886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1575</TotalTime>
  <Words>566</Words>
  <Application>Microsoft Macintosh PowerPoint</Application>
  <PresentationFormat>Widescreen</PresentationFormat>
  <Paragraphs>52</Paragraphs>
  <Slides>19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Helvetica</vt:lpstr>
      <vt:lpstr>Helvetica Light</vt:lpstr>
      <vt:lpstr>Office Theme</vt:lpstr>
      <vt:lpstr>PowerPoint Presentation</vt:lpstr>
      <vt:lpstr>Ray and Charles Eames</vt:lpstr>
      <vt:lpstr>Sarah Crowest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 Hesse:  222 The Bowery, The Bunker, New York Veronica Ryan: Along a Spectrum, Multiples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Shellie Holden</dc:creator>
  <cp:lastModifiedBy>Shellie Holden</cp:lastModifiedBy>
  <cp:revision>89</cp:revision>
  <dcterms:created xsi:type="dcterms:W3CDTF">2019-01-24T16:43:40Z</dcterms:created>
  <dcterms:modified xsi:type="dcterms:W3CDTF">2026-10-05T08:33:03Z</dcterms:modified>
</cp:coreProperties>
</file>