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1"/>
  </p:notesMasterIdLst>
  <p:sldIdLst>
    <p:sldId id="256" r:id="rId2"/>
    <p:sldId id="618" r:id="rId3"/>
    <p:sldId id="592" r:id="rId4"/>
    <p:sldId id="595" r:id="rId5"/>
    <p:sldId id="593" r:id="rId6"/>
    <p:sldId id="594" r:id="rId7"/>
    <p:sldId id="591" r:id="rId8"/>
    <p:sldId id="597" r:id="rId9"/>
    <p:sldId id="578" r:id="rId10"/>
    <p:sldId id="270" r:id="rId11"/>
    <p:sldId id="299" r:id="rId12"/>
    <p:sldId id="320" r:id="rId13"/>
    <p:sldId id="598" r:id="rId14"/>
    <p:sldId id="599" r:id="rId15"/>
    <p:sldId id="301" r:id="rId16"/>
    <p:sldId id="323" r:id="rId17"/>
    <p:sldId id="308" r:id="rId18"/>
    <p:sldId id="621" r:id="rId19"/>
    <p:sldId id="62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94" d="100"/>
          <a:sy n="94" d="100"/>
        </p:scale>
        <p:origin x="102" y="6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A583F0-EC2A-4B7B-A85A-0CB59EB17D8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1587B5F-8989-45F5-B04A-AC4F111B837A}">
      <dgm:prSet/>
      <dgm:spPr/>
      <dgm:t>
        <a:bodyPr/>
        <a:lstStyle/>
        <a:p>
          <a:r>
            <a:rPr lang="en-GB"/>
            <a:t>Review the initial investigation stages</a:t>
          </a:r>
          <a:endParaRPr lang="en-US"/>
        </a:p>
      </dgm:t>
    </dgm:pt>
    <dgm:pt modelId="{CBF0342F-171E-4BFA-BFA5-E12C5EBEE7E0}" type="parTrans" cxnId="{DBA0AA51-4E3F-4042-B07C-073AF7186914}">
      <dgm:prSet/>
      <dgm:spPr/>
      <dgm:t>
        <a:bodyPr/>
        <a:lstStyle/>
        <a:p>
          <a:endParaRPr lang="en-US"/>
        </a:p>
      </dgm:t>
    </dgm:pt>
    <dgm:pt modelId="{5EC5C733-712B-4DF8-974A-8FCC2FBC25BD}" type="sibTrans" cxnId="{DBA0AA51-4E3F-4042-B07C-073AF7186914}">
      <dgm:prSet/>
      <dgm:spPr/>
      <dgm:t>
        <a:bodyPr/>
        <a:lstStyle/>
        <a:p>
          <a:endParaRPr lang="en-US"/>
        </a:p>
      </dgm:t>
    </dgm:pt>
    <dgm:pt modelId="{7E81609D-001E-485C-9431-C21DD6DEE2E8}">
      <dgm:prSet/>
      <dgm:spPr/>
      <dgm:t>
        <a:bodyPr/>
        <a:lstStyle/>
        <a:p>
          <a:r>
            <a:rPr lang="en-GB"/>
            <a:t>Material</a:t>
          </a:r>
          <a:endParaRPr lang="en-US"/>
        </a:p>
      </dgm:t>
    </dgm:pt>
    <dgm:pt modelId="{94803978-75C4-4E4E-8EC7-C8EB896FA981}" type="parTrans" cxnId="{B66D527E-5E7F-436D-A422-EBB16B00EEB1}">
      <dgm:prSet/>
      <dgm:spPr/>
      <dgm:t>
        <a:bodyPr/>
        <a:lstStyle/>
        <a:p>
          <a:endParaRPr lang="en-US"/>
        </a:p>
      </dgm:t>
    </dgm:pt>
    <dgm:pt modelId="{E6CF40B7-AC4B-4D0A-8478-488595DA6E48}" type="sibTrans" cxnId="{B66D527E-5E7F-436D-A422-EBB16B00EEB1}">
      <dgm:prSet/>
      <dgm:spPr/>
      <dgm:t>
        <a:bodyPr/>
        <a:lstStyle/>
        <a:p>
          <a:endParaRPr lang="en-US"/>
        </a:p>
      </dgm:t>
    </dgm:pt>
    <dgm:pt modelId="{5B96A8CE-5025-42BB-901D-2CEA9858F9A7}">
      <dgm:prSet/>
      <dgm:spPr/>
      <dgm:t>
        <a:bodyPr/>
        <a:lstStyle/>
        <a:p>
          <a:r>
            <a:rPr lang="en-GB"/>
            <a:t>Locards theory</a:t>
          </a:r>
          <a:endParaRPr lang="en-US"/>
        </a:p>
      </dgm:t>
    </dgm:pt>
    <dgm:pt modelId="{5DED9B2B-3459-416F-8D09-731F3823114B}" type="parTrans" cxnId="{E6A3CAB1-9029-4AE0-B3CB-1FB389245E7E}">
      <dgm:prSet/>
      <dgm:spPr/>
      <dgm:t>
        <a:bodyPr/>
        <a:lstStyle/>
        <a:p>
          <a:endParaRPr lang="en-US"/>
        </a:p>
      </dgm:t>
    </dgm:pt>
    <dgm:pt modelId="{11A8BFA1-DEA8-4A34-BD5B-8095C9E5D2AE}" type="sibTrans" cxnId="{E6A3CAB1-9029-4AE0-B3CB-1FB389245E7E}">
      <dgm:prSet/>
      <dgm:spPr/>
      <dgm:t>
        <a:bodyPr/>
        <a:lstStyle/>
        <a:p>
          <a:endParaRPr lang="en-US"/>
        </a:p>
      </dgm:t>
    </dgm:pt>
    <dgm:pt modelId="{4D4DCBD2-060B-47FB-AE19-198D9E11AFAC}">
      <dgm:prSet/>
      <dgm:spPr/>
      <dgm:t>
        <a:bodyPr/>
        <a:lstStyle/>
        <a:p>
          <a:r>
            <a:rPr lang="en-GB"/>
            <a:t>Forensics</a:t>
          </a:r>
          <a:endParaRPr lang="en-US"/>
        </a:p>
      </dgm:t>
    </dgm:pt>
    <dgm:pt modelId="{183E2914-EF9D-4151-A802-4E923485E64F}" type="parTrans" cxnId="{9FCBB9DC-07F5-4C3F-8838-9930BE998CA3}">
      <dgm:prSet/>
      <dgm:spPr/>
      <dgm:t>
        <a:bodyPr/>
        <a:lstStyle/>
        <a:p>
          <a:endParaRPr lang="en-US"/>
        </a:p>
      </dgm:t>
    </dgm:pt>
    <dgm:pt modelId="{FF1FA860-EFE2-40DF-8539-0CF316EFA942}" type="sibTrans" cxnId="{9FCBB9DC-07F5-4C3F-8838-9930BE998CA3}">
      <dgm:prSet/>
      <dgm:spPr/>
      <dgm:t>
        <a:bodyPr/>
        <a:lstStyle/>
        <a:p>
          <a:endParaRPr lang="en-US"/>
        </a:p>
      </dgm:t>
    </dgm:pt>
    <dgm:pt modelId="{8AC07310-3660-4D23-A3F7-8A71DB6785DA}">
      <dgm:prSet/>
      <dgm:spPr/>
      <dgm:t>
        <a:bodyPr/>
        <a:lstStyle/>
        <a:p>
          <a:r>
            <a:rPr lang="en-GB"/>
            <a:t>Golden Hour principles</a:t>
          </a:r>
          <a:endParaRPr lang="en-US"/>
        </a:p>
      </dgm:t>
    </dgm:pt>
    <dgm:pt modelId="{5F5E66E8-C351-4421-8A9A-7F84B17C59B3}" type="parTrans" cxnId="{06CD6214-C008-415D-8892-F76E830C7D6F}">
      <dgm:prSet/>
      <dgm:spPr/>
      <dgm:t>
        <a:bodyPr/>
        <a:lstStyle/>
        <a:p>
          <a:endParaRPr lang="en-US"/>
        </a:p>
      </dgm:t>
    </dgm:pt>
    <dgm:pt modelId="{68D80CAF-ADD3-4914-9BD1-77ADF343719F}" type="sibTrans" cxnId="{06CD6214-C008-415D-8892-F76E830C7D6F}">
      <dgm:prSet/>
      <dgm:spPr/>
      <dgm:t>
        <a:bodyPr/>
        <a:lstStyle/>
        <a:p>
          <a:endParaRPr lang="en-US"/>
        </a:p>
      </dgm:t>
    </dgm:pt>
    <dgm:pt modelId="{2732C475-2499-43FE-BF32-51F9F7789ABB}" type="pres">
      <dgm:prSet presAssocID="{A2A583F0-EC2A-4B7B-A85A-0CB59EB17D88}" presName="root" presStyleCnt="0">
        <dgm:presLayoutVars>
          <dgm:dir/>
          <dgm:resizeHandles val="exact"/>
        </dgm:presLayoutVars>
      </dgm:prSet>
      <dgm:spPr/>
    </dgm:pt>
    <dgm:pt modelId="{FE688A56-5236-4F22-8B54-3C52EED5A566}" type="pres">
      <dgm:prSet presAssocID="{C1587B5F-8989-45F5-B04A-AC4F111B837A}" presName="compNode" presStyleCnt="0"/>
      <dgm:spPr/>
    </dgm:pt>
    <dgm:pt modelId="{0FFB0C0E-CACA-43B6-B872-91CF590FF825}" type="pres">
      <dgm:prSet presAssocID="{C1587B5F-8989-45F5-B04A-AC4F111B837A}" presName="bgRect" presStyleLbl="bgShp" presStyleIdx="0" presStyleCnt="5"/>
      <dgm:spPr/>
    </dgm:pt>
    <dgm:pt modelId="{DBBFC194-0532-45E4-818B-E08817A0C154}" type="pres">
      <dgm:prSet presAssocID="{C1587B5F-8989-45F5-B04A-AC4F111B837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B7730D2-7690-446E-AF74-1D96AD01B769}" type="pres">
      <dgm:prSet presAssocID="{C1587B5F-8989-45F5-B04A-AC4F111B837A}" presName="spaceRect" presStyleCnt="0"/>
      <dgm:spPr/>
    </dgm:pt>
    <dgm:pt modelId="{380158D4-8C6C-4CB9-A48F-65C84E8FF161}" type="pres">
      <dgm:prSet presAssocID="{C1587B5F-8989-45F5-B04A-AC4F111B837A}" presName="parTx" presStyleLbl="revTx" presStyleIdx="0" presStyleCnt="5">
        <dgm:presLayoutVars>
          <dgm:chMax val="0"/>
          <dgm:chPref val="0"/>
        </dgm:presLayoutVars>
      </dgm:prSet>
      <dgm:spPr/>
    </dgm:pt>
    <dgm:pt modelId="{79771DC6-06A7-474A-A0C0-E8EB682FD0B9}" type="pres">
      <dgm:prSet presAssocID="{5EC5C733-712B-4DF8-974A-8FCC2FBC25BD}" presName="sibTrans" presStyleCnt="0"/>
      <dgm:spPr/>
    </dgm:pt>
    <dgm:pt modelId="{98AD9E42-7F1C-43CB-B653-47CAF70F8F34}" type="pres">
      <dgm:prSet presAssocID="{7E81609D-001E-485C-9431-C21DD6DEE2E8}" presName="compNode" presStyleCnt="0"/>
      <dgm:spPr/>
    </dgm:pt>
    <dgm:pt modelId="{D1185E24-6159-411E-86BC-C89EC91555C0}" type="pres">
      <dgm:prSet presAssocID="{7E81609D-001E-485C-9431-C21DD6DEE2E8}" presName="bgRect" presStyleLbl="bgShp" presStyleIdx="1" presStyleCnt="5"/>
      <dgm:spPr/>
    </dgm:pt>
    <dgm:pt modelId="{F3DF686E-162E-41C7-B31D-C5B348D435A9}" type="pres">
      <dgm:prSet presAssocID="{7E81609D-001E-485C-9431-C21DD6DEE2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3B32F83-84DC-4E7B-B82F-1975135DBF3F}" type="pres">
      <dgm:prSet presAssocID="{7E81609D-001E-485C-9431-C21DD6DEE2E8}" presName="spaceRect" presStyleCnt="0"/>
      <dgm:spPr/>
    </dgm:pt>
    <dgm:pt modelId="{60C22153-23BC-42B4-B2A1-1FEBBA308B75}" type="pres">
      <dgm:prSet presAssocID="{7E81609D-001E-485C-9431-C21DD6DEE2E8}" presName="parTx" presStyleLbl="revTx" presStyleIdx="1" presStyleCnt="5">
        <dgm:presLayoutVars>
          <dgm:chMax val="0"/>
          <dgm:chPref val="0"/>
        </dgm:presLayoutVars>
      </dgm:prSet>
      <dgm:spPr/>
    </dgm:pt>
    <dgm:pt modelId="{0DC28446-9154-4F45-9AA7-8C08A71D55A6}" type="pres">
      <dgm:prSet presAssocID="{E6CF40B7-AC4B-4D0A-8478-488595DA6E48}" presName="sibTrans" presStyleCnt="0"/>
      <dgm:spPr/>
    </dgm:pt>
    <dgm:pt modelId="{433FE469-EED5-40FB-9C5B-45113F23824A}" type="pres">
      <dgm:prSet presAssocID="{5B96A8CE-5025-42BB-901D-2CEA9858F9A7}" presName="compNode" presStyleCnt="0"/>
      <dgm:spPr/>
    </dgm:pt>
    <dgm:pt modelId="{BEF904FE-24C5-40F4-A6D8-8C75034D59B1}" type="pres">
      <dgm:prSet presAssocID="{5B96A8CE-5025-42BB-901D-2CEA9858F9A7}" presName="bgRect" presStyleLbl="bgShp" presStyleIdx="2" presStyleCnt="5"/>
      <dgm:spPr/>
    </dgm:pt>
    <dgm:pt modelId="{7F7B6758-D6CB-4FA3-B706-C52CA8154822}" type="pres">
      <dgm:prSet presAssocID="{5B96A8CE-5025-42BB-901D-2CEA9858F9A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BEEA6AD3-40AF-4BEF-B222-8A5F32C01D55}" type="pres">
      <dgm:prSet presAssocID="{5B96A8CE-5025-42BB-901D-2CEA9858F9A7}" presName="spaceRect" presStyleCnt="0"/>
      <dgm:spPr/>
    </dgm:pt>
    <dgm:pt modelId="{45ACAE32-8828-4143-A4B5-CD2F28CDE545}" type="pres">
      <dgm:prSet presAssocID="{5B96A8CE-5025-42BB-901D-2CEA9858F9A7}" presName="parTx" presStyleLbl="revTx" presStyleIdx="2" presStyleCnt="5">
        <dgm:presLayoutVars>
          <dgm:chMax val="0"/>
          <dgm:chPref val="0"/>
        </dgm:presLayoutVars>
      </dgm:prSet>
      <dgm:spPr/>
    </dgm:pt>
    <dgm:pt modelId="{3A3A2B7C-3DF7-4B52-952D-185E00089D50}" type="pres">
      <dgm:prSet presAssocID="{11A8BFA1-DEA8-4A34-BD5B-8095C9E5D2AE}" presName="sibTrans" presStyleCnt="0"/>
      <dgm:spPr/>
    </dgm:pt>
    <dgm:pt modelId="{BF767A7C-F38F-4192-AC78-B2AA72D3E0E6}" type="pres">
      <dgm:prSet presAssocID="{4D4DCBD2-060B-47FB-AE19-198D9E11AFAC}" presName="compNode" presStyleCnt="0"/>
      <dgm:spPr/>
    </dgm:pt>
    <dgm:pt modelId="{CF9D35BD-E061-4B6B-A012-6EEE76558E3D}" type="pres">
      <dgm:prSet presAssocID="{4D4DCBD2-060B-47FB-AE19-198D9E11AFAC}" presName="bgRect" presStyleLbl="bgShp" presStyleIdx="3" presStyleCnt="5"/>
      <dgm:spPr/>
    </dgm:pt>
    <dgm:pt modelId="{314DA413-102B-4F75-9AE5-72BEE1313C88}" type="pres">
      <dgm:prSet presAssocID="{4D4DCBD2-060B-47FB-AE19-198D9E11AF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 Print"/>
        </a:ext>
      </dgm:extLst>
    </dgm:pt>
    <dgm:pt modelId="{5B30C785-BF57-4529-B227-1164E93AAD31}" type="pres">
      <dgm:prSet presAssocID="{4D4DCBD2-060B-47FB-AE19-198D9E11AFAC}" presName="spaceRect" presStyleCnt="0"/>
      <dgm:spPr/>
    </dgm:pt>
    <dgm:pt modelId="{5CF7E44E-7035-424E-AAA7-E40905AF5181}" type="pres">
      <dgm:prSet presAssocID="{4D4DCBD2-060B-47FB-AE19-198D9E11AFAC}" presName="parTx" presStyleLbl="revTx" presStyleIdx="3" presStyleCnt="5">
        <dgm:presLayoutVars>
          <dgm:chMax val="0"/>
          <dgm:chPref val="0"/>
        </dgm:presLayoutVars>
      </dgm:prSet>
      <dgm:spPr/>
    </dgm:pt>
    <dgm:pt modelId="{6067671F-5118-41D2-A2BC-477BA84D34CF}" type="pres">
      <dgm:prSet presAssocID="{FF1FA860-EFE2-40DF-8539-0CF316EFA942}" presName="sibTrans" presStyleCnt="0"/>
      <dgm:spPr/>
    </dgm:pt>
    <dgm:pt modelId="{48890366-CC29-4C8B-BF4B-42EC23076A53}" type="pres">
      <dgm:prSet presAssocID="{8AC07310-3660-4D23-A3F7-8A71DB6785DA}" presName="compNode" presStyleCnt="0"/>
      <dgm:spPr/>
    </dgm:pt>
    <dgm:pt modelId="{88917A19-B765-4652-AEA6-4E37B04823BE}" type="pres">
      <dgm:prSet presAssocID="{8AC07310-3660-4D23-A3F7-8A71DB6785DA}" presName="bgRect" presStyleLbl="bgShp" presStyleIdx="4" presStyleCnt="5"/>
      <dgm:spPr/>
    </dgm:pt>
    <dgm:pt modelId="{2D8E5F28-FBA8-4376-A5F0-F18B512C2A54}" type="pres">
      <dgm:prSet presAssocID="{8AC07310-3660-4D23-A3F7-8A71DB6785D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7E07934A-4246-4EA3-92FA-3ED750F84AB3}" type="pres">
      <dgm:prSet presAssocID="{8AC07310-3660-4D23-A3F7-8A71DB6785DA}" presName="spaceRect" presStyleCnt="0"/>
      <dgm:spPr/>
    </dgm:pt>
    <dgm:pt modelId="{6199FF06-0D5A-4A23-94D6-3E1522B48DE2}" type="pres">
      <dgm:prSet presAssocID="{8AC07310-3660-4D23-A3F7-8A71DB6785DA}" presName="parTx" presStyleLbl="revTx" presStyleIdx="4" presStyleCnt="5">
        <dgm:presLayoutVars>
          <dgm:chMax val="0"/>
          <dgm:chPref val="0"/>
        </dgm:presLayoutVars>
      </dgm:prSet>
      <dgm:spPr/>
    </dgm:pt>
  </dgm:ptLst>
  <dgm:cxnLst>
    <dgm:cxn modelId="{06CD6214-C008-415D-8892-F76E830C7D6F}" srcId="{A2A583F0-EC2A-4B7B-A85A-0CB59EB17D88}" destId="{8AC07310-3660-4D23-A3F7-8A71DB6785DA}" srcOrd="4" destOrd="0" parTransId="{5F5E66E8-C351-4421-8A9A-7F84B17C59B3}" sibTransId="{68D80CAF-ADD3-4914-9BD1-77ADF343719F}"/>
    <dgm:cxn modelId="{4D784B43-5AD0-4D7F-A64F-CF7D4EAC1F4F}" type="presOf" srcId="{7E81609D-001E-485C-9431-C21DD6DEE2E8}" destId="{60C22153-23BC-42B4-B2A1-1FEBBA308B75}" srcOrd="0" destOrd="0" presId="urn:microsoft.com/office/officeart/2018/2/layout/IconVerticalSolidList"/>
    <dgm:cxn modelId="{AA3D5D48-E246-4E5B-BB0D-7C261BE3F7B1}" type="presOf" srcId="{A2A583F0-EC2A-4B7B-A85A-0CB59EB17D88}" destId="{2732C475-2499-43FE-BF32-51F9F7789ABB}" srcOrd="0" destOrd="0" presId="urn:microsoft.com/office/officeart/2018/2/layout/IconVerticalSolidList"/>
    <dgm:cxn modelId="{DBA0AA51-4E3F-4042-B07C-073AF7186914}" srcId="{A2A583F0-EC2A-4B7B-A85A-0CB59EB17D88}" destId="{C1587B5F-8989-45F5-B04A-AC4F111B837A}" srcOrd="0" destOrd="0" parTransId="{CBF0342F-171E-4BFA-BFA5-E12C5EBEE7E0}" sibTransId="{5EC5C733-712B-4DF8-974A-8FCC2FBC25BD}"/>
    <dgm:cxn modelId="{B66D527E-5E7F-436D-A422-EBB16B00EEB1}" srcId="{A2A583F0-EC2A-4B7B-A85A-0CB59EB17D88}" destId="{7E81609D-001E-485C-9431-C21DD6DEE2E8}" srcOrd="1" destOrd="0" parTransId="{94803978-75C4-4E4E-8EC7-C8EB896FA981}" sibTransId="{E6CF40B7-AC4B-4D0A-8478-488595DA6E48}"/>
    <dgm:cxn modelId="{BDC038A3-6C06-46D0-9324-CF86FD8E6366}" type="presOf" srcId="{C1587B5F-8989-45F5-B04A-AC4F111B837A}" destId="{380158D4-8C6C-4CB9-A48F-65C84E8FF161}" srcOrd="0" destOrd="0" presId="urn:microsoft.com/office/officeart/2018/2/layout/IconVerticalSolidList"/>
    <dgm:cxn modelId="{E6A3CAB1-9029-4AE0-B3CB-1FB389245E7E}" srcId="{A2A583F0-EC2A-4B7B-A85A-0CB59EB17D88}" destId="{5B96A8CE-5025-42BB-901D-2CEA9858F9A7}" srcOrd="2" destOrd="0" parTransId="{5DED9B2B-3459-416F-8D09-731F3823114B}" sibTransId="{11A8BFA1-DEA8-4A34-BD5B-8095C9E5D2AE}"/>
    <dgm:cxn modelId="{6AFE16BB-D8C2-49C6-ADFE-8D51E58965F9}" type="presOf" srcId="{5B96A8CE-5025-42BB-901D-2CEA9858F9A7}" destId="{45ACAE32-8828-4143-A4B5-CD2F28CDE545}" srcOrd="0" destOrd="0" presId="urn:microsoft.com/office/officeart/2018/2/layout/IconVerticalSolidList"/>
    <dgm:cxn modelId="{8D69DCCE-0570-4E7F-9321-E76664B7623B}" type="presOf" srcId="{8AC07310-3660-4D23-A3F7-8A71DB6785DA}" destId="{6199FF06-0D5A-4A23-94D6-3E1522B48DE2}" srcOrd="0" destOrd="0" presId="urn:microsoft.com/office/officeart/2018/2/layout/IconVerticalSolidList"/>
    <dgm:cxn modelId="{9FCBB9DC-07F5-4C3F-8838-9930BE998CA3}" srcId="{A2A583F0-EC2A-4B7B-A85A-0CB59EB17D88}" destId="{4D4DCBD2-060B-47FB-AE19-198D9E11AFAC}" srcOrd="3" destOrd="0" parTransId="{183E2914-EF9D-4151-A802-4E923485E64F}" sibTransId="{FF1FA860-EFE2-40DF-8539-0CF316EFA942}"/>
    <dgm:cxn modelId="{6577E5EE-2968-4513-BBCE-D58DDC9E4744}" type="presOf" srcId="{4D4DCBD2-060B-47FB-AE19-198D9E11AFAC}" destId="{5CF7E44E-7035-424E-AAA7-E40905AF5181}" srcOrd="0" destOrd="0" presId="urn:microsoft.com/office/officeart/2018/2/layout/IconVerticalSolidList"/>
    <dgm:cxn modelId="{9BDD3AD1-182B-4D91-8F1A-B61705513838}" type="presParOf" srcId="{2732C475-2499-43FE-BF32-51F9F7789ABB}" destId="{FE688A56-5236-4F22-8B54-3C52EED5A566}" srcOrd="0" destOrd="0" presId="urn:microsoft.com/office/officeart/2018/2/layout/IconVerticalSolidList"/>
    <dgm:cxn modelId="{4600100B-E49B-4B73-B5BA-D02F0EDFC285}" type="presParOf" srcId="{FE688A56-5236-4F22-8B54-3C52EED5A566}" destId="{0FFB0C0E-CACA-43B6-B872-91CF590FF825}" srcOrd="0" destOrd="0" presId="urn:microsoft.com/office/officeart/2018/2/layout/IconVerticalSolidList"/>
    <dgm:cxn modelId="{01DD0167-C8F8-4B7C-B64B-8FCDF970A2E8}" type="presParOf" srcId="{FE688A56-5236-4F22-8B54-3C52EED5A566}" destId="{DBBFC194-0532-45E4-818B-E08817A0C154}" srcOrd="1" destOrd="0" presId="urn:microsoft.com/office/officeart/2018/2/layout/IconVerticalSolidList"/>
    <dgm:cxn modelId="{22F58611-DEBF-46D4-8325-26FEBD16FBF6}" type="presParOf" srcId="{FE688A56-5236-4F22-8B54-3C52EED5A566}" destId="{CB7730D2-7690-446E-AF74-1D96AD01B769}" srcOrd="2" destOrd="0" presId="urn:microsoft.com/office/officeart/2018/2/layout/IconVerticalSolidList"/>
    <dgm:cxn modelId="{C2DCE31A-3AED-49A7-983C-E2ABE9C90A83}" type="presParOf" srcId="{FE688A56-5236-4F22-8B54-3C52EED5A566}" destId="{380158D4-8C6C-4CB9-A48F-65C84E8FF161}" srcOrd="3" destOrd="0" presId="urn:microsoft.com/office/officeart/2018/2/layout/IconVerticalSolidList"/>
    <dgm:cxn modelId="{03C35132-D689-431A-8CCF-54A9EEEB0A86}" type="presParOf" srcId="{2732C475-2499-43FE-BF32-51F9F7789ABB}" destId="{79771DC6-06A7-474A-A0C0-E8EB682FD0B9}" srcOrd="1" destOrd="0" presId="urn:microsoft.com/office/officeart/2018/2/layout/IconVerticalSolidList"/>
    <dgm:cxn modelId="{4203792E-7787-4EC4-A22E-E764BC51DB7B}" type="presParOf" srcId="{2732C475-2499-43FE-BF32-51F9F7789ABB}" destId="{98AD9E42-7F1C-43CB-B653-47CAF70F8F34}" srcOrd="2" destOrd="0" presId="urn:microsoft.com/office/officeart/2018/2/layout/IconVerticalSolidList"/>
    <dgm:cxn modelId="{0C3D4351-6F2B-4920-ABE7-3D5A722D3E72}" type="presParOf" srcId="{98AD9E42-7F1C-43CB-B653-47CAF70F8F34}" destId="{D1185E24-6159-411E-86BC-C89EC91555C0}" srcOrd="0" destOrd="0" presId="urn:microsoft.com/office/officeart/2018/2/layout/IconVerticalSolidList"/>
    <dgm:cxn modelId="{052371BD-F2AF-42FF-99BE-DD8D29F87713}" type="presParOf" srcId="{98AD9E42-7F1C-43CB-B653-47CAF70F8F34}" destId="{F3DF686E-162E-41C7-B31D-C5B348D435A9}" srcOrd="1" destOrd="0" presId="urn:microsoft.com/office/officeart/2018/2/layout/IconVerticalSolidList"/>
    <dgm:cxn modelId="{53EDF32F-5EA0-48CD-ACF8-B7E7E1519607}" type="presParOf" srcId="{98AD9E42-7F1C-43CB-B653-47CAF70F8F34}" destId="{E3B32F83-84DC-4E7B-B82F-1975135DBF3F}" srcOrd="2" destOrd="0" presId="urn:microsoft.com/office/officeart/2018/2/layout/IconVerticalSolidList"/>
    <dgm:cxn modelId="{C1C973FD-C1BF-49A0-887D-D0FC136658DF}" type="presParOf" srcId="{98AD9E42-7F1C-43CB-B653-47CAF70F8F34}" destId="{60C22153-23BC-42B4-B2A1-1FEBBA308B75}" srcOrd="3" destOrd="0" presId="urn:microsoft.com/office/officeart/2018/2/layout/IconVerticalSolidList"/>
    <dgm:cxn modelId="{5CCE77DE-3726-45E1-BCB8-486A4BE1CC32}" type="presParOf" srcId="{2732C475-2499-43FE-BF32-51F9F7789ABB}" destId="{0DC28446-9154-4F45-9AA7-8C08A71D55A6}" srcOrd="3" destOrd="0" presId="urn:microsoft.com/office/officeart/2018/2/layout/IconVerticalSolidList"/>
    <dgm:cxn modelId="{4035B27E-C428-4892-99DA-E3EB8DD28EE0}" type="presParOf" srcId="{2732C475-2499-43FE-BF32-51F9F7789ABB}" destId="{433FE469-EED5-40FB-9C5B-45113F23824A}" srcOrd="4" destOrd="0" presId="urn:microsoft.com/office/officeart/2018/2/layout/IconVerticalSolidList"/>
    <dgm:cxn modelId="{DD2CA005-509A-410F-878C-C3CD33A8F571}" type="presParOf" srcId="{433FE469-EED5-40FB-9C5B-45113F23824A}" destId="{BEF904FE-24C5-40F4-A6D8-8C75034D59B1}" srcOrd="0" destOrd="0" presId="urn:microsoft.com/office/officeart/2018/2/layout/IconVerticalSolidList"/>
    <dgm:cxn modelId="{3FFAD8CC-9532-4BFE-B10B-FF1139BF76D3}" type="presParOf" srcId="{433FE469-EED5-40FB-9C5B-45113F23824A}" destId="{7F7B6758-D6CB-4FA3-B706-C52CA8154822}" srcOrd="1" destOrd="0" presId="urn:microsoft.com/office/officeart/2018/2/layout/IconVerticalSolidList"/>
    <dgm:cxn modelId="{ED386535-6510-44E8-BEA0-9C6860194506}" type="presParOf" srcId="{433FE469-EED5-40FB-9C5B-45113F23824A}" destId="{BEEA6AD3-40AF-4BEF-B222-8A5F32C01D55}" srcOrd="2" destOrd="0" presId="urn:microsoft.com/office/officeart/2018/2/layout/IconVerticalSolidList"/>
    <dgm:cxn modelId="{77EA1589-D6C3-47D9-A0AE-088B4264AF57}" type="presParOf" srcId="{433FE469-EED5-40FB-9C5B-45113F23824A}" destId="{45ACAE32-8828-4143-A4B5-CD2F28CDE545}" srcOrd="3" destOrd="0" presId="urn:microsoft.com/office/officeart/2018/2/layout/IconVerticalSolidList"/>
    <dgm:cxn modelId="{1BE3CD97-F0BA-489B-9BCB-D293CE11A155}" type="presParOf" srcId="{2732C475-2499-43FE-BF32-51F9F7789ABB}" destId="{3A3A2B7C-3DF7-4B52-952D-185E00089D50}" srcOrd="5" destOrd="0" presId="urn:microsoft.com/office/officeart/2018/2/layout/IconVerticalSolidList"/>
    <dgm:cxn modelId="{77A14F40-063A-45D4-94C1-162F7C0FE74A}" type="presParOf" srcId="{2732C475-2499-43FE-BF32-51F9F7789ABB}" destId="{BF767A7C-F38F-4192-AC78-B2AA72D3E0E6}" srcOrd="6" destOrd="0" presId="urn:microsoft.com/office/officeart/2018/2/layout/IconVerticalSolidList"/>
    <dgm:cxn modelId="{2EA0F3BD-9845-436C-8C52-753BDBFFFE07}" type="presParOf" srcId="{BF767A7C-F38F-4192-AC78-B2AA72D3E0E6}" destId="{CF9D35BD-E061-4B6B-A012-6EEE76558E3D}" srcOrd="0" destOrd="0" presId="urn:microsoft.com/office/officeart/2018/2/layout/IconVerticalSolidList"/>
    <dgm:cxn modelId="{3E2CF38C-A8C0-46DF-B32E-7B10D6ED58B7}" type="presParOf" srcId="{BF767A7C-F38F-4192-AC78-B2AA72D3E0E6}" destId="{314DA413-102B-4F75-9AE5-72BEE1313C88}" srcOrd="1" destOrd="0" presId="urn:microsoft.com/office/officeart/2018/2/layout/IconVerticalSolidList"/>
    <dgm:cxn modelId="{9E20C831-83E6-4444-968D-8F3FB1A27D8A}" type="presParOf" srcId="{BF767A7C-F38F-4192-AC78-B2AA72D3E0E6}" destId="{5B30C785-BF57-4529-B227-1164E93AAD31}" srcOrd="2" destOrd="0" presId="urn:microsoft.com/office/officeart/2018/2/layout/IconVerticalSolidList"/>
    <dgm:cxn modelId="{051A59EA-C7A6-496A-B3CB-B56FF8FE58F0}" type="presParOf" srcId="{BF767A7C-F38F-4192-AC78-B2AA72D3E0E6}" destId="{5CF7E44E-7035-424E-AAA7-E40905AF5181}" srcOrd="3" destOrd="0" presId="urn:microsoft.com/office/officeart/2018/2/layout/IconVerticalSolidList"/>
    <dgm:cxn modelId="{087B281D-FA51-49BE-93CD-C4DF58304071}" type="presParOf" srcId="{2732C475-2499-43FE-BF32-51F9F7789ABB}" destId="{6067671F-5118-41D2-A2BC-477BA84D34CF}" srcOrd="7" destOrd="0" presId="urn:microsoft.com/office/officeart/2018/2/layout/IconVerticalSolidList"/>
    <dgm:cxn modelId="{F00812B9-951E-4BBF-BF5D-5258A791E17B}" type="presParOf" srcId="{2732C475-2499-43FE-BF32-51F9F7789ABB}" destId="{48890366-CC29-4C8B-BF4B-42EC23076A53}" srcOrd="8" destOrd="0" presId="urn:microsoft.com/office/officeart/2018/2/layout/IconVerticalSolidList"/>
    <dgm:cxn modelId="{80ABB39B-FB5E-4EAC-806E-3762A2569A7D}" type="presParOf" srcId="{48890366-CC29-4C8B-BF4B-42EC23076A53}" destId="{88917A19-B765-4652-AEA6-4E37B04823BE}" srcOrd="0" destOrd="0" presId="urn:microsoft.com/office/officeart/2018/2/layout/IconVerticalSolidList"/>
    <dgm:cxn modelId="{BC8C2C54-312B-4A3D-A38C-EE74B5169115}" type="presParOf" srcId="{48890366-CC29-4C8B-BF4B-42EC23076A53}" destId="{2D8E5F28-FBA8-4376-A5F0-F18B512C2A54}" srcOrd="1" destOrd="0" presId="urn:microsoft.com/office/officeart/2018/2/layout/IconVerticalSolidList"/>
    <dgm:cxn modelId="{5FE4835D-2FAB-4413-98C1-0701AC1C3CA9}" type="presParOf" srcId="{48890366-CC29-4C8B-BF4B-42EC23076A53}" destId="{7E07934A-4246-4EA3-92FA-3ED750F84AB3}" srcOrd="2" destOrd="0" presId="urn:microsoft.com/office/officeart/2018/2/layout/IconVerticalSolidList"/>
    <dgm:cxn modelId="{8273D77F-22AA-4ABA-A163-3B77FA795AA2}" type="presParOf" srcId="{48890366-CC29-4C8B-BF4B-42EC23076A53}" destId="{6199FF06-0D5A-4A23-94D6-3E1522B48D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B0C0E-CACA-43B6-B872-91CF590FF825}">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FC194-0532-45E4-818B-E08817A0C154}">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0158D4-8C6C-4CB9-A48F-65C84E8FF161}">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Review the initial investigation stages</a:t>
          </a:r>
          <a:endParaRPr lang="en-US" sz="1900" kern="1200"/>
        </a:p>
      </dsp:txBody>
      <dsp:txXfrm>
        <a:off x="1074268" y="4366"/>
        <a:ext cx="5170996" cy="930102"/>
      </dsp:txXfrm>
    </dsp:sp>
    <dsp:sp modelId="{D1185E24-6159-411E-86BC-C89EC91555C0}">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F686E-162E-41C7-B31D-C5B348D435A9}">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C22153-23BC-42B4-B2A1-1FEBBA308B75}">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Material</a:t>
          </a:r>
          <a:endParaRPr lang="en-US" sz="1900" kern="1200"/>
        </a:p>
      </dsp:txBody>
      <dsp:txXfrm>
        <a:off x="1074268" y="1166994"/>
        <a:ext cx="5170996" cy="930102"/>
      </dsp:txXfrm>
    </dsp:sp>
    <dsp:sp modelId="{BEF904FE-24C5-40F4-A6D8-8C75034D59B1}">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7B6758-D6CB-4FA3-B706-C52CA8154822}">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ACAE32-8828-4143-A4B5-CD2F28CDE545}">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Locards theory</a:t>
          </a:r>
          <a:endParaRPr lang="en-US" sz="1900" kern="1200"/>
        </a:p>
      </dsp:txBody>
      <dsp:txXfrm>
        <a:off x="1074268" y="2329622"/>
        <a:ext cx="5170996" cy="930102"/>
      </dsp:txXfrm>
    </dsp:sp>
    <dsp:sp modelId="{CF9D35BD-E061-4B6B-A012-6EEE76558E3D}">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4DA413-102B-4F75-9AE5-72BEE1313C88}">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F7E44E-7035-424E-AAA7-E40905AF5181}">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Forensics</a:t>
          </a:r>
          <a:endParaRPr lang="en-US" sz="1900" kern="1200"/>
        </a:p>
      </dsp:txBody>
      <dsp:txXfrm>
        <a:off x="1074268" y="3492250"/>
        <a:ext cx="5170996" cy="930102"/>
      </dsp:txXfrm>
    </dsp:sp>
    <dsp:sp modelId="{88917A19-B765-4652-AEA6-4E37B04823BE}">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E5F28-FBA8-4376-A5F0-F18B512C2A54}">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99FF06-0D5A-4A23-94D6-3E1522B48DE2}">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Golden Hour principles</a:t>
          </a:r>
          <a:endParaRPr lang="en-US" sz="19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92850"/>
          <a:ext cx="6263640" cy="1036546"/>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The National Decision Model is the basis of decision making </a:t>
          </a:r>
        </a:p>
      </dsp:txBody>
      <dsp:txXfrm>
        <a:off x="50600" y="643450"/>
        <a:ext cx="6162440" cy="935346"/>
      </dsp:txXfrm>
    </dsp:sp>
    <dsp:sp modelId="{9B586F7D-2288-974D-8A10-BBDE9D37FC5D}">
      <dsp:nvSpPr>
        <dsp:cNvPr id="0" name=""/>
        <dsp:cNvSpPr/>
      </dsp:nvSpPr>
      <dsp:spPr>
        <a:xfrm>
          <a:off x="0" y="1686997"/>
          <a:ext cx="6263640" cy="1036546"/>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THRIVE provides a framework to support our decision making, informing a holistic understanding of the situation. </a:t>
          </a:r>
        </a:p>
      </dsp:txBody>
      <dsp:txXfrm>
        <a:off x="50600" y="1737597"/>
        <a:ext cx="6162440" cy="935346"/>
      </dsp:txXfrm>
    </dsp:sp>
    <dsp:sp modelId="{92F72F98-7C57-E547-B1BC-48B099E63A2C}">
      <dsp:nvSpPr>
        <dsp:cNvPr id="0" name=""/>
        <dsp:cNvSpPr/>
      </dsp:nvSpPr>
      <dsp:spPr>
        <a:xfrm>
          <a:off x="0" y="2781143"/>
          <a:ext cx="6263640" cy="1036546"/>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THRIVE is an integral part of our ethical decision making. </a:t>
          </a:r>
        </a:p>
      </dsp:txBody>
      <dsp:txXfrm>
        <a:off x="50600" y="2831743"/>
        <a:ext cx="6162440" cy="935346"/>
      </dsp:txXfrm>
    </dsp:sp>
    <dsp:sp modelId="{8350F9F8-6B7A-594A-8005-253704955D86}">
      <dsp:nvSpPr>
        <dsp:cNvPr id="0" name=""/>
        <dsp:cNvSpPr/>
      </dsp:nvSpPr>
      <dsp:spPr>
        <a:xfrm>
          <a:off x="0" y="3875290"/>
          <a:ext cx="6263640" cy="1036546"/>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THRIVE will be used to assess situations where decision making, and management of risk has a range of considerations and responses related to the circumstances. </a:t>
          </a:r>
        </a:p>
      </dsp:txBody>
      <dsp:txXfrm>
        <a:off x="50600" y="3925890"/>
        <a:ext cx="6162440" cy="9353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EA19F2-AF54-483F-B6A4-1CAC1D111B2F}"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FD1B00-EAE8-4395-8CD4-8CB1473D717A}" type="slidenum">
              <a:rPr lang="en-GB" smtClean="0"/>
              <a:t>‹#›</a:t>
            </a:fld>
            <a:endParaRPr lang="en-GB"/>
          </a:p>
        </p:txBody>
      </p:sp>
    </p:spTree>
    <p:extLst>
      <p:ext uri="{BB962C8B-B14F-4D97-AF65-F5344CB8AC3E}">
        <p14:creationId xmlns:p14="http://schemas.microsoft.com/office/powerpoint/2010/main" val="286011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8</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9</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17</a:t>
            </a:fld>
            <a:endParaRPr lang="en-GB"/>
          </a:p>
        </p:txBody>
      </p:sp>
    </p:spTree>
    <p:extLst>
      <p:ext uri="{BB962C8B-B14F-4D97-AF65-F5344CB8AC3E}">
        <p14:creationId xmlns:p14="http://schemas.microsoft.com/office/powerpoint/2010/main" val="1702045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February 13, 2026</a:t>
            </a:fld>
            <a:endParaRPr lang="en-US" dirty="0"/>
          </a:p>
        </p:txBody>
      </p:sp>
    </p:spTree>
    <p:extLst>
      <p:ext uri="{BB962C8B-B14F-4D97-AF65-F5344CB8AC3E}">
        <p14:creationId xmlns:p14="http://schemas.microsoft.com/office/powerpoint/2010/main" val="2476857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February 13, 2026</a:t>
            </a:fld>
            <a:endParaRPr lang="en-US" dirty="0"/>
          </a:p>
        </p:txBody>
      </p:sp>
    </p:spTree>
    <p:extLst>
      <p:ext uri="{BB962C8B-B14F-4D97-AF65-F5344CB8AC3E}">
        <p14:creationId xmlns:p14="http://schemas.microsoft.com/office/powerpoint/2010/main" val="1914776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Friday, February 13, 2026</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0315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Friday, February 13, 2026</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563130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Friday, February 13, 2026</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804711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Friday, February 13, 2026</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814297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Friday, February 13, 2026</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653568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Friday, February 13, 2026</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29537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Friday, February 13, 2026</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057037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Friday, February 13, 2026</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693375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Friday, February 13, 2026</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971996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February 13, 2026</a:t>
            </a:fld>
            <a:endParaRPr lang="en-US" dirty="0"/>
          </a:p>
        </p:txBody>
      </p:sp>
    </p:spTree>
    <p:extLst>
      <p:ext uri="{BB962C8B-B14F-4D97-AF65-F5344CB8AC3E}">
        <p14:creationId xmlns:p14="http://schemas.microsoft.com/office/powerpoint/2010/main" val="669855612"/>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 Id="rId5" Type="http://schemas.openxmlformats.org/officeDocument/2006/relationships/image" Target="../media/image27.jpe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1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46044-5039-1C21-8613-AFBD0FC2C21D}"/>
              </a:ext>
            </a:extLst>
          </p:cNvPr>
          <p:cNvSpPr>
            <a:spLocks noGrp="1"/>
          </p:cNvSpPr>
          <p:nvPr>
            <p:ph type="ctrTitle"/>
          </p:nvPr>
        </p:nvSpPr>
        <p:spPr>
          <a:xfrm>
            <a:off x="448055" y="662400"/>
            <a:ext cx="11293200" cy="1000800"/>
          </a:xfrm>
        </p:spPr>
        <p:txBody>
          <a:bodyPr anchor="ctr">
            <a:normAutofit/>
          </a:bodyPr>
          <a:lstStyle/>
          <a:p>
            <a:r>
              <a:rPr lang="en-GB" dirty="0"/>
              <a:t>Initial  Police Investigation</a:t>
            </a:r>
          </a:p>
        </p:txBody>
      </p:sp>
      <p:cxnSp>
        <p:nvCxnSpPr>
          <p:cNvPr id="18" name="Straight Connector 17">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5DF10DD3-69F6-98FA-E977-40FB415E7394}"/>
              </a:ext>
            </a:extLst>
          </p:cNvPr>
          <p:cNvPicPr>
            <a:picLocks noChangeAspect="1"/>
          </p:cNvPicPr>
          <p:nvPr/>
        </p:nvPicPr>
        <p:blipFill>
          <a:blip r:embed="rId2"/>
          <a:srcRect t="14826" r="-2" b="1518"/>
          <a:stretch>
            <a:fillRect/>
          </a:stretch>
        </p:blipFill>
        <p:spPr>
          <a:xfrm>
            <a:off x="450000" y="2959199"/>
            <a:ext cx="5559294" cy="2988000"/>
          </a:xfrm>
          <a:custGeom>
            <a:avLst/>
            <a:gdLst/>
            <a:ahLst/>
            <a:cxnLst/>
            <a:rect l="l" t="t" r="r" b="b"/>
            <a:pathLst>
              <a:path w="5559294" h="2988000">
                <a:moveTo>
                  <a:pt x="0" y="0"/>
                </a:moveTo>
                <a:lnTo>
                  <a:pt x="5559294" y="0"/>
                </a:lnTo>
                <a:lnTo>
                  <a:pt x="5559294" y="2988000"/>
                </a:lnTo>
                <a:lnTo>
                  <a:pt x="0" y="2988000"/>
                </a:lnTo>
                <a:close/>
              </a:path>
            </a:pathLst>
          </a:custGeom>
        </p:spPr>
      </p:pic>
      <p:pic>
        <p:nvPicPr>
          <p:cNvPr id="4" name="Picture 3">
            <a:extLst>
              <a:ext uri="{FF2B5EF4-FFF2-40B4-BE49-F238E27FC236}">
                <a16:creationId xmlns:a16="http://schemas.microsoft.com/office/drawing/2014/main" id="{4974766E-C245-3955-652C-6B479EF558B1}"/>
              </a:ext>
            </a:extLst>
          </p:cNvPr>
          <p:cNvPicPr>
            <a:picLocks noChangeAspect="1"/>
          </p:cNvPicPr>
          <p:nvPr/>
        </p:nvPicPr>
        <p:blipFill>
          <a:blip r:embed="rId3"/>
          <a:srcRect t="15590" r="1" b="28495"/>
          <a:stretch>
            <a:fillRect/>
          </a:stretch>
        </p:blipFill>
        <p:spPr>
          <a:xfrm>
            <a:off x="6189295" y="2959199"/>
            <a:ext cx="5551961" cy="2988000"/>
          </a:xfrm>
          <a:custGeom>
            <a:avLst/>
            <a:gdLst/>
            <a:ahLst/>
            <a:cxnLst/>
            <a:rect l="l" t="t" r="r" b="b"/>
            <a:pathLst>
              <a:path w="5551961" h="2988000">
                <a:moveTo>
                  <a:pt x="0" y="0"/>
                </a:moveTo>
                <a:lnTo>
                  <a:pt x="5551961" y="0"/>
                </a:lnTo>
                <a:lnTo>
                  <a:pt x="5551961" y="2988000"/>
                </a:lnTo>
                <a:lnTo>
                  <a:pt x="0" y="2988000"/>
                </a:lnTo>
                <a:close/>
              </a:path>
            </a:pathLst>
          </a:custGeom>
        </p:spPr>
      </p:pic>
    </p:spTree>
    <p:extLst>
      <p:ext uri="{BB962C8B-B14F-4D97-AF65-F5344CB8AC3E}">
        <p14:creationId xmlns:p14="http://schemas.microsoft.com/office/powerpoint/2010/main" val="3740159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C1DFB-0A5E-6873-2BEA-22B7071A6E12}"/>
              </a:ext>
            </a:extLst>
          </p:cNvPr>
          <p:cNvSpPr>
            <a:spLocks noGrp="1"/>
          </p:cNvSpPr>
          <p:nvPr>
            <p:ph type="title"/>
          </p:nvPr>
        </p:nvSpPr>
        <p:spPr>
          <a:xfrm>
            <a:off x="479394" y="1070800"/>
            <a:ext cx="3939688" cy="5583126"/>
          </a:xfrm>
        </p:spPr>
        <p:txBody>
          <a:bodyPr>
            <a:normAutofit/>
          </a:bodyPr>
          <a:lstStyle/>
          <a:p>
            <a:pPr algn="r"/>
            <a:r>
              <a:rPr lang="en-GB" sz="8000" dirty="0">
                <a:cs typeface="Calibri Light"/>
              </a:rPr>
              <a:t>Aims :</a:t>
            </a:r>
            <a:endParaRPr lang="en-GB" sz="8000" dirty="0"/>
          </a:p>
        </p:txBody>
      </p:sp>
      <p:graphicFrame>
        <p:nvGraphicFramePr>
          <p:cNvPr id="5" name="Content Placeholder 2">
            <a:extLst>
              <a:ext uri="{FF2B5EF4-FFF2-40B4-BE49-F238E27FC236}">
                <a16:creationId xmlns:a16="http://schemas.microsoft.com/office/drawing/2014/main" id="{63828288-AAA3-6403-B8B9-54A57D848E4F}"/>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9557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33" name="Straight Connector 1032">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4385412" y="448056"/>
            <a:ext cx="7355484" cy="3401568"/>
          </a:xfrm>
        </p:spPr>
        <p:txBody>
          <a:bodyPr vert="horz" lIns="0" tIns="0" rIns="0" bIns="0" rtlCol="0" anchor="b">
            <a:normAutofit/>
          </a:bodyPr>
          <a:lstStyle/>
          <a:p>
            <a:pPr>
              <a:lnSpc>
                <a:spcPct val="100000"/>
              </a:lnSpc>
            </a:pPr>
            <a:r>
              <a:rPr lang="en-US" sz="6400"/>
              <a:t>What happens when you dial 999/101? </a:t>
            </a:r>
          </a:p>
        </p:txBody>
      </p:sp>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36" r="6441" b="4"/>
          <a:stretch>
            <a:fillRect/>
          </a:stretch>
        </p:blipFill>
        <p:spPr bwMode="auto">
          <a:xfrm>
            <a:off x="451104" y="450000"/>
            <a:ext cx="3449384" cy="3671996"/>
          </a:xfrm>
          <a:prstGeom prst="rect">
            <a:avLst/>
          </a:prstGeom>
          <a:solidFill>
            <a:schemeClr val="bg1"/>
          </a:solidFill>
        </p:spPr>
      </p:pic>
      <p:cxnSp>
        <p:nvCxnSpPr>
          <p:cNvPr id="1037" name="Straight Connector 1036">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5412"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919" b="6533"/>
          <a:stretch>
            <a:fillRect/>
          </a:stretch>
        </p:blipFill>
        <p:spPr bwMode="auto">
          <a:xfrm>
            <a:off x="451104" y="4302000"/>
            <a:ext cx="3448800" cy="1918800"/>
          </a:xfrm>
          <a:custGeom>
            <a:avLst/>
            <a:gdLst/>
            <a:ahLst/>
            <a:cxnLst/>
            <a:rect l="l" t="t" r="r" b="b"/>
            <a:pathLst>
              <a:path w="3448800" h="1918800">
                <a:moveTo>
                  <a:pt x="0" y="0"/>
                </a:moveTo>
                <a:lnTo>
                  <a:pt x="3448800" y="0"/>
                </a:lnTo>
                <a:lnTo>
                  <a:pt x="3448800" y="1918800"/>
                </a:lnTo>
                <a:lnTo>
                  <a:pt x="0" y="19188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decision model relationships between components">
            <a:extLst>
              <a:ext uri="{FF2B5EF4-FFF2-40B4-BE49-F238E27FC236}">
                <a16:creationId xmlns:a16="http://schemas.microsoft.com/office/drawing/2014/main" id="{F8EBD86B-EE47-BE05-34A3-C4030FF40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033" y="1308768"/>
            <a:ext cx="5176203" cy="4800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e Scenes – The Forensics Library">
            <a:extLst>
              <a:ext uri="{FF2B5EF4-FFF2-40B4-BE49-F238E27FC236}">
                <a16:creationId xmlns:a16="http://schemas.microsoft.com/office/drawing/2014/main" id="{1610DF7A-9986-06B4-9D20-69E13F825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99" y="4233579"/>
            <a:ext cx="3543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sposable Nitrile Glove - Bennett Safetywear">
            <a:extLst>
              <a:ext uri="{FF2B5EF4-FFF2-40B4-BE49-F238E27FC236}">
                <a16:creationId xmlns:a16="http://schemas.microsoft.com/office/drawing/2014/main" id="{E9F82DD1-E32B-ADF7-DE2E-BF2E5FBBC7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950" y="3626518"/>
            <a:ext cx="2921000" cy="27813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rime stats: The truth is out there - BBC News">
            <a:extLst>
              <a:ext uri="{FF2B5EF4-FFF2-40B4-BE49-F238E27FC236}">
                <a16:creationId xmlns:a16="http://schemas.microsoft.com/office/drawing/2014/main" id="{238E543C-4409-49E4-EE98-6191A8DAF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8800" y="206442"/>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lear Stepping Plates - Anti-Contamination | Forensic Pathways">
            <a:extLst>
              <a:ext uri="{FF2B5EF4-FFF2-40B4-BE49-F238E27FC236}">
                <a16:creationId xmlns:a16="http://schemas.microsoft.com/office/drawing/2014/main" id="{049AA007-7536-DC79-3563-0FCEC9A0248D}"/>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22129" r="-2" b="8897"/>
          <a:stretch/>
        </p:blipFill>
        <p:spPr bwMode="auto">
          <a:xfrm>
            <a:off x="0" y="123891"/>
            <a:ext cx="4992924" cy="22987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65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chemeClr val="tx1"/>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chemeClr val="tx1"/>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chemeClr val="tx1"/>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chemeClr val="tx1"/>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chemeClr val="tx1"/>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chemeClr val="tx1"/>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331336"/>
            <a:ext cx="10515600" cy="1058767"/>
          </a:xfrm>
        </p:spPr>
        <p:txBody>
          <a:bodyPr/>
          <a:lstStyle/>
          <a:p>
            <a:r>
              <a:rPr lang="en-GB" b="1"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fontScale="92500" lnSpcReduction="20000"/>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latin typeface="Arial" panose="020B0604020202020204" pitchFamily="34" charset="0"/>
              </a:rPr>
              <a:t>The theory that anyone</a:t>
            </a:r>
            <a:r>
              <a:rPr lang="en-GB" b="0" i="0" dirty="0">
                <a:effectLst/>
                <a:latin typeface="Arial" panose="020B0604020202020204" pitchFamily="34" charset="0"/>
              </a:rPr>
              <a:t> who enters a scene both takes something of the scene away with them and leaves something of themselves behind</a:t>
            </a:r>
            <a:r>
              <a:rPr lang="en-GB" dirty="0">
                <a:latin typeface="Arial" panose="020B0604020202020204" pitchFamily="34" charset="0"/>
              </a:rPr>
              <a:t> (including police!)</a:t>
            </a:r>
            <a:endParaRPr lang="en-GB" b="0" i="0" dirty="0">
              <a:effectLst/>
              <a:latin typeface="Arial" panose="020B0604020202020204" pitchFamily="34" charset="0"/>
            </a:endParaRPr>
          </a:p>
          <a:p>
            <a:endParaRPr lang="en-GB" dirty="0">
              <a:latin typeface="Arial" panose="020B0604020202020204" pitchFamily="34" charset="0"/>
            </a:endParaRPr>
          </a:p>
          <a:p>
            <a:r>
              <a:rPr lang="en-GB" b="0" i="0" dirty="0">
                <a:effectLst/>
                <a:latin typeface="Arial" panose="020B0604020202020204" pitchFamily="34" charset="0"/>
              </a:rPr>
              <a:t>N</a:t>
            </a:r>
            <a:r>
              <a:rPr lang="en-GB" dirty="0">
                <a:latin typeface="Arial" panose="020B0604020202020204" pitchFamily="34" charset="0"/>
              </a:rPr>
              <a:t>ormally caused by objects / substances coming into contact with one another, leaving a minute sample on  contact surfaces. </a:t>
            </a:r>
            <a:endParaRPr lang="en-GB" b="0" i="0" dirty="0">
              <a:effectLst/>
              <a:latin typeface="Arial" panose="020B0604020202020204" pitchFamily="34" charset="0"/>
            </a:endParaRPr>
          </a:p>
          <a:p>
            <a:pPr algn="l"/>
            <a:endParaRPr lang="en-GB" dirty="0">
              <a:latin typeface="Arial" panose="020B0604020202020204" pitchFamily="34" charset="0"/>
            </a:endParaRPr>
          </a:p>
          <a:p>
            <a:pPr algn="l"/>
            <a:r>
              <a:rPr lang="en-GB" dirty="0">
                <a:latin typeface="Arial" panose="020B0604020202020204" pitchFamily="34" charset="0"/>
              </a:rPr>
              <a:t>E</a:t>
            </a:r>
            <a:r>
              <a:rPr lang="en-GB" b="0" i="0" dirty="0">
                <a:effectLst/>
                <a:latin typeface="Arial" panose="020B0604020202020204" pitchFamily="34" charset="0"/>
              </a:rPr>
              <a:t>xamples:</a:t>
            </a:r>
          </a:p>
          <a:p>
            <a:pPr algn="l"/>
            <a:endParaRPr lang="en-GB" b="0" i="0" dirty="0">
              <a:effectLst/>
              <a:latin typeface="Arial" panose="020B0604020202020204" pitchFamily="34" charset="0"/>
            </a:endParaRPr>
          </a:p>
          <a:p>
            <a:pPr algn="l">
              <a:buFont typeface="Arial" panose="020B0604020202020204" pitchFamily="34" charset="0"/>
              <a:buChar char="•"/>
            </a:pPr>
            <a:r>
              <a:rPr lang="en-GB" dirty="0">
                <a:latin typeface="Arial" panose="020B0604020202020204" pitchFamily="34" charset="0"/>
              </a:rPr>
              <a:t>Fi</a:t>
            </a:r>
            <a:r>
              <a:rPr lang="en-GB" b="0" i="0" dirty="0">
                <a:effectLst/>
                <a:latin typeface="Arial" panose="020B0604020202020204" pitchFamily="34" charset="0"/>
              </a:rPr>
              <a:t>ngerprints</a:t>
            </a:r>
          </a:p>
          <a:p>
            <a:pPr algn="l">
              <a:buFont typeface="Arial" panose="020B0604020202020204" pitchFamily="34" charset="0"/>
              <a:buChar char="•"/>
            </a:pPr>
            <a:r>
              <a:rPr lang="en-GB" b="0" i="0" dirty="0">
                <a:effectLst/>
                <a:latin typeface="Arial" panose="020B0604020202020204" pitchFamily="34" charset="0"/>
              </a:rPr>
              <a:t>DNA</a:t>
            </a:r>
          </a:p>
          <a:p>
            <a:pPr algn="l">
              <a:buFont typeface="Arial" panose="020B0604020202020204" pitchFamily="34" charset="0"/>
              <a:buChar char="•"/>
            </a:pPr>
            <a:r>
              <a:rPr lang="en-GB" dirty="0">
                <a:latin typeface="Arial" panose="020B0604020202020204" pitchFamily="34" charset="0"/>
              </a:rPr>
              <a:t>F</a:t>
            </a:r>
            <a:r>
              <a:rPr lang="en-GB" b="0" i="0" dirty="0">
                <a:effectLst/>
                <a:latin typeface="Arial" panose="020B0604020202020204" pitchFamily="34" charset="0"/>
              </a:rPr>
              <a:t>ibres</a:t>
            </a:r>
          </a:p>
          <a:p>
            <a:pPr algn="l">
              <a:buFont typeface="Arial" panose="020B0604020202020204" pitchFamily="34" charset="0"/>
              <a:buChar char="•"/>
            </a:pPr>
            <a:r>
              <a:rPr lang="en-GB" dirty="0">
                <a:latin typeface="Arial" panose="020B0604020202020204" pitchFamily="34" charset="0"/>
              </a:rPr>
              <a:t>F</a:t>
            </a:r>
            <a:r>
              <a:rPr lang="en-GB" b="0" i="0" dirty="0">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923330"/>
          </a:xfrm>
          <a:prstGeom prst="rect">
            <a:avLst/>
          </a:prstGeom>
          <a:noFill/>
        </p:spPr>
        <p:txBody>
          <a:bodyPr wrap="square">
            <a:spAutoFit/>
          </a:bodyPr>
          <a:lstStyle/>
          <a:p>
            <a:r>
              <a:rPr lang="en-GB" b="1" i="0" dirty="0">
                <a:effectLst/>
                <a:latin typeface="Arial" panose="020B0604020202020204" pitchFamily="34" charset="0"/>
              </a:rPr>
              <a:t>The techniques of crime scene management are based on </a:t>
            </a:r>
            <a:r>
              <a:rPr lang="en-GB" b="1" i="0" dirty="0" err="1">
                <a:effectLst/>
                <a:latin typeface="Arial" panose="020B0604020202020204" pitchFamily="34" charset="0"/>
              </a:rPr>
              <a:t>Locard’s</a:t>
            </a:r>
            <a:r>
              <a:rPr lang="en-GB" b="1" i="0" dirty="0">
                <a:effectLst/>
                <a:latin typeface="Arial" panose="020B0604020202020204" pitchFamily="34" charset="0"/>
              </a:rPr>
              <a:t> Principle of Exchange</a:t>
            </a:r>
            <a:endParaRPr lang="en-GB" b="1" dirty="0"/>
          </a:p>
        </p:txBody>
      </p:sp>
    </p:spTree>
    <p:extLst>
      <p:ext uri="{BB962C8B-B14F-4D97-AF65-F5344CB8AC3E}">
        <p14:creationId xmlns:p14="http://schemas.microsoft.com/office/powerpoint/2010/main" val="2660346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7943" y="634181"/>
            <a:ext cx="6586491" cy="1286160"/>
          </a:xfrm>
        </p:spPr>
        <p:txBody>
          <a:bodyPr anchor="b">
            <a:normAutofit fontScale="90000"/>
          </a:bodyPr>
          <a:lstStyle/>
          <a:p>
            <a:pPr marL="342900" lvl="0" indent="-342900">
              <a:spcBef>
                <a:spcPts val="1000"/>
              </a:spcBef>
            </a:pPr>
            <a:br>
              <a:rPr lang="en-GB" sz="2100" dirty="0">
                <a:latin typeface="Calibri" panose="020F0502020204030204" pitchFamily="34" charset="0"/>
                <a:ea typeface="+mn-ea"/>
                <a:cs typeface="Calibri" panose="020F0502020204030204" pitchFamily="34" charset="0"/>
              </a:rPr>
            </a:br>
            <a:br>
              <a:rPr lang="en-GB" sz="2100" dirty="0">
                <a:latin typeface="Calibri" panose="020F0502020204030204" pitchFamily="34" charset="0"/>
                <a:ea typeface="+mn-ea"/>
                <a:cs typeface="Calibri" panose="020F0502020204030204" pitchFamily="34" charset="0"/>
              </a:rPr>
            </a:br>
            <a:r>
              <a:rPr lang="en-GB" sz="3600" dirty="0">
                <a:latin typeface="Calibri" panose="020F0502020204030204" pitchFamily="34" charset="0"/>
                <a:cs typeface="Calibri" panose="020F0502020204030204" pitchFamily="34" charset="0"/>
              </a:rPr>
              <a:t>Paul L. Kirk. (1902-1970)</a:t>
            </a:r>
            <a:br>
              <a:rPr lang="en-GB" sz="3600" dirty="0">
                <a:latin typeface="Calibri" panose="020F0502020204030204" pitchFamily="34" charset="0"/>
                <a:cs typeface="Calibri" panose="020F0502020204030204" pitchFamily="34" charset="0"/>
              </a:rPr>
            </a:br>
            <a:br>
              <a:rPr lang="en-GB" sz="3600" dirty="0">
                <a:latin typeface="Calibri" panose="020F0502020204030204" pitchFamily="34" charset="0"/>
                <a:cs typeface="Calibri" panose="020F0502020204030204" pitchFamily="34" charset="0"/>
              </a:rPr>
            </a:br>
            <a:r>
              <a:rPr lang="en-GB" sz="3600" dirty="0">
                <a:latin typeface="Calibri" panose="020F0502020204030204" pitchFamily="34" charset="0"/>
                <a:cs typeface="Calibri" panose="020F0502020204030204" pitchFamily="34" charset="0"/>
              </a:rPr>
              <a:t>It’s not just fingerprints!….</a:t>
            </a:r>
            <a:br>
              <a:rPr lang="en-GB" sz="2100" dirty="0">
                <a:latin typeface="Calibri" panose="020F0502020204030204" pitchFamily="34" charset="0"/>
                <a:ea typeface="+mn-ea"/>
                <a:cs typeface="Calibri" panose="020F0502020204030204" pitchFamily="34" charset="0"/>
              </a:rPr>
            </a:br>
            <a:endParaRPr lang="en-GB" sz="21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965431" y="2438400"/>
            <a:ext cx="6586489" cy="3785419"/>
          </a:xfrm>
        </p:spPr>
        <p:txBody>
          <a:bodyPr>
            <a:normAutofit/>
          </a:bodyPr>
          <a:lstStyle/>
          <a:p>
            <a:pPr marL="0" indent="0" algn="ctr">
              <a:buNone/>
            </a:pPr>
            <a:r>
              <a:rPr lang="en-GB" sz="1700" i="1" dirty="0">
                <a:latin typeface="Calibri" panose="020F0502020204030204" pitchFamily="34" charset="0"/>
                <a:cs typeface="Calibri" panose="020F0502020204030204" pitchFamily="34" charset="0"/>
              </a:rPr>
              <a:t>“Wherever he steps, whatever he touches, whatever he leaves, even unconsciously, will serve as a silent witness against him.</a:t>
            </a:r>
          </a:p>
          <a:p>
            <a:pPr marL="0" indent="0" algn="ctr">
              <a:buNone/>
            </a:pPr>
            <a:r>
              <a:rPr lang="en-GB" sz="1700" i="1" dirty="0">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pPr marL="0" indent="0" algn="ctr">
              <a:buNone/>
            </a:pPr>
            <a:r>
              <a:rPr lang="en-GB" sz="1700" i="1" dirty="0">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pic>
        <p:nvPicPr>
          <p:cNvPr id="36866" name="Picture 2" descr="Paul L. Kirk - Wikipedia">
            <a:extLst>
              <a:ext uri="{FF2B5EF4-FFF2-40B4-BE49-F238E27FC236}">
                <a16:creationId xmlns:a16="http://schemas.microsoft.com/office/drawing/2014/main" id="{A5890AD4-2F32-4C44-B98F-2E57A8581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1812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in the woods&#10;&#10;Description automatically generated">
            <a:extLst>
              <a:ext uri="{FF2B5EF4-FFF2-40B4-BE49-F238E27FC236}">
                <a16:creationId xmlns:a16="http://schemas.microsoft.com/office/drawing/2014/main" id="{69F4BE77-8A3A-F117-658F-4B54FBC112D9}"/>
              </a:ext>
            </a:extLst>
          </p:cNvPr>
          <p:cNvPicPr>
            <a:picLocks noGrp="1" noChangeAspect="1"/>
          </p:cNvPicPr>
          <p:nvPr>
            <p:ph idx="1"/>
          </p:nvPr>
        </p:nvPicPr>
        <p:blipFill>
          <a:blip r:embed="rId2"/>
          <a:stretch>
            <a:fillRect/>
          </a:stretch>
        </p:blipFill>
        <p:spPr>
          <a:xfrm>
            <a:off x="2536213" y="643467"/>
            <a:ext cx="7119573" cy="5571066"/>
          </a:xfrm>
          <a:prstGeom prst="rect">
            <a:avLst/>
          </a:prstGeom>
        </p:spPr>
      </p:pic>
    </p:spTree>
    <p:extLst>
      <p:ext uri="{BB962C8B-B14F-4D97-AF65-F5344CB8AC3E}">
        <p14:creationId xmlns:p14="http://schemas.microsoft.com/office/powerpoint/2010/main" val="2587127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B4DFC-5B90-BA8B-5200-8E04339BAB26}"/>
              </a:ext>
            </a:extLst>
          </p:cNvPr>
          <p:cNvSpPr>
            <a:spLocks noGrp="1"/>
          </p:cNvSpPr>
          <p:nvPr>
            <p:ph type="title"/>
          </p:nvPr>
        </p:nvSpPr>
        <p:spPr>
          <a:xfrm>
            <a:off x="448056" y="388800"/>
            <a:ext cx="11300532" cy="986400"/>
          </a:xfrm>
        </p:spPr>
        <p:txBody>
          <a:bodyPr anchor="b">
            <a:normAutofit/>
          </a:bodyPr>
          <a:lstStyle/>
          <a:p>
            <a:r>
              <a:rPr lang="en-GB" sz="6400"/>
              <a:t>Task</a:t>
            </a:r>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8BEA324E-2ADD-471A-4EB5-57DA525311EA}"/>
              </a:ext>
            </a:extLst>
          </p:cNvPr>
          <p:cNvPicPr>
            <a:picLocks noChangeAspect="1"/>
          </p:cNvPicPr>
          <p:nvPr/>
        </p:nvPicPr>
        <p:blipFill>
          <a:blip r:embed="rId2"/>
          <a:srcRect r="2" b="19983"/>
          <a:stretch>
            <a:fillRect/>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10991A61-325F-55F1-A173-A869B7DAECDD}"/>
              </a:ext>
            </a:extLst>
          </p:cNvPr>
          <p:cNvSpPr>
            <a:spLocks noGrp="1"/>
          </p:cNvSpPr>
          <p:nvPr>
            <p:ph idx="1"/>
          </p:nvPr>
        </p:nvSpPr>
        <p:spPr>
          <a:xfrm>
            <a:off x="4366800" y="1944000"/>
            <a:ext cx="7380000" cy="4006800"/>
          </a:xfrm>
        </p:spPr>
        <p:txBody>
          <a:bodyPr>
            <a:normAutofit/>
          </a:bodyPr>
          <a:lstStyle/>
          <a:p>
            <a:r>
              <a:rPr lang="en-GB" b="1"/>
              <a:t>Check out how Pollen helped solve the Murders of Holly Wells and Jessica Chapman in Cambridge and present findings to group.</a:t>
            </a:r>
          </a:p>
        </p:txBody>
      </p:sp>
    </p:spTree>
    <p:extLst>
      <p:ext uri="{BB962C8B-B14F-4D97-AF65-F5344CB8AC3E}">
        <p14:creationId xmlns:p14="http://schemas.microsoft.com/office/powerpoint/2010/main" val="3827265782"/>
      </p:ext>
    </p:extLst>
  </p:cSld>
  <p:clrMapOvr>
    <a:masterClrMapping/>
  </p:clrMapOvr>
</p:sld>
</file>

<file path=ppt/theme/theme1.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875</Words>
  <Application>Microsoft Office PowerPoint</Application>
  <PresentationFormat>Widescreen</PresentationFormat>
  <Paragraphs>121</Paragraphs>
  <Slides>19</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Bradley Hand</vt:lpstr>
      <vt:lpstr>Aptos</vt:lpstr>
      <vt:lpstr>Arial</vt:lpstr>
      <vt:lpstr>Arial Rounded MT Bold</vt:lpstr>
      <vt:lpstr>Bell MT</vt:lpstr>
      <vt:lpstr>Calibri</vt:lpstr>
      <vt:lpstr>Calibri Light</vt:lpstr>
      <vt:lpstr>ThinLineVTI</vt:lpstr>
      <vt:lpstr>Initial  Police Investigation</vt:lpstr>
      <vt:lpstr>Aims :</vt:lpstr>
      <vt:lpstr>What happens when you dial 999/101? </vt:lpstr>
      <vt:lpstr>THRIVE </vt:lpstr>
      <vt:lpstr>PowerPoint Presentation</vt:lpstr>
      <vt:lpstr>PowerPoint Presentation</vt:lpstr>
      <vt:lpstr>PowerPoint Presentation</vt:lpstr>
      <vt:lpstr>PowerPoint Presentation</vt:lpstr>
      <vt:lpstr>PowerPoint Presentation</vt:lpstr>
      <vt:lpstr>Forensic Science</vt:lpstr>
      <vt:lpstr>Forensics</vt:lpstr>
      <vt:lpstr>PowerPoint Presentation</vt:lpstr>
      <vt:lpstr>IMPORTANT! Cross Contamination</vt:lpstr>
      <vt:lpstr>  Paul L. Kirk. (1902-1970)  It’s not just fingerprints!…. </vt:lpstr>
      <vt:lpstr>Sources of Forensic Evidence </vt:lpstr>
      <vt:lpstr>Types of Forensic Evidence  </vt:lpstr>
      <vt:lpstr>Trace Evidence </vt:lpstr>
      <vt:lpstr>PowerPoint Presentation</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2026-02-13T14:32:39Z</dcterms:created>
  <dcterms:modified xsi:type="dcterms:W3CDTF">2026-02-13T14:58:17Z</dcterms:modified>
</cp:coreProperties>
</file>