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handoutMasterIdLst>
    <p:handoutMasterId r:id="rId20"/>
  </p:handoutMasterIdLst>
  <p:sldIdLst>
    <p:sldId id="256" r:id="rId2"/>
    <p:sldId id="257" r:id="rId3"/>
    <p:sldId id="258" r:id="rId4"/>
    <p:sldId id="259" r:id="rId5"/>
    <p:sldId id="263" r:id="rId6"/>
    <p:sldId id="260" r:id="rId7"/>
    <p:sldId id="261" r:id="rId8"/>
    <p:sldId id="262" r:id="rId9"/>
    <p:sldId id="264" r:id="rId10"/>
    <p:sldId id="266" r:id="rId11"/>
    <p:sldId id="267" r:id="rId12"/>
    <p:sldId id="265"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B6E7AF7-EF62-423E-90FD-C19DC8748DED}" type="datetimeFigureOut">
              <a:rPr lang="en-GB" smtClean="0"/>
              <a:pPr/>
              <a:t>23/08/2013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6FC8C1CF-C61E-4E4C-BF12-BBFCDFBC0F6B}" type="slidenum">
              <a:rPr lang="en-GB" smtClean="0"/>
              <a:pPr/>
              <a:t>‹#›</a:t>
            </a:fld>
            <a:endParaRPr lang="en-GB"/>
          </a:p>
        </p:txBody>
      </p:sp>
    </p:spTree>
    <p:extLst>
      <p:ext uri="{BB962C8B-B14F-4D97-AF65-F5344CB8AC3E}">
        <p14:creationId xmlns:p14="http://schemas.microsoft.com/office/powerpoint/2010/main" val="11932222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F3205B-92CC-49A4-9408-6D465AE94E26}" type="datetimeFigureOut">
              <a:rPr lang="en-US" smtClean="0"/>
              <a:pPr/>
              <a:t>8/23/2013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28BCD8-D7A6-4C03-9518-6869CF9A514D}" type="slidenum">
              <a:rPr lang="en-GB" smtClean="0"/>
              <a:pPr/>
              <a:t>‹#›</a:t>
            </a:fld>
            <a:endParaRPr lang="en-GB"/>
          </a:p>
        </p:txBody>
      </p:sp>
    </p:spTree>
    <p:extLst>
      <p:ext uri="{BB962C8B-B14F-4D97-AF65-F5344CB8AC3E}">
        <p14:creationId xmlns:p14="http://schemas.microsoft.com/office/powerpoint/2010/main" val="1544324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5A8C0F9-203D-4D55-943C-9C3060096CB7}" type="datetimeFigureOut">
              <a:rPr lang="en-US" smtClean="0"/>
              <a:pPr/>
              <a:t>8/23/2013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A8C0F9-203D-4D55-943C-9C3060096CB7}" type="datetimeFigureOut">
              <a:rPr lang="en-US" smtClean="0"/>
              <a:pPr/>
              <a:t>8/23/2013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A8C0F9-203D-4D55-943C-9C3060096CB7}" type="datetimeFigureOut">
              <a:rPr lang="en-US" smtClean="0"/>
              <a:pPr/>
              <a:t>8/23/2013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5A8C0F9-203D-4D55-943C-9C3060096CB7}" type="datetimeFigureOut">
              <a:rPr lang="en-US" smtClean="0"/>
              <a:pPr/>
              <a:t>8/23/2013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5A8C0F9-203D-4D55-943C-9C3060096CB7}" type="datetimeFigureOut">
              <a:rPr lang="en-US" smtClean="0"/>
              <a:pPr/>
              <a:t>8/23/2013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73647-1AFF-4B03-95FB-B5132E738CF2}"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5A8C0F9-203D-4D55-943C-9C3060096CB7}" type="datetimeFigureOut">
              <a:rPr lang="en-US" smtClean="0"/>
              <a:pPr/>
              <a:t>8/23/2013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A8C0F9-203D-4D55-943C-9C3060096CB7}" type="datetimeFigureOut">
              <a:rPr lang="en-US" smtClean="0"/>
              <a:pPr/>
              <a:t>8/23/2013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A8C0F9-203D-4D55-943C-9C3060096CB7}" type="datetimeFigureOut">
              <a:rPr lang="en-US" smtClean="0"/>
              <a:pPr/>
              <a:t>8/23/2013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73647-1AFF-4B03-95FB-B5132E738CF2}"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A8C0F9-203D-4D55-943C-9C3060096CB7}" type="datetimeFigureOut">
              <a:rPr lang="en-US" smtClean="0"/>
              <a:pPr/>
              <a:t>8/23/2013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5A8C0F9-203D-4D55-943C-9C3060096CB7}" type="datetimeFigureOut">
              <a:rPr lang="en-US" smtClean="0"/>
              <a:pPr/>
              <a:t>8/23/2013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5A8C0F9-203D-4D55-943C-9C3060096CB7}" type="datetimeFigureOut">
              <a:rPr lang="en-US" smtClean="0"/>
              <a:pPr/>
              <a:t>8/23/2013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73647-1AFF-4B03-95FB-B5132E738CF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A5A8C0F9-203D-4D55-943C-9C3060096CB7}" type="datetimeFigureOut">
              <a:rPr lang="en-US" smtClean="0"/>
              <a:pPr/>
              <a:t>8/23/2013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0073647-1AFF-4B03-95FB-B5132E738CF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Professionalism</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Who is a professional?</a:t>
            </a:r>
            <a:endParaRPr lang="en-GB" dirty="0"/>
          </a:p>
        </p:txBody>
      </p:sp>
      <p:sp>
        <p:nvSpPr>
          <p:cNvPr id="3" name="Content Placeholder 2"/>
          <p:cNvSpPr>
            <a:spLocks noGrp="1"/>
          </p:cNvSpPr>
          <p:nvPr>
            <p:ph idx="1"/>
          </p:nvPr>
        </p:nvSpPr>
        <p:spPr>
          <a:xfrm>
            <a:off x="457200" y="1071546"/>
            <a:ext cx="8229600" cy="5572164"/>
          </a:xfrm>
        </p:spPr>
        <p:txBody>
          <a:bodyPr>
            <a:normAutofit fontScale="85000" lnSpcReduction="20000"/>
          </a:bodyPr>
          <a:lstStyle/>
          <a:p>
            <a:r>
              <a:rPr lang="en-GB" b="1" dirty="0" smtClean="0"/>
              <a:t>professional</a:t>
            </a:r>
            <a:r>
              <a:rPr lang="en-GB" dirty="0" smtClean="0"/>
              <a:t/>
            </a:r>
            <a:br>
              <a:rPr lang="en-GB" dirty="0" smtClean="0"/>
            </a:br>
            <a:r>
              <a:rPr lang="en-GB" dirty="0" smtClean="0"/>
              <a:t/>
            </a:r>
            <a:br>
              <a:rPr lang="en-GB" dirty="0" smtClean="0"/>
            </a:br>
            <a:r>
              <a:rPr lang="en-GB" dirty="0" smtClean="0"/>
              <a:t>→ </a:t>
            </a:r>
            <a:r>
              <a:rPr lang="en-GB" b="1" i="1" dirty="0" smtClean="0"/>
              <a:t>adj.</a:t>
            </a:r>
            <a:r>
              <a:rPr lang="en-GB" dirty="0" smtClean="0"/>
              <a:t>  </a:t>
            </a:r>
            <a:br>
              <a:rPr lang="en-GB" dirty="0" smtClean="0"/>
            </a:br>
            <a:r>
              <a:rPr lang="en-GB" b="1" dirty="0" smtClean="0"/>
              <a:t>1. </a:t>
            </a:r>
            <a:r>
              <a:rPr lang="en-GB" dirty="0" smtClean="0"/>
              <a:t>relating to or belonging to a profession. • worthy of a professional person; skilful or competent. </a:t>
            </a:r>
            <a:br>
              <a:rPr lang="en-GB" dirty="0" smtClean="0"/>
            </a:br>
            <a:r>
              <a:rPr lang="en-GB" b="1" dirty="0" smtClean="0"/>
              <a:t>2. </a:t>
            </a:r>
            <a:r>
              <a:rPr lang="en-GB" dirty="0" smtClean="0"/>
              <a:t>engaged in an activity as a paid occupation rather than as an amateur. </a:t>
            </a:r>
            <a:br>
              <a:rPr lang="en-GB" dirty="0" smtClean="0"/>
            </a:br>
            <a:r>
              <a:rPr lang="en-GB" b="1" dirty="0" smtClean="0"/>
              <a:t>3. </a:t>
            </a:r>
            <a:r>
              <a:rPr lang="en-GB" i="1" dirty="0" smtClean="0"/>
              <a:t>(informal, derogatory)</a:t>
            </a:r>
            <a:r>
              <a:rPr lang="en-GB" dirty="0" smtClean="0"/>
              <a:t> habitually engaged in a particular activity: </a:t>
            </a:r>
            <a:r>
              <a:rPr lang="en-GB" i="1" dirty="0" smtClean="0"/>
              <a:t>a professional time-waster.</a:t>
            </a:r>
            <a:r>
              <a:rPr lang="en-GB" dirty="0" smtClean="0"/>
              <a:t/>
            </a:r>
            <a:br>
              <a:rPr lang="en-GB" dirty="0" smtClean="0"/>
            </a:br>
            <a:r>
              <a:rPr lang="en-GB" dirty="0" smtClean="0"/>
              <a:t/>
            </a:r>
            <a:br>
              <a:rPr lang="en-GB" dirty="0" smtClean="0"/>
            </a:br>
            <a:r>
              <a:rPr lang="en-GB" dirty="0" smtClean="0"/>
              <a:t>→ </a:t>
            </a:r>
            <a:r>
              <a:rPr lang="en-GB" b="1" i="1" dirty="0" smtClean="0"/>
              <a:t>n.</a:t>
            </a:r>
            <a:r>
              <a:rPr lang="en-GB" dirty="0" smtClean="0"/>
              <a:t>  </a:t>
            </a:r>
            <a:br>
              <a:rPr lang="en-GB" dirty="0" smtClean="0"/>
            </a:br>
            <a:r>
              <a:rPr lang="en-GB" dirty="0" smtClean="0"/>
              <a:t>a professional person. • a person having impressive competence in a particular activity.</a:t>
            </a:r>
            <a:br>
              <a:rPr lang="en-GB" dirty="0" smtClean="0"/>
            </a:br>
            <a:r>
              <a:rPr lang="en-GB" dirty="0" smtClean="0"/>
              <a:t>- DERIVATIVES </a:t>
            </a:r>
            <a:r>
              <a:rPr lang="en-GB" b="1" dirty="0" smtClean="0"/>
              <a:t>professionalization</a:t>
            </a:r>
            <a:r>
              <a:rPr lang="en-GB" dirty="0" smtClean="0"/>
              <a:t> ( or </a:t>
            </a:r>
            <a:r>
              <a:rPr lang="en-GB" b="1" dirty="0" err="1" smtClean="0"/>
              <a:t>professionalisation</a:t>
            </a:r>
            <a:r>
              <a:rPr lang="en-GB" dirty="0" smtClean="0"/>
              <a:t> ) </a:t>
            </a:r>
            <a:r>
              <a:rPr lang="en-GB" b="1" i="1" dirty="0" smtClean="0"/>
              <a:t>n.</a:t>
            </a:r>
            <a:r>
              <a:rPr lang="en-GB" dirty="0" smtClean="0"/>
              <a:t>  </a:t>
            </a:r>
            <a:r>
              <a:rPr lang="en-GB" b="1" dirty="0" smtClean="0"/>
              <a:t>professionalize</a:t>
            </a:r>
            <a:r>
              <a:rPr lang="en-GB" dirty="0" smtClean="0"/>
              <a:t> ( or </a:t>
            </a:r>
            <a:r>
              <a:rPr lang="en-GB" b="1" dirty="0" smtClean="0"/>
              <a:t>professionalise</a:t>
            </a:r>
            <a:r>
              <a:rPr lang="en-GB" dirty="0" smtClean="0"/>
              <a:t> ) </a:t>
            </a:r>
            <a:r>
              <a:rPr lang="en-GB" b="1" i="1" dirty="0" smtClean="0"/>
              <a:t>v.</a:t>
            </a:r>
            <a:r>
              <a:rPr lang="en-GB" dirty="0" smtClean="0"/>
              <a:t>  </a:t>
            </a:r>
            <a:r>
              <a:rPr lang="en-GB" b="1" dirty="0" smtClean="0"/>
              <a:t>professionally</a:t>
            </a:r>
            <a:r>
              <a:rPr lang="en-GB" dirty="0" smtClean="0"/>
              <a:t> </a:t>
            </a:r>
            <a:r>
              <a:rPr lang="en-GB" b="1" i="1" dirty="0" smtClean="0"/>
              <a:t>adv.</a:t>
            </a:r>
            <a:r>
              <a:rPr lang="en-GB" dirty="0" smtClean="0"/>
              <a:t>  </a:t>
            </a:r>
          </a:p>
          <a:p>
            <a:r>
              <a:rPr lang="en-GB" dirty="0" smtClean="0"/>
              <a:t/>
            </a:r>
            <a:br>
              <a:rPr lang="en-GB" dirty="0" smtClean="0"/>
            </a:br>
            <a:r>
              <a:rPr lang="en-GB" dirty="0" smtClean="0"/>
              <a:t>"professional </a:t>
            </a:r>
            <a:r>
              <a:rPr lang="en-GB" i="1" dirty="0" smtClean="0"/>
              <a:t>adj.</a:t>
            </a:r>
            <a:r>
              <a:rPr lang="en-GB" dirty="0" smtClean="0"/>
              <a:t>"  </a:t>
            </a:r>
            <a:r>
              <a:rPr lang="en-GB" i="1" dirty="0" smtClean="0"/>
              <a:t>The Concise Oxford English Dictionary</a:t>
            </a:r>
            <a:r>
              <a:rPr lang="en-GB" dirty="0" smtClean="0"/>
              <a:t>, Twelfth edition . Ed. Catherine </a:t>
            </a:r>
            <a:r>
              <a:rPr lang="en-GB" dirty="0" err="1" smtClean="0"/>
              <a:t>Soanes</a:t>
            </a:r>
            <a:r>
              <a:rPr lang="en-GB" dirty="0" smtClean="0"/>
              <a:t> and Angus Stevenson. Oxford University Press, 2008. </a:t>
            </a:r>
            <a:r>
              <a:rPr lang="en-GB" i="1" dirty="0" smtClean="0"/>
              <a:t>Oxford Reference Online</a:t>
            </a:r>
            <a:r>
              <a:rPr lang="en-GB" dirty="0" smtClean="0"/>
              <a:t>. Oxford University Press.  University of Wales, </a:t>
            </a:r>
            <a:r>
              <a:rPr lang="en-GB" dirty="0" err="1" smtClean="0"/>
              <a:t>Lampeter</a:t>
            </a:r>
            <a:r>
              <a:rPr lang="en-GB" dirty="0" smtClean="0"/>
              <a:t>.  21 March 2009  &lt;http://www.oxfordreference.com/views/ENTRY.html?subview=Main&amp;entry=t23.e45064&gt;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26" y="0"/>
            <a:ext cx="8786874" cy="1143000"/>
          </a:xfrm>
        </p:spPr>
        <p:txBody>
          <a:bodyPr>
            <a:normAutofit/>
          </a:bodyPr>
          <a:lstStyle/>
          <a:p>
            <a:r>
              <a:rPr lang="en-GB" dirty="0" smtClean="0"/>
              <a:t>Professional vs. Mercenary</a:t>
            </a:r>
            <a:endParaRPr lang="en-GB" dirty="0"/>
          </a:p>
        </p:txBody>
      </p:sp>
      <p:sp>
        <p:nvSpPr>
          <p:cNvPr id="3" name="Content Placeholder 2"/>
          <p:cNvSpPr>
            <a:spLocks noGrp="1"/>
          </p:cNvSpPr>
          <p:nvPr>
            <p:ph idx="1"/>
          </p:nvPr>
        </p:nvSpPr>
        <p:spPr>
          <a:xfrm>
            <a:off x="457200" y="1000108"/>
            <a:ext cx="8229600" cy="5643602"/>
          </a:xfrm>
        </p:spPr>
        <p:txBody>
          <a:bodyPr>
            <a:normAutofit fontScale="92500" lnSpcReduction="20000"/>
          </a:bodyPr>
          <a:lstStyle/>
          <a:p>
            <a:r>
              <a:rPr lang="en-GB" b="1" dirty="0" smtClean="0"/>
              <a:t>mercenary</a:t>
            </a:r>
            <a:r>
              <a:rPr lang="en-GB" dirty="0" smtClean="0"/>
              <a:t> /  'm:sn()</a:t>
            </a:r>
            <a:r>
              <a:rPr lang="en-GB" dirty="0" err="1" smtClean="0"/>
              <a:t>ri</a:t>
            </a:r>
            <a:r>
              <a:rPr lang="en-GB" dirty="0" smtClean="0"/>
              <a:t>/</a:t>
            </a:r>
            <a:br>
              <a:rPr lang="en-GB" dirty="0" smtClean="0"/>
            </a:br>
            <a:r>
              <a:rPr lang="en-GB" dirty="0" smtClean="0"/>
              <a:t/>
            </a:r>
            <a:br>
              <a:rPr lang="en-GB" dirty="0" smtClean="0"/>
            </a:br>
            <a:r>
              <a:rPr lang="en-GB" dirty="0" smtClean="0"/>
              <a:t>→ </a:t>
            </a:r>
            <a:r>
              <a:rPr lang="en-GB" b="1" i="1" dirty="0" smtClean="0"/>
              <a:t>adj.</a:t>
            </a:r>
            <a:r>
              <a:rPr lang="en-GB" dirty="0" smtClean="0"/>
              <a:t>  </a:t>
            </a:r>
            <a:br>
              <a:rPr lang="en-GB" dirty="0" smtClean="0"/>
            </a:br>
            <a:r>
              <a:rPr lang="en-GB" dirty="0" smtClean="0"/>
              <a:t>primarily concerned with making money at the expense of ethics.</a:t>
            </a:r>
            <a:br>
              <a:rPr lang="en-GB" dirty="0" smtClean="0"/>
            </a:br>
            <a:r>
              <a:rPr lang="en-GB" dirty="0" smtClean="0"/>
              <a:t/>
            </a:r>
            <a:br>
              <a:rPr lang="en-GB" dirty="0" smtClean="0"/>
            </a:br>
            <a:r>
              <a:rPr lang="en-GB" dirty="0" smtClean="0"/>
              <a:t>→ </a:t>
            </a:r>
            <a:r>
              <a:rPr lang="en-GB" b="1" i="1" dirty="0" smtClean="0"/>
              <a:t>n.</a:t>
            </a:r>
            <a:r>
              <a:rPr lang="en-GB" dirty="0" smtClean="0"/>
              <a:t>  </a:t>
            </a:r>
            <a:br>
              <a:rPr lang="en-GB" dirty="0" smtClean="0"/>
            </a:br>
            <a:r>
              <a:rPr lang="en-GB" dirty="0" smtClean="0"/>
              <a:t>(pl. </a:t>
            </a:r>
            <a:r>
              <a:rPr lang="en-GB" b="1" dirty="0" smtClean="0"/>
              <a:t>mercenaries</a:t>
            </a:r>
            <a:r>
              <a:rPr lang="en-GB" dirty="0" smtClean="0"/>
              <a:t>) a professional soldier hired to serve in a foreign army.</a:t>
            </a:r>
            <a:br>
              <a:rPr lang="en-GB" dirty="0" smtClean="0"/>
            </a:br>
            <a:r>
              <a:rPr lang="en-GB" dirty="0" smtClean="0"/>
              <a:t>- DERIVATIVES </a:t>
            </a:r>
            <a:r>
              <a:rPr lang="en-GB" b="1" dirty="0" err="1" smtClean="0"/>
              <a:t>mercenariness</a:t>
            </a:r>
            <a:r>
              <a:rPr lang="en-GB" dirty="0" smtClean="0"/>
              <a:t> </a:t>
            </a:r>
            <a:r>
              <a:rPr lang="en-GB" b="1" i="1" dirty="0" smtClean="0"/>
              <a:t>n.</a:t>
            </a:r>
            <a:r>
              <a:rPr lang="en-GB" dirty="0" smtClean="0"/>
              <a:t>  </a:t>
            </a:r>
            <a:br>
              <a:rPr lang="en-GB" dirty="0" smtClean="0"/>
            </a:br>
            <a:r>
              <a:rPr lang="en-GB" dirty="0" smtClean="0"/>
              <a:t>- ORIGIN ME: from L. </a:t>
            </a:r>
            <a:r>
              <a:rPr lang="en-GB" i="1" dirty="0" err="1" smtClean="0"/>
              <a:t>mercenarius</a:t>
            </a:r>
            <a:r>
              <a:rPr lang="en-GB" dirty="0" smtClean="0"/>
              <a:t> ‘hireling’, from </a:t>
            </a:r>
            <a:r>
              <a:rPr lang="en-GB" i="1" dirty="0" err="1" smtClean="0"/>
              <a:t>merces</a:t>
            </a:r>
            <a:r>
              <a:rPr lang="en-GB" dirty="0" smtClean="0"/>
              <a:t>, </a:t>
            </a:r>
            <a:r>
              <a:rPr lang="en-GB" i="1" dirty="0" err="1" smtClean="0"/>
              <a:t>merced</a:t>
            </a:r>
            <a:r>
              <a:rPr lang="en-GB" i="1" dirty="0" smtClean="0"/>
              <a:t>-</a:t>
            </a:r>
            <a:r>
              <a:rPr lang="en-GB" dirty="0" smtClean="0"/>
              <a:t> ‘reward’. </a:t>
            </a:r>
          </a:p>
          <a:p>
            <a:r>
              <a:rPr lang="en-GB" dirty="0" smtClean="0"/>
              <a:t/>
            </a:r>
            <a:br>
              <a:rPr lang="en-GB" dirty="0" smtClean="0"/>
            </a:br>
            <a:r>
              <a:rPr lang="en-GB" dirty="0" smtClean="0"/>
              <a:t>"mercenary </a:t>
            </a:r>
            <a:r>
              <a:rPr lang="en-GB" i="1" dirty="0" smtClean="0"/>
              <a:t>adj.</a:t>
            </a:r>
            <a:r>
              <a:rPr lang="en-GB" dirty="0" smtClean="0"/>
              <a:t>"  </a:t>
            </a:r>
            <a:r>
              <a:rPr lang="en-GB" i="1" dirty="0" smtClean="0"/>
              <a:t>The Concise Oxford English Dictionary</a:t>
            </a:r>
            <a:r>
              <a:rPr lang="en-GB" dirty="0" smtClean="0"/>
              <a:t>, Twelfth edition . Ed. Catherine </a:t>
            </a:r>
            <a:r>
              <a:rPr lang="en-GB" dirty="0" err="1" smtClean="0"/>
              <a:t>Soanes</a:t>
            </a:r>
            <a:r>
              <a:rPr lang="en-GB" dirty="0" smtClean="0"/>
              <a:t> and Angus Stevenson. Oxford University Press, 2008. </a:t>
            </a:r>
            <a:r>
              <a:rPr lang="en-GB" i="1" dirty="0" smtClean="0"/>
              <a:t>Oxford Reference Online</a:t>
            </a:r>
            <a:r>
              <a:rPr lang="en-GB" dirty="0" smtClean="0"/>
              <a:t>. Oxford University Press.  University of Wales, </a:t>
            </a:r>
            <a:r>
              <a:rPr lang="en-GB" dirty="0" err="1" smtClean="0"/>
              <a:t>Lampeter</a:t>
            </a:r>
            <a:r>
              <a:rPr lang="en-GB" dirty="0" smtClean="0"/>
              <a:t>.  21 March 2009  &lt;http://www.oxfordreference.com/views/ENTRY.html?subview=Main&amp;entry=t23.e34977&gt;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Warfare professionalism in the Greek World</a:t>
            </a:r>
            <a:endParaRPr lang="en-GB" dirty="0"/>
          </a:p>
        </p:txBody>
      </p:sp>
      <p:sp>
        <p:nvSpPr>
          <p:cNvPr id="3" name="Content Placeholder 2"/>
          <p:cNvSpPr>
            <a:spLocks noGrp="1"/>
          </p:cNvSpPr>
          <p:nvPr>
            <p:ph idx="1"/>
          </p:nvPr>
        </p:nvSpPr>
        <p:spPr/>
        <p:txBody>
          <a:bodyPr>
            <a:normAutofit/>
          </a:bodyPr>
          <a:lstStyle/>
          <a:p>
            <a:r>
              <a:rPr lang="en-GB" dirty="0" smtClean="0"/>
              <a:t>In the archaic period and the beginning of the classical, the only professional soldiers known to us were the Spartans. </a:t>
            </a:r>
          </a:p>
          <a:p>
            <a:r>
              <a:rPr lang="en-GB" dirty="0" smtClean="0"/>
              <a:t>Sparta had a professional army, since its citizens trained rigorously in warfare and their main occupation was warfare. </a:t>
            </a:r>
          </a:p>
          <a:p>
            <a:r>
              <a:rPr lang="en-GB" dirty="0" smtClean="0"/>
              <a:t>To create such a system of a professional army, the state needs to be able to invest heavily and maintain that investment.</a:t>
            </a:r>
          </a:p>
          <a:p>
            <a:r>
              <a:rPr lang="en-GB" dirty="0" smtClean="0"/>
              <a:t>The Spartans had moulded their political, social and economic system to provide for a professional army.</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Advantages of Professionalism</a:t>
            </a: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err="1" smtClean="0"/>
              <a:t>Lacedaemonians</a:t>
            </a:r>
            <a:r>
              <a:rPr lang="en-GB" dirty="0" smtClean="0"/>
              <a:t> also carry out with perfect ease manoeuvres that instructors in tactics think very difficult. Thus, when they march in column, every section of course follows in the rear of the section in front of it. Suppose that at such a time an enemy in order of battle suddenly makes his appearance in front: the word is passed to the second lieutenant to deploy into line to the left, and so throughout the column until the battle-line stands facing the enemy. Or again, if the enemy appears in the rear while they are in this formation, each file counter-marches, in order that the best men may always be face to face with the enemy. Xenophon </a:t>
            </a:r>
            <a:r>
              <a:rPr lang="en-GB" i="1" dirty="0" smtClean="0"/>
              <a:t>Constitution of the Spartans</a:t>
            </a:r>
            <a:r>
              <a:rPr lang="en-GB" dirty="0" smtClean="0"/>
              <a:t> 11.8</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Contempt for professionalism</a:t>
            </a:r>
            <a:endParaRPr lang="en-GB" dirty="0"/>
          </a:p>
        </p:txBody>
      </p:sp>
      <p:sp>
        <p:nvSpPr>
          <p:cNvPr id="3" name="Content Placeholder 2"/>
          <p:cNvSpPr>
            <a:spLocks noGrp="1"/>
          </p:cNvSpPr>
          <p:nvPr>
            <p:ph idx="1"/>
          </p:nvPr>
        </p:nvSpPr>
        <p:spPr/>
        <p:txBody>
          <a:bodyPr>
            <a:normAutofit/>
          </a:bodyPr>
          <a:lstStyle/>
          <a:p>
            <a:r>
              <a:rPr lang="en-GB" dirty="0" smtClean="0"/>
              <a:t>We throw open our city to the world, and never by alien acts exclude foreigners from any opportunity of learning or observing, although the eyes of an enemy may occasionally profit by our liberality; trusting less in system and policy than to the native spirit of our citizens; while in education, </a:t>
            </a:r>
            <a:r>
              <a:rPr lang="en-GB" b="1" dirty="0" smtClean="0"/>
              <a:t>where our rivals from their very cradles by a painful discipline seek after manliness</a:t>
            </a:r>
            <a:r>
              <a:rPr lang="en-GB" dirty="0" smtClean="0"/>
              <a:t>, at Athens we live exactly as we please, and yet are just as ready to encounter every legitimate danger. Thucydides 2.39</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Long wars breed new trends</a:t>
            </a:r>
            <a:endParaRPr lang="en-GB" dirty="0"/>
          </a:p>
        </p:txBody>
      </p:sp>
      <p:sp>
        <p:nvSpPr>
          <p:cNvPr id="3" name="Content Placeholder 2"/>
          <p:cNvSpPr>
            <a:spLocks noGrp="1"/>
          </p:cNvSpPr>
          <p:nvPr>
            <p:ph idx="1"/>
          </p:nvPr>
        </p:nvSpPr>
        <p:spPr>
          <a:xfrm>
            <a:off x="214282" y="928670"/>
            <a:ext cx="8472518" cy="5715040"/>
          </a:xfrm>
        </p:spPr>
        <p:txBody>
          <a:bodyPr>
            <a:normAutofit fontScale="92500" lnSpcReduction="10000"/>
          </a:bodyPr>
          <a:lstStyle/>
          <a:p>
            <a:r>
              <a:rPr lang="en-GB" dirty="0" smtClean="0"/>
              <a:t>In this battle the left wing was composed of the </a:t>
            </a:r>
            <a:r>
              <a:rPr lang="en-GB" dirty="0" err="1" smtClean="0"/>
              <a:t>Sciritae</a:t>
            </a:r>
            <a:r>
              <a:rPr lang="en-GB" dirty="0" smtClean="0"/>
              <a:t>, who in a </a:t>
            </a:r>
            <a:r>
              <a:rPr lang="en-GB" dirty="0" err="1" smtClean="0"/>
              <a:t>Lacedaemonian</a:t>
            </a:r>
            <a:r>
              <a:rPr lang="en-GB" dirty="0" smtClean="0"/>
              <a:t> army have always that post to themselves alone; next to these were the soldiers of </a:t>
            </a:r>
            <a:r>
              <a:rPr lang="en-GB" dirty="0" err="1" smtClean="0"/>
              <a:t>Brasidas</a:t>
            </a:r>
            <a:r>
              <a:rPr lang="en-GB" dirty="0" smtClean="0"/>
              <a:t> from Thrace, and the </a:t>
            </a:r>
            <a:r>
              <a:rPr lang="en-GB" dirty="0" err="1" smtClean="0"/>
              <a:t>Neodamodes</a:t>
            </a:r>
            <a:r>
              <a:rPr lang="en-GB" dirty="0" smtClean="0"/>
              <a:t> with them; then came the </a:t>
            </a:r>
            <a:r>
              <a:rPr lang="en-GB" dirty="0" err="1" smtClean="0"/>
              <a:t>Lacedaemonians</a:t>
            </a:r>
            <a:r>
              <a:rPr lang="en-GB" dirty="0" smtClean="0"/>
              <a:t> themselves, company after company, with the Arcadians of </a:t>
            </a:r>
            <a:r>
              <a:rPr lang="en-GB" dirty="0" err="1" smtClean="0"/>
              <a:t>Heraea</a:t>
            </a:r>
            <a:r>
              <a:rPr lang="en-GB" dirty="0" smtClean="0"/>
              <a:t> at their side. After these were the </a:t>
            </a:r>
            <a:r>
              <a:rPr lang="en-GB" dirty="0" err="1" smtClean="0"/>
              <a:t>Maenalians</a:t>
            </a:r>
            <a:r>
              <a:rPr lang="en-GB" dirty="0" smtClean="0"/>
              <a:t>, and on the right wing the </a:t>
            </a:r>
            <a:r>
              <a:rPr lang="en-GB" dirty="0" err="1" smtClean="0"/>
              <a:t>Tegeans</a:t>
            </a:r>
            <a:r>
              <a:rPr lang="en-GB" dirty="0" smtClean="0"/>
              <a:t> with a few of the </a:t>
            </a:r>
            <a:r>
              <a:rPr lang="en-GB" dirty="0" err="1" smtClean="0"/>
              <a:t>Lacedaemonians</a:t>
            </a:r>
            <a:r>
              <a:rPr lang="en-GB" dirty="0" smtClean="0"/>
              <a:t> at the extremity; their cavalry being posted upon the two wings. [2] Such was the </a:t>
            </a:r>
            <a:r>
              <a:rPr lang="en-GB" dirty="0" err="1" smtClean="0"/>
              <a:t>Lacedaemonian</a:t>
            </a:r>
            <a:r>
              <a:rPr lang="en-GB" dirty="0" smtClean="0"/>
              <a:t> formation. That of their opponents was as follows:—On the right were the </a:t>
            </a:r>
            <a:r>
              <a:rPr lang="en-GB" dirty="0" err="1" smtClean="0"/>
              <a:t>Mantineans</a:t>
            </a:r>
            <a:r>
              <a:rPr lang="en-GB" dirty="0" smtClean="0"/>
              <a:t>, the action taking place in their country: next to them the allies from Arcadia; </a:t>
            </a:r>
            <a:r>
              <a:rPr lang="en-GB" b="1" dirty="0" smtClean="0"/>
              <a:t>after whom came the thousand picked men of the </a:t>
            </a:r>
            <a:r>
              <a:rPr lang="en-GB" b="1" dirty="0" err="1" smtClean="0"/>
              <a:t>Argives</a:t>
            </a:r>
            <a:r>
              <a:rPr lang="en-GB" b="1" dirty="0" smtClean="0"/>
              <a:t>, to whom the state had given a long course of military training at the public expense</a:t>
            </a:r>
            <a:r>
              <a:rPr lang="en-GB" dirty="0" smtClean="0"/>
              <a:t>; next to them the rest of the </a:t>
            </a:r>
            <a:r>
              <a:rPr lang="en-GB" dirty="0" err="1" smtClean="0"/>
              <a:t>Argives</a:t>
            </a:r>
            <a:r>
              <a:rPr lang="en-GB" dirty="0" smtClean="0"/>
              <a:t>, and after them their allies, the </a:t>
            </a:r>
            <a:r>
              <a:rPr lang="en-GB" dirty="0" err="1" smtClean="0"/>
              <a:t>Cleonaeans</a:t>
            </a:r>
            <a:r>
              <a:rPr lang="en-GB" dirty="0" smtClean="0"/>
              <a:t> and </a:t>
            </a:r>
            <a:r>
              <a:rPr lang="en-GB" dirty="0" err="1" smtClean="0"/>
              <a:t>Orneans</a:t>
            </a:r>
            <a:r>
              <a:rPr lang="en-GB" dirty="0" smtClean="0"/>
              <a:t>, and lastly the Athenians on the extreme left, and their own cavalry with them. Thucydides 5.67</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Increased Professionalism in the 4</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600200"/>
            <a:ext cx="8229600" cy="5043510"/>
          </a:xfrm>
        </p:spPr>
        <p:txBody>
          <a:bodyPr>
            <a:normAutofit/>
          </a:bodyPr>
          <a:lstStyle/>
          <a:p>
            <a:r>
              <a:rPr lang="en-GB" dirty="0" smtClean="0"/>
              <a:t>When they had joined forces, the Thebans thought that matters stood well with them, inasmuch as they had come to bring aid and there was no longer an enemy to be seen in the land; they accordingly made their preparations for going back. But the Arcadians, </a:t>
            </a:r>
            <a:r>
              <a:rPr lang="en-GB" dirty="0" err="1" smtClean="0"/>
              <a:t>Argives</a:t>
            </a:r>
            <a:r>
              <a:rPr lang="en-GB" dirty="0" smtClean="0"/>
              <a:t>, and </a:t>
            </a:r>
            <a:r>
              <a:rPr lang="en-GB" dirty="0" err="1" smtClean="0"/>
              <a:t>Eleans</a:t>
            </a:r>
            <a:r>
              <a:rPr lang="en-GB" dirty="0" smtClean="0"/>
              <a:t> urged them to lead the way with all speed into Laconia, pointing out the number of their own troops and praising beyond measure the army of the Thebans. </a:t>
            </a:r>
            <a:r>
              <a:rPr lang="en-GB" b="1" dirty="0" smtClean="0"/>
              <a:t>For all the </a:t>
            </a:r>
            <a:r>
              <a:rPr lang="en-GB" b="1" dirty="0" err="1" smtClean="0"/>
              <a:t>Boeotians</a:t>
            </a:r>
            <a:r>
              <a:rPr lang="en-GB" b="1" dirty="0" smtClean="0"/>
              <a:t> were now training themselves in the craft of arms, glorying in their victory at Leuctra</a:t>
            </a:r>
            <a:r>
              <a:rPr lang="en-GB" dirty="0" smtClean="0"/>
              <a:t>. Xenophon </a:t>
            </a:r>
            <a:r>
              <a:rPr lang="en-GB" i="1" dirty="0" err="1" smtClean="0"/>
              <a:t>Hellenika</a:t>
            </a:r>
            <a:r>
              <a:rPr lang="en-GB" dirty="0" smtClean="0"/>
              <a:t> 6.5.23</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and Professionalism</a:t>
            </a:r>
            <a:endParaRPr lang="en-GB" dirty="0"/>
          </a:p>
        </p:txBody>
      </p:sp>
      <p:sp>
        <p:nvSpPr>
          <p:cNvPr id="3" name="Content Placeholder 2"/>
          <p:cNvSpPr>
            <a:spLocks noGrp="1"/>
          </p:cNvSpPr>
          <p:nvPr>
            <p:ph idx="1"/>
          </p:nvPr>
        </p:nvSpPr>
        <p:spPr/>
        <p:txBody>
          <a:bodyPr/>
          <a:lstStyle/>
          <a:p>
            <a:r>
              <a:rPr lang="en-GB" dirty="0" smtClean="0"/>
              <a:t>Professionalism or at least advanced training became a feature of warfare in the fourth century not only for the common soldier but also for the military leader.</a:t>
            </a:r>
          </a:p>
          <a:p>
            <a:r>
              <a:rPr lang="en-GB" dirty="0" smtClean="0"/>
              <a:t>It is that move towards professionalism that bred the training manuals, such as Xenophon’s </a:t>
            </a:r>
            <a:r>
              <a:rPr lang="en-GB" i="1" dirty="0" smtClean="0"/>
              <a:t>The Cavalry Commander</a:t>
            </a:r>
            <a:r>
              <a:rPr lang="en-GB" dirty="0" smtClean="0"/>
              <a:t> and the words (surviving and lost) of </a:t>
            </a:r>
            <a:r>
              <a:rPr lang="en-GB" dirty="0" err="1" smtClean="0"/>
              <a:t>Aineias</a:t>
            </a:r>
            <a:r>
              <a:rPr lang="en-GB" dirty="0" smtClean="0"/>
              <a:t> </a:t>
            </a:r>
            <a:r>
              <a:rPr lang="en-GB" dirty="0" err="1" smtClean="0"/>
              <a:t>Tacticus</a:t>
            </a:r>
            <a:r>
              <a:rPr lang="en-GB" dirty="0" smtClean="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Mercenaries in the Greek World</a:t>
            </a:r>
            <a:endParaRPr lang="en-GB" dirty="0"/>
          </a:p>
        </p:txBody>
      </p:sp>
      <p:sp>
        <p:nvSpPr>
          <p:cNvPr id="3" name="Content Placeholder 2"/>
          <p:cNvSpPr>
            <a:spLocks noGrp="1"/>
          </p:cNvSpPr>
          <p:nvPr>
            <p:ph idx="1"/>
          </p:nvPr>
        </p:nvSpPr>
        <p:spPr/>
        <p:txBody>
          <a:bodyPr/>
          <a:lstStyle/>
          <a:p>
            <a:r>
              <a:rPr lang="en-GB" dirty="0" smtClean="0"/>
              <a:t>There are three main conditions for mercenaries to exist in any society: </a:t>
            </a:r>
          </a:p>
          <a:p>
            <a:r>
              <a:rPr lang="en-GB" dirty="0" smtClean="0"/>
              <a:t>1. Warfare</a:t>
            </a:r>
          </a:p>
          <a:p>
            <a:r>
              <a:rPr lang="en-GB" dirty="0" smtClean="0"/>
              <a:t>2. People willing to employ mercenaries</a:t>
            </a:r>
          </a:p>
          <a:p>
            <a:r>
              <a:rPr lang="en-GB" dirty="0" smtClean="0"/>
              <a:t>3. People willing to be employed as mercenaries.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become a mercenary?</a:t>
            </a:r>
            <a:endParaRPr lang="en-GB" dirty="0"/>
          </a:p>
        </p:txBody>
      </p:sp>
      <p:sp>
        <p:nvSpPr>
          <p:cNvPr id="3" name="Content Placeholder 2"/>
          <p:cNvSpPr>
            <a:spLocks noGrp="1"/>
          </p:cNvSpPr>
          <p:nvPr>
            <p:ph idx="1"/>
          </p:nvPr>
        </p:nvSpPr>
        <p:spPr/>
        <p:txBody>
          <a:bodyPr/>
          <a:lstStyle/>
          <a:p>
            <a:r>
              <a:rPr lang="en-GB" dirty="0" smtClean="0"/>
              <a:t>1. Poverty</a:t>
            </a:r>
          </a:p>
          <a:p>
            <a:r>
              <a:rPr lang="en-GB" dirty="0" smtClean="0"/>
              <a:t>2. Adventure, ex. Xenophon</a:t>
            </a:r>
          </a:p>
          <a:p>
            <a:r>
              <a:rPr lang="en-GB" dirty="0" smtClean="0"/>
              <a:t>3. Problems at home, ex. </a:t>
            </a:r>
            <a:r>
              <a:rPr lang="en-GB" dirty="0" err="1" smtClean="0"/>
              <a:t>Klearchos</a:t>
            </a:r>
            <a:r>
              <a:rPr lang="en-GB" dirty="0" smtClean="0"/>
              <a:t> the Spartan.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Early mercenaries</a:t>
            </a:r>
            <a:endParaRPr lang="en-GB" dirty="0"/>
          </a:p>
        </p:txBody>
      </p:sp>
      <p:sp>
        <p:nvSpPr>
          <p:cNvPr id="3" name="Content Placeholder 2"/>
          <p:cNvSpPr>
            <a:spLocks noGrp="1"/>
          </p:cNvSpPr>
          <p:nvPr>
            <p:ph idx="1"/>
          </p:nvPr>
        </p:nvSpPr>
        <p:spPr/>
        <p:txBody>
          <a:bodyPr/>
          <a:lstStyle/>
          <a:p>
            <a:r>
              <a:rPr lang="en-GB" dirty="0" smtClean="0"/>
              <a:t>Mercenaries were known in the Greek world from the archaic period. </a:t>
            </a:r>
          </a:p>
          <a:p>
            <a:r>
              <a:rPr lang="en-GB" dirty="0" smtClean="0"/>
              <a:t>However, they were mainly specialised troops, such as Thracian </a:t>
            </a:r>
            <a:r>
              <a:rPr lang="en-GB" dirty="0" err="1" smtClean="0"/>
              <a:t>peltasts</a:t>
            </a:r>
            <a:r>
              <a:rPr lang="en-GB" dirty="0" smtClean="0"/>
              <a:t> or </a:t>
            </a:r>
            <a:r>
              <a:rPr lang="en-GB" dirty="0" err="1" smtClean="0"/>
              <a:t>Kretan</a:t>
            </a:r>
            <a:r>
              <a:rPr lang="en-GB" dirty="0" smtClean="0"/>
              <a:t> archers. </a:t>
            </a:r>
          </a:p>
          <a:p>
            <a:r>
              <a:rPr lang="en-GB" dirty="0" smtClean="0"/>
              <a:t>Alternatively, mercenary troops were employed by tyrants and foreign kings.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Mercenaries and the Peloponnesian War</a:t>
            </a:r>
            <a:endParaRPr lang="en-GB" dirty="0"/>
          </a:p>
        </p:txBody>
      </p:sp>
      <p:sp>
        <p:nvSpPr>
          <p:cNvPr id="3" name="Content Placeholder 2"/>
          <p:cNvSpPr>
            <a:spLocks noGrp="1"/>
          </p:cNvSpPr>
          <p:nvPr>
            <p:ph idx="1"/>
          </p:nvPr>
        </p:nvSpPr>
        <p:spPr/>
        <p:txBody>
          <a:bodyPr/>
          <a:lstStyle/>
          <a:p>
            <a:r>
              <a:rPr lang="en-GB" dirty="0" smtClean="0"/>
              <a:t>The long years of war at the end of the fifth century meant that not only was the economic situation difficult in many poleis but also that a lot of people had known nothing but war in their lives. </a:t>
            </a:r>
          </a:p>
          <a:p>
            <a:r>
              <a:rPr lang="en-GB" dirty="0" smtClean="0"/>
              <a:t>It was the combination of these conditions that enabled </a:t>
            </a:r>
            <a:r>
              <a:rPr lang="en-GB" dirty="0" err="1" smtClean="0"/>
              <a:t>Kyros</a:t>
            </a:r>
            <a:r>
              <a:rPr lang="en-GB" dirty="0" smtClean="0"/>
              <a:t> the Younger to raise 10,000 Greek mercenaries in his bid for the throne of Persia in 401.</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mercenary century</a:t>
            </a:r>
            <a:endParaRPr lang="en-GB" dirty="0"/>
          </a:p>
        </p:txBody>
      </p:sp>
      <p:sp>
        <p:nvSpPr>
          <p:cNvPr id="3" name="Content Placeholder 2"/>
          <p:cNvSpPr>
            <a:spLocks noGrp="1"/>
          </p:cNvSpPr>
          <p:nvPr>
            <p:ph idx="1"/>
          </p:nvPr>
        </p:nvSpPr>
        <p:spPr/>
        <p:txBody>
          <a:bodyPr/>
          <a:lstStyle/>
          <a:p>
            <a:r>
              <a:rPr lang="en-GB" dirty="0" smtClean="0"/>
              <a:t>The fourth century saw what could easily be called a “mercenary explosion”</a:t>
            </a:r>
          </a:p>
          <a:p>
            <a:r>
              <a:rPr lang="en-GB" dirty="0" smtClean="0"/>
              <a:t>Poleis and dynasts both started to employ mercenaries on a large scale. </a:t>
            </a:r>
          </a:p>
          <a:p>
            <a:r>
              <a:rPr lang="en-GB" dirty="0" smtClean="0"/>
              <a:t>That effectively changed the face of Greek warfare.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a:bodyPr>
          <a:lstStyle/>
          <a:p>
            <a:r>
              <a:rPr lang="en-GB" dirty="0" smtClean="0"/>
              <a:t>Poverty and Mercenary Service</a:t>
            </a:r>
            <a:endParaRPr lang="en-GB" dirty="0"/>
          </a:p>
        </p:txBody>
      </p:sp>
      <p:sp>
        <p:nvSpPr>
          <p:cNvPr id="3" name="Content Placeholder 2"/>
          <p:cNvSpPr>
            <a:spLocks noGrp="1"/>
          </p:cNvSpPr>
          <p:nvPr>
            <p:ph idx="1"/>
          </p:nvPr>
        </p:nvSpPr>
        <p:spPr>
          <a:xfrm>
            <a:off x="457200" y="928670"/>
            <a:ext cx="8229600" cy="5380690"/>
          </a:xfrm>
        </p:spPr>
        <p:txBody>
          <a:bodyPr>
            <a:normAutofit lnSpcReduction="10000"/>
          </a:bodyPr>
          <a:lstStyle/>
          <a:p>
            <a:r>
              <a:rPr lang="en-GB" dirty="0" smtClean="0"/>
              <a:t>It were well to make the expedition in the present generation, in order that those who have shared in our misfortunes may also benefit by our advantages and not continue all their days in wretchedness. For sufficient is the time that is past, filled as it has been with every form of horror; for many as are the ills which are incident to the nature of man, we have ourselves invented more than those which necessity lays upon us, by engendering wars and factions among ourselves; and, in consequence, some are being put to death contrary to law in their own countries, others are wandering with their women and children in strange lands, </a:t>
            </a:r>
            <a:r>
              <a:rPr lang="en-GB" b="1" dirty="0" smtClean="0"/>
              <a:t>and many, compelled through lack of the necessities of life to enlist in foreign armies</a:t>
            </a:r>
            <a:r>
              <a:rPr lang="en-GB" dirty="0" smtClean="0"/>
              <a:t>, are being slain, fighting for their foes against their friends. </a:t>
            </a:r>
            <a:r>
              <a:rPr lang="en-GB" dirty="0" err="1" smtClean="0"/>
              <a:t>Isokrates</a:t>
            </a:r>
            <a:r>
              <a:rPr lang="en-GB" dirty="0" smtClean="0"/>
              <a:t> 4.167-8</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changing balance: Money and War</a:t>
            </a:r>
            <a:endParaRPr lang="en-GB" dirty="0"/>
          </a:p>
        </p:txBody>
      </p:sp>
      <p:sp>
        <p:nvSpPr>
          <p:cNvPr id="3" name="Content Placeholder 2"/>
          <p:cNvSpPr>
            <a:spLocks noGrp="1"/>
          </p:cNvSpPr>
          <p:nvPr>
            <p:ph idx="1"/>
          </p:nvPr>
        </p:nvSpPr>
        <p:spPr/>
        <p:txBody>
          <a:bodyPr/>
          <a:lstStyle/>
          <a:p>
            <a:r>
              <a:rPr lang="en-GB" dirty="0" smtClean="0"/>
              <a:t>After the death of </a:t>
            </a:r>
            <a:r>
              <a:rPr lang="en-GB" dirty="0" err="1" smtClean="0"/>
              <a:t>Onomarchus</a:t>
            </a:r>
            <a:r>
              <a:rPr lang="en-GB" dirty="0" smtClean="0"/>
              <a:t> his brother </a:t>
            </a:r>
            <a:r>
              <a:rPr lang="en-GB" dirty="0" err="1" smtClean="0"/>
              <a:t>Phayllus</a:t>
            </a:r>
            <a:r>
              <a:rPr lang="en-GB" dirty="0" smtClean="0"/>
              <a:t> succeeded to the command of the </a:t>
            </a:r>
            <a:r>
              <a:rPr lang="en-GB" dirty="0" err="1" smtClean="0"/>
              <a:t>Phocians</a:t>
            </a:r>
            <a:r>
              <a:rPr lang="en-GB" dirty="0" smtClean="0"/>
              <a:t>. In an attempt to retrieve the disaster, he began to gather a multitude of mercenaries, offering double the customary pay, and summoned help from his allies. He got ready also a large supply of arms and coined gold and silver money. Diodoros 16.36</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57</TotalTime>
  <Words>1186</Words>
  <Application>Microsoft Office PowerPoint</Application>
  <PresentationFormat>On-screen Show (4:3)</PresentationFormat>
  <Paragraphs>66</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Clarity</vt:lpstr>
      <vt:lpstr>Armies and navies</vt:lpstr>
      <vt:lpstr>Who is a professional?</vt:lpstr>
      <vt:lpstr>Professional vs. Mercenary</vt:lpstr>
      <vt:lpstr>Warfare professionalism in the Greek World</vt:lpstr>
      <vt:lpstr>Advantages of Professionalism</vt:lpstr>
      <vt:lpstr>Contempt for professionalism</vt:lpstr>
      <vt:lpstr>Long wars breed new trends</vt:lpstr>
      <vt:lpstr>Increased Professionalism in the 4th century</vt:lpstr>
      <vt:lpstr>Training and Professionalism</vt:lpstr>
      <vt:lpstr>Mercenaries in the Greek World</vt:lpstr>
      <vt:lpstr>Why become a mercenary?</vt:lpstr>
      <vt:lpstr>Early mercenaries</vt:lpstr>
      <vt:lpstr>Mercenaries and the Peloponnesian War</vt:lpstr>
      <vt:lpstr>A mercenary century</vt:lpstr>
      <vt:lpstr>Poverty and Mercenary Service</vt:lpstr>
      <vt:lpstr>A changing balance: Money and War</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54</cp:revision>
  <dcterms:created xsi:type="dcterms:W3CDTF">2009-03-21T08:18:13Z</dcterms:created>
  <dcterms:modified xsi:type="dcterms:W3CDTF">2013-08-23T10:50:17Z</dcterms:modified>
</cp:coreProperties>
</file>