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81" r:id="rId4"/>
  </p:sldMasterIdLst>
  <p:notesMasterIdLst>
    <p:notesMasterId r:id="rId21"/>
  </p:notesMasterIdLst>
  <p:sldIdLst>
    <p:sldId id="793" r:id="rId5"/>
    <p:sldId id="980" r:id="rId6"/>
    <p:sldId id="1026" r:id="rId7"/>
    <p:sldId id="1038" r:id="rId8"/>
    <p:sldId id="1039" r:id="rId9"/>
    <p:sldId id="1040" r:id="rId10"/>
    <p:sldId id="307" r:id="rId11"/>
    <p:sldId id="1041" r:id="rId12"/>
    <p:sldId id="973" r:id="rId13"/>
    <p:sldId id="1042" r:id="rId14"/>
    <p:sldId id="309" r:id="rId15"/>
    <p:sldId id="314" r:id="rId16"/>
    <p:sldId id="325" r:id="rId17"/>
    <p:sldId id="1005" r:id="rId18"/>
    <p:sldId id="1027" r:id="rId19"/>
    <p:sldId id="1035" r:id="rId20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E7D73D-7998-408E-8B12-4C199053123F}" v="48" dt="2026-05-13T07:10:07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39" autoAdjust="0"/>
    <p:restoredTop sz="81523" autoAdjust="0"/>
  </p:normalViewPr>
  <p:slideViewPr>
    <p:cSldViewPr snapToGrid="0">
      <p:cViewPr varScale="1">
        <p:scale>
          <a:sx n="48" d="100"/>
          <a:sy n="48" d="100"/>
        </p:scale>
        <p:origin x="13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gs" Target="tags/tag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F5E7AB-A973-405A-86FE-2CEACE736A29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4B925-F519-4711-9645-A2D0BAF52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809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5A2668-57C8-435C-9244-65EEF4ADAB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149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4B925-F519-4711-9645-A2D0BAF52D0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850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103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096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909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86349-A2B7-4387-9423-DDBEB76C2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97BF2-67F6-4AE4-9428-7C4404AFCB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0E591-5CDD-45F5-B477-BB0B9A5EEE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F1F0C-29C2-497C-B66B-B5F26E8F5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20B7-EE1E-4D1D-A7FE-5C9D8E38EEA4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DD19D-1167-4617-8FF7-C1EBB3B64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5B5387-3AE2-4271-98C8-4FCFD4327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6EE8C-4C32-4FD1-9862-B4C884124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397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16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402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50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60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997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386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8984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857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238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6487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755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296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6412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860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8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13/05/2026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845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269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HZueKbayl8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ar6uYIODyWA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rPPyxkkzc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hyperlink" Target="https://www.youtube.com/watch?v=6uLN9dVfOBI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globalassets/media/knowledge/knowledge-hub/reports/responsible-business-crisis-1_tcm18-112209.pdf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cai-online.com/about-the-Organizational-Culture-Assessment-Instrument-OCAI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06" y="162364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4000" b="1" dirty="0">
                <a:latin typeface="Arial Black"/>
                <a:cs typeface="Arial"/>
              </a:rPr>
              <a:t>Coaching and Mentoring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4000" b="1" dirty="0">
                <a:solidFill>
                  <a:srgbClr val="FFC000"/>
                </a:solidFill>
                <a:latin typeface="Arial Black"/>
                <a:cs typeface="Arial"/>
              </a:rPr>
              <a:t>Day 4</a:t>
            </a:r>
            <a:endParaRPr lang="en-GB" sz="4000" dirty="0">
              <a:solidFill>
                <a:srgbClr val="FFC000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DDD00-D38B-423F-8B26-9133F3C40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EF12D-F99C-4281-81F0-07535327E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43000"/>
            <a:ext cx="10972800" cy="3917032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critically examine a range of underpinning theories and differing perspectives in relation to mentoring and coaching, and explore the issues that can arise from these;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latin typeface="Arial" panose="020B0604020202020204" pitchFamily="34" charset="0"/>
                <a:ea typeface="Arial" panose="020B0604020202020204" pitchFamily="34" charset="0"/>
              </a:rPr>
              <a:t>critically evaluate the relevance and value of a range of coaching or mentoring models, and identify a model/models appropriate for the needs and culture of their organisation</a:t>
            </a: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;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plan, implement and evaluate a coaching or mentoring programme appropriate for the organisation; 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critically reflect on their own coaching or mentoring performance in the workplace, the ethical frame they have used and identify areas for improvement, and produce a personal development plan.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754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DCA92-9707-46C2-A0C0-FBED07940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Culture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A7BA1C4-6BCE-4F52-A177-9B748C25A2C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62" y="1100411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6C373A-BC19-D5F4-2CAD-5F6237EA0E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562" y="1259563"/>
            <a:ext cx="6052300" cy="4033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895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F4CF8-5697-71E8-6AB5-F92D47545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25415-691B-FEB2-C3C7-7221A961A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Culture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6B445F5-20E4-6D0C-6FEE-A057FF27500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62" y="1100411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91181E-436E-22CC-E63B-39EACA9726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060" y="1089465"/>
            <a:ext cx="5452855" cy="4362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572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8484F-DD83-4DF1-3A8C-FAFA53763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859B1-E4F0-7FB6-0D90-4EC8936D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Culture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EC41DEC-9618-2723-9B35-B7AC78D7460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62" y="1100411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AF8FECF-89FA-79C2-D2CC-72B385F7D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078" y="1121706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834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9C2E1-BB8C-33F0-DEC4-8203A532DF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1376E-D73E-617F-339C-794801300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Culture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58C9440-C287-FF51-6171-728A2EC6CF7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62" y="1100411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istoric Manchester Libraries - Scene Therapy">
            <a:extLst>
              <a:ext uri="{FF2B5EF4-FFF2-40B4-BE49-F238E27FC236}">
                <a16:creationId xmlns:a16="http://schemas.microsoft.com/office/drawing/2014/main" id="{260BEBC6-11AD-18B2-2538-66E5E15533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281421"/>
            <a:ext cx="6007444" cy="398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60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57" y="0"/>
            <a:ext cx="3962743" cy="5717624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919537" y="188640"/>
            <a:ext cx="4896544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Organisational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culture</a:t>
            </a:r>
          </a:p>
        </p:txBody>
      </p:sp>
      <p:sp>
        <p:nvSpPr>
          <p:cNvPr id="6" name="Content Placeholder 5"/>
          <p:cNvSpPr txBox="1">
            <a:spLocks/>
          </p:cNvSpPr>
          <p:nvPr/>
        </p:nvSpPr>
        <p:spPr bwMode="auto">
          <a:xfrm>
            <a:off x="451994" y="1873249"/>
            <a:ext cx="7021499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“A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pattern of basic assumptions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that are considered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valid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and that are taught to new members as the way to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perceive, think and feel 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the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organisation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.”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8278" y="4868867"/>
            <a:ext cx="74992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Source: Nelson and Quick; Organizational Behavior (2007)</a:t>
            </a:r>
          </a:p>
        </p:txBody>
      </p:sp>
    </p:spTree>
    <p:extLst>
      <p:ext uri="{BB962C8B-B14F-4D97-AF65-F5344CB8AC3E}">
        <p14:creationId xmlns:p14="http://schemas.microsoft.com/office/powerpoint/2010/main" val="1285955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ultivates Trust &amp; Safety ⛑️ ICF Competency #4">
            <a:hlinkClick r:id="" action="ppaction://media"/>
            <a:extLst>
              <a:ext uri="{FF2B5EF4-FFF2-40B4-BE49-F238E27FC236}">
                <a16:creationId xmlns:a16="http://schemas.microsoft.com/office/drawing/2014/main" id="{CF6785B5-530B-9EB8-3438-69609A996A2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988" y="0"/>
            <a:ext cx="121380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35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DC657-34AF-4C61-83DA-E863EBB48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8" y="500881"/>
            <a:ext cx="3767847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Johnson and Scholes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FFCB-A968-4F37-85C0-B079C16EC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666330"/>
            <a:ext cx="3767847" cy="906429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Cultural paradigm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728B2B-55FB-4719-B794-0333E1118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3750" y="1"/>
            <a:ext cx="7549200" cy="57388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681240-65B9-660C-0460-C4CDAAC6B4D9}"/>
              </a:ext>
            </a:extLst>
          </p:cNvPr>
          <p:cNvSpPr txBox="1"/>
          <p:nvPr/>
        </p:nvSpPr>
        <p:spPr>
          <a:xfrm>
            <a:off x="4913524" y="5210978"/>
            <a:ext cx="53652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Sveningsson, S. &amp;. </a:t>
            </a:r>
            <a:r>
              <a:rPr kumimoji="0" lang="en-GB" sz="18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Sorgarde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N., (2020).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971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orking for Cambridgeshire Libraries">
            <a:hlinkClick r:id="" action="ppaction://media"/>
            <a:extLst>
              <a:ext uri="{FF2B5EF4-FFF2-40B4-BE49-F238E27FC236}">
                <a16:creationId xmlns:a16="http://schemas.microsoft.com/office/drawing/2014/main" id="{B0FCA4A8-48E4-5C10-9BDA-E6F95DDC278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988" y="0"/>
            <a:ext cx="121380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99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135560" y="260648"/>
            <a:ext cx="73088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Leadership and culture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859342" y="2274838"/>
            <a:ext cx="7729087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hlinkClick r:id="rId3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YouTube Noto"/>
              <a:ea typeface="ＭＳ Ｐゴシック" panose="020B0600070205080204" pitchFamily="34" charset="-128"/>
              <a:cs typeface="+mn-cs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>
                <a:hlinkClick r:id="rId4"/>
              </a:rPr>
              <a:t>Organizational Culture Explained [2025]</a:t>
            </a: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ＭＳ Ｐゴシック" panose="020B0600070205080204" pitchFamily="34" charset="-128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ＭＳ Ｐゴシック" panose="020B0600070205080204" pitchFamily="34" charset="-128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8429" y="1973721"/>
            <a:ext cx="3420418" cy="342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9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35560" y="260649"/>
            <a:ext cx="79928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Determinants of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Organisational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Culture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672860" y="1498313"/>
            <a:ext cx="9455588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Organisation’s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founder (personal values and beliefs)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Symbols, stories, heroes, slogans, and ceremonies that embody and personify the spirit of the </a:t>
            </a: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organisation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Corporate success that strengthens the culture.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Shared experiences that bond </a:t>
            </a: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organisational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members together</a:t>
            </a:r>
          </a:p>
        </p:txBody>
      </p:sp>
    </p:spTree>
    <p:extLst>
      <p:ext uri="{BB962C8B-B14F-4D97-AF65-F5344CB8AC3E}">
        <p14:creationId xmlns:p14="http://schemas.microsoft.com/office/powerpoint/2010/main" val="2825320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981200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Managing </a:t>
            </a:r>
            <a:r>
              <a:rPr kumimoji="0" lang="en-US" altLang="en-US" sz="4000" b="1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organisational</a:t>
            </a: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culture</a:t>
            </a:r>
            <a:b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endParaRPr kumimoji="0" lang="en-GB" altLang="en-US" sz="40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151627" y="1680560"/>
            <a:ext cx="9888746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Need to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understand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the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current culture 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 decide whether to maintain or change it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Articulate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the culture through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slogans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ceremonies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and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shared experiences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Reward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and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promote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people whose </a:t>
            </a:r>
            <a:r>
              <a:rPr kumimoji="0" lang="en-US" sz="2800" b="1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behaviours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are consistent 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with desired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3748714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37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CIPD Research – Responsible Leadership Practice in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F539CD-F808-33B8-8B95-395C0EF03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162" y="1354017"/>
            <a:ext cx="10043675" cy="391703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A16A17-537D-C095-F5F1-6EBFDF85BC09}"/>
              </a:ext>
            </a:extLst>
          </p:cNvPr>
          <p:cNvSpPr txBox="1"/>
          <p:nvPr/>
        </p:nvSpPr>
        <p:spPr>
          <a:xfrm>
            <a:off x="1356945" y="5086383"/>
            <a:ext cx="9478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Responsible business through crisis: has COVID-19 changed leadership forever? (cipd.org)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973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3705D-B043-42C0-9F8B-FA6847042A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1950" y="645127"/>
            <a:ext cx="11468100" cy="5014693"/>
          </a:xfrm>
        </p:spPr>
        <p:txBody>
          <a:bodyPr>
            <a:normAutofit fontScale="925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11329"/>
                </a:solidFill>
                <a:effectLst/>
                <a:latin typeface="Open Sans" panose="020B0606030504020204" pitchFamily="34" charset="0"/>
              </a:rPr>
              <a:t>Bill Sutton (Stanford University) has suggested that productivity could decrease by 40% when workers experience bullying:</a:t>
            </a:r>
          </a:p>
          <a:p>
            <a:pPr algn="l"/>
            <a:r>
              <a:rPr lang="en-GB" dirty="0">
                <a:solidFill>
                  <a:srgbClr val="011329"/>
                </a:solidFill>
                <a:latin typeface="Open Sans" panose="020B0606030504020204" pitchFamily="34" charset="0"/>
              </a:rPr>
              <a:t>A</a:t>
            </a:r>
            <a:r>
              <a:rPr lang="en-GB" b="1" i="0" dirty="0">
                <a:solidFill>
                  <a:srgbClr val="011329"/>
                </a:solidFill>
                <a:effectLst/>
                <a:latin typeface="Open Sans" panose="020B0606030504020204" pitchFamily="34" charset="0"/>
              </a:rPr>
              <a:t> toxic culture decreases productivity by 40% </a:t>
            </a:r>
          </a:p>
          <a:p>
            <a:pPr algn="l"/>
            <a:r>
              <a:rPr lang="en-GB" b="1" dirty="0">
                <a:solidFill>
                  <a:srgbClr val="011329"/>
                </a:solidFill>
                <a:latin typeface="Open Sans" panose="020B0606030504020204" pitchFamily="34" charset="0"/>
              </a:rPr>
              <a:t>R</a:t>
            </a:r>
            <a:r>
              <a:rPr lang="en-GB" b="1" i="0" dirty="0">
                <a:solidFill>
                  <a:srgbClr val="011329"/>
                </a:solidFill>
                <a:effectLst/>
                <a:latin typeface="Open Sans" panose="020B0606030504020204" pitchFamily="34" charset="0"/>
              </a:rPr>
              <a:t>ude cultures damage productivity by $14,000 per employee per year </a:t>
            </a:r>
          </a:p>
          <a:p>
            <a:pPr algn="l"/>
            <a:r>
              <a:rPr lang="en-GB" b="1" dirty="0">
                <a:solidFill>
                  <a:srgbClr val="011329"/>
                </a:solidFill>
                <a:latin typeface="Open Sans" panose="020B0606030504020204" pitchFamily="34" charset="0"/>
              </a:rPr>
              <a:t>A</a:t>
            </a:r>
            <a:r>
              <a:rPr lang="en-GB" b="1" i="0" dirty="0">
                <a:solidFill>
                  <a:srgbClr val="011329"/>
                </a:solidFill>
                <a:effectLst/>
                <a:latin typeface="Open Sans" panose="020B0606030504020204" pitchFamily="34" charset="0"/>
              </a:rPr>
              <a:t>n effective culture increases productivity by 20%</a:t>
            </a:r>
          </a:p>
          <a:p>
            <a:pPr algn="l"/>
            <a:r>
              <a:rPr lang="en-GB" b="1" dirty="0">
                <a:solidFill>
                  <a:srgbClr val="011329"/>
                </a:solidFill>
                <a:latin typeface="Open Sans" panose="020B0606030504020204" pitchFamily="34" charset="0"/>
              </a:rPr>
              <a:t>A</a:t>
            </a:r>
            <a:r>
              <a:rPr lang="en-GB" b="1" i="0" dirty="0">
                <a:solidFill>
                  <a:srgbClr val="011329"/>
                </a:solidFill>
                <a:effectLst/>
                <a:latin typeface="Open Sans" panose="020B0606030504020204" pitchFamily="34" charset="0"/>
              </a:rPr>
              <a:t> positive culture boosts results by 30-40%</a:t>
            </a:r>
            <a:endParaRPr lang="en-GB" b="0" i="0" dirty="0">
              <a:solidFill>
                <a:srgbClr val="011329"/>
              </a:solidFill>
              <a:effectLst/>
              <a:latin typeface="Open Sans" panose="020B060603050402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11329"/>
                </a:solidFill>
                <a:effectLst/>
                <a:latin typeface="Open Sans" panose="020B0606030504020204" pitchFamily="34" charset="0"/>
              </a:rPr>
              <a:t>Culture is often the reason why 70% of all mergers, acquisitions and organisational change projects fail.</a:t>
            </a:r>
          </a:p>
          <a:p>
            <a:pPr marL="0" indent="0" algn="l">
              <a:buNone/>
            </a:pPr>
            <a:r>
              <a:rPr lang="en-GB" sz="1300" dirty="0">
                <a:hlinkClick r:id="rId2"/>
              </a:rPr>
              <a:t>About the Organizational Culture Assessment Instrument (OCAI) (ocai-online.com)</a:t>
            </a:r>
            <a:endParaRPr lang="en-GB" sz="1300" b="0" i="0" dirty="0">
              <a:solidFill>
                <a:srgbClr val="011329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21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50E6C0-8AD8-78AD-C94B-FC22E18B637F}"/>
              </a:ext>
            </a:extLst>
          </p:cNvPr>
          <p:cNvSpPr txBox="1"/>
          <p:nvPr/>
        </p:nvSpPr>
        <p:spPr>
          <a:xfrm>
            <a:off x="1305656" y="448407"/>
            <a:ext cx="3943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accent5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3D5FC0-796F-3968-E8A0-0F309DDE7E47}"/>
              </a:ext>
            </a:extLst>
          </p:cNvPr>
          <p:cNvSpPr txBox="1"/>
          <p:nvPr/>
        </p:nvSpPr>
        <p:spPr>
          <a:xfrm>
            <a:off x="682056" y="1332563"/>
            <a:ext cx="10827887" cy="3672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Chamorro-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Premuzic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T., (2020).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Covid has taught us about culture – and what needs to change.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https://www.peoplemanagement.co.uk/article/1741935/what-covid-has-taught-us-about-culture-and-what-needs-to-change</a:t>
            </a:r>
            <a:b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[Accessed 10 October 2023].</a:t>
            </a:r>
            <a:endParaRPr lang="en-GB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dirty="0"/>
              <a:t>Hope Hailey, V. and Jacobs, K. (2022). </a:t>
            </a:r>
            <a:r>
              <a:rPr lang="en-GB" i="1" dirty="0"/>
              <a:t>Responsible business through crisis: has COVID-19 changed leadership forever?</a:t>
            </a:r>
            <a:r>
              <a:rPr lang="en-GB" dirty="0"/>
              <a:t> London: Chartered Institute of Personnel and Development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Mullins, L., (2010).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Management &amp; Organisational Behaviour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9th ed. Harlow: Pearson Education Limited.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Nelson, D.L. &amp; Quick, J.C., (2007).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Organizational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Behavior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Foundations, Realities, and Challenges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6th ed. Mason, OH: Thomson/South-Western.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Sveningsson, S. &amp;.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Sorgarde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N., (2020).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Manging Change in Organizations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London: SAGE Publications Ltd.</a:t>
            </a:r>
          </a:p>
        </p:txBody>
      </p:sp>
    </p:spTree>
    <p:extLst>
      <p:ext uri="{BB962C8B-B14F-4D97-AF65-F5344CB8AC3E}">
        <p14:creationId xmlns:p14="http://schemas.microsoft.com/office/powerpoint/2010/main" val="401780735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bf1754337b57b7995867b7e03782b898"/>
</p:tagLst>
</file>

<file path=ppt/theme/theme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560419A-7D8D-4C7E-B1B0-6FD5AFDE7E05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554</Words>
  <Application>Microsoft Office PowerPoint</Application>
  <PresentationFormat>Widescreen</PresentationFormat>
  <Paragraphs>49</Paragraphs>
  <Slides>16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16</vt:i4>
      </vt:variant>
    </vt:vector>
  </HeadingPairs>
  <TitlesOfParts>
    <vt:vector size="29" baseType="lpstr">
      <vt:lpstr>Myriad Pro</vt:lpstr>
      <vt:lpstr>YouTube Noto</vt:lpstr>
      <vt:lpstr>Aptos</vt:lpstr>
      <vt:lpstr>Arial</vt:lpstr>
      <vt:lpstr>Arial Black</vt:lpstr>
      <vt:lpstr>Calibri</vt:lpstr>
      <vt:lpstr>Open Sans</vt:lpstr>
      <vt:lpstr>Symbol</vt:lpstr>
      <vt:lpstr>Verdana</vt:lpstr>
      <vt:lpstr>UWTSD 200_Subtitle 4</vt:lpstr>
      <vt:lpstr>20140311PresentationUWTSDTemplate</vt:lpstr>
      <vt:lpstr>2_20140311PresentationUWTSDTemplate</vt:lpstr>
      <vt:lpstr>Title Slide 1</vt:lpstr>
      <vt:lpstr>   Coaching and Mentoring   Day 4</vt:lpstr>
      <vt:lpstr>Learning Outcomes</vt:lpstr>
      <vt:lpstr>Culture</vt:lpstr>
      <vt:lpstr>Culture</vt:lpstr>
      <vt:lpstr>Culture</vt:lpstr>
      <vt:lpstr>Culture</vt:lpstr>
      <vt:lpstr>PowerPoint Presentation</vt:lpstr>
      <vt:lpstr>PowerPoint Presentation</vt:lpstr>
      <vt:lpstr>Johnson and Scholes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12</cp:revision>
  <cp:lastPrinted>2024-08-08T13:56:13Z</cp:lastPrinted>
  <dcterms:created xsi:type="dcterms:W3CDTF">2021-10-26T10:47:34Z</dcterms:created>
  <dcterms:modified xsi:type="dcterms:W3CDTF">2026-05-13T07:10:44Z</dcterms:modified>
</cp:coreProperties>
</file>