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75" r:id="rId2"/>
    <p:sldId id="256" r:id="rId3"/>
    <p:sldId id="257" r:id="rId4"/>
    <p:sldId id="272" r:id="rId5"/>
    <p:sldId id="274" r:id="rId6"/>
    <p:sldId id="273" r:id="rId7"/>
    <p:sldId id="277" r:id="rId8"/>
    <p:sldId id="262" r:id="rId9"/>
    <p:sldId id="263" r:id="rId10"/>
    <p:sldId id="264" r:id="rId11"/>
    <p:sldId id="266" r:id="rId12"/>
    <p:sldId id="265" r:id="rId13"/>
    <p:sldId id="270" r:id="rId14"/>
    <p:sldId id="268" r:id="rId15"/>
    <p:sldId id="271" r:id="rId16"/>
  </p:sldIdLst>
  <p:sldSz cx="12192000" cy="6858000"/>
  <p:notesSz cx="6858000" cy="9144000"/>
  <p:defaultTextStyle>
    <a:defPPr>
      <a:defRPr lang="fr-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2"/>
    <p:restoredTop sz="94652"/>
  </p:normalViewPr>
  <p:slideViewPr>
    <p:cSldViewPr snapToGrid="0">
      <p:cViewPr>
        <p:scale>
          <a:sx n="122" d="100"/>
          <a:sy n="122" d="100"/>
        </p:scale>
        <p:origin x="304" y="2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A458BD-EE66-4A07-A6AE-71242657B13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8DC2E6C-5306-4404-9078-9BC5154E98E9}">
      <dgm:prSet/>
      <dgm:spPr/>
      <dgm:t>
        <a:bodyPr/>
        <a:lstStyle/>
        <a:p>
          <a:r>
            <a:rPr lang="en-US" dirty="0"/>
            <a:t>Name: Sophia Acheampong Sarpong</a:t>
          </a:r>
        </a:p>
      </dgm:t>
    </dgm:pt>
    <dgm:pt modelId="{4D94452D-F40F-41DF-A3B8-F3798C6E3912}" type="parTrans" cxnId="{EEC89A7E-35B6-4941-A4DD-3CAE02289484}">
      <dgm:prSet/>
      <dgm:spPr/>
      <dgm:t>
        <a:bodyPr/>
        <a:lstStyle/>
        <a:p>
          <a:endParaRPr lang="en-US"/>
        </a:p>
      </dgm:t>
    </dgm:pt>
    <dgm:pt modelId="{99154E84-40C2-4622-BE60-0DBA1DFCEF7D}" type="sibTrans" cxnId="{EEC89A7E-35B6-4941-A4DD-3CAE02289484}">
      <dgm:prSet/>
      <dgm:spPr/>
      <dgm:t>
        <a:bodyPr/>
        <a:lstStyle/>
        <a:p>
          <a:endParaRPr lang="en-US"/>
        </a:p>
      </dgm:t>
    </dgm:pt>
    <dgm:pt modelId="{19F12286-CB8E-4279-AE0A-DBA51C5F4628}">
      <dgm:prSet/>
      <dgm:spPr/>
      <dgm:t>
        <a:bodyPr/>
        <a:lstStyle/>
        <a:p>
          <a:r>
            <a:rPr lang="en-US"/>
            <a:t>Student ID Number : 2030974</a:t>
          </a:r>
        </a:p>
      </dgm:t>
    </dgm:pt>
    <dgm:pt modelId="{A2EE2C6C-C513-44DC-9266-EBBEBC4339C9}" type="parTrans" cxnId="{CB80AD42-BB06-4D90-8779-21025293CC3C}">
      <dgm:prSet/>
      <dgm:spPr/>
      <dgm:t>
        <a:bodyPr/>
        <a:lstStyle/>
        <a:p>
          <a:endParaRPr lang="en-US"/>
        </a:p>
      </dgm:t>
    </dgm:pt>
    <dgm:pt modelId="{F785DF5E-BB8A-454B-BFF0-7C3A6E91385A}" type="sibTrans" cxnId="{CB80AD42-BB06-4D90-8779-21025293CC3C}">
      <dgm:prSet/>
      <dgm:spPr/>
      <dgm:t>
        <a:bodyPr/>
        <a:lstStyle/>
        <a:p>
          <a:endParaRPr lang="en-US"/>
        </a:p>
      </dgm:t>
    </dgm:pt>
    <dgm:pt modelId="{FAAA41BC-E6ED-493B-A3A0-C53AE5E8D236}">
      <dgm:prSet/>
      <dgm:spPr/>
      <dgm:t>
        <a:bodyPr/>
        <a:lstStyle/>
        <a:p>
          <a:r>
            <a:rPr lang="en-US" dirty="0"/>
            <a:t>Module Code: </a:t>
          </a:r>
          <a:r>
            <a:rPr lang="fr-FR" dirty="0"/>
            <a:t>BMHP6022</a:t>
          </a:r>
          <a:endParaRPr lang="en-US" dirty="0"/>
        </a:p>
      </dgm:t>
    </dgm:pt>
    <dgm:pt modelId="{9D369B1E-B088-4E41-9689-08410EA268BA}" type="parTrans" cxnId="{87BC7A03-4C99-45F6-93A6-D80B780CB763}">
      <dgm:prSet/>
      <dgm:spPr/>
      <dgm:t>
        <a:bodyPr/>
        <a:lstStyle/>
        <a:p>
          <a:endParaRPr lang="en-US"/>
        </a:p>
      </dgm:t>
    </dgm:pt>
    <dgm:pt modelId="{3E6351A9-F2F4-4F23-BC46-C53AB1D7F1B3}" type="sibTrans" cxnId="{87BC7A03-4C99-45F6-93A6-D80B780CB763}">
      <dgm:prSet/>
      <dgm:spPr/>
      <dgm:t>
        <a:bodyPr/>
        <a:lstStyle/>
        <a:p>
          <a:endParaRPr lang="en-US"/>
        </a:p>
      </dgm:t>
    </dgm:pt>
    <dgm:pt modelId="{400C1D34-BBE8-4DDC-88E3-06ADF5BD5BCB}">
      <dgm:prSet/>
      <dgm:spPr/>
      <dgm:t>
        <a:bodyPr/>
        <a:lstStyle/>
        <a:p>
          <a:r>
            <a:rPr lang="fr-FR" dirty="0" err="1"/>
            <a:t>Lecturer</a:t>
          </a:r>
          <a:r>
            <a:rPr lang="fr-FR" dirty="0"/>
            <a:t>: Jolly </a:t>
          </a:r>
          <a:r>
            <a:rPr lang="fr-FR" dirty="0" err="1"/>
            <a:t>Nwankwo</a:t>
          </a:r>
          <a:endParaRPr lang="en-US" dirty="0"/>
        </a:p>
      </dgm:t>
    </dgm:pt>
    <dgm:pt modelId="{33EB25E5-F5A0-4F65-8D73-E51432184E1E}" type="parTrans" cxnId="{2E6EF81C-32EF-45B6-998A-F54FB857AF28}">
      <dgm:prSet/>
      <dgm:spPr/>
      <dgm:t>
        <a:bodyPr/>
        <a:lstStyle/>
        <a:p>
          <a:endParaRPr lang="en-US"/>
        </a:p>
      </dgm:t>
    </dgm:pt>
    <dgm:pt modelId="{8634161B-F150-49CF-8434-E9685CD599BF}" type="sibTrans" cxnId="{2E6EF81C-32EF-45B6-998A-F54FB857AF28}">
      <dgm:prSet/>
      <dgm:spPr/>
      <dgm:t>
        <a:bodyPr/>
        <a:lstStyle/>
        <a:p>
          <a:endParaRPr lang="en-US"/>
        </a:p>
      </dgm:t>
    </dgm:pt>
    <dgm:pt modelId="{80BF0546-17AF-814F-AB3F-AFFEA906390D}" type="pres">
      <dgm:prSet presAssocID="{74A458BD-EE66-4A07-A6AE-71242657B13C}" presName="vert0" presStyleCnt="0">
        <dgm:presLayoutVars>
          <dgm:dir/>
          <dgm:animOne val="branch"/>
          <dgm:animLvl val="lvl"/>
        </dgm:presLayoutVars>
      </dgm:prSet>
      <dgm:spPr/>
    </dgm:pt>
    <dgm:pt modelId="{70A0FEFB-4290-BB4B-A0BA-ACAE12B1E85C}" type="pres">
      <dgm:prSet presAssocID="{F8DC2E6C-5306-4404-9078-9BC5154E98E9}" presName="thickLine" presStyleLbl="alignNode1" presStyleIdx="0" presStyleCnt="4"/>
      <dgm:spPr/>
    </dgm:pt>
    <dgm:pt modelId="{74107D9A-F4A6-5A4D-84F8-CAAA6BBCD820}" type="pres">
      <dgm:prSet presAssocID="{F8DC2E6C-5306-4404-9078-9BC5154E98E9}" presName="horz1" presStyleCnt="0"/>
      <dgm:spPr/>
    </dgm:pt>
    <dgm:pt modelId="{287FE855-2FA2-AD44-954B-71C419AC1C57}" type="pres">
      <dgm:prSet presAssocID="{F8DC2E6C-5306-4404-9078-9BC5154E98E9}" presName="tx1" presStyleLbl="revTx" presStyleIdx="0" presStyleCnt="4"/>
      <dgm:spPr/>
    </dgm:pt>
    <dgm:pt modelId="{5BD19D77-5EB7-D342-9268-AD191F569F22}" type="pres">
      <dgm:prSet presAssocID="{F8DC2E6C-5306-4404-9078-9BC5154E98E9}" presName="vert1" presStyleCnt="0"/>
      <dgm:spPr/>
    </dgm:pt>
    <dgm:pt modelId="{4AD5BD1E-057F-5848-AE01-EBBD9CB1F52F}" type="pres">
      <dgm:prSet presAssocID="{19F12286-CB8E-4279-AE0A-DBA51C5F4628}" presName="thickLine" presStyleLbl="alignNode1" presStyleIdx="1" presStyleCnt="4"/>
      <dgm:spPr/>
    </dgm:pt>
    <dgm:pt modelId="{CC221808-A143-3F42-8CB0-6DFCD91AE217}" type="pres">
      <dgm:prSet presAssocID="{19F12286-CB8E-4279-AE0A-DBA51C5F4628}" presName="horz1" presStyleCnt="0"/>
      <dgm:spPr/>
    </dgm:pt>
    <dgm:pt modelId="{3A7C062E-2DCE-B243-A67A-02A37A245525}" type="pres">
      <dgm:prSet presAssocID="{19F12286-CB8E-4279-AE0A-DBA51C5F4628}" presName="tx1" presStyleLbl="revTx" presStyleIdx="1" presStyleCnt="4"/>
      <dgm:spPr/>
    </dgm:pt>
    <dgm:pt modelId="{E2B608D1-FB65-4F49-8D3A-235213A23A7C}" type="pres">
      <dgm:prSet presAssocID="{19F12286-CB8E-4279-AE0A-DBA51C5F4628}" presName="vert1" presStyleCnt="0"/>
      <dgm:spPr/>
    </dgm:pt>
    <dgm:pt modelId="{C571C595-3FA7-7748-8C5A-C37BABE36A90}" type="pres">
      <dgm:prSet presAssocID="{FAAA41BC-E6ED-493B-A3A0-C53AE5E8D236}" presName="thickLine" presStyleLbl="alignNode1" presStyleIdx="2" presStyleCnt="4"/>
      <dgm:spPr/>
    </dgm:pt>
    <dgm:pt modelId="{46ED2188-18EF-4A49-8473-719DCC22A431}" type="pres">
      <dgm:prSet presAssocID="{FAAA41BC-E6ED-493B-A3A0-C53AE5E8D236}" presName="horz1" presStyleCnt="0"/>
      <dgm:spPr/>
    </dgm:pt>
    <dgm:pt modelId="{549E4D4D-4122-3548-A020-010E95570E6C}" type="pres">
      <dgm:prSet presAssocID="{FAAA41BC-E6ED-493B-A3A0-C53AE5E8D236}" presName="tx1" presStyleLbl="revTx" presStyleIdx="2" presStyleCnt="4"/>
      <dgm:spPr/>
    </dgm:pt>
    <dgm:pt modelId="{B1383FA3-67B3-DB4D-8235-9F50863698BE}" type="pres">
      <dgm:prSet presAssocID="{FAAA41BC-E6ED-493B-A3A0-C53AE5E8D236}" presName="vert1" presStyleCnt="0"/>
      <dgm:spPr/>
    </dgm:pt>
    <dgm:pt modelId="{01A9F890-8E4D-F246-818A-CFA5925C9439}" type="pres">
      <dgm:prSet presAssocID="{400C1D34-BBE8-4DDC-88E3-06ADF5BD5BCB}" presName="thickLine" presStyleLbl="alignNode1" presStyleIdx="3" presStyleCnt="4"/>
      <dgm:spPr/>
    </dgm:pt>
    <dgm:pt modelId="{785F6076-5E52-2049-BA4B-9A95DBAD3B69}" type="pres">
      <dgm:prSet presAssocID="{400C1D34-BBE8-4DDC-88E3-06ADF5BD5BCB}" presName="horz1" presStyleCnt="0"/>
      <dgm:spPr/>
    </dgm:pt>
    <dgm:pt modelId="{8E637ACB-BCEF-4743-B3FB-51CEABE4EBE9}" type="pres">
      <dgm:prSet presAssocID="{400C1D34-BBE8-4DDC-88E3-06ADF5BD5BCB}" presName="tx1" presStyleLbl="revTx" presStyleIdx="3" presStyleCnt="4"/>
      <dgm:spPr/>
    </dgm:pt>
    <dgm:pt modelId="{7C566CE1-3721-A444-A861-B691428B24E1}" type="pres">
      <dgm:prSet presAssocID="{400C1D34-BBE8-4DDC-88E3-06ADF5BD5BCB}" presName="vert1" presStyleCnt="0"/>
      <dgm:spPr/>
    </dgm:pt>
  </dgm:ptLst>
  <dgm:cxnLst>
    <dgm:cxn modelId="{87BC7A03-4C99-45F6-93A6-D80B780CB763}" srcId="{74A458BD-EE66-4A07-A6AE-71242657B13C}" destId="{FAAA41BC-E6ED-493B-A3A0-C53AE5E8D236}" srcOrd="2" destOrd="0" parTransId="{9D369B1E-B088-4E41-9689-08410EA268BA}" sibTransId="{3E6351A9-F2F4-4F23-BC46-C53AB1D7F1B3}"/>
    <dgm:cxn modelId="{C2E66B17-A338-FA4A-B291-CF216C00DA2E}" type="presOf" srcId="{19F12286-CB8E-4279-AE0A-DBA51C5F4628}" destId="{3A7C062E-2DCE-B243-A67A-02A37A245525}" srcOrd="0" destOrd="0" presId="urn:microsoft.com/office/officeart/2008/layout/LinedList"/>
    <dgm:cxn modelId="{2E6EF81C-32EF-45B6-998A-F54FB857AF28}" srcId="{74A458BD-EE66-4A07-A6AE-71242657B13C}" destId="{400C1D34-BBE8-4DDC-88E3-06ADF5BD5BCB}" srcOrd="3" destOrd="0" parTransId="{33EB25E5-F5A0-4F65-8D73-E51432184E1E}" sibTransId="{8634161B-F150-49CF-8434-E9685CD599BF}"/>
    <dgm:cxn modelId="{CB80AD42-BB06-4D90-8779-21025293CC3C}" srcId="{74A458BD-EE66-4A07-A6AE-71242657B13C}" destId="{19F12286-CB8E-4279-AE0A-DBA51C5F4628}" srcOrd="1" destOrd="0" parTransId="{A2EE2C6C-C513-44DC-9266-EBBEBC4339C9}" sibTransId="{F785DF5E-BB8A-454B-BFF0-7C3A6E91385A}"/>
    <dgm:cxn modelId="{4E68794D-BA90-2B46-A405-C14B1E36F1A8}" type="presOf" srcId="{74A458BD-EE66-4A07-A6AE-71242657B13C}" destId="{80BF0546-17AF-814F-AB3F-AFFEA906390D}" srcOrd="0" destOrd="0" presId="urn:microsoft.com/office/officeart/2008/layout/LinedList"/>
    <dgm:cxn modelId="{13B6E95C-4EC1-0E46-A4C8-6864336D79C1}" type="presOf" srcId="{400C1D34-BBE8-4DDC-88E3-06ADF5BD5BCB}" destId="{8E637ACB-BCEF-4743-B3FB-51CEABE4EBE9}" srcOrd="0" destOrd="0" presId="urn:microsoft.com/office/officeart/2008/layout/LinedList"/>
    <dgm:cxn modelId="{EEC89A7E-35B6-4941-A4DD-3CAE02289484}" srcId="{74A458BD-EE66-4A07-A6AE-71242657B13C}" destId="{F8DC2E6C-5306-4404-9078-9BC5154E98E9}" srcOrd="0" destOrd="0" parTransId="{4D94452D-F40F-41DF-A3B8-F3798C6E3912}" sibTransId="{99154E84-40C2-4622-BE60-0DBA1DFCEF7D}"/>
    <dgm:cxn modelId="{23EB608C-166D-7345-A38D-C3E422AA9087}" type="presOf" srcId="{F8DC2E6C-5306-4404-9078-9BC5154E98E9}" destId="{287FE855-2FA2-AD44-954B-71C419AC1C57}" srcOrd="0" destOrd="0" presId="urn:microsoft.com/office/officeart/2008/layout/LinedList"/>
    <dgm:cxn modelId="{6F63FDB3-A62E-8346-99B8-2EDB45B3E37A}" type="presOf" srcId="{FAAA41BC-E6ED-493B-A3A0-C53AE5E8D236}" destId="{549E4D4D-4122-3548-A020-010E95570E6C}" srcOrd="0" destOrd="0" presId="urn:microsoft.com/office/officeart/2008/layout/LinedList"/>
    <dgm:cxn modelId="{41EDE313-72C9-0749-8C5D-5F71F9C637B3}" type="presParOf" srcId="{80BF0546-17AF-814F-AB3F-AFFEA906390D}" destId="{70A0FEFB-4290-BB4B-A0BA-ACAE12B1E85C}" srcOrd="0" destOrd="0" presId="urn:microsoft.com/office/officeart/2008/layout/LinedList"/>
    <dgm:cxn modelId="{AB998B03-E81F-9640-8CD3-9D7204CD43E7}" type="presParOf" srcId="{80BF0546-17AF-814F-AB3F-AFFEA906390D}" destId="{74107D9A-F4A6-5A4D-84F8-CAAA6BBCD820}" srcOrd="1" destOrd="0" presId="urn:microsoft.com/office/officeart/2008/layout/LinedList"/>
    <dgm:cxn modelId="{078ECA85-4817-324F-87B9-4E2CF55BFF98}" type="presParOf" srcId="{74107D9A-F4A6-5A4D-84F8-CAAA6BBCD820}" destId="{287FE855-2FA2-AD44-954B-71C419AC1C57}" srcOrd="0" destOrd="0" presId="urn:microsoft.com/office/officeart/2008/layout/LinedList"/>
    <dgm:cxn modelId="{FF444CDD-AC4B-E14C-9FF1-92E0AECD6BD8}" type="presParOf" srcId="{74107D9A-F4A6-5A4D-84F8-CAAA6BBCD820}" destId="{5BD19D77-5EB7-D342-9268-AD191F569F22}" srcOrd="1" destOrd="0" presId="urn:microsoft.com/office/officeart/2008/layout/LinedList"/>
    <dgm:cxn modelId="{C4399AB0-7B98-9645-8793-AD24C624F5BC}" type="presParOf" srcId="{80BF0546-17AF-814F-AB3F-AFFEA906390D}" destId="{4AD5BD1E-057F-5848-AE01-EBBD9CB1F52F}" srcOrd="2" destOrd="0" presId="urn:microsoft.com/office/officeart/2008/layout/LinedList"/>
    <dgm:cxn modelId="{C8985070-277E-FB46-80F6-BD69FC81A2D3}" type="presParOf" srcId="{80BF0546-17AF-814F-AB3F-AFFEA906390D}" destId="{CC221808-A143-3F42-8CB0-6DFCD91AE217}" srcOrd="3" destOrd="0" presId="urn:microsoft.com/office/officeart/2008/layout/LinedList"/>
    <dgm:cxn modelId="{E5CB84AE-8DF9-1747-8046-7F82E3F315F8}" type="presParOf" srcId="{CC221808-A143-3F42-8CB0-6DFCD91AE217}" destId="{3A7C062E-2DCE-B243-A67A-02A37A245525}" srcOrd="0" destOrd="0" presId="urn:microsoft.com/office/officeart/2008/layout/LinedList"/>
    <dgm:cxn modelId="{726086B1-00AA-E84A-9125-E0906DC618A4}" type="presParOf" srcId="{CC221808-A143-3F42-8CB0-6DFCD91AE217}" destId="{E2B608D1-FB65-4F49-8D3A-235213A23A7C}" srcOrd="1" destOrd="0" presId="urn:microsoft.com/office/officeart/2008/layout/LinedList"/>
    <dgm:cxn modelId="{DBD9ECCB-2CD8-6A44-8AF6-0BD9886E97E4}" type="presParOf" srcId="{80BF0546-17AF-814F-AB3F-AFFEA906390D}" destId="{C571C595-3FA7-7748-8C5A-C37BABE36A90}" srcOrd="4" destOrd="0" presId="urn:microsoft.com/office/officeart/2008/layout/LinedList"/>
    <dgm:cxn modelId="{D49299DC-03B1-CC46-B876-7B3101862774}" type="presParOf" srcId="{80BF0546-17AF-814F-AB3F-AFFEA906390D}" destId="{46ED2188-18EF-4A49-8473-719DCC22A431}" srcOrd="5" destOrd="0" presId="urn:microsoft.com/office/officeart/2008/layout/LinedList"/>
    <dgm:cxn modelId="{AA5AC328-81F4-F34D-B909-D722EBF3B019}" type="presParOf" srcId="{46ED2188-18EF-4A49-8473-719DCC22A431}" destId="{549E4D4D-4122-3548-A020-010E95570E6C}" srcOrd="0" destOrd="0" presId="urn:microsoft.com/office/officeart/2008/layout/LinedList"/>
    <dgm:cxn modelId="{3418DB9E-77B8-0142-8848-F6CAA4211207}" type="presParOf" srcId="{46ED2188-18EF-4A49-8473-719DCC22A431}" destId="{B1383FA3-67B3-DB4D-8235-9F50863698BE}" srcOrd="1" destOrd="0" presId="urn:microsoft.com/office/officeart/2008/layout/LinedList"/>
    <dgm:cxn modelId="{94CAA208-7FEE-EE47-A596-EB07EC4B3507}" type="presParOf" srcId="{80BF0546-17AF-814F-AB3F-AFFEA906390D}" destId="{01A9F890-8E4D-F246-818A-CFA5925C9439}" srcOrd="6" destOrd="0" presId="urn:microsoft.com/office/officeart/2008/layout/LinedList"/>
    <dgm:cxn modelId="{A31E76C2-E994-9740-A388-FAED6A67474D}" type="presParOf" srcId="{80BF0546-17AF-814F-AB3F-AFFEA906390D}" destId="{785F6076-5E52-2049-BA4B-9A95DBAD3B69}" srcOrd="7" destOrd="0" presId="urn:microsoft.com/office/officeart/2008/layout/LinedList"/>
    <dgm:cxn modelId="{E68D75A0-B9ED-214C-BD4D-95E1EED444BE}" type="presParOf" srcId="{785F6076-5E52-2049-BA4B-9A95DBAD3B69}" destId="{8E637ACB-BCEF-4743-B3FB-51CEABE4EBE9}" srcOrd="0" destOrd="0" presId="urn:microsoft.com/office/officeart/2008/layout/LinedList"/>
    <dgm:cxn modelId="{021DF720-1E9F-934A-B7A4-619C4F393BED}" type="presParOf" srcId="{785F6076-5E52-2049-BA4B-9A95DBAD3B69}" destId="{7C566CE1-3721-A444-A861-B691428B24E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ADDB5E-3D81-4731-BBDC-2A9357B251F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9479040-561A-4845-A300-33FEA2985A8D}">
      <dgm:prSet/>
      <dgm:spPr/>
      <dgm:t>
        <a:bodyPr/>
        <a:lstStyle/>
        <a:p>
          <a:r>
            <a:rPr lang="en-GB"/>
            <a:t>Local Authorities (Barking and Dagenham Council)</a:t>
          </a:r>
          <a:endParaRPr lang="en-US"/>
        </a:p>
      </dgm:t>
    </dgm:pt>
    <dgm:pt modelId="{76200D43-567F-4C78-80CB-A9F2EE81D393}" type="parTrans" cxnId="{B3B44ACC-80E9-4E3F-8456-CA0A94BF24D6}">
      <dgm:prSet/>
      <dgm:spPr/>
      <dgm:t>
        <a:bodyPr/>
        <a:lstStyle/>
        <a:p>
          <a:endParaRPr lang="en-US"/>
        </a:p>
      </dgm:t>
    </dgm:pt>
    <dgm:pt modelId="{6899B263-1A6D-4EC0-B06C-2A38A41F4550}" type="sibTrans" cxnId="{B3B44ACC-80E9-4E3F-8456-CA0A94BF24D6}">
      <dgm:prSet/>
      <dgm:spPr/>
      <dgm:t>
        <a:bodyPr/>
        <a:lstStyle/>
        <a:p>
          <a:endParaRPr lang="en-US"/>
        </a:p>
      </dgm:t>
    </dgm:pt>
    <dgm:pt modelId="{CE29B923-324E-4679-AD1C-11AD16D4FACE}">
      <dgm:prSet/>
      <dgm:spPr/>
      <dgm:t>
        <a:bodyPr/>
        <a:lstStyle/>
        <a:p>
          <a:r>
            <a:rPr lang="en-GB"/>
            <a:t>Public Services (Social Services; Education Providers. Public Health Services)</a:t>
          </a:r>
          <a:endParaRPr lang="en-US"/>
        </a:p>
      </dgm:t>
    </dgm:pt>
    <dgm:pt modelId="{1EEB7D83-A5E8-499F-9719-F1AFDBDE7AB2}" type="parTrans" cxnId="{D2BB20F6-172F-4E2E-8AB2-99AEF37E02F1}">
      <dgm:prSet/>
      <dgm:spPr/>
      <dgm:t>
        <a:bodyPr/>
        <a:lstStyle/>
        <a:p>
          <a:endParaRPr lang="en-US"/>
        </a:p>
      </dgm:t>
    </dgm:pt>
    <dgm:pt modelId="{228CFC2F-5E82-4222-B784-B54859ADB6B7}" type="sibTrans" cxnId="{D2BB20F6-172F-4E2E-8AB2-99AEF37E02F1}">
      <dgm:prSet/>
      <dgm:spPr/>
      <dgm:t>
        <a:bodyPr/>
        <a:lstStyle/>
        <a:p>
          <a:endParaRPr lang="en-US"/>
        </a:p>
      </dgm:t>
    </dgm:pt>
    <dgm:pt modelId="{4F0F2658-FAE5-4885-BB1C-6ED2CF6B227B}">
      <dgm:prSet/>
      <dgm:spPr/>
      <dgm:t>
        <a:bodyPr/>
        <a:lstStyle/>
        <a:p>
          <a:r>
            <a:rPr lang="en-GB"/>
            <a:t>Residents and Community Members</a:t>
          </a:r>
          <a:endParaRPr lang="en-US"/>
        </a:p>
      </dgm:t>
    </dgm:pt>
    <dgm:pt modelId="{77222DB6-211B-445B-86B5-D1E23623A6E6}" type="parTrans" cxnId="{5190D975-428D-4280-8073-0077021C9D4F}">
      <dgm:prSet/>
      <dgm:spPr/>
      <dgm:t>
        <a:bodyPr/>
        <a:lstStyle/>
        <a:p>
          <a:endParaRPr lang="en-US"/>
        </a:p>
      </dgm:t>
    </dgm:pt>
    <dgm:pt modelId="{C9216A03-9D5C-4A94-B6BB-E3AC93BCC4D5}" type="sibTrans" cxnId="{5190D975-428D-4280-8073-0077021C9D4F}">
      <dgm:prSet/>
      <dgm:spPr/>
      <dgm:t>
        <a:bodyPr/>
        <a:lstStyle/>
        <a:p>
          <a:endParaRPr lang="en-US"/>
        </a:p>
      </dgm:t>
    </dgm:pt>
    <dgm:pt modelId="{A71D56A5-5A77-4249-9E91-94D175163795}">
      <dgm:prSet/>
      <dgm:spPr/>
      <dgm:t>
        <a:bodyPr/>
        <a:lstStyle/>
        <a:p>
          <a:r>
            <a:rPr lang="en-GB" dirty="0"/>
            <a:t>Educational Institutional and Researchers</a:t>
          </a:r>
          <a:endParaRPr lang="en-US" dirty="0"/>
        </a:p>
      </dgm:t>
    </dgm:pt>
    <dgm:pt modelId="{C952D0F7-3130-4FCA-AE4B-C258DF3199D8}" type="parTrans" cxnId="{B96B7FA6-8A3A-4186-8DD5-8A407746FCFB}">
      <dgm:prSet/>
      <dgm:spPr/>
      <dgm:t>
        <a:bodyPr/>
        <a:lstStyle/>
        <a:p>
          <a:endParaRPr lang="en-US"/>
        </a:p>
      </dgm:t>
    </dgm:pt>
    <dgm:pt modelId="{1F80BD6A-3544-4C07-81F9-0C42C139944F}" type="sibTrans" cxnId="{B96B7FA6-8A3A-4186-8DD5-8A407746FCFB}">
      <dgm:prSet/>
      <dgm:spPr/>
      <dgm:t>
        <a:bodyPr/>
        <a:lstStyle/>
        <a:p>
          <a:endParaRPr lang="en-US"/>
        </a:p>
      </dgm:t>
    </dgm:pt>
    <dgm:pt modelId="{33F67321-5A50-47AD-AED6-77F291DE8EA3}">
      <dgm:prSet/>
      <dgm:spPr/>
      <dgm:t>
        <a:bodyPr/>
        <a:lstStyle/>
        <a:p>
          <a:r>
            <a:rPr lang="en-GB"/>
            <a:t>Policy Organisations</a:t>
          </a:r>
          <a:endParaRPr lang="en-US"/>
        </a:p>
      </dgm:t>
    </dgm:pt>
    <dgm:pt modelId="{CFFC1F57-6F51-4D74-BD13-6611098D7613}" type="parTrans" cxnId="{8AB3BD95-1D50-4961-B588-E8F84C8E0D24}">
      <dgm:prSet/>
      <dgm:spPr/>
      <dgm:t>
        <a:bodyPr/>
        <a:lstStyle/>
        <a:p>
          <a:endParaRPr lang="en-US"/>
        </a:p>
      </dgm:t>
    </dgm:pt>
    <dgm:pt modelId="{7D11341D-93E4-4390-842D-44ABD280981D}" type="sibTrans" cxnId="{8AB3BD95-1D50-4961-B588-E8F84C8E0D24}">
      <dgm:prSet/>
      <dgm:spPr/>
      <dgm:t>
        <a:bodyPr/>
        <a:lstStyle/>
        <a:p>
          <a:endParaRPr lang="en-US"/>
        </a:p>
      </dgm:t>
    </dgm:pt>
    <dgm:pt modelId="{D7E3D134-A9F0-4B89-A469-4B7E346BF5ED}">
      <dgm:prSet/>
      <dgm:spPr/>
      <dgm:t>
        <a:bodyPr/>
        <a:lstStyle/>
        <a:p>
          <a:r>
            <a:rPr lang="en-GB"/>
            <a:t>Trust and foundation</a:t>
          </a:r>
          <a:endParaRPr lang="en-US"/>
        </a:p>
      </dgm:t>
    </dgm:pt>
    <dgm:pt modelId="{DEC2879E-14D6-4E5B-9A79-8B798591EFC7}" type="parTrans" cxnId="{B5A374FF-D03D-49D8-94FE-E530A0563CDA}">
      <dgm:prSet/>
      <dgm:spPr/>
      <dgm:t>
        <a:bodyPr/>
        <a:lstStyle/>
        <a:p>
          <a:endParaRPr lang="en-US"/>
        </a:p>
      </dgm:t>
    </dgm:pt>
    <dgm:pt modelId="{62472F96-E2EA-4199-922A-124FAEC85515}" type="sibTrans" cxnId="{B5A374FF-D03D-49D8-94FE-E530A0563CDA}">
      <dgm:prSet/>
      <dgm:spPr/>
      <dgm:t>
        <a:bodyPr/>
        <a:lstStyle/>
        <a:p>
          <a:endParaRPr lang="en-US"/>
        </a:p>
      </dgm:t>
    </dgm:pt>
    <dgm:pt modelId="{3704BF6B-763B-44DA-9C36-29D832BE3833}">
      <dgm:prSet/>
      <dgm:spPr/>
      <dgm:t>
        <a:bodyPr/>
        <a:lstStyle/>
        <a:p>
          <a:r>
            <a:rPr lang="en-GB"/>
            <a:t>Charity </a:t>
          </a:r>
          <a:endParaRPr lang="en-US"/>
        </a:p>
      </dgm:t>
    </dgm:pt>
    <dgm:pt modelId="{E9A16990-448B-4D1A-907C-26D0DF0F9812}" type="parTrans" cxnId="{654598B4-E20A-4B13-87AA-AA89401AA7E8}">
      <dgm:prSet/>
      <dgm:spPr/>
      <dgm:t>
        <a:bodyPr/>
        <a:lstStyle/>
        <a:p>
          <a:endParaRPr lang="en-US"/>
        </a:p>
      </dgm:t>
    </dgm:pt>
    <dgm:pt modelId="{6BB89E99-26DD-4357-876F-E4153D331F79}" type="sibTrans" cxnId="{654598B4-E20A-4B13-87AA-AA89401AA7E8}">
      <dgm:prSet/>
      <dgm:spPr/>
      <dgm:t>
        <a:bodyPr/>
        <a:lstStyle/>
        <a:p>
          <a:endParaRPr lang="en-US"/>
        </a:p>
      </dgm:t>
    </dgm:pt>
    <dgm:pt modelId="{7F37359F-FDC8-7C44-8461-56280C88851B}" type="pres">
      <dgm:prSet presAssocID="{7FADDB5E-3D81-4731-BBDC-2A9357B251F7}" presName="linear" presStyleCnt="0">
        <dgm:presLayoutVars>
          <dgm:animLvl val="lvl"/>
          <dgm:resizeHandles val="exact"/>
        </dgm:presLayoutVars>
      </dgm:prSet>
      <dgm:spPr/>
    </dgm:pt>
    <dgm:pt modelId="{1FF02C23-656D-C541-B275-0DA27EA8D04D}" type="pres">
      <dgm:prSet presAssocID="{29479040-561A-4845-A300-33FEA2985A8D}" presName="parentText" presStyleLbl="node1" presStyleIdx="0" presStyleCnt="7">
        <dgm:presLayoutVars>
          <dgm:chMax val="0"/>
          <dgm:bulletEnabled val="1"/>
        </dgm:presLayoutVars>
      </dgm:prSet>
      <dgm:spPr/>
    </dgm:pt>
    <dgm:pt modelId="{D5B28B2E-7A0E-834B-B737-BD10A5DA68B3}" type="pres">
      <dgm:prSet presAssocID="{6899B263-1A6D-4EC0-B06C-2A38A41F4550}" presName="spacer" presStyleCnt="0"/>
      <dgm:spPr/>
    </dgm:pt>
    <dgm:pt modelId="{BFAA1665-B028-7D47-8B73-92E40443D101}" type="pres">
      <dgm:prSet presAssocID="{CE29B923-324E-4679-AD1C-11AD16D4FACE}" presName="parentText" presStyleLbl="node1" presStyleIdx="1" presStyleCnt="7">
        <dgm:presLayoutVars>
          <dgm:chMax val="0"/>
          <dgm:bulletEnabled val="1"/>
        </dgm:presLayoutVars>
      </dgm:prSet>
      <dgm:spPr/>
    </dgm:pt>
    <dgm:pt modelId="{F138E0C0-1AC0-A44C-BD86-71B8ADB42403}" type="pres">
      <dgm:prSet presAssocID="{228CFC2F-5E82-4222-B784-B54859ADB6B7}" presName="spacer" presStyleCnt="0"/>
      <dgm:spPr/>
    </dgm:pt>
    <dgm:pt modelId="{76328825-B93B-6646-8F1E-935F637CD5AF}" type="pres">
      <dgm:prSet presAssocID="{4F0F2658-FAE5-4885-BB1C-6ED2CF6B227B}" presName="parentText" presStyleLbl="node1" presStyleIdx="2" presStyleCnt="7">
        <dgm:presLayoutVars>
          <dgm:chMax val="0"/>
          <dgm:bulletEnabled val="1"/>
        </dgm:presLayoutVars>
      </dgm:prSet>
      <dgm:spPr/>
    </dgm:pt>
    <dgm:pt modelId="{069906F2-6B02-AC43-9D45-A4C06C57D3D0}" type="pres">
      <dgm:prSet presAssocID="{C9216A03-9D5C-4A94-B6BB-E3AC93BCC4D5}" presName="spacer" presStyleCnt="0"/>
      <dgm:spPr/>
    </dgm:pt>
    <dgm:pt modelId="{9B4955B6-7668-2E4E-AFEA-4C4E4B5E9730}" type="pres">
      <dgm:prSet presAssocID="{A71D56A5-5A77-4249-9E91-94D175163795}" presName="parentText" presStyleLbl="node1" presStyleIdx="3" presStyleCnt="7">
        <dgm:presLayoutVars>
          <dgm:chMax val="0"/>
          <dgm:bulletEnabled val="1"/>
        </dgm:presLayoutVars>
      </dgm:prSet>
      <dgm:spPr/>
    </dgm:pt>
    <dgm:pt modelId="{C0D1C944-DED5-FE4D-97EB-485BB63C22BC}" type="pres">
      <dgm:prSet presAssocID="{1F80BD6A-3544-4C07-81F9-0C42C139944F}" presName="spacer" presStyleCnt="0"/>
      <dgm:spPr/>
    </dgm:pt>
    <dgm:pt modelId="{5FA5ECF8-BCF7-4040-9237-19813FCEB4C3}" type="pres">
      <dgm:prSet presAssocID="{33F67321-5A50-47AD-AED6-77F291DE8EA3}" presName="parentText" presStyleLbl="node1" presStyleIdx="4" presStyleCnt="7">
        <dgm:presLayoutVars>
          <dgm:chMax val="0"/>
          <dgm:bulletEnabled val="1"/>
        </dgm:presLayoutVars>
      </dgm:prSet>
      <dgm:spPr/>
    </dgm:pt>
    <dgm:pt modelId="{5B809CED-6EAF-8941-98F3-687D55E5C83D}" type="pres">
      <dgm:prSet presAssocID="{7D11341D-93E4-4390-842D-44ABD280981D}" presName="spacer" presStyleCnt="0"/>
      <dgm:spPr/>
    </dgm:pt>
    <dgm:pt modelId="{154B217E-024C-6C48-BF35-6BFC03F4755F}" type="pres">
      <dgm:prSet presAssocID="{D7E3D134-A9F0-4B89-A469-4B7E346BF5ED}" presName="parentText" presStyleLbl="node1" presStyleIdx="5" presStyleCnt="7">
        <dgm:presLayoutVars>
          <dgm:chMax val="0"/>
          <dgm:bulletEnabled val="1"/>
        </dgm:presLayoutVars>
      </dgm:prSet>
      <dgm:spPr/>
    </dgm:pt>
    <dgm:pt modelId="{43CEA52E-FED1-6047-8B26-74FD80D40959}" type="pres">
      <dgm:prSet presAssocID="{62472F96-E2EA-4199-922A-124FAEC85515}" presName="spacer" presStyleCnt="0"/>
      <dgm:spPr/>
    </dgm:pt>
    <dgm:pt modelId="{2B1F26EB-75C1-DE48-9DA0-605B4AAD6391}" type="pres">
      <dgm:prSet presAssocID="{3704BF6B-763B-44DA-9C36-29D832BE3833}" presName="parentText" presStyleLbl="node1" presStyleIdx="6" presStyleCnt="7">
        <dgm:presLayoutVars>
          <dgm:chMax val="0"/>
          <dgm:bulletEnabled val="1"/>
        </dgm:presLayoutVars>
      </dgm:prSet>
      <dgm:spPr/>
    </dgm:pt>
  </dgm:ptLst>
  <dgm:cxnLst>
    <dgm:cxn modelId="{C5BC0513-3786-AF4A-8501-47CE3C0C8D5F}" type="presOf" srcId="{3704BF6B-763B-44DA-9C36-29D832BE3833}" destId="{2B1F26EB-75C1-DE48-9DA0-605B4AAD6391}" srcOrd="0" destOrd="0" presId="urn:microsoft.com/office/officeart/2005/8/layout/vList2"/>
    <dgm:cxn modelId="{5190D975-428D-4280-8073-0077021C9D4F}" srcId="{7FADDB5E-3D81-4731-BBDC-2A9357B251F7}" destId="{4F0F2658-FAE5-4885-BB1C-6ED2CF6B227B}" srcOrd="2" destOrd="0" parTransId="{77222DB6-211B-445B-86B5-D1E23623A6E6}" sibTransId="{C9216A03-9D5C-4A94-B6BB-E3AC93BCC4D5}"/>
    <dgm:cxn modelId="{95731A83-8DFB-354C-B5CA-FD4FBC25E9B3}" type="presOf" srcId="{A71D56A5-5A77-4249-9E91-94D175163795}" destId="{9B4955B6-7668-2E4E-AFEA-4C4E4B5E9730}" srcOrd="0" destOrd="0" presId="urn:microsoft.com/office/officeart/2005/8/layout/vList2"/>
    <dgm:cxn modelId="{8AB3BD95-1D50-4961-B588-E8F84C8E0D24}" srcId="{7FADDB5E-3D81-4731-BBDC-2A9357B251F7}" destId="{33F67321-5A50-47AD-AED6-77F291DE8EA3}" srcOrd="4" destOrd="0" parTransId="{CFFC1F57-6F51-4D74-BD13-6611098D7613}" sibTransId="{7D11341D-93E4-4390-842D-44ABD280981D}"/>
    <dgm:cxn modelId="{B96B7FA6-8A3A-4186-8DD5-8A407746FCFB}" srcId="{7FADDB5E-3D81-4731-BBDC-2A9357B251F7}" destId="{A71D56A5-5A77-4249-9E91-94D175163795}" srcOrd="3" destOrd="0" parTransId="{C952D0F7-3130-4FCA-AE4B-C258DF3199D8}" sibTransId="{1F80BD6A-3544-4C07-81F9-0C42C139944F}"/>
    <dgm:cxn modelId="{8CEBCFAE-3297-2545-8516-F6DC9A33ED34}" type="presOf" srcId="{33F67321-5A50-47AD-AED6-77F291DE8EA3}" destId="{5FA5ECF8-BCF7-4040-9237-19813FCEB4C3}" srcOrd="0" destOrd="0" presId="urn:microsoft.com/office/officeart/2005/8/layout/vList2"/>
    <dgm:cxn modelId="{654598B4-E20A-4B13-87AA-AA89401AA7E8}" srcId="{7FADDB5E-3D81-4731-BBDC-2A9357B251F7}" destId="{3704BF6B-763B-44DA-9C36-29D832BE3833}" srcOrd="6" destOrd="0" parTransId="{E9A16990-448B-4D1A-907C-26D0DF0F9812}" sibTransId="{6BB89E99-26DD-4357-876F-E4153D331F79}"/>
    <dgm:cxn modelId="{C77038C4-8A69-9042-9787-807C4176DA4D}" type="presOf" srcId="{CE29B923-324E-4679-AD1C-11AD16D4FACE}" destId="{BFAA1665-B028-7D47-8B73-92E40443D101}" srcOrd="0" destOrd="0" presId="urn:microsoft.com/office/officeart/2005/8/layout/vList2"/>
    <dgm:cxn modelId="{B3B44ACC-80E9-4E3F-8456-CA0A94BF24D6}" srcId="{7FADDB5E-3D81-4731-BBDC-2A9357B251F7}" destId="{29479040-561A-4845-A300-33FEA2985A8D}" srcOrd="0" destOrd="0" parTransId="{76200D43-567F-4C78-80CB-A9F2EE81D393}" sibTransId="{6899B263-1A6D-4EC0-B06C-2A38A41F4550}"/>
    <dgm:cxn modelId="{B3F873D9-8A70-1046-B7E1-566346393D85}" type="presOf" srcId="{D7E3D134-A9F0-4B89-A469-4B7E346BF5ED}" destId="{154B217E-024C-6C48-BF35-6BFC03F4755F}" srcOrd="0" destOrd="0" presId="urn:microsoft.com/office/officeart/2005/8/layout/vList2"/>
    <dgm:cxn modelId="{4AE0BEE0-8288-6D4E-B17A-BF909BABE822}" type="presOf" srcId="{29479040-561A-4845-A300-33FEA2985A8D}" destId="{1FF02C23-656D-C541-B275-0DA27EA8D04D}" srcOrd="0" destOrd="0" presId="urn:microsoft.com/office/officeart/2005/8/layout/vList2"/>
    <dgm:cxn modelId="{5714FDEB-BAB1-6E4B-8C80-FE501A8BE71E}" type="presOf" srcId="{7FADDB5E-3D81-4731-BBDC-2A9357B251F7}" destId="{7F37359F-FDC8-7C44-8461-56280C88851B}" srcOrd="0" destOrd="0" presId="urn:microsoft.com/office/officeart/2005/8/layout/vList2"/>
    <dgm:cxn modelId="{D2BB20F6-172F-4E2E-8AB2-99AEF37E02F1}" srcId="{7FADDB5E-3D81-4731-BBDC-2A9357B251F7}" destId="{CE29B923-324E-4679-AD1C-11AD16D4FACE}" srcOrd="1" destOrd="0" parTransId="{1EEB7D83-A5E8-499F-9719-F1AFDBDE7AB2}" sibTransId="{228CFC2F-5E82-4222-B784-B54859ADB6B7}"/>
    <dgm:cxn modelId="{57BA19FB-1746-154D-9AF2-B66E6F5EE875}" type="presOf" srcId="{4F0F2658-FAE5-4885-BB1C-6ED2CF6B227B}" destId="{76328825-B93B-6646-8F1E-935F637CD5AF}" srcOrd="0" destOrd="0" presId="urn:microsoft.com/office/officeart/2005/8/layout/vList2"/>
    <dgm:cxn modelId="{B5A374FF-D03D-49D8-94FE-E530A0563CDA}" srcId="{7FADDB5E-3D81-4731-BBDC-2A9357B251F7}" destId="{D7E3D134-A9F0-4B89-A469-4B7E346BF5ED}" srcOrd="5" destOrd="0" parTransId="{DEC2879E-14D6-4E5B-9A79-8B798591EFC7}" sibTransId="{62472F96-E2EA-4199-922A-124FAEC85515}"/>
    <dgm:cxn modelId="{CAEBDA18-A0C0-0F49-9207-CBE7939DB6B6}" type="presParOf" srcId="{7F37359F-FDC8-7C44-8461-56280C88851B}" destId="{1FF02C23-656D-C541-B275-0DA27EA8D04D}" srcOrd="0" destOrd="0" presId="urn:microsoft.com/office/officeart/2005/8/layout/vList2"/>
    <dgm:cxn modelId="{A60915DA-931F-DD46-B38C-7EE12E0FEE58}" type="presParOf" srcId="{7F37359F-FDC8-7C44-8461-56280C88851B}" destId="{D5B28B2E-7A0E-834B-B737-BD10A5DA68B3}" srcOrd="1" destOrd="0" presId="urn:microsoft.com/office/officeart/2005/8/layout/vList2"/>
    <dgm:cxn modelId="{9D388FB4-AC92-E040-A8F6-3073D708D984}" type="presParOf" srcId="{7F37359F-FDC8-7C44-8461-56280C88851B}" destId="{BFAA1665-B028-7D47-8B73-92E40443D101}" srcOrd="2" destOrd="0" presId="urn:microsoft.com/office/officeart/2005/8/layout/vList2"/>
    <dgm:cxn modelId="{2721FA72-C53F-6540-BB34-F122D2C08AE9}" type="presParOf" srcId="{7F37359F-FDC8-7C44-8461-56280C88851B}" destId="{F138E0C0-1AC0-A44C-BD86-71B8ADB42403}" srcOrd="3" destOrd="0" presId="urn:microsoft.com/office/officeart/2005/8/layout/vList2"/>
    <dgm:cxn modelId="{2ED0B34D-6A3D-CD45-A910-F97F790989EA}" type="presParOf" srcId="{7F37359F-FDC8-7C44-8461-56280C88851B}" destId="{76328825-B93B-6646-8F1E-935F637CD5AF}" srcOrd="4" destOrd="0" presId="urn:microsoft.com/office/officeart/2005/8/layout/vList2"/>
    <dgm:cxn modelId="{F3D26709-AA28-9448-A6DE-759CDA8E2B11}" type="presParOf" srcId="{7F37359F-FDC8-7C44-8461-56280C88851B}" destId="{069906F2-6B02-AC43-9D45-A4C06C57D3D0}" srcOrd="5" destOrd="0" presId="urn:microsoft.com/office/officeart/2005/8/layout/vList2"/>
    <dgm:cxn modelId="{1E531824-4000-9642-A4C3-D65C34FEA333}" type="presParOf" srcId="{7F37359F-FDC8-7C44-8461-56280C88851B}" destId="{9B4955B6-7668-2E4E-AFEA-4C4E4B5E9730}" srcOrd="6" destOrd="0" presId="urn:microsoft.com/office/officeart/2005/8/layout/vList2"/>
    <dgm:cxn modelId="{7CB554EA-9E69-AA42-9D5C-55FE284A9918}" type="presParOf" srcId="{7F37359F-FDC8-7C44-8461-56280C88851B}" destId="{C0D1C944-DED5-FE4D-97EB-485BB63C22BC}" srcOrd="7" destOrd="0" presId="urn:microsoft.com/office/officeart/2005/8/layout/vList2"/>
    <dgm:cxn modelId="{BCA13179-DEC2-644F-8FE1-8402AEB334AF}" type="presParOf" srcId="{7F37359F-FDC8-7C44-8461-56280C88851B}" destId="{5FA5ECF8-BCF7-4040-9237-19813FCEB4C3}" srcOrd="8" destOrd="0" presId="urn:microsoft.com/office/officeart/2005/8/layout/vList2"/>
    <dgm:cxn modelId="{D12BAD55-E9A1-624A-AF03-DFDD776584B0}" type="presParOf" srcId="{7F37359F-FDC8-7C44-8461-56280C88851B}" destId="{5B809CED-6EAF-8941-98F3-687D55E5C83D}" srcOrd="9" destOrd="0" presId="urn:microsoft.com/office/officeart/2005/8/layout/vList2"/>
    <dgm:cxn modelId="{696396AD-791B-6540-8703-A70FE123B9A9}" type="presParOf" srcId="{7F37359F-FDC8-7C44-8461-56280C88851B}" destId="{154B217E-024C-6C48-BF35-6BFC03F4755F}" srcOrd="10" destOrd="0" presId="urn:microsoft.com/office/officeart/2005/8/layout/vList2"/>
    <dgm:cxn modelId="{6E0DB429-C4E6-9A47-9670-F0B12F9CAC25}" type="presParOf" srcId="{7F37359F-FDC8-7C44-8461-56280C88851B}" destId="{43CEA52E-FED1-6047-8B26-74FD80D40959}" srcOrd="11" destOrd="0" presId="urn:microsoft.com/office/officeart/2005/8/layout/vList2"/>
    <dgm:cxn modelId="{7423CC43-A8CE-C646-8D9D-45528561684C}" type="presParOf" srcId="{7F37359F-FDC8-7C44-8461-56280C88851B}" destId="{2B1F26EB-75C1-DE48-9DA0-605B4AAD6391}"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A0FEFB-4290-BB4B-A0BA-ACAE12B1E85C}">
      <dsp:nvSpPr>
        <dsp:cNvPr id="0" name=""/>
        <dsp:cNvSpPr/>
      </dsp:nvSpPr>
      <dsp:spPr>
        <a:xfrm>
          <a:off x="0" y="0"/>
          <a:ext cx="386000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7FE855-2FA2-AD44-954B-71C419AC1C57}">
      <dsp:nvSpPr>
        <dsp:cNvPr id="0" name=""/>
        <dsp:cNvSpPr/>
      </dsp:nvSpPr>
      <dsp:spPr>
        <a:xfrm>
          <a:off x="0" y="0"/>
          <a:ext cx="3860002" cy="1181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dirty="0"/>
            <a:t>Name: Sophia Acheampong Sarpong</a:t>
          </a:r>
        </a:p>
      </dsp:txBody>
      <dsp:txXfrm>
        <a:off x="0" y="0"/>
        <a:ext cx="3860002" cy="1181568"/>
      </dsp:txXfrm>
    </dsp:sp>
    <dsp:sp modelId="{4AD5BD1E-057F-5848-AE01-EBBD9CB1F52F}">
      <dsp:nvSpPr>
        <dsp:cNvPr id="0" name=""/>
        <dsp:cNvSpPr/>
      </dsp:nvSpPr>
      <dsp:spPr>
        <a:xfrm>
          <a:off x="0" y="1181568"/>
          <a:ext cx="386000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7C062E-2DCE-B243-A67A-02A37A245525}">
      <dsp:nvSpPr>
        <dsp:cNvPr id="0" name=""/>
        <dsp:cNvSpPr/>
      </dsp:nvSpPr>
      <dsp:spPr>
        <a:xfrm>
          <a:off x="0" y="1181568"/>
          <a:ext cx="3860002" cy="1181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Student ID Number : 2030974</a:t>
          </a:r>
        </a:p>
      </dsp:txBody>
      <dsp:txXfrm>
        <a:off x="0" y="1181568"/>
        <a:ext cx="3860002" cy="1181568"/>
      </dsp:txXfrm>
    </dsp:sp>
    <dsp:sp modelId="{C571C595-3FA7-7748-8C5A-C37BABE36A90}">
      <dsp:nvSpPr>
        <dsp:cNvPr id="0" name=""/>
        <dsp:cNvSpPr/>
      </dsp:nvSpPr>
      <dsp:spPr>
        <a:xfrm>
          <a:off x="0" y="2363137"/>
          <a:ext cx="386000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9E4D4D-4122-3548-A020-010E95570E6C}">
      <dsp:nvSpPr>
        <dsp:cNvPr id="0" name=""/>
        <dsp:cNvSpPr/>
      </dsp:nvSpPr>
      <dsp:spPr>
        <a:xfrm>
          <a:off x="0" y="2363137"/>
          <a:ext cx="3860002" cy="1181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dirty="0"/>
            <a:t>Module Code: </a:t>
          </a:r>
          <a:r>
            <a:rPr lang="fr-FR" sz="3000" kern="1200" dirty="0"/>
            <a:t>BMHP6022</a:t>
          </a:r>
          <a:endParaRPr lang="en-US" sz="3000" kern="1200" dirty="0"/>
        </a:p>
      </dsp:txBody>
      <dsp:txXfrm>
        <a:off x="0" y="2363137"/>
        <a:ext cx="3860002" cy="1181568"/>
      </dsp:txXfrm>
    </dsp:sp>
    <dsp:sp modelId="{01A9F890-8E4D-F246-818A-CFA5925C9439}">
      <dsp:nvSpPr>
        <dsp:cNvPr id="0" name=""/>
        <dsp:cNvSpPr/>
      </dsp:nvSpPr>
      <dsp:spPr>
        <a:xfrm>
          <a:off x="0" y="3544706"/>
          <a:ext cx="386000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637ACB-BCEF-4743-B3FB-51CEABE4EBE9}">
      <dsp:nvSpPr>
        <dsp:cNvPr id="0" name=""/>
        <dsp:cNvSpPr/>
      </dsp:nvSpPr>
      <dsp:spPr>
        <a:xfrm>
          <a:off x="0" y="3544706"/>
          <a:ext cx="3860002" cy="1181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fr-FR" sz="3000" kern="1200" dirty="0" err="1"/>
            <a:t>Lecturer</a:t>
          </a:r>
          <a:r>
            <a:rPr lang="fr-FR" sz="3000" kern="1200" dirty="0"/>
            <a:t>: Jolly </a:t>
          </a:r>
          <a:r>
            <a:rPr lang="fr-FR" sz="3000" kern="1200" dirty="0" err="1"/>
            <a:t>Nwankwo</a:t>
          </a:r>
          <a:endParaRPr lang="en-US" sz="3000" kern="1200" dirty="0"/>
        </a:p>
      </dsp:txBody>
      <dsp:txXfrm>
        <a:off x="0" y="3544706"/>
        <a:ext cx="3860002" cy="11815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F02C23-656D-C541-B275-0DA27EA8D04D}">
      <dsp:nvSpPr>
        <dsp:cNvPr id="0" name=""/>
        <dsp:cNvSpPr/>
      </dsp:nvSpPr>
      <dsp:spPr>
        <a:xfrm>
          <a:off x="0" y="93698"/>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Local Authorities (Barking and Dagenham Council)</a:t>
          </a:r>
          <a:endParaRPr lang="en-US" sz="2200" kern="1200"/>
        </a:p>
      </dsp:txBody>
      <dsp:txXfrm>
        <a:off x="26387" y="120085"/>
        <a:ext cx="10462826" cy="487766"/>
      </dsp:txXfrm>
    </dsp:sp>
    <dsp:sp modelId="{BFAA1665-B028-7D47-8B73-92E40443D101}">
      <dsp:nvSpPr>
        <dsp:cNvPr id="0" name=""/>
        <dsp:cNvSpPr/>
      </dsp:nvSpPr>
      <dsp:spPr>
        <a:xfrm>
          <a:off x="0" y="697598"/>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Public Services (Social Services; Education Providers. Public Health Services)</a:t>
          </a:r>
          <a:endParaRPr lang="en-US" sz="2200" kern="1200"/>
        </a:p>
      </dsp:txBody>
      <dsp:txXfrm>
        <a:off x="26387" y="723985"/>
        <a:ext cx="10462826" cy="487766"/>
      </dsp:txXfrm>
    </dsp:sp>
    <dsp:sp modelId="{76328825-B93B-6646-8F1E-935F637CD5AF}">
      <dsp:nvSpPr>
        <dsp:cNvPr id="0" name=""/>
        <dsp:cNvSpPr/>
      </dsp:nvSpPr>
      <dsp:spPr>
        <a:xfrm>
          <a:off x="0" y="1301499"/>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Residents and Community Members</a:t>
          </a:r>
          <a:endParaRPr lang="en-US" sz="2200" kern="1200"/>
        </a:p>
      </dsp:txBody>
      <dsp:txXfrm>
        <a:off x="26387" y="1327886"/>
        <a:ext cx="10462826" cy="487766"/>
      </dsp:txXfrm>
    </dsp:sp>
    <dsp:sp modelId="{9B4955B6-7668-2E4E-AFEA-4C4E4B5E9730}">
      <dsp:nvSpPr>
        <dsp:cNvPr id="0" name=""/>
        <dsp:cNvSpPr/>
      </dsp:nvSpPr>
      <dsp:spPr>
        <a:xfrm>
          <a:off x="0" y="1905399"/>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Educational Institutional and Researchers</a:t>
          </a:r>
          <a:endParaRPr lang="en-US" sz="2200" kern="1200" dirty="0"/>
        </a:p>
      </dsp:txBody>
      <dsp:txXfrm>
        <a:off x="26387" y="1931786"/>
        <a:ext cx="10462826" cy="487766"/>
      </dsp:txXfrm>
    </dsp:sp>
    <dsp:sp modelId="{5FA5ECF8-BCF7-4040-9237-19813FCEB4C3}">
      <dsp:nvSpPr>
        <dsp:cNvPr id="0" name=""/>
        <dsp:cNvSpPr/>
      </dsp:nvSpPr>
      <dsp:spPr>
        <a:xfrm>
          <a:off x="0" y="2509299"/>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Policy Organisations</a:t>
          </a:r>
          <a:endParaRPr lang="en-US" sz="2200" kern="1200"/>
        </a:p>
      </dsp:txBody>
      <dsp:txXfrm>
        <a:off x="26387" y="2535686"/>
        <a:ext cx="10462826" cy="487766"/>
      </dsp:txXfrm>
    </dsp:sp>
    <dsp:sp modelId="{154B217E-024C-6C48-BF35-6BFC03F4755F}">
      <dsp:nvSpPr>
        <dsp:cNvPr id="0" name=""/>
        <dsp:cNvSpPr/>
      </dsp:nvSpPr>
      <dsp:spPr>
        <a:xfrm>
          <a:off x="0" y="3113199"/>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Trust and foundation</a:t>
          </a:r>
          <a:endParaRPr lang="en-US" sz="2200" kern="1200"/>
        </a:p>
      </dsp:txBody>
      <dsp:txXfrm>
        <a:off x="26387" y="3139586"/>
        <a:ext cx="10462826" cy="487766"/>
      </dsp:txXfrm>
    </dsp:sp>
    <dsp:sp modelId="{2B1F26EB-75C1-DE48-9DA0-605B4AAD6391}">
      <dsp:nvSpPr>
        <dsp:cNvPr id="0" name=""/>
        <dsp:cNvSpPr/>
      </dsp:nvSpPr>
      <dsp:spPr>
        <a:xfrm>
          <a:off x="0" y="3717099"/>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Charity </a:t>
          </a:r>
          <a:endParaRPr lang="en-US" sz="2200" kern="1200"/>
        </a:p>
      </dsp:txBody>
      <dsp:txXfrm>
        <a:off x="26387" y="3743486"/>
        <a:ext cx="10462826" cy="48776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GB"/>
          </a:p>
        </p:txBody>
      </p:sp>
      <p:sp>
        <p:nvSpPr>
          <p:cNvPr id="3" name="Espace réservé de la dat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904295-4FCE-3A42-A255-D28BA998A4DD}" type="datetimeFigureOut">
              <a:rPr lang="fr-GB" smtClean="0"/>
              <a:t>25/11/2024</a:t>
            </a:fld>
            <a:endParaRPr lang="fr-GB"/>
          </a:p>
        </p:txBody>
      </p:sp>
      <p:sp>
        <p:nvSpPr>
          <p:cNvPr id="4" name="Espace réservé de l'image des diapositives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fr-GB"/>
          </a:p>
        </p:txBody>
      </p:sp>
      <p:sp>
        <p:nvSpPr>
          <p:cNvPr id="5" name="Espace réservé des not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GB"/>
          </a:p>
        </p:txBody>
      </p:sp>
      <p:sp>
        <p:nvSpPr>
          <p:cNvPr id="6" name="Espace réservé du pied de pa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fr-GB"/>
          </a:p>
        </p:txBody>
      </p:sp>
      <p:sp>
        <p:nvSpPr>
          <p:cNvPr id="7" name="Espace réservé du numéro de diapositiv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6B6E16-CB4E-B74D-89C8-6F466366A392}" type="slidenum">
              <a:rPr lang="fr-GB" smtClean="0"/>
              <a:t>‹N°›</a:t>
            </a:fld>
            <a:endParaRPr lang="fr-GB"/>
          </a:p>
        </p:txBody>
      </p:sp>
    </p:spTree>
    <p:extLst>
      <p:ext uri="{BB962C8B-B14F-4D97-AF65-F5344CB8AC3E}">
        <p14:creationId xmlns:p14="http://schemas.microsoft.com/office/powerpoint/2010/main" val="494875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GB" dirty="0"/>
          </a:p>
        </p:txBody>
      </p:sp>
      <p:sp>
        <p:nvSpPr>
          <p:cNvPr id="4" name="Espace réservé du numéro de diapositive 3"/>
          <p:cNvSpPr>
            <a:spLocks noGrp="1"/>
          </p:cNvSpPr>
          <p:nvPr>
            <p:ph type="sldNum" sz="quarter" idx="5"/>
          </p:nvPr>
        </p:nvSpPr>
        <p:spPr/>
        <p:txBody>
          <a:bodyPr/>
          <a:lstStyle/>
          <a:p>
            <a:fld id="{736B6E16-CB4E-B74D-89C8-6F466366A392}" type="slidenum">
              <a:rPr lang="fr-GB" smtClean="0"/>
              <a:t>8</a:t>
            </a:fld>
            <a:endParaRPr lang="fr-GB"/>
          </a:p>
        </p:txBody>
      </p:sp>
    </p:spTree>
    <p:extLst>
      <p:ext uri="{BB962C8B-B14F-4D97-AF65-F5344CB8AC3E}">
        <p14:creationId xmlns:p14="http://schemas.microsoft.com/office/powerpoint/2010/main" val="3851724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endParaRPr lang="fr-GB" dirty="0"/>
          </a:p>
        </p:txBody>
      </p:sp>
      <p:sp>
        <p:nvSpPr>
          <p:cNvPr id="4" name="Espace réservé du numéro de diapositive 3"/>
          <p:cNvSpPr>
            <a:spLocks noGrp="1"/>
          </p:cNvSpPr>
          <p:nvPr>
            <p:ph type="sldNum" sz="quarter" idx="5"/>
          </p:nvPr>
        </p:nvSpPr>
        <p:spPr/>
        <p:txBody>
          <a:bodyPr/>
          <a:lstStyle/>
          <a:p>
            <a:fld id="{736B6E16-CB4E-B74D-89C8-6F466366A392}" type="slidenum">
              <a:rPr lang="fr-GB" smtClean="0"/>
              <a:t>15</a:t>
            </a:fld>
            <a:endParaRPr lang="fr-GB"/>
          </a:p>
        </p:txBody>
      </p:sp>
    </p:spTree>
    <p:extLst>
      <p:ext uri="{BB962C8B-B14F-4D97-AF65-F5344CB8AC3E}">
        <p14:creationId xmlns:p14="http://schemas.microsoft.com/office/powerpoint/2010/main" val="7403347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8EA136D-780F-AE53-7F72-BF57BB7D2EAC}"/>
              </a:ext>
            </a:extLst>
          </p:cNvPr>
          <p:cNvSpPr>
            <a:spLocks noGrp="1"/>
          </p:cNvSpPr>
          <p:nvPr>
            <p:ph type="ctrTitle"/>
          </p:nvPr>
        </p:nvSpPr>
        <p:spPr>
          <a:xfrm>
            <a:off x="1524000" y="1122363"/>
            <a:ext cx="9144000" cy="2387600"/>
          </a:xfrm>
        </p:spPr>
        <p:txBody>
          <a:bodyPr anchor="b"/>
          <a:lstStyle>
            <a:lvl1pPr algn="ctr">
              <a:defRPr sz="6000"/>
            </a:lvl1pPr>
          </a:lstStyle>
          <a:p>
            <a:r>
              <a:rPr lang="fr-FR"/>
              <a:t>Modifiez le style du titre</a:t>
            </a:r>
            <a:endParaRPr lang="fr-GB"/>
          </a:p>
        </p:txBody>
      </p:sp>
      <p:sp>
        <p:nvSpPr>
          <p:cNvPr id="3" name="Sous-titre 2">
            <a:extLst>
              <a:ext uri="{FF2B5EF4-FFF2-40B4-BE49-F238E27FC236}">
                <a16:creationId xmlns:a16="http://schemas.microsoft.com/office/drawing/2014/main" id="{17C3F890-49EB-5F4D-AD0C-C68DFC7954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endParaRPr lang="fr-GB"/>
          </a:p>
        </p:txBody>
      </p:sp>
      <p:sp>
        <p:nvSpPr>
          <p:cNvPr id="4" name="Espace réservé de la date 3">
            <a:extLst>
              <a:ext uri="{FF2B5EF4-FFF2-40B4-BE49-F238E27FC236}">
                <a16:creationId xmlns:a16="http://schemas.microsoft.com/office/drawing/2014/main" id="{0B71FA68-E992-20EB-D6E5-3FD80FC6EC3E}"/>
              </a:ext>
            </a:extLst>
          </p:cNvPr>
          <p:cNvSpPr>
            <a:spLocks noGrp="1"/>
          </p:cNvSpPr>
          <p:nvPr>
            <p:ph type="dt" sz="half" idx="10"/>
          </p:nvPr>
        </p:nvSpPr>
        <p:spPr/>
        <p:txBody>
          <a:bodyPr/>
          <a:lstStyle/>
          <a:p>
            <a:fld id="{84A26F4D-AFD9-9E40-A225-7DB51F0A3A38}" type="datetimeFigureOut">
              <a:rPr lang="fr-GB" smtClean="0"/>
              <a:t>04/11/2024</a:t>
            </a:fld>
            <a:endParaRPr lang="fr-GB"/>
          </a:p>
        </p:txBody>
      </p:sp>
      <p:sp>
        <p:nvSpPr>
          <p:cNvPr id="5" name="Espace réservé du pied de page 4">
            <a:extLst>
              <a:ext uri="{FF2B5EF4-FFF2-40B4-BE49-F238E27FC236}">
                <a16:creationId xmlns:a16="http://schemas.microsoft.com/office/drawing/2014/main" id="{F8AB549F-83C4-5780-6D7D-9FED99A2AE26}"/>
              </a:ext>
            </a:extLst>
          </p:cNvPr>
          <p:cNvSpPr>
            <a:spLocks noGrp="1"/>
          </p:cNvSpPr>
          <p:nvPr>
            <p:ph type="ftr" sz="quarter" idx="11"/>
          </p:nvPr>
        </p:nvSpPr>
        <p:spPr/>
        <p:txBody>
          <a:bodyPr/>
          <a:lstStyle/>
          <a:p>
            <a:endParaRPr lang="fr-GB"/>
          </a:p>
        </p:txBody>
      </p:sp>
      <p:sp>
        <p:nvSpPr>
          <p:cNvPr id="6" name="Espace réservé du numéro de diapositive 5">
            <a:extLst>
              <a:ext uri="{FF2B5EF4-FFF2-40B4-BE49-F238E27FC236}">
                <a16:creationId xmlns:a16="http://schemas.microsoft.com/office/drawing/2014/main" id="{D8A7E2F0-D5A4-F76B-252C-9390058CE7D9}"/>
              </a:ext>
            </a:extLst>
          </p:cNvPr>
          <p:cNvSpPr>
            <a:spLocks noGrp="1"/>
          </p:cNvSpPr>
          <p:nvPr>
            <p:ph type="sldNum" sz="quarter" idx="12"/>
          </p:nvPr>
        </p:nvSpPr>
        <p:spPr/>
        <p:txBody>
          <a:bodyPr/>
          <a:lstStyle/>
          <a:p>
            <a:fld id="{EC5D2E49-47D4-5149-9525-F10840D1099C}" type="slidenum">
              <a:rPr lang="fr-GB" smtClean="0"/>
              <a:t>‹N°›</a:t>
            </a:fld>
            <a:endParaRPr lang="fr-GB"/>
          </a:p>
        </p:txBody>
      </p:sp>
    </p:spTree>
    <p:extLst>
      <p:ext uri="{BB962C8B-B14F-4D97-AF65-F5344CB8AC3E}">
        <p14:creationId xmlns:p14="http://schemas.microsoft.com/office/powerpoint/2010/main" val="42580943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E008FED-BF41-F1CA-EFF3-299A240AF0F4}"/>
              </a:ext>
            </a:extLst>
          </p:cNvPr>
          <p:cNvSpPr>
            <a:spLocks noGrp="1"/>
          </p:cNvSpPr>
          <p:nvPr>
            <p:ph type="title"/>
          </p:nvPr>
        </p:nvSpPr>
        <p:spPr/>
        <p:txBody>
          <a:bodyPr/>
          <a:lstStyle/>
          <a:p>
            <a:r>
              <a:rPr lang="fr-FR"/>
              <a:t>Modifiez le style du titre</a:t>
            </a:r>
            <a:endParaRPr lang="fr-GB"/>
          </a:p>
        </p:txBody>
      </p:sp>
      <p:sp>
        <p:nvSpPr>
          <p:cNvPr id="3" name="Espace réservé du contenu 2">
            <a:extLst>
              <a:ext uri="{FF2B5EF4-FFF2-40B4-BE49-F238E27FC236}">
                <a16:creationId xmlns:a16="http://schemas.microsoft.com/office/drawing/2014/main" id="{9FF09D3B-EDCC-4126-D18B-7DED0E715CA0}"/>
              </a:ext>
            </a:extLst>
          </p:cNvPr>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GB"/>
          </a:p>
        </p:txBody>
      </p:sp>
      <p:sp>
        <p:nvSpPr>
          <p:cNvPr id="4" name="Espace réservé de la date 3">
            <a:extLst>
              <a:ext uri="{FF2B5EF4-FFF2-40B4-BE49-F238E27FC236}">
                <a16:creationId xmlns:a16="http://schemas.microsoft.com/office/drawing/2014/main" id="{6D3BE3BE-A80E-D8AC-5C8E-1A7705E9347E}"/>
              </a:ext>
            </a:extLst>
          </p:cNvPr>
          <p:cNvSpPr>
            <a:spLocks noGrp="1"/>
          </p:cNvSpPr>
          <p:nvPr>
            <p:ph type="dt" sz="half" idx="10"/>
          </p:nvPr>
        </p:nvSpPr>
        <p:spPr/>
        <p:txBody>
          <a:bodyPr/>
          <a:lstStyle/>
          <a:p>
            <a:fld id="{84A26F4D-AFD9-9E40-A225-7DB51F0A3A38}" type="datetimeFigureOut">
              <a:rPr lang="fr-GB" smtClean="0"/>
              <a:t>04/11/2024</a:t>
            </a:fld>
            <a:endParaRPr lang="fr-GB"/>
          </a:p>
        </p:txBody>
      </p:sp>
      <p:sp>
        <p:nvSpPr>
          <p:cNvPr id="5" name="Espace réservé du pied de page 4">
            <a:extLst>
              <a:ext uri="{FF2B5EF4-FFF2-40B4-BE49-F238E27FC236}">
                <a16:creationId xmlns:a16="http://schemas.microsoft.com/office/drawing/2014/main" id="{57347554-FA5D-C256-1560-A2ECF0DE6760}"/>
              </a:ext>
            </a:extLst>
          </p:cNvPr>
          <p:cNvSpPr>
            <a:spLocks noGrp="1"/>
          </p:cNvSpPr>
          <p:nvPr>
            <p:ph type="ftr" sz="quarter" idx="11"/>
          </p:nvPr>
        </p:nvSpPr>
        <p:spPr/>
        <p:txBody>
          <a:bodyPr/>
          <a:lstStyle/>
          <a:p>
            <a:endParaRPr lang="fr-GB"/>
          </a:p>
        </p:txBody>
      </p:sp>
      <p:sp>
        <p:nvSpPr>
          <p:cNvPr id="6" name="Espace réservé du numéro de diapositive 5">
            <a:extLst>
              <a:ext uri="{FF2B5EF4-FFF2-40B4-BE49-F238E27FC236}">
                <a16:creationId xmlns:a16="http://schemas.microsoft.com/office/drawing/2014/main" id="{C8474952-8F1B-5834-BA5A-ADE288A527D9}"/>
              </a:ext>
            </a:extLst>
          </p:cNvPr>
          <p:cNvSpPr>
            <a:spLocks noGrp="1"/>
          </p:cNvSpPr>
          <p:nvPr>
            <p:ph type="sldNum" sz="quarter" idx="12"/>
          </p:nvPr>
        </p:nvSpPr>
        <p:spPr/>
        <p:txBody>
          <a:bodyPr/>
          <a:lstStyle/>
          <a:p>
            <a:fld id="{EC5D2E49-47D4-5149-9525-F10840D1099C}" type="slidenum">
              <a:rPr lang="fr-GB" smtClean="0"/>
              <a:t>‹N°›</a:t>
            </a:fld>
            <a:endParaRPr lang="fr-GB"/>
          </a:p>
        </p:txBody>
      </p:sp>
    </p:spTree>
    <p:extLst>
      <p:ext uri="{BB962C8B-B14F-4D97-AF65-F5344CB8AC3E}">
        <p14:creationId xmlns:p14="http://schemas.microsoft.com/office/powerpoint/2010/main" val="29615197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36F7F19-1DC7-DF67-1E6A-988576837FEC}"/>
              </a:ext>
            </a:extLst>
          </p:cNvPr>
          <p:cNvSpPr>
            <a:spLocks noGrp="1"/>
          </p:cNvSpPr>
          <p:nvPr>
            <p:ph type="title"/>
          </p:nvPr>
        </p:nvSpPr>
        <p:spPr>
          <a:xfrm>
            <a:off x="831850" y="1709738"/>
            <a:ext cx="10515600" cy="2852737"/>
          </a:xfrm>
        </p:spPr>
        <p:txBody>
          <a:bodyPr anchor="b"/>
          <a:lstStyle>
            <a:lvl1pPr>
              <a:defRPr sz="6000"/>
            </a:lvl1pPr>
          </a:lstStyle>
          <a:p>
            <a:r>
              <a:rPr lang="fr-FR"/>
              <a:t>Modifiez le style du titre</a:t>
            </a:r>
            <a:endParaRPr lang="fr-GB"/>
          </a:p>
        </p:txBody>
      </p:sp>
      <p:sp>
        <p:nvSpPr>
          <p:cNvPr id="3" name="Espace réservé du texte 2">
            <a:extLst>
              <a:ext uri="{FF2B5EF4-FFF2-40B4-BE49-F238E27FC236}">
                <a16:creationId xmlns:a16="http://schemas.microsoft.com/office/drawing/2014/main" id="{BD2AAD31-3372-AD68-55AE-C4500C20F67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fr-FR"/>
              <a:t>Cliquez pour modifier les styles du texte du masque</a:t>
            </a:r>
          </a:p>
        </p:txBody>
      </p:sp>
      <p:sp>
        <p:nvSpPr>
          <p:cNvPr id="4" name="Espace réservé de la date 3">
            <a:extLst>
              <a:ext uri="{FF2B5EF4-FFF2-40B4-BE49-F238E27FC236}">
                <a16:creationId xmlns:a16="http://schemas.microsoft.com/office/drawing/2014/main" id="{3B03F3E6-DC18-0D10-DD71-29B13F55928C}"/>
              </a:ext>
            </a:extLst>
          </p:cNvPr>
          <p:cNvSpPr>
            <a:spLocks noGrp="1"/>
          </p:cNvSpPr>
          <p:nvPr>
            <p:ph type="dt" sz="half" idx="10"/>
          </p:nvPr>
        </p:nvSpPr>
        <p:spPr/>
        <p:txBody>
          <a:bodyPr/>
          <a:lstStyle/>
          <a:p>
            <a:fld id="{84A26F4D-AFD9-9E40-A225-7DB51F0A3A38}" type="datetimeFigureOut">
              <a:rPr lang="fr-GB" smtClean="0"/>
              <a:t>04/11/2024</a:t>
            </a:fld>
            <a:endParaRPr lang="fr-GB"/>
          </a:p>
        </p:txBody>
      </p:sp>
      <p:sp>
        <p:nvSpPr>
          <p:cNvPr id="5" name="Espace réservé du pied de page 4">
            <a:extLst>
              <a:ext uri="{FF2B5EF4-FFF2-40B4-BE49-F238E27FC236}">
                <a16:creationId xmlns:a16="http://schemas.microsoft.com/office/drawing/2014/main" id="{AC8D1760-0B74-6095-A863-27A1455D244B}"/>
              </a:ext>
            </a:extLst>
          </p:cNvPr>
          <p:cNvSpPr>
            <a:spLocks noGrp="1"/>
          </p:cNvSpPr>
          <p:nvPr>
            <p:ph type="ftr" sz="quarter" idx="11"/>
          </p:nvPr>
        </p:nvSpPr>
        <p:spPr/>
        <p:txBody>
          <a:bodyPr/>
          <a:lstStyle/>
          <a:p>
            <a:endParaRPr lang="fr-GB"/>
          </a:p>
        </p:txBody>
      </p:sp>
      <p:sp>
        <p:nvSpPr>
          <p:cNvPr id="6" name="Espace réservé du numéro de diapositive 5">
            <a:extLst>
              <a:ext uri="{FF2B5EF4-FFF2-40B4-BE49-F238E27FC236}">
                <a16:creationId xmlns:a16="http://schemas.microsoft.com/office/drawing/2014/main" id="{DC0D35F5-4A6C-B96C-0BCB-BA8EF40F3616}"/>
              </a:ext>
            </a:extLst>
          </p:cNvPr>
          <p:cNvSpPr>
            <a:spLocks noGrp="1"/>
          </p:cNvSpPr>
          <p:nvPr>
            <p:ph type="sldNum" sz="quarter" idx="12"/>
          </p:nvPr>
        </p:nvSpPr>
        <p:spPr/>
        <p:txBody>
          <a:bodyPr/>
          <a:lstStyle/>
          <a:p>
            <a:fld id="{EC5D2E49-47D4-5149-9525-F10840D1099C}" type="slidenum">
              <a:rPr lang="fr-GB" smtClean="0"/>
              <a:t>‹N°›</a:t>
            </a:fld>
            <a:endParaRPr lang="fr-GB"/>
          </a:p>
        </p:txBody>
      </p:sp>
    </p:spTree>
    <p:extLst>
      <p:ext uri="{BB962C8B-B14F-4D97-AF65-F5344CB8AC3E}">
        <p14:creationId xmlns:p14="http://schemas.microsoft.com/office/powerpoint/2010/main" val="2989724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FE57C82-4DFA-3235-8D89-C8D3B3CEFD05}"/>
              </a:ext>
            </a:extLst>
          </p:cNvPr>
          <p:cNvSpPr>
            <a:spLocks noGrp="1"/>
          </p:cNvSpPr>
          <p:nvPr>
            <p:ph type="title"/>
          </p:nvPr>
        </p:nvSpPr>
        <p:spPr/>
        <p:txBody>
          <a:bodyPr/>
          <a:lstStyle/>
          <a:p>
            <a:r>
              <a:rPr lang="fr-FR"/>
              <a:t>Modifiez le style du titre</a:t>
            </a:r>
            <a:endParaRPr lang="fr-GB"/>
          </a:p>
        </p:txBody>
      </p:sp>
      <p:sp>
        <p:nvSpPr>
          <p:cNvPr id="3" name="Espace réservé du contenu 2">
            <a:extLst>
              <a:ext uri="{FF2B5EF4-FFF2-40B4-BE49-F238E27FC236}">
                <a16:creationId xmlns:a16="http://schemas.microsoft.com/office/drawing/2014/main" id="{2AF0AB7C-4D7E-39C4-3852-8FD00A3EB5C9}"/>
              </a:ext>
            </a:extLst>
          </p:cNvPr>
          <p:cNvSpPr>
            <a:spLocks noGrp="1"/>
          </p:cNvSpPr>
          <p:nvPr>
            <p:ph sz="half" idx="1"/>
          </p:nvPr>
        </p:nvSpPr>
        <p:spPr>
          <a:xfrm>
            <a:off x="838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GB"/>
          </a:p>
        </p:txBody>
      </p:sp>
      <p:sp>
        <p:nvSpPr>
          <p:cNvPr id="4" name="Espace réservé du contenu 3">
            <a:extLst>
              <a:ext uri="{FF2B5EF4-FFF2-40B4-BE49-F238E27FC236}">
                <a16:creationId xmlns:a16="http://schemas.microsoft.com/office/drawing/2014/main" id="{FAA5DD1D-F20D-DD39-19C3-B1D0C35FE8EC}"/>
              </a:ext>
            </a:extLst>
          </p:cNvPr>
          <p:cNvSpPr>
            <a:spLocks noGrp="1"/>
          </p:cNvSpPr>
          <p:nvPr>
            <p:ph sz="half" idx="2"/>
          </p:nvPr>
        </p:nvSpPr>
        <p:spPr>
          <a:xfrm>
            <a:off x="6172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GB"/>
          </a:p>
        </p:txBody>
      </p:sp>
      <p:sp>
        <p:nvSpPr>
          <p:cNvPr id="5" name="Espace réservé de la date 4">
            <a:extLst>
              <a:ext uri="{FF2B5EF4-FFF2-40B4-BE49-F238E27FC236}">
                <a16:creationId xmlns:a16="http://schemas.microsoft.com/office/drawing/2014/main" id="{738C2518-A8D1-8F10-ECB0-3A417D16F64B}"/>
              </a:ext>
            </a:extLst>
          </p:cNvPr>
          <p:cNvSpPr>
            <a:spLocks noGrp="1"/>
          </p:cNvSpPr>
          <p:nvPr>
            <p:ph type="dt" sz="half" idx="10"/>
          </p:nvPr>
        </p:nvSpPr>
        <p:spPr/>
        <p:txBody>
          <a:bodyPr/>
          <a:lstStyle/>
          <a:p>
            <a:fld id="{84A26F4D-AFD9-9E40-A225-7DB51F0A3A38}" type="datetimeFigureOut">
              <a:rPr lang="fr-GB" smtClean="0"/>
              <a:t>04/11/2024</a:t>
            </a:fld>
            <a:endParaRPr lang="fr-GB"/>
          </a:p>
        </p:txBody>
      </p:sp>
      <p:sp>
        <p:nvSpPr>
          <p:cNvPr id="6" name="Espace réservé du pied de page 5">
            <a:extLst>
              <a:ext uri="{FF2B5EF4-FFF2-40B4-BE49-F238E27FC236}">
                <a16:creationId xmlns:a16="http://schemas.microsoft.com/office/drawing/2014/main" id="{EAA34235-18F7-4DD1-DDAE-59075476390C}"/>
              </a:ext>
            </a:extLst>
          </p:cNvPr>
          <p:cNvSpPr>
            <a:spLocks noGrp="1"/>
          </p:cNvSpPr>
          <p:nvPr>
            <p:ph type="ftr" sz="quarter" idx="11"/>
          </p:nvPr>
        </p:nvSpPr>
        <p:spPr/>
        <p:txBody>
          <a:bodyPr/>
          <a:lstStyle/>
          <a:p>
            <a:endParaRPr lang="fr-GB"/>
          </a:p>
        </p:txBody>
      </p:sp>
      <p:sp>
        <p:nvSpPr>
          <p:cNvPr id="7" name="Espace réservé du numéro de diapositive 6">
            <a:extLst>
              <a:ext uri="{FF2B5EF4-FFF2-40B4-BE49-F238E27FC236}">
                <a16:creationId xmlns:a16="http://schemas.microsoft.com/office/drawing/2014/main" id="{3CC652F4-8D12-FD26-18BD-5F604CE2F7E4}"/>
              </a:ext>
            </a:extLst>
          </p:cNvPr>
          <p:cNvSpPr>
            <a:spLocks noGrp="1"/>
          </p:cNvSpPr>
          <p:nvPr>
            <p:ph type="sldNum" sz="quarter" idx="12"/>
          </p:nvPr>
        </p:nvSpPr>
        <p:spPr/>
        <p:txBody>
          <a:bodyPr/>
          <a:lstStyle/>
          <a:p>
            <a:fld id="{EC5D2E49-47D4-5149-9525-F10840D1099C}" type="slidenum">
              <a:rPr lang="fr-GB" smtClean="0"/>
              <a:t>‹N°›</a:t>
            </a:fld>
            <a:endParaRPr lang="fr-GB"/>
          </a:p>
        </p:txBody>
      </p:sp>
    </p:spTree>
    <p:extLst>
      <p:ext uri="{BB962C8B-B14F-4D97-AF65-F5344CB8AC3E}">
        <p14:creationId xmlns:p14="http://schemas.microsoft.com/office/powerpoint/2010/main" val="65311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6208F72-2E84-8DA4-58DC-9E02B6D6DF04}"/>
              </a:ext>
            </a:extLst>
          </p:cNvPr>
          <p:cNvSpPr>
            <a:spLocks noGrp="1"/>
          </p:cNvSpPr>
          <p:nvPr>
            <p:ph type="title"/>
          </p:nvPr>
        </p:nvSpPr>
        <p:spPr>
          <a:xfrm>
            <a:off x="839788" y="365125"/>
            <a:ext cx="10515600" cy="1325563"/>
          </a:xfrm>
        </p:spPr>
        <p:txBody>
          <a:bodyPr/>
          <a:lstStyle/>
          <a:p>
            <a:r>
              <a:rPr lang="fr-FR"/>
              <a:t>Modifiez le style du titre</a:t>
            </a:r>
            <a:endParaRPr lang="fr-GB"/>
          </a:p>
        </p:txBody>
      </p:sp>
      <p:sp>
        <p:nvSpPr>
          <p:cNvPr id="3" name="Espace réservé du texte 2">
            <a:extLst>
              <a:ext uri="{FF2B5EF4-FFF2-40B4-BE49-F238E27FC236}">
                <a16:creationId xmlns:a16="http://schemas.microsoft.com/office/drawing/2014/main" id="{EF24CD27-51F8-B31F-679D-9E2F6A6621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Espace réservé du contenu 3">
            <a:extLst>
              <a:ext uri="{FF2B5EF4-FFF2-40B4-BE49-F238E27FC236}">
                <a16:creationId xmlns:a16="http://schemas.microsoft.com/office/drawing/2014/main" id="{1286F586-F475-1C86-AB3A-14FFEA18CF15}"/>
              </a:ext>
            </a:extLst>
          </p:cNvPr>
          <p:cNvSpPr>
            <a:spLocks noGrp="1"/>
          </p:cNvSpPr>
          <p:nvPr>
            <p:ph sz="half" idx="2"/>
          </p:nvPr>
        </p:nvSpPr>
        <p:spPr>
          <a:xfrm>
            <a:off x="839788" y="2505075"/>
            <a:ext cx="5157787"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GB"/>
          </a:p>
        </p:txBody>
      </p:sp>
      <p:sp>
        <p:nvSpPr>
          <p:cNvPr id="5" name="Espace réservé du texte 4">
            <a:extLst>
              <a:ext uri="{FF2B5EF4-FFF2-40B4-BE49-F238E27FC236}">
                <a16:creationId xmlns:a16="http://schemas.microsoft.com/office/drawing/2014/main" id="{CC5BB6D8-7F3F-7119-5F36-233BD3DB8F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Espace réservé du contenu 5">
            <a:extLst>
              <a:ext uri="{FF2B5EF4-FFF2-40B4-BE49-F238E27FC236}">
                <a16:creationId xmlns:a16="http://schemas.microsoft.com/office/drawing/2014/main" id="{25B6FDA9-7A9D-AD8E-5A02-C5C119D1D541}"/>
              </a:ext>
            </a:extLst>
          </p:cNvPr>
          <p:cNvSpPr>
            <a:spLocks noGrp="1"/>
          </p:cNvSpPr>
          <p:nvPr>
            <p:ph sz="quarter" idx="4"/>
          </p:nvPr>
        </p:nvSpPr>
        <p:spPr>
          <a:xfrm>
            <a:off x="6172200" y="2505075"/>
            <a:ext cx="5183188"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GB"/>
          </a:p>
        </p:txBody>
      </p:sp>
      <p:sp>
        <p:nvSpPr>
          <p:cNvPr id="7" name="Espace réservé de la date 6">
            <a:extLst>
              <a:ext uri="{FF2B5EF4-FFF2-40B4-BE49-F238E27FC236}">
                <a16:creationId xmlns:a16="http://schemas.microsoft.com/office/drawing/2014/main" id="{4B8CA18E-BE7F-4F68-0EA4-B00452486C6A}"/>
              </a:ext>
            </a:extLst>
          </p:cNvPr>
          <p:cNvSpPr>
            <a:spLocks noGrp="1"/>
          </p:cNvSpPr>
          <p:nvPr>
            <p:ph type="dt" sz="half" idx="10"/>
          </p:nvPr>
        </p:nvSpPr>
        <p:spPr/>
        <p:txBody>
          <a:bodyPr/>
          <a:lstStyle/>
          <a:p>
            <a:fld id="{84A26F4D-AFD9-9E40-A225-7DB51F0A3A38}" type="datetimeFigureOut">
              <a:rPr lang="fr-GB" smtClean="0"/>
              <a:t>04/11/2024</a:t>
            </a:fld>
            <a:endParaRPr lang="fr-GB"/>
          </a:p>
        </p:txBody>
      </p:sp>
      <p:sp>
        <p:nvSpPr>
          <p:cNvPr id="8" name="Espace réservé du pied de page 7">
            <a:extLst>
              <a:ext uri="{FF2B5EF4-FFF2-40B4-BE49-F238E27FC236}">
                <a16:creationId xmlns:a16="http://schemas.microsoft.com/office/drawing/2014/main" id="{331E87D1-C436-1F1B-219E-544C6989D75E}"/>
              </a:ext>
            </a:extLst>
          </p:cNvPr>
          <p:cNvSpPr>
            <a:spLocks noGrp="1"/>
          </p:cNvSpPr>
          <p:nvPr>
            <p:ph type="ftr" sz="quarter" idx="11"/>
          </p:nvPr>
        </p:nvSpPr>
        <p:spPr/>
        <p:txBody>
          <a:bodyPr/>
          <a:lstStyle/>
          <a:p>
            <a:endParaRPr lang="fr-GB"/>
          </a:p>
        </p:txBody>
      </p:sp>
      <p:sp>
        <p:nvSpPr>
          <p:cNvPr id="9" name="Espace réservé du numéro de diapositive 8">
            <a:extLst>
              <a:ext uri="{FF2B5EF4-FFF2-40B4-BE49-F238E27FC236}">
                <a16:creationId xmlns:a16="http://schemas.microsoft.com/office/drawing/2014/main" id="{4E963684-A2C5-D097-B908-022DF97FD597}"/>
              </a:ext>
            </a:extLst>
          </p:cNvPr>
          <p:cNvSpPr>
            <a:spLocks noGrp="1"/>
          </p:cNvSpPr>
          <p:nvPr>
            <p:ph type="sldNum" sz="quarter" idx="12"/>
          </p:nvPr>
        </p:nvSpPr>
        <p:spPr/>
        <p:txBody>
          <a:bodyPr/>
          <a:lstStyle/>
          <a:p>
            <a:fld id="{EC5D2E49-47D4-5149-9525-F10840D1099C}" type="slidenum">
              <a:rPr lang="fr-GB" smtClean="0"/>
              <a:t>‹N°›</a:t>
            </a:fld>
            <a:endParaRPr lang="fr-GB"/>
          </a:p>
        </p:txBody>
      </p:sp>
    </p:spTree>
    <p:extLst>
      <p:ext uri="{BB962C8B-B14F-4D97-AF65-F5344CB8AC3E}">
        <p14:creationId xmlns:p14="http://schemas.microsoft.com/office/powerpoint/2010/main" val="1116954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D0A047C-1945-BEE1-2F19-0476B752EBCF}"/>
              </a:ext>
            </a:extLst>
          </p:cNvPr>
          <p:cNvSpPr>
            <a:spLocks noGrp="1"/>
          </p:cNvSpPr>
          <p:nvPr>
            <p:ph type="title"/>
          </p:nvPr>
        </p:nvSpPr>
        <p:spPr/>
        <p:txBody>
          <a:bodyPr/>
          <a:lstStyle/>
          <a:p>
            <a:r>
              <a:rPr lang="fr-FR"/>
              <a:t>Modifiez le style du titre</a:t>
            </a:r>
            <a:endParaRPr lang="fr-GB"/>
          </a:p>
        </p:txBody>
      </p:sp>
      <p:sp>
        <p:nvSpPr>
          <p:cNvPr id="3" name="Espace réservé de la date 2">
            <a:extLst>
              <a:ext uri="{FF2B5EF4-FFF2-40B4-BE49-F238E27FC236}">
                <a16:creationId xmlns:a16="http://schemas.microsoft.com/office/drawing/2014/main" id="{2A803904-EF5C-CCE4-5237-C396F8CCCFF9}"/>
              </a:ext>
            </a:extLst>
          </p:cNvPr>
          <p:cNvSpPr>
            <a:spLocks noGrp="1"/>
          </p:cNvSpPr>
          <p:nvPr>
            <p:ph type="dt" sz="half" idx="10"/>
          </p:nvPr>
        </p:nvSpPr>
        <p:spPr/>
        <p:txBody>
          <a:bodyPr/>
          <a:lstStyle/>
          <a:p>
            <a:fld id="{84A26F4D-AFD9-9E40-A225-7DB51F0A3A38}" type="datetimeFigureOut">
              <a:rPr lang="fr-GB" smtClean="0"/>
              <a:t>04/11/2024</a:t>
            </a:fld>
            <a:endParaRPr lang="fr-GB"/>
          </a:p>
        </p:txBody>
      </p:sp>
      <p:sp>
        <p:nvSpPr>
          <p:cNvPr id="4" name="Espace réservé du pied de page 3">
            <a:extLst>
              <a:ext uri="{FF2B5EF4-FFF2-40B4-BE49-F238E27FC236}">
                <a16:creationId xmlns:a16="http://schemas.microsoft.com/office/drawing/2014/main" id="{B54FE20D-04D2-0AA2-CBA3-BA14477BFCD5}"/>
              </a:ext>
            </a:extLst>
          </p:cNvPr>
          <p:cNvSpPr>
            <a:spLocks noGrp="1"/>
          </p:cNvSpPr>
          <p:nvPr>
            <p:ph type="ftr" sz="quarter" idx="11"/>
          </p:nvPr>
        </p:nvSpPr>
        <p:spPr/>
        <p:txBody>
          <a:bodyPr/>
          <a:lstStyle/>
          <a:p>
            <a:endParaRPr lang="fr-GB"/>
          </a:p>
        </p:txBody>
      </p:sp>
      <p:sp>
        <p:nvSpPr>
          <p:cNvPr id="5" name="Espace réservé du numéro de diapositive 4">
            <a:extLst>
              <a:ext uri="{FF2B5EF4-FFF2-40B4-BE49-F238E27FC236}">
                <a16:creationId xmlns:a16="http://schemas.microsoft.com/office/drawing/2014/main" id="{50390500-6586-42CD-EF63-C7D52EEA76C6}"/>
              </a:ext>
            </a:extLst>
          </p:cNvPr>
          <p:cNvSpPr>
            <a:spLocks noGrp="1"/>
          </p:cNvSpPr>
          <p:nvPr>
            <p:ph type="sldNum" sz="quarter" idx="12"/>
          </p:nvPr>
        </p:nvSpPr>
        <p:spPr/>
        <p:txBody>
          <a:bodyPr/>
          <a:lstStyle/>
          <a:p>
            <a:fld id="{EC5D2E49-47D4-5149-9525-F10840D1099C}" type="slidenum">
              <a:rPr lang="fr-GB" smtClean="0"/>
              <a:t>‹N°›</a:t>
            </a:fld>
            <a:endParaRPr lang="fr-GB"/>
          </a:p>
        </p:txBody>
      </p:sp>
    </p:spTree>
    <p:extLst>
      <p:ext uri="{BB962C8B-B14F-4D97-AF65-F5344CB8AC3E}">
        <p14:creationId xmlns:p14="http://schemas.microsoft.com/office/powerpoint/2010/main" val="11320823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a:extLst>
              <a:ext uri="{FF2B5EF4-FFF2-40B4-BE49-F238E27FC236}">
                <a16:creationId xmlns:a16="http://schemas.microsoft.com/office/drawing/2014/main" id="{B2550902-8CD5-671E-F5A0-63197292133F}"/>
              </a:ext>
            </a:extLst>
          </p:cNvPr>
          <p:cNvSpPr>
            <a:spLocks noGrp="1"/>
          </p:cNvSpPr>
          <p:nvPr>
            <p:ph type="dt" sz="half" idx="10"/>
          </p:nvPr>
        </p:nvSpPr>
        <p:spPr/>
        <p:txBody>
          <a:bodyPr/>
          <a:lstStyle/>
          <a:p>
            <a:fld id="{84A26F4D-AFD9-9E40-A225-7DB51F0A3A38}" type="datetimeFigureOut">
              <a:rPr lang="fr-GB" smtClean="0"/>
              <a:t>04/11/2024</a:t>
            </a:fld>
            <a:endParaRPr lang="fr-GB"/>
          </a:p>
        </p:txBody>
      </p:sp>
      <p:sp>
        <p:nvSpPr>
          <p:cNvPr id="3" name="Espace réservé du pied de page 2">
            <a:extLst>
              <a:ext uri="{FF2B5EF4-FFF2-40B4-BE49-F238E27FC236}">
                <a16:creationId xmlns:a16="http://schemas.microsoft.com/office/drawing/2014/main" id="{44E37FA6-A655-BB47-43C7-E452056E8DA5}"/>
              </a:ext>
            </a:extLst>
          </p:cNvPr>
          <p:cNvSpPr>
            <a:spLocks noGrp="1"/>
          </p:cNvSpPr>
          <p:nvPr>
            <p:ph type="ftr" sz="quarter" idx="11"/>
          </p:nvPr>
        </p:nvSpPr>
        <p:spPr/>
        <p:txBody>
          <a:bodyPr/>
          <a:lstStyle/>
          <a:p>
            <a:endParaRPr lang="fr-GB"/>
          </a:p>
        </p:txBody>
      </p:sp>
      <p:sp>
        <p:nvSpPr>
          <p:cNvPr id="4" name="Espace réservé du numéro de diapositive 3">
            <a:extLst>
              <a:ext uri="{FF2B5EF4-FFF2-40B4-BE49-F238E27FC236}">
                <a16:creationId xmlns:a16="http://schemas.microsoft.com/office/drawing/2014/main" id="{C392F3DC-5E8C-7096-41E3-3C22BD39C47C}"/>
              </a:ext>
            </a:extLst>
          </p:cNvPr>
          <p:cNvSpPr>
            <a:spLocks noGrp="1"/>
          </p:cNvSpPr>
          <p:nvPr>
            <p:ph type="sldNum" sz="quarter" idx="12"/>
          </p:nvPr>
        </p:nvSpPr>
        <p:spPr/>
        <p:txBody>
          <a:bodyPr/>
          <a:lstStyle/>
          <a:p>
            <a:fld id="{EC5D2E49-47D4-5149-9525-F10840D1099C}" type="slidenum">
              <a:rPr lang="fr-GB" smtClean="0"/>
              <a:t>‹N°›</a:t>
            </a:fld>
            <a:endParaRPr lang="fr-GB"/>
          </a:p>
        </p:txBody>
      </p:sp>
    </p:spTree>
    <p:extLst>
      <p:ext uri="{BB962C8B-B14F-4D97-AF65-F5344CB8AC3E}">
        <p14:creationId xmlns:p14="http://schemas.microsoft.com/office/powerpoint/2010/main" val="2567780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70E1158D-CB0B-D880-F25F-3819C97D87F2}"/>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fr-GB"/>
          </a:p>
        </p:txBody>
      </p:sp>
      <p:sp>
        <p:nvSpPr>
          <p:cNvPr id="3" name="Espace réservé du contenu 2">
            <a:extLst>
              <a:ext uri="{FF2B5EF4-FFF2-40B4-BE49-F238E27FC236}">
                <a16:creationId xmlns:a16="http://schemas.microsoft.com/office/drawing/2014/main" id="{F4C9D7C5-A0EC-2ADF-7A87-EE4912C788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GB"/>
          </a:p>
        </p:txBody>
      </p:sp>
      <p:sp>
        <p:nvSpPr>
          <p:cNvPr id="4" name="Espace réservé du texte 3">
            <a:extLst>
              <a:ext uri="{FF2B5EF4-FFF2-40B4-BE49-F238E27FC236}">
                <a16:creationId xmlns:a16="http://schemas.microsoft.com/office/drawing/2014/main" id="{252121DF-2A3D-2456-72B1-08595F5284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29A60E5A-43FF-856B-9770-5C712673D143}"/>
              </a:ext>
            </a:extLst>
          </p:cNvPr>
          <p:cNvSpPr>
            <a:spLocks noGrp="1"/>
          </p:cNvSpPr>
          <p:nvPr>
            <p:ph type="dt" sz="half" idx="10"/>
          </p:nvPr>
        </p:nvSpPr>
        <p:spPr/>
        <p:txBody>
          <a:bodyPr/>
          <a:lstStyle/>
          <a:p>
            <a:fld id="{84A26F4D-AFD9-9E40-A225-7DB51F0A3A38}" type="datetimeFigureOut">
              <a:rPr lang="fr-GB" smtClean="0"/>
              <a:t>04/11/2024</a:t>
            </a:fld>
            <a:endParaRPr lang="fr-GB"/>
          </a:p>
        </p:txBody>
      </p:sp>
      <p:sp>
        <p:nvSpPr>
          <p:cNvPr id="6" name="Espace réservé du pied de page 5">
            <a:extLst>
              <a:ext uri="{FF2B5EF4-FFF2-40B4-BE49-F238E27FC236}">
                <a16:creationId xmlns:a16="http://schemas.microsoft.com/office/drawing/2014/main" id="{D457503C-142D-5CB2-E3C2-4AF60C3B1364}"/>
              </a:ext>
            </a:extLst>
          </p:cNvPr>
          <p:cNvSpPr>
            <a:spLocks noGrp="1"/>
          </p:cNvSpPr>
          <p:nvPr>
            <p:ph type="ftr" sz="quarter" idx="11"/>
          </p:nvPr>
        </p:nvSpPr>
        <p:spPr/>
        <p:txBody>
          <a:bodyPr/>
          <a:lstStyle/>
          <a:p>
            <a:endParaRPr lang="fr-GB"/>
          </a:p>
        </p:txBody>
      </p:sp>
      <p:sp>
        <p:nvSpPr>
          <p:cNvPr id="7" name="Espace réservé du numéro de diapositive 6">
            <a:extLst>
              <a:ext uri="{FF2B5EF4-FFF2-40B4-BE49-F238E27FC236}">
                <a16:creationId xmlns:a16="http://schemas.microsoft.com/office/drawing/2014/main" id="{24F7131E-0B74-DD0A-ED8A-3C4AF3F328E9}"/>
              </a:ext>
            </a:extLst>
          </p:cNvPr>
          <p:cNvSpPr>
            <a:spLocks noGrp="1"/>
          </p:cNvSpPr>
          <p:nvPr>
            <p:ph type="sldNum" sz="quarter" idx="12"/>
          </p:nvPr>
        </p:nvSpPr>
        <p:spPr/>
        <p:txBody>
          <a:bodyPr/>
          <a:lstStyle/>
          <a:p>
            <a:fld id="{EC5D2E49-47D4-5149-9525-F10840D1099C}" type="slidenum">
              <a:rPr lang="fr-GB" smtClean="0"/>
              <a:t>‹N°›</a:t>
            </a:fld>
            <a:endParaRPr lang="fr-GB"/>
          </a:p>
        </p:txBody>
      </p:sp>
    </p:spTree>
    <p:extLst>
      <p:ext uri="{BB962C8B-B14F-4D97-AF65-F5344CB8AC3E}">
        <p14:creationId xmlns:p14="http://schemas.microsoft.com/office/powerpoint/2010/main" val="34001916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C3DE66AB-6FC7-84D3-DB71-F187DA88FD2C}"/>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fr-GB"/>
          </a:p>
        </p:txBody>
      </p:sp>
      <p:sp>
        <p:nvSpPr>
          <p:cNvPr id="3" name="Espace réservé pour une image  2">
            <a:extLst>
              <a:ext uri="{FF2B5EF4-FFF2-40B4-BE49-F238E27FC236}">
                <a16:creationId xmlns:a16="http://schemas.microsoft.com/office/drawing/2014/main" id="{069BBD40-7B39-59CD-6046-20549BB141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fr-GB"/>
          </a:p>
        </p:txBody>
      </p:sp>
      <p:sp>
        <p:nvSpPr>
          <p:cNvPr id="4" name="Espace réservé du texte 3">
            <a:extLst>
              <a:ext uri="{FF2B5EF4-FFF2-40B4-BE49-F238E27FC236}">
                <a16:creationId xmlns:a16="http://schemas.microsoft.com/office/drawing/2014/main" id="{50C63917-623E-6244-43CE-F383AD7E4E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9E868B1A-1742-8C43-71D4-DC69BCDD0F50}"/>
              </a:ext>
            </a:extLst>
          </p:cNvPr>
          <p:cNvSpPr>
            <a:spLocks noGrp="1"/>
          </p:cNvSpPr>
          <p:nvPr>
            <p:ph type="dt" sz="half" idx="10"/>
          </p:nvPr>
        </p:nvSpPr>
        <p:spPr/>
        <p:txBody>
          <a:bodyPr/>
          <a:lstStyle/>
          <a:p>
            <a:fld id="{84A26F4D-AFD9-9E40-A225-7DB51F0A3A38}" type="datetimeFigureOut">
              <a:rPr lang="fr-GB" smtClean="0"/>
              <a:t>04/11/2024</a:t>
            </a:fld>
            <a:endParaRPr lang="fr-GB"/>
          </a:p>
        </p:txBody>
      </p:sp>
      <p:sp>
        <p:nvSpPr>
          <p:cNvPr id="6" name="Espace réservé du pied de page 5">
            <a:extLst>
              <a:ext uri="{FF2B5EF4-FFF2-40B4-BE49-F238E27FC236}">
                <a16:creationId xmlns:a16="http://schemas.microsoft.com/office/drawing/2014/main" id="{B5A901BB-0C5B-0EF1-BFA9-6D1663628C32}"/>
              </a:ext>
            </a:extLst>
          </p:cNvPr>
          <p:cNvSpPr>
            <a:spLocks noGrp="1"/>
          </p:cNvSpPr>
          <p:nvPr>
            <p:ph type="ftr" sz="quarter" idx="11"/>
          </p:nvPr>
        </p:nvSpPr>
        <p:spPr/>
        <p:txBody>
          <a:bodyPr/>
          <a:lstStyle/>
          <a:p>
            <a:endParaRPr lang="fr-GB"/>
          </a:p>
        </p:txBody>
      </p:sp>
      <p:sp>
        <p:nvSpPr>
          <p:cNvPr id="7" name="Espace réservé du numéro de diapositive 6">
            <a:extLst>
              <a:ext uri="{FF2B5EF4-FFF2-40B4-BE49-F238E27FC236}">
                <a16:creationId xmlns:a16="http://schemas.microsoft.com/office/drawing/2014/main" id="{F06C128A-17A5-B05F-AA94-259888CC140B}"/>
              </a:ext>
            </a:extLst>
          </p:cNvPr>
          <p:cNvSpPr>
            <a:spLocks noGrp="1"/>
          </p:cNvSpPr>
          <p:nvPr>
            <p:ph type="sldNum" sz="quarter" idx="12"/>
          </p:nvPr>
        </p:nvSpPr>
        <p:spPr/>
        <p:txBody>
          <a:bodyPr/>
          <a:lstStyle/>
          <a:p>
            <a:fld id="{EC5D2E49-47D4-5149-9525-F10840D1099C}" type="slidenum">
              <a:rPr lang="fr-GB" smtClean="0"/>
              <a:t>‹N°›</a:t>
            </a:fld>
            <a:endParaRPr lang="fr-GB"/>
          </a:p>
        </p:txBody>
      </p:sp>
    </p:spTree>
    <p:extLst>
      <p:ext uri="{BB962C8B-B14F-4D97-AF65-F5344CB8AC3E}">
        <p14:creationId xmlns:p14="http://schemas.microsoft.com/office/powerpoint/2010/main" val="3256299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E8A925B-6025-B68B-CC17-DFC7CEEF2CA3}"/>
              </a:ext>
            </a:extLst>
          </p:cNvPr>
          <p:cNvSpPr>
            <a:spLocks noGrp="1"/>
          </p:cNvSpPr>
          <p:nvPr>
            <p:ph type="title"/>
          </p:nvPr>
        </p:nvSpPr>
        <p:spPr/>
        <p:txBody>
          <a:bodyPr/>
          <a:lstStyle/>
          <a:p>
            <a:r>
              <a:rPr lang="fr-FR"/>
              <a:t>Modifiez le style du titre</a:t>
            </a:r>
            <a:endParaRPr lang="fr-GB"/>
          </a:p>
        </p:txBody>
      </p:sp>
      <p:sp>
        <p:nvSpPr>
          <p:cNvPr id="3" name="Espace réservé du texte vertical 2">
            <a:extLst>
              <a:ext uri="{FF2B5EF4-FFF2-40B4-BE49-F238E27FC236}">
                <a16:creationId xmlns:a16="http://schemas.microsoft.com/office/drawing/2014/main" id="{9CDED813-FB37-89C7-D508-646C1574CB7D}"/>
              </a:ext>
            </a:extLst>
          </p:cNvPr>
          <p:cNvSpPr>
            <a:spLocks noGrp="1"/>
          </p:cNvSpPr>
          <p:nvPr>
            <p:ph type="body" orient="vert" idx="1"/>
          </p:nvPr>
        </p:nvSpPr>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GB"/>
          </a:p>
        </p:txBody>
      </p:sp>
      <p:sp>
        <p:nvSpPr>
          <p:cNvPr id="4" name="Espace réservé de la date 3">
            <a:extLst>
              <a:ext uri="{FF2B5EF4-FFF2-40B4-BE49-F238E27FC236}">
                <a16:creationId xmlns:a16="http://schemas.microsoft.com/office/drawing/2014/main" id="{3B01752C-8A1F-EB02-E8B2-78641C9419DD}"/>
              </a:ext>
            </a:extLst>
          </p:cNvPr>
          <p:cNvSpPr>
            <a:spLocks noGrp="1"/>
          </p:cNvSpPr>
          <p:nvPr>
            <p:ph type="dt" sz="half" idx="10"/>
          </p:nvPr>
        </p:nvSpPr>
        <p:spPr/>
        <p:txBody>
          <a:bodyPr/>
          <a:lstStyle/>
          <a:p>
            <a:fld id="{84A26F4D-AFD9-9E40-A225-7DB51F0A3A38}" type="datetimeFigureOut">
              <a:rPr lang="fr-GB" smtClean="0"/>
              <a:t>04/11/2024</a:t>
            </a:fld>
            <a:endParaRPr lang="fr-GB"/>
          </a:p>
        </p:txBody>
      </p:sp>
      <p:sp>
        <p:nvSpPr>
          <p:cNvPr id="5" name="Espace réservé du pied de page 4">
            <a:extLst>
              <a:ext uri="{FF2B5EF4-FFF2-40B4-BE49-F238E27FC236}">
                <a16:creationId xmlns:a16="http://schemas.microsoft.com/office/drawing/2014/main" id="{1A8D84A0-0E35-7724-113F-A64365608332}"/>
              </a:ext>
            </a:extLst>
          </p:cNvPr>
          <p:cNvSpPr>
            <a:spLocks noGrp="1"/>
          </p:cNvSpPr>
          <p:nvPr>
            <p:ph type="ftr" sz="quarter" idx="11"/>
          </p:nvPr>
        </p:nvSpPr>
        <p:spPr/>
        <p:txBody>
          <a:bodyPr/>
          <a:lstStyle/>
          <a:p>
            <a:endParaRPr lang="fr-GB"/>
          </a:p>
        </p:txBody>
      </p:sp>
      <p:sp>
        <p:nvSpPr>
          <p:cNvPr id="6" name="Espace réservé du numéro de diapositive 5">
            <a:extLst>
              <a:ext uri="{FF2B5EF4-FFF2-40B4-BE49-F238E27FC236}">
                <a16:creationId xmlns:a16="http://schemas.microsoft.com/office/drawing/2014/main" id="{678CE3B6-0E42-0068-9FDB-35EB2F98D746}"/>
              </a:ext>
            </a:extLst>
          </p:cNvPr>
          <p:cNvSpPr>
            <a:spLocks noGrp="1"/>
          </p:cNvSpPr>
          <p:nvPr>
            <p:ph type="sldNum" sz="quarter" idx="12"/>
          </p:nvPr>
        </p:nvSpPr>
        <p:spPr/>
        <p:txBody>
          <a:bodyPr/>
          <a:lstStyle/>
          <a:p>
            <a:fld id="{EC5D2E49-47D4-5149-9525-F10840D1099C}" type="slidenum">
              <a:rPr lang="fr-GB" smtClean="0"/>
              <a:t>‹N°›</a:t>
            </a:fld>
            <a:endParaRPr lang="fr-GB"/>
          </a:p>
        </p:txBody>
      </p:sp>
    </p:spTree>
    <p:extLst>
      <p:ext uri="{BB962C8B-B14F-4D97-AF65-F5344CB8AC3E}">
        <p14:creationId xmlns:p14="http://schemas.microsoft.com/office/powerpoint/2010/main" val="2802664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a:extLst>
              <a:ext uri="{FF2B5EF4-FFF2-40B4-BE49-F238E27FC236}">
                <a16:creationId xmlns:a16="http://schemas.microsoft.com/office/drawing/2014/main" id="{68E6CBF8-4C74-13F6-3320-2CB71C8222C3}"/>
              </a:ext>
            </a:extLst>
          </p:cNvPr>
          <p:cNvSpPr>
            <a:spLocks noGrp="1"/>
          </p:cNvSpPr>
          <p:nvPr>
            <p:ph type="title" orient="vert"/>
          </p:nvPr>
        </p:nvSpPr>
        <p:spPr>
          <a:xfrm>
            <a:off x="8724900" y="365125"/>
            <a:ext cx="2628900" cy="5811838"/>
          </a:xfrm>
        </p:spPr>
        <p:txBody>
          <a:bodyPr vert="eaVert"/>
          <a:lstStyle/>
          <a:p>
            <a:r>
              <a:rPr lang="fr-FR"/>
              <a:t>Modifiez le style du titre</a:t>
            </a:r>
            <a:endParaRPr lang="fr-GB"/>
          </a:p>
        </p:txBody>
      </p:sp>
      <p:sp>
        <p:nvSpPr>
          <p:cNvPr id="3" name="Espace réservé du texte vertical 2">
            <a:extLst>
              <a:ext uri="{FF2B5EF4-FFF2-40B4-BE49-F238E27FC236}">
                <a16:creationId xmlns:a16="http://schemas.microsoft.com/office/drawing/2014/main" id="{3A6F5983-8475-CC42-1453-7F38F9C7C7B5}"/>
              </a:ext>
            </a:extLst>
          </p:cNvPr>
          <p:cNvSpPr>
            <a:spLocks noGrp="1"/>
          </p:cNvSpPr>
          <p:nvPr>
            <p:ph type="body" orient="vert" idx="1"/>
          </p:nvPr>
        </p:nvSpPr>
        <p:spPr>
          <a:xfrm>
            <a:off x="838200" y="365125"/>
            <a:ext cx="7734300" cy="5811838"/>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GB"/>
          </a:p>
        </p:txBody>
      </p:sp>
      <p:sp>
        <p:nvSpPr>
          <p:cNvPr id="4" name="Espace réservé de la date 3">
            <a:extLst>
              <a:ext uri="{FF2B5EF4-FFF2-40B4-BE49-F238E27FC236}">
                <a16:creationId xmlns:a16="http://schemas.microsoft.com/office/drawing/2014/main" id="{D3B1B8FD-9A27-E579-9037-3ACC41F84158}"/>
              </a:ext>
            </a:extLst>
          </p:cNvPr>
          <p:cNvSpPr>
            <a:spLocks noGrp="1"/>
          </p:cNvSpPr>
          <p:nvPr>
            <p:ph type="dt" sz="half" idx="10"/>
          </p:nvPr>
        </p:nvSpPr>
        <p:spPr/>
        <p:txBody>
          <a:bodyPr/>
          <a:lstStyle/>
          <a:p>
            <a:fld id="{84A26F4D-AFD9-9E40-A225-7DB51F0A3A38}" type="datetimeFigureOut">
              <a:rPr lang="fr-GB" smtClean="0"/>
              <a:t>04/11/2024</a:t>
            </a:fld>
            <a:endParaRPr lang="fr-GB"/>
          </a:p>
        </p:txBody>
      </p:sp>
      <p:sp>
        <p:nvSpPr>
          <p:cNvPr id="5" name="Espace réservé du pied de page 4">
            <a:extLst>
              <a:ext uri="{FF2B5EF4-FFF2-40B4-BE49-F238E27FC236}">
                <a16:creationId xmlns:a16="http://schemas.microsoft.com/office/drawing/2014/main" id="{59BAA740-25F7-C59C-78C6-534600FF2684}"/>
              </a:ext>
            </a:extLst>
          </p:cNvPr>
          <p:cNvSpPr>
            <a:spLocks noGrp="1"/>
          </p:cNvSpPr>
          <p:nvPr>
            <p:ph type="ftr" sz="quarter" idx="11"/>
          </p:nvPr>
        </p:nvSpPr>
        <p:spPr/>
        <p:txBody>
          <a:bodyPr/>
          <a:lstStyle/>
          <a:p>
            <a:endParaRPr lang="fr-GB"/>
          </a:p>
        </p:txBody>
      </p:sp>
      <p:sp>
        <p:nvSpPr>
          <p:cNvPr id="6" name="Espace réservé du numéro de diapositive 5">
            <a:extLst>
              <a:ext uri="{FF2B5EF4-FFF2-40B4-BE49-F238E27FC236}">
                <a16:creationId xmlns:a16="http://schemas.microsoft.com/office/drawing/2014/main" id="{CD521ECD-498A-3E5A-596B-04816C3721FF}"/>
              </a:ext>
            </a:extLst>
          </p:cNvPr>
          <p:cNvSpPr>
            <a:spLocks noGrp="1"/>
          </p:cNvSpPr>
          <p:nvPr>
            <p:ph type="sldNum" sz="quarter" idx="12"/>
          </p:nvPr>
        </p:nvSpPr>
        <p:spPr/>
        <p:txBody>
          <a:bodyPr/>
          <a:lstStyle/>
          <a:p>
            <a:fld id="{EC5D2E49-47D4-5149-9525-F10840D1099C}" type="slidenum">
              <a:rPr lang="fr-GB" smtClean="0"/>
              <a:t>‹N°›</a:t>
            </a:fld>
            <a:endParaRPr lang="fr-GB"/>
          </a:p>
        </p:txBody>
      </p:sp>
    </p:spTree>
    <p:extLst>
      <p:ext uri="{BB962C8B-B14F-4D97-AF65-F5344CB8AC3E}">
        <p14:creationId xmlns:p14="http://schemas.microsoft.com/office/powerpoint/2010/main" val="3111770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u titre 1">
            <a:extLst>
              <a:ext uri="{FF2B5EF4-FFF2-40B4-BE49-F238E27FC236}">
                <a16:creationId xmlns:a16="http://schemas.microsoft.com/office/drawing/2014/main" id="{61549F9E-BF67-EEB5-8F69-5E89D55524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fr-FR"/>
              <a:t>Modifiez le style du titre</a:t>
            </a:r>
            <a:endParaRPr lang="fr-GB"/>
          </a:p>
        </p:txBody>
      </p:sp>
      <p:sp>
        <p:nvSpPr>
          <p:cNvPr id="3" name="Espace réservé du texte 2">
            <a:extLst>
              <a:ext uri="{FF2B5EF4-FFF2-40B4-BE49-F238E27FC236}">
                <a16:creationId xmlns:a16="http://schemas.microsoft.com/office/drawing/2014/main" id="{9C518725-3EC1-BF48-801B-2A96D99814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fr-GB"/>
          </a:p>
        </p:txBody>
      </p:sp>
      <p:sp>
        <p:nvSpPr>
          <p:cNvPr id="4" name="Espace réservé de la date 3">
            <a:extLst>
              <a:ext uri="{FF2B5EF4-FFF2-40B4-BE49-F238E27FC236}">
                <a16:creationId xmlns:a16="http://schemas.microsoft.com/office/drawing/2014/main" id="{0F3E0FB5-850D-BBCD-BE6F-1D75A0DDA1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A26F4D-AFD9-9E40-A225-7DB51F0A3A38}" type="datetimeFigureOut">
              <a:rPr lang="fr-GB" smtClean="0"/>
              <a:t>04/11/2024</a:t>
            </a:fld>
            <a:endParaRPr lang="fr-GB"/>
          </a:p>
        </p:txBody>
      </p:sp>
      <p:sp>
        <p:nvSpPr>
          <p:cNvPr id="5" name="Espace réservé du pied de page 4">
            <a:extLst>
              <a:ext uri="{FF2B5EF4-FFF2-40B4-BE49-F238E27FC236}">
                <a16:creationId xmlns:a16="http://schemas.microsoft.com/office/drawing/2014/main" id="{D49CB964-F0AE-5DE7-7F10-5A37B39AF1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fr-GB"/>
          </a:p>
        </p:txBody>
      </p:sp>
      <p:sp>
        <p:nvSpPr>
          <p:cNvPr id="6" name="Espace réservé du numéro de diapositive 5">
            <a:extLst>
              <a:ext uri="{FF2B5EF4-FFF2-40B4-BE49-F238E27FC236}">
                <a16:creationId xmlns:a16="http://schemas.microsoft.com/office/drawing/2014/main" id="{0D23B5EA-69D6-5AC0-8F3E-6CA7D43B225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C5D2E49-47D4-5149-9525-F10840D1099C}" type="slidenum">
              <a:rPr lang="fr-GB" smtClean="0"/>
              <a:t>‹N°›</a:t>
            </a:fld>
            <a:endParaRPr lang="fr-GB"/>
          </a:p>
        </p:txBody>
      </p:sp>
    </p:spTree>
    <p:extLst>
      <p:ext uri="{BB962C8B-B14F-4D97-AF65-F5344CB8AC3E}">
        <p14:creationId xmlns:p14="http://schemas.microsoft.com/office/powerpoint/2010/main" val="33020960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r-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93" name="Rectangle 16392">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6" name="Picture 2" descr="Welcome — Barking &amp; Dagenham College">
            <a:extLst>
              <a:ext uri="{FF2B5EF4-FFF2-40B4-BE49-F238E27FC236}">
                <a16:creationId xmlns:a16="http://schemas.microsoft.com/office/drawing/2014/main" id="{292949BE-D221-6EA9-316C-AE519D0BC13B}"/>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l="5689" r="18310" b="-1"/>
          <a:stretch/>
        </p:blipFill>
        <p:spPr bwMode="auto">
          <a:xfrm>
            <a:off x="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re 1">
            <a:extLst>
              <a:ext uri="{FF2B5EF4-FFF2-40B4-BE49-F238E27FC236}">
                <a16:creationId xmlns:a16="http://schemas.microsoft.com/office/drawing/2014/main" id="{8C20A970-0859-EDE3-10C3-80E2100A645E}"/>
              </a:ext>
            </a:extLst>
          </p:cNvPr>
          <p:cNvSpPr>
            <a:spLocks noGrp="1"/>
          </p:cNvSpPr>
          <p:nvPr>
            <p:ph type="title"/>
          </p:nvPr>
        </p:nvSpPr>
        <p:spPr>
          <a:xfrm>
            <a:off x="126143" y="136634"/>
            <a:ext cx="6289408" cy="1429407"/>
          </a:xfrm>
        </p:spPr>
        <p:txBody>
          <a:bodyPr>
            <a:normAutofit/>
          </a:bodyPr>
          <a:lstStyle/>
          <a:p>
            <a:pPr algn="ctr"/>
            <a:r>
              <a:rPr lang="en-GB" altLang="en-US" b="1" dirty="0">
                <a:ln w="22225">
                  <a:solidFill>
                    <a:srgbClr val="FFFFFF"/>
                  </a:solidFill>
                </a:ln>
              </a:rPr>
              <a:t>Community Care and Development</a:t>
            </a:r>
            <a:endParaRPr lang="fr-GB" dirty="0">
              <a:ln w="22225">
                <a:solidFill>
                  <a:srgbClr val="FFFFFF"/>
                </a:solidFill>
              </a:ln>
            </a:endParaRPr>
          </a:p>
        </p:txBody>
      </p:sp>
      <p:cxnSp>
        <p:nvCxnSpPr>
          <p:cNvPr id="16395" name="Straight Connector 16394">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16397" name="Content Placeholder 16389">
            <a:extLst>
              <a:ext uri="{FF2B5EF4-FFF2-40B4-BE49-F238E27FC236}">
                <a16:creationId xmlns:a16="http://schemas.microsoft.com/office/drawing/2014/main" id="{8EEC4720-A2F4-10FD-70FC-A8E7830C4209}"/>
              </a:ext>
            </a:extLst>
          </p:cNvPr>
          <p:cNvGraphicFramePr>
            <a:graphicFrameLocks noGrp="1"/>
          </p:cNvGraphicFramePr>
          <p:nvPr>
            <p:ph idx="1"/>
            <p:extLst>
              <p:ext uri="{D42A27DB-BD31-4B8C-83A1-F6EECF244321}">
                <p14:modId xmlns:p14="http://schemas.microsoft.com/office/powerpoint/2010/main" val="1956266592"/>
              </p:ext>
            </p:extLst>
          </p:nvPr>
        </p:nvGraphicFramePr>
        <p:xfrm>
          <a:off x="7534641" y="1065862"/>
          <a:ext cx="3860002" cy="4726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ZoneTexte 3">
            <a:extLst>
              <a:ext uri="{FF2B5EF4-FFF2-40B4-BE49-F238E27FC236}">
                <a16:creationId xmlns:a16="http://schemas.microsoft.com/office/drawing/2014/main" id="{9577F062-5B09-C22C-2F33-82FF1B6C3751}"/>
              </a:ext>
            </a:extLst>
          </p:cNvPr>
          <p:cNvSpPr txBox="1"/>
          <p:nvPr/>
        </p:nvSpPr>
        <p:spPr>
          <a:xfrm>
            <a:off x="126143" y="2286000"/>
            <a:ext cx="4052713" cy="584775"/>
          </a:xfrm>
          <a:prstGeom prst="rect">
            <a:avLst/>
          </a:prstGeom>
          <a:noFill/>
        </p:spPr>
        <p:txBody>
          <a:bodyPr wrap="none" rtlCol="0">
            <a:spAutoFit/>
          </a:bodyPr>
          <a:lstStyle/>
          <a:p>
            <a:r>
              <a:rPr lang="fr-GB" sz="3200" b="1" dirty="0"/>
              <a:t>Barking &amp; Dagenham</a:t>
            </a:r>
          </a:p>
        </p:txBody>
      </p:sp>
      <p:sp>
        <p:nvSpPr>
          <p:cNvPr id="9" name="ZoneTexte 8">
            <a:extLst>
              <a:ext uri="{FF2B5EF4-FFF2-40B4-BE49-F238E27FC236}">
                <a16:creationId xmlns:a16="http://schemas.microsoft.com/office/drawing/2014/main" id="{9F1F0E83-6DB9-A16E-50C0-166BA4F05E68}"/>
              </a:ext>
            </a:extLst>
          </p:cNvPr>
          <p:cNvSpPr txBox="1"/>
          <p:nvPr/>
        </p:nvSpPr>
        <p:spPr>
          <a:xfrm>
            <a:off x="797338" y="6447895"/>
            <a:ext cx="565873" cy="97684"/>
          </a:xfrm>
          <a:prstGeom prst="rect">
            <a:avLst/>
          </a:prstGeom>
          <a:noFill/>
        </p:spPr>
        <p:txBody>
          <a:bodyPr wrap="square" rtlCol="0">
            <a:spAutoFit/>
          </a:bodyPr>
          <a:lstStyle/>
          <a:p>
            <a:endParaRPr lang="fr-GB" dirty="0"/>
          </a:p>
        </p:txBody>
      </p:sp>
      <p:pic>
        <p:nvPicPr>
          <p:cNvPr id="16396" name="Picture 12" descr="Current Students | University of Wales Trinity Saint David">
            <a:extLst>
              <a:ext uri="{FF2B5EF4-FFF2-40B4-BE49-F238E27FC236}">
                <a16:creationId xmlns:a16="http://schemas.microsoft.com/office/drawing/2014/main" id="{A771BB01-A11A-30A7-B7AA-189A2C24CC7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0" y="5613827"/>
            <a:ext cx="2270254" cy="11918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072566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FEA0C0D2-89C5-A4BC-E58E-C76BD0137EB4}"/>
              </a:ext>
            </a:extLst>
          </p:cNvPr>
          <p:cNvSpPr>
            <a:spLocks noGrp="1"/>
          </p:cNvSpPr>
          <p:nvPr>
            <p:ph type="ctrTitle"/>
          </p:nvPr>
        </p:nvSpPr>
        <p:spPr>
          <a:xfrm>
            <a:off x="9177138" y="337448"/>
            <a:ext cx="2469624" cy="2846070"/>
          </a:xfrm>
        </p:spPr>
        <p:txBody>
          <a:bodyPr anchor="ctr">
            <a:normAutofit/>
          </a:bodyPr>
          <a:lstStyle/>
          <a:p>
            <a:pPr algn="l"/>
            <a:r>
              <a:rPr lang="fr-GB" sz="2600" dirty="0"/>
              <a:t>INTRODUCTION</a:t>
            </a:r>
          </a:p>
        </p:txBody>
      </p:sp>
      <p:sp>
        <p:nvSpPr>
          <p:cNvPr id="3" name="Sous-titre 2">
            <a:extLst>
              <a:ext uri="{FF2B5EF4-FFF2-40B4-BE49-F238E27FC236}">
                <a16:creationId xmlns:a16="http://schemas.microsoft.com/office/drawing/2014/main" id="{26D036AB-939C-76AD-25AE-5663743AB3F3}"/>
              </a:ext>
            </a:extLst>
          </p:cNvPr>
          <p:cNvSpPr>
            <a:spLocks noGrp="1"/>
          </p:cNvSpPr>
          <p:nvPr>
            <p:ph type="subTitle" idx="1"/>
          </p:nvPr>
        </p:nvSpPr>
        <p:spPr>
          <a:xfrm>
            <a:off x="8733792" y="3941379"/>
            <a:ext cx="3269022" cy="2438400"/>
          </a:xfrm>
        </p:spPr>
        <p:txBody>
          <a:bodyPr>
            <a:normAutofit lnSpcReduction="10000"/>
          </a:bodyPr>
          <a:lstStyle/>
          <a:p>
            <a:r>
              <a:rPr lang="en-GB" sz="1200" dirty="0"/>
              <a:t>“</a:t>
            </a:r>
            <a:r>
              <a:rPr lang="en-GB" sz="2200" dirty="0">
                <a:latin typeface="Arial" panose="020B0604020202020204" pitchFamily="34" charset="0"/>
                <a:cs typeface="Arial" panose="020B0604020202020204" pitchFamily="34" charset="0"/>
              </a:rPr>
              <a:t>A community is a social group of any size whose members reside in a specific locality, share government, and often have a common cultural and historical heritage” (Dictionary, 2024). </a:t>
            </a:r>
          </a:p>
          <a:p>
            <a:pPr algn="l"/>
            <a:endParaRPr lang="fr-GB" sz="1200" dirty="0"/>
          </a:p>
        </p:txBody>
      </p:sp>
      <p:sp>
        <p:nvSpPr>
          <p:cNvPr id="34" name="Rectangle 33">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ommunity Column : A disappointing display from East Midlands Railway. –  NG9 News">
            <a:extLst>
              <a:ext uri="{FF2B5EF4-FFF2-40B4-BE49-F238E27FC236}">
                <a16:creationId xmlns:a16="http://schemas.microsoft.com/office/drawing/2014/main" id="{902E269C-9061-F96F-639B-23CA918B179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5238" y="1360858"/>
            <a:ext cx="7608304" cy="4207240"/>
          </a:xfrm>
          <a:prstGeom prst="rect">
            <a:avLst/>
          </a:prstGeom>
          <a:noFill/>
          <a:extLst>
            <a:ext uri="{909E8E84-426E-40DD-AFC4-6F175D3DCCD1}">
              <a14:hiddenFill xmlns:a14="http://schemas.microsoft.com/office/drawing/2010/main">
                <a:solidFill>
                  <a:srgbClr val="FFFFFF"/>
                </a:solidFill>
              </a14:hiddenFill>
            </a:ext>
          </a:extLst>
        </p:spPr>
      </p:pic>
      <p:sp>
        <p:nvSpPr>
          <p:cNvPr id="36" name="Rectangle 35">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ZoneTexte 4">
            <a:extLst>
              <a:ext uri="{FF2B5EF4-FFF2-40B4-BE49-F238E27FC236}">
                <a16:creationId xmlns:a16="http://schemas.microsoft.com/office/drawing/2014/main" id="{6881ECD0-EC4F-1394-83ED-9F0626A8D341}"/>
              </a:ext>
            </a:extLst>
          </p:cNvPr>
          <p:cNvSpPr txBox="1"/>
          <p:nvPr/>
        </p:nvSpPr>
        <p:spPr>
          <a:xfrm>
            <a:off x="409904" y="6281674"/>
            <a:ext cx="4427366" cy="369332"/>
          </a:xfrm>
          <a:prstGeom prst="rect">
            <a:avLst/>
          </a:prstGeom>
          <a:noFill/>
        </p:spPr>
        <p:txBody>
          <a:bodyPr wrap="none" rtlCol="0">
            <a:spAutoFit/>
          </a:bodyPr>
          <a:lstStyle/>
          <a:p>
            <a:r>
              <a:rPr lang="fr-GB" dirty="0"/>
              <a:t>(Worlds End and Lots Road Big Local,2024)</a:t>
            </a:r>
          </a:p>
        </p:txBody>
      </p:sp>
    </p:spTree>
    <p:extLst>
      <p:ext uri="{BB962C8B-B14F-4D97-AF65-F5344CB8AC3E}">
        <p14:creationId xmlns:p14="http://schemas.microsoft.com/office/powerpoint/2010/main" val="385126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8F0892AF-CEBB-67EE-BB01-28A213F827C0}"/>
              </a:ext>
            </a:extLst>
          </p:cNvPr>
          <p:cNvSpPr>
            <a:spLocks noGrp="1"/>
          </p:cNvSpPr>
          <p:nvPr>
            <p:ph type="title"/>
          </p:nvPr>
        </p:nvSpPr>
        <p:spPr>
          <a:xfrm>
            <a:off x="6412091" y="501651"/>
            <a:ext cx="4395340" cy="1716255"/>
          </a:xfrm>
        </p:spPr>
        <p:txBody>
          <a:bodyPr anchor="b">
            <a:normAutofit/>
          </a:bodyPr>
          <a:lstStyle/>
          <a:p>
            <a:pPr algn="ctr"/>
            <a:r>
              <a:rPr lang="fr-GB" sz="4300" b="1" dirty="0"/>
              <a:t>INTRODUCTION</a:t>
            </a:r>
          </a:p>
        </p:txBody>
      </p:sp>
      <p:sp>
        <p:nvSpPr>
          <p:cNvPr id="20" name="Rectangle 1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SRC Community College">
            <a:extLst>
              <a:ext uri="{FF2B5EF4-FFF2-40B4-BE49-F238E27FC236}">
                <a16:creationId xmlns:a16="http://schemas.microsoft.com/office/drawing/2014/main" id="{85D110E1-56FF-B7A5-F603-126F5DEC783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79143" y="1475774"/>
            <a:ext cx="5221625" cy="3906452"/>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Espace réservé du contenu 2">
            <a:extLst>
              <a:ext uri="{FF2B5EF4-FFF2-40B4-BE49-F238E27FC236}">
                <a16:creationId xmlns:a16="http://schemas.microsoft.com/office/drawing/2014/main" id="{00EB71EB-38DE-7692-D53E-9BF8E44438AC}"/>
              </a:ext>
            </a:extLst>
          </p:cNvPr>
          <p:cNvSpPr>
            <a:spLocks noGrp="1"/>
          </p:cNvSpPr>
          <p:nvPr>
            <p:ph idx="1"/>
          </p:nvPr>
        </p:nvSpPr>
        <p:spPr>
          <a:xfrm>
            <a:off x="6392583" y="2645922"/>
            <a:ext cx="4434721" cy="3710427"/>
          </a:xfrm>
        </p:spPr>
        <p:txBody>
          <a:bodyPr anchor="t">
            <a:normAutofit/>
          </a:bodyPr>
          <a:lstStyle/>
          <a:p>
            <a:r>
              <a:rPr lang="fr-GB" sz="2000" dirty="0">
                <a:solidFill>
                  <a:schemeClr val="tx1">
                    <a:alpha val="80000"/>
                  </a:schemeClr>
                </a:solidFill>
              </a:rPr>
              <a:t>A community development is a process where community members take collective action on issue that are important to them (AIFS,2024). </a:t>
            </a:r>
          </a:p>
          <a:p>
            <a:pPr algn="ctr"/>
            <a:r>
              <a:rPr lang="en-GB" sz="2000" dirty="0"/>
              <a:t>AIM: This project aims to reduce poverty in the borough of Barking and Dagenham.</a:t>
            </a:r>
            <a:endParaRPr lang="fr-GB" sz="2000" dirty="0">
              <a:solidFill>
                <a:schemeClr val="tx1">
                  <a:alpha val="80000"/>
                </a:schemeClr>
              </a:solidFill>
            </a:endParaRPr>
          </a:p>
          <a:p>
            <a:endParaRPr lang="fr-GB" sz="2000" dirty="0">
              <a:solidFill>
                <a:schemeClr val="tx1">
                  <a:alpha val="80000"/>
                </a:schemeClr>
              </a:solidFill>
            </a:endParaRPr>
          </a:p>
        </p:txBody>
      </p:sp>
      <p:cxnSp>
        <p:nvCxnSpPr>
          <p:cNvPr id="22" name="Straight Connector 2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5" name="ZoneTexte 4">
            <a:extLst>
              <a:ext uri="{FF2B5EF4-FFF2-40B4-BE49-F238E27FC236}">
                <a16:creationId xmlns:a16="http://schemas.microsoft.com/office/drawing/2014/main" id="{5B3D7A0D-3F9F-826A-532B-CABA68F33B28}"/>
              </a:ext>
            </a:extLst>
          </p:cNvPr>
          <p:cNvSpPr txBox="1"/>
          <p:nvPr/>
        </p:nvSpPr>
        <p:spPr>
          <a:xfrm>
            <a:off x="756745" y="6274676"/>
            <a:ext cx="4052328" cy="369332"/>
          </a:xfrm>
          <a:prstGeom prst="rect">
            <a:avLst/>
          </a:prstGeom>
          <a:noFill/>
        </p:spPr>
        <p:txBody>
          <a:bodyPr wrap="none" rtlCol="0">
            <a:spAutoFit/>
          </a:bodyPr>
          <a:lstStyle/>
          <a:p>
            <a:r>
              <a:rPr lang="fr-GB" dirty="0"/>
              <a:t>(Borobudur training &amp; Consulting,2024)</a:t>
            </a:r>
          </a:p>
        </p:txBody>
      </p:sp>
    </p:spTree>
    <p:extLst>
      <p:ext uri="{BB962C8B-B14F-4D97-AF65-F5344CB8AC3E}">
        <p14:creationId xmlns:p14="http://schemas.microsoft.com/office/powerpoint/2010/main" val="2924401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5" name="Rectangle 14344">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24EFFF3A-54EA-4371-FB79-5EE7F20AD404}"/>
              </a:ext>
            </a:extLst>
          </p:cNvPr>
          <p:cNvSpPr>
            <a:spLocks noGrp="1"/>
          </p:cNvSpPr>
          <p:nvPr>
            <p:ph type="title"/>
          </p:nvPr>
        </p:nvSpPr>
        <p:spPr>
          <a:xfrm>
            <a:off x="645064" y="525982"/>
            <a:ext cx="4282983" cy="1200361"/>
          </a:xfrm>
        </p:spPr>
        <p:txBody>
          <a:bodyPr anchor="b">
            <a:normAutofit/>
          </a:bodyPr>
          <a:lstStyle/>
          <a:p>
            <a:pPr algn="ctr"/>
            <a:r>
              <a:rPr lang="fr-GB" sz="3600" b="1" dirty="0"/>
              <a:t>Population</a:t>
            </a:r>
          </a:p>
        </p:txBody>
      </p:sp>
      <p:sp>
        <p:nvSpPr>
          <p:cNvPr id="14347" name="Rectangle 1434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2" name="Content Placeholder 14341">
            <a:extLst>
              <a:ext uri="{FF2B5EF4-FFF2-40B4-BE49-F238E27FC236}">
                <a16:creationId xmlns:a16="http://schemas.microsoft.com/office/drawing/2014/main" id="{A19CD7C4-680F-E20B-5065-4530D6AB818B}"/>
              </a:ext>
            </a:extLst>
          </p:cNvPr>
          <p:cNvSpPr>
            <a:spLocks noGrp="1"/>
          </p:cNvSpPr>
          <p:nvPr>
            <p:ph idx="1"/>
          </p:nvPr>
        </p:nvSpPr>
        <p:spPr>
          <a:xfrm>
            <a:off x="645066" y="2031101"/>
            <a:ext cx="4282984" cy="3511943"/>
          </a:xfrm>
        </p:spPr>
        <p:txBody>
          <a:bodyPr anchor="ctr">
            <a:normAutofit/>
          </a:bodyPr>
          <a:lstStyle/>
          <a:p>
            <a:pPr algn="ctr"/>
            <a:r>
              <a:rPr lang="en-GB" sz="2400" dirty="0">
                <a:latin typeface="Arial" panose="020B0604020202020204" pitchFamily="34" charset="0"/>
                <a:cs typeface="Arial" panose="020B0604020202020204" pitchFamily="34" charset="0"/>
              </a:rPr>
              <a:t>We count over 218,000 citizens in the borough of Barking and Dagenham 51.3% of Female and 48,7% of Men (Office for National Statistics, 2021).</a:t>
            </a:r>
          </a:p>
          <a:p>
            <a:pPr algn="ctr"/>
            <a:endParaRPr lang="en-GB" sz="1800" dirty="0"/>
          </a:p>
          <a:p>
            <a:endParaRPr lang="en-US" sz="1800" dirty="0"/>
          </a:p>
        </p:txBody>
      </p:sp>
      <p:sp>
        <p:nvSpPr>
          <p:cNvPr id="14349" name="Rectangle 1434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51" name="Rectangle 1435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53" name="Rectangle 1435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8" name="Picture 2">
            <a:extLst>
              <a:ext uri="{FF2B5EF4-FFF2-40B4-BE49-F238E27FC236}">
                <a16:creationId xmlns:a16="http://schemas.microsoft.com/office/drawing/2014/main" id="{3B7AD58B-BFCC-D46B-1474-AA224EE18DD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87738" y="1089498"/>
            <a:ext cx="5628018" cy="44461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8183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Arc 1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re 1">
            <a:extLst>
              <a:ext uri="{FF2B5EF4-FFF2-40B4-BE49-F238E27FC236}">
                <a16:creationId xmlns:a16="http://schemas.microsoft.com/office/drawing/2014/main" id="{A65AB4D1-0678-563D-0B23-41E0D21C73B3}"/>
              </a:ext>
            </a:extLst>
          </p:cNvPr>
          <p:cNvSpPr>
            <a:spLocks noGrp="1"/>
          </p:cNvSpPr>
          <p:nvPr>
            <p:ph type="title"/>
          </p:nvPr>
        </p:nvSpPr>
        <p:spPr>
          <a:xfrm>
            <a:off x="5894962" y="479493"/>
            <a:ext cx="5458838" cy="1325563"/>
          </a:xfrm>
        </p:spPr>
        <p:txBody>
          <a:bodyPr>
            <a:normAutofit/>
          </a:bodyPr>
          <a:lstStyle/>
          <a:p>
            <a:pPr algn="ctr"/>
            <a:r>
              <a:rPr lang="fr-GB" b="1" dirty="0"/>
              <a:t>Religion</a:t>
            </a:r>
          </a:p>
        </p:txBody>
      </p:sp>
      <p:sp>
        <p:nvSpPr>
          <p:cNvPr id="22" name="Freeform: Shape 2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Espace réservé du contenu 3" descr="Une image contenant texte, capture d’écran, Police, Graphique&#10;&#10;Description générée automatiquement">
            <a:extLst>
              <a:ext uri="{FF2B5EF4-FFF2-40B4-BE49-F238E27FC236}">
                <a16:creationId xmlns:a16="http://schemas.microsoft.com/office/drawing/2014/main" id="{90C5F213-C153-5459-0C8A-995D9320CB06}"/>
              </a:ext>
            </a:extLst>
          </p:cNvPr>
          <p:cNvPicPr>
            <a:picLocks noChangeAspect="1"/>
          </p:cNvPicPr>
          <p:nvPr/>
        </p:nvPicPr>
        <p:blipFill>
          <a:blip r:embed="rId2"/>
          <a:stretch>
            <a:fillRect/>
          </a:stretch>
        </p:blipFill>
        <p:spPr>
          <a:xfrm>
            <a:off x="1753358" y="511293"/>
            <a:ext cx="2677029"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8" name="Content Placeholder 7">
            <a:extLst>
              <a:ext uri="{FF2B5EF4-FFF2-40B4-BE49-F238E27FC236}">
                <a16:creationId xmlns:a16="http://schemas.microsoft.com/office/drawing/2014/main" id="{6E382F08-2A08-490B-F551-ECA3F2E04A66}"/>
              </a:ext>
            </a:extLst>
          </p:cNvPr>
          <p:cNvSpPr>
            <a:spLocks noGrp="1"/>
          </p:cNvSpPr>
          <p:nvPr>
            <p:ph idx="1"/>
          </p:nvPr>
        </p:nvSpPr>
        <p:spPr>
          <a:xfrm>
            <a:off x="5894962" y="2585545"/>
            <a:ext cx="5458838" cy="3591418"/>
          </a:xfrm>
        </p:spPr>
        <p:txBody>
          <a:bodyPr>
            <a:normAutofit/>
          </a:bodyPr>
          <a:lstStyle/>
          <a:p>
            <a:pPr algn="ctr"/>
            <a:r>
              <a:rPr lang="en-US" dirty="0"/>
              <a:t>The two main religions in Barking and Dagenham are Christianity with 45,4% and Islam with 24,4% </a:t>
            </a:r>
            <a:r>
              <a:rPr lang="fr-GB" sz="2800" dirty="0"/>
              <a:t>(Barking&amp;Danengham,2021)</a:t>
            </a:r>
            <a:r>
              <a:rPr lang="en-US" dirty="0"/>
              <a:t> </a:t>
            </a:r>
          </a:p>
        </p:txBody>
      </p:sp>
    </p:spTree>
    <p:extLst>
      <p:ext uri="{BB962C8B-B14F-4D97-AF65-F5344CB8AC3E}">
        <p14:creationId xmlns:p14="http://schemas.microsoft.com/office/powerpoint/2010/main" val="2747855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FD2D9C0D-450E-3598-5A99-6E0EE273FC08}"/>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b="1" kern="1200">
                <a:solidFill>
                  <a:srgbClr val="FFFFFF"/>
                </a:solidFill>
                <a:latin typeface="+mj-lt"/>
                <a:ea typeface="+mj-ea"/>
                <a:cs typeface="+mj-cs"/>
              </a:rPr>
              <a:t>Ethnicity</a:t>
            </a:r>
          </a:p>
        </p:txBody>
      </p:sp>
      <p:pic>
        <p:nvPicPr>
          <p:cNvPr id="7" name="Espace réservé du contenu 6" descr="Une image contenant texte, capture d’écran, Police, nombre&#10;&#10;Description générée automatiquement">
            <a:extLst>
              <a:ext uri="{FF2B5EF4-FFF2-40B4-BE49-F238E27FC236}">
                <a16:creationId xmlns:a16="http://schemas.microsoft.com/office/drawing/2014/main" id="{7FF32897-F5B5-D4B3-B295-7B7EDD693FCE}"/>
              </a:ext>
            </a:extLst>
          </p:cNvPr>
          <p:cNvPicPr>
            <a:picLocks noGrp="1" noChangeAspect="1"/>
          </p:cNvPicPr>
          <p:nvPr>
            <p:ph idx="1"/>
          </p:nvPr>
        </p:nvPicPr>
        <p:blipFill>
          <a:blip r:embed="rId2"/>
          <a:stretch>
            <a:fillRect/>
          </a:stretch>
        </p:blipFill>
        <p:spPr>
          <a:xfrm>
            <a:off x="5390258" y="643466"/>
            <a:ext cx="5554815" cy="5568739"/>
          </a:xfrm>
          <a:prstGeom prst="rect">
            <a:avLst/>
          </a:prstGeom>
        </p:spPr>
      </p:pic>
      <p:sp>
        <p:nvSpPr>
          <p:cNvPr id="9" name="ZoneTexte 8">
            <a:extLst>
              <a:ext uri="{FF2B5EF4-FFF2-40B4-BE49-F238E27FC236}">
                <a16:creationId xmlns:a16="http://schemas.microsoft.com/office/drawing/2014/main" id="{F6299355-9FF8-0916-23C6-9CC774E57148}"/>
              </a:ext>
            </a:extLst>
          </p:cNvPr>
          <p:cNvSpPr txBox="1"/>
          <p:nvPr/>
        </p:nvSpPr>
        <p:spPr>
          <a:xfrm>
            <a:off x="3373821" y="6337738"/>
            <a:ext cx="2954335" cy="369332"/>
          </a:xfrm>
          <a:prstGeom prst="rect">
            <a:avLst/>
          </a:prstGeom>
          <a:noFill/>
        </p:spPr>
        <p:txBody>
          <a:bodyPr wrap="none" rtlCol="0">
            <a:spAutoFit/>
          </a:bodyPr>
          <a:lstStyle/>
          <a:p>
            <a:r>
              <a:rPr lang="fr-GB" dirty="0"/>
              <a:t>(Barking &amp; Dagenham,2021)</a:t>
            </a:r>
          </a:p>
        </p:txBody>
      </p:sp>
    </p:spTree>
    <p:extLst>
      <p:ext uri="{BB962C8B-B14F-4D97-AF65-F5344CB8AC3E}">
        <p14:creationId xmlns:p14="http://schemas.microsoft.com/office/powerpoint/2010/main" val="32600195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456" name="Rectangle 18455">
            <a:extLst>
              <a:ext uri="{FF2B5EF4-FFF2-40B4-BE49-F238E27FC236}">
                <a16:creationId xmlns:a16="http://schemas.microsoft.com/office/drawing/2014/main" id="{7ED7575E-88D2-B771-681D-46A7E5541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76457"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4" name="Picture 2" descr="Key issues Stock Photos, Royalty Free Key issues Images | Depositphotos">
            <a:extLst>
              <a:ext uri="{FF2B5EF4-FFF2-40B4-BE49-F238E27FC236}">
                <a16:creationId xmlns:a16="http://schemas.microsoft.com/office/drawing/2014/main" id="{92653ED1-FDE6-4E33-562D-B9D9F2F4FC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3" b="-3"/>
          <a:stretch/>
        </p:blipFill>
        <p:spPr bwMode="auto">
          <a:xfrm>
            <a:off x="1050237" y="702366"/>
            <a:ext cx="5459890" cy="5459890"/>
          </a:xfrm>
          <a:prstGeom prst="rect">
            <a:avLst/>
          </a:prstGeom>
          <a:noFill/>
          <a:extLst>
            <a:ext uri="{909E8E84-426E-40DD-AFC4-6F175D3DCCD1}">
              <a14:hiddenFill xmlns:a14="http://schemas.microsoft.com/office/drawing/2010/main">
                <a:solidFill>
                  <a:srgbClr val="FFFFFF"/>
                </a:solidFill>
              </a14:hiddenFill>
            </a:ext>
          </a:extLst>
        </p:spPr>
      </p:pic>
      <p:cxnSp>
        <p:nvCxnSpPr>
          <p:cNvPr id="18458" name="Straight Connector 18457">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8455" name="Content Placeholder 18437">
            <a:extLst>
              <a:ext uri="{FF2B5EF4-FFF2-40B4-BE49-F238E27FC236}">
                <a16:creationId xmlns:a16="http://schemas.microsoft.com/office/drawing/2014/main" id="{EA854D97-298B-7EDA-E3A5-01C7FC6710DA}"/>
              </a:ext>
            </a:extLst>
          </p:cNvPr>
          <p:cNvSpPr>
            <a:spLocks noGrp="1"/>
          </p:cNvSpPr>
          <p:nvPr>
            <p:ph idx="1"/>
          </p:nvPr>
        </p:nvSpPr>
        <p:spPr>
          <a:xfrm>
            <a:off x="8153399" y="1187673"/>
            <a:ext cx="3628697" cy="4954711"/>
          </a:xfrm>
        </p:spPr>
        <p:txBody>
          <a:bodyPr>
            <a:noAutofit/>
          </a:bodyPr>
          <a:lstStyle/>
          <a:p>
            <a:pPr algn="ctr"/>
            <a:r>
              <a:rPr lang="en-US" sz="1800" dirty="0"/>
              <a:t>Housing insecurity</a:t>
            </a:r>
          </a:p>
          <a:p>
            <a:pPr algn="ctr"/>
            <a:r>
              <a:rPr lang="en-US" sz="1800" dirty="0"/>
              <a:t>Environmental Challenges</a:t>
            </a:r>
          </a:p>
          <a:p>
            <a:pPr algn="ctr"/>
            <a:r>
              <a:rPr lang="en-US" sz="1800" dirty="0"/>
              <a:t>Economic precarity</a:t>
            </a:r>
          </a:p>
          <a:p>
            <a:pPr algn="ctr"/>
            <a:r>
              <a:rPr lang="en-US" sz="1800" dirty="0"/>
              <a:t>Unemployment</a:t>
            </a:r>
          </a:p>
          <a:p>
            <a:pPr algn="ctr"/>
            <a:r>
              <a:rPr lang="en-US" sz="1800" dirty="0"/>
              <a:t>Domestic violence</a:t>
            </a:r>
          </a:p>
          <a:p>
            <a:pPr algn="ctr"/>
            <a:r>
              <a:rPr lang="en-US" sz="1800" dirty="0"/>
              <a:t>Crime and Safety</a:t>
            </a:r>
          </a:p>
          <a:p>
            <a:pPr algn="ctr"/>
            <a:r>
              <a:rPr lang="en-US" sz="1800" dirty="0"/>
              <a:t>Poverty</a:t>
            </a:r>
          </a:p>
          <a:p>
            <a:pPr marL="0" indent="0" algn="ctr">
              <a:buNone/>
            </a:pPr>
            <a:r>
              <a:rPr lang="en-US" sz="1800" dirty="0"/>
              <a:t>(WellbeingEconomyAlliance,2024)</a:t>
            </a:r>
          </a:p>
          <a:p>
            <a:pPr algn="ctr"/>
            <a:endParaRPr lang="en-US" sz="1800" dirty="0"/>
          </a:p>
          <a:p>
            <a:pPr algn="ctr"/>
            <a:r>
              <a:rPr lang="en-US" sz="1800" dirty="0"/>
              <a:t>Over 50% of children and young people are considered to live in poverty. Child poverty in Barking and Dagenham is one of the highest in United Kingdom (DigitalOcean,2024)</a:t>
            </a:r>
          </a:p>
        </p:txBody>
      </p:sp>
    </p:spTree>
    <p:extLst>
      <p:ext uri="{BB962C8B-B14F-4D97-AF65-F5344CB8AC3E}">
        <p14:creationId xmlns:p14="http://schemas.microsoft.com/office/powerpoint/2010/main" val="1502308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C2D2A82A-53D1-28DC-ECF4-AC582E91CBF5}"/>
              </a:ext>
            </a:extLst>
          </p:cNvPr>
          <p:cNvSpPr>
            <a:spLocks noGrp="1"/>
          </p:cNvSpPr>
          <p:nvPr>
            <p:ph type="title"/>
          </p:nvPr>
        </p:nvSpPr>
        <p:spPr/>
        <p:txBody>
          <a:bodyPr/>
          <a:lstStyle/>
          <a:p>
            <a:pPr algn="ctr"/>
            <a:r>
              <a:rPr lang="en-GB" b="1"/>
              <a:t>Stakeholders involved in the program</a:t>
            </a:r>
            <a:endParaRPr lang="fr-GB" dirty="0"/>
          </a:p>
        </p:txBody>
      </p:sp>
      <p:graphicFrame>
        <p:nvGraphicFramePr>
          <p:cNvPr id="20" name="Espace réservé du contenu 2">
            <a:extLst>
              <a:ext uri="{FF2B5EF4-FFF2-40B4-BE49-F238E27FC236}">
                <a16:creationId xmlns:a16="http://schemas.microsoft.com/office/drawing/2014/main" id="{354E2D73-F491-8534-AC98-3A433B26FE0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9994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90F241D-CB49-4D25-5C77-13F3C0A362F9}"/>
              </a:ext>
            </a:extLst>
          </p:cNvPr>
          <p:cNvSpPr>
            <a:spLocks noGrp="1"/>
          </p:cNvSpPr>
          <p:nvPr>
            <p:ph type="title"/>
          </p:nvPr>
        </p:nvSpPr>
        <p:spPr/>
        <p:txBody>
          <a:bodyPr/>
          <a:lstStyle/>
          <a:p>
            <a:pPr algn="ctr"/>
            <a:r>
              <a:rPr lang="en-GB" sz="4400" b="1" dirty="0"/>
              <a:t>Use of digital media and technologies for community development</a:t>
            </a:r>
            <a:endParaRPr lang="fr-GB" dirty="0"/>
          </a:p>
        </p:txBody>
      </p:sp>
      <p:pic>
        <p:nvPicPr>
          <p:cNvPr id="4" name="Picture 2" descr="X Logo Images - Free Download on Freepik">
            <a:extLst>
              <a:ext uri="{FF2B5EF4-FFF2-40B4-BE49-F238E27FC236}">
                <a16:creationId xmlns:a16="http://schemas.microsoft.com/office/drawing/2014/main" id="{E9CEB84D-E1D3-AA05-1739-ECBDD3FA0B7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48326" y="2158639"/>
            <a:ext cx="1542473" cy="154247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Snapchat Logo, symbol, meaning, history, PNG, brand">
            <a:extLst>
              <a:ext uri="{FF2B5EF4-FFF2-40B4-BE49-F238E27FC236}">
                <a16:creationId xmlns:a16="http://schemas.microsoft.com/office/drawing/2014/main" id="{36A48B06-200A-9554-33DE-AA268CC2FD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90799" y="2066736"/>
            <a:ext cx="3130949" cy="172819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Instagram logo png, Instagram icon transparent 18930413 PNG">
            <a:extLst>
              <a:ext uri="{FF2B5EF4-FFF2-40B4-BE49-F238E27FC236}">
                <a16:creationId xmlns:a16="http://schemas.microsoft.com/office/drawing/2014/main" id="{C3915C86-3797-7E65-3FBF-64A1A27C790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50203" y="1777747"/>
            <a:ext cx="2304256" cy="230425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8" descr="Facebook">
            <a:extLst>
              <a:ext uri="{FF2B5EF4-FFF2-40B4-BE49-F238E27FC236}">
                <a16:creationId xmlns:a16="http://schemas.microsoft.com/office/drawing/2014/main" id="{6E95DCEE-5A69-B0BE-FA56-36B2753A37D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50340" y="2036785"/>
            <a:ext cx="1686200" cy="1686200"/>
          </a:xfrm>
          <a:prstGeom prst="rect">
            <a:avLst/>
          </a:prstGeom>
          <a:noFill/>
          <a:extLst>
            <a:ext uri="{909E8E84-426E-40DD-AFC4-6F175D3DCCD1}">
              <a14:hiddenFill xmlns:a14="http://schemas.microsoft.com/office/drawing/2010/main">
                <a:solidFill>
                  <a:srgbClr val="FFFFFF"/>
                </a:solidFill>
              </a14:hiddenFill>
            </a:ext>
          </a:extLst>
        </p:spPr>
      </p:pic>
      <p:sp>
        <p:nvSpPr>
          <p:cNvPr id="8" name="ZoneTexte 7">
            <a:extLst>
              <a:ext uri="{FF2B5EF4-FFF2-40B4-BE49-F238E27FC236}">
                <a16:creationId xmlns:a16="http://schemas.microsoft.com/office/drawing/2014/main" id="{0288FA16-9489-55BA-16BE-60223377F57F}"/>
              </a:ext>
            </a:extLst>
          </p:cNvPr>
          <p:cNvSpPr txBox="1"/>
          <p:nvPr/>
        </p:nvSpPr>
        <p:spPr>
          <a:xfrm>
            <a:off x="539559" y="5349089"/>
            <a:ext cx="2844048" cy="523220"/>
          </a:xfrm>
          <a:prstGeom prst="rect">
            <a:avLst/>
          </a:prstGeom>
          <a:noFill/>
        </p:spPr>
        <p:txBody>
          <a:bodyPr wrap="none" rtlCol="0">
            <a:spAutoFit/>
          </a:bodyPr>
          <a:lstStyle/>
          <a:p>
            <a:r>
              <a:rPr lang="fr-GB" sz="2800" dirty="0">
                <a:latin typeface="Arial" panose="020B0604020202020204" pitchFamily="34" charset="0"/>
                <a:cs typeface="Arial" panose="020B0604020202020204" pitchFamily="34" charset="0"/>
              </a:rPr>
              <a:t>#ReducePoverty</a:t>
            </a:r>
          </a:p>
        </p:txBody>
      </p:sp>
      <p:sp>
        <p:nvSpPr>
          <p:cNvPr id="9" name="ZoneTexte 8">
            <a:extLst>
              <a:ext uri="{FF2B5EF4-FFF2-40B4-BE49-F238E27FC236}">
                <a16:creationId xmlns:a16="http://schemas.microsoft.com/office/drawing/2014/main" id="{E3486B39-B14F-6612-2355-304842F4F50B}"/>
              </a:ext>
            </a:extLst>
          </p:cNvPr>
          <p:cNvSpPr txBox="1"/>
          <p:nvPr/>
        </p:nvSpPr>
        <p:spPr>
          <a:xfrm>
            <a:off x="539559" y="4687425"/>
            <a:ext cx="2242922" cy="523220"/>
          </a:xfrm>
          <a:prstGeom prst="rect">
            <a:avLst/>
          </a:prstGeom>
          <a:noFill/>
        </p:spPr>
        <p:txBody>
          <a:bodyPr wrap="none" rtlCol="0">
            <a:spAutoFit/>
          </a:bodyPr>
          <a:lstStyle/>
          <a:p>
            <a:r>
              <a:rPr lang="fr-GB" sz="2800" dirty="0">
                <a:latin typeface="Arial" panose="020B0604020202020204" pitchFamily="34" charset="0"/>
                <a:cs typeface="Arial" panose="020B0604020202020204" pitchFamily="34" charset="0"/>
              </a:rPr>
              <a:t>#EndPoverty</a:t>
            </a:r>
          </a:p>
        </p:txBody>
      </p:sp>
      <p:sp>
        <p:nvSpPr>
          <p:cNvPr id="10" name="ZoneTexte 9">
            <a:extLst>
              <a:ext uri="{FF2B5EF4-FFF2-40B4-BE49-F238E27FC236}">
                <a16:creationId xmlns:a16="http://schemas.microsoft.com/office/drawing/2014/main" id="{BF817DF2-8AA4-C4B9-B467-84CFAC6C6F8B}"/>
              </a:ext>
            </a:extLst>
          </p:cNvPr>
          <p:cNvSpPr txBox="1"/>
          <p:nvPr/>
        </p:nvSpPr>
        <p:spPr>
          <a:xfrm>
            <a:off x="460681" y="5966125"/>
            <a:ext cx="3376181" cy="523220"/>
          </a:xfrm>
          <a:prstGeom prst="rect">
            <a:avLst/>
          </a:prstGeom>
          <a:noFill/>
        </p:spPr>
        <p:txBody>
          <a:bodyPr wrap="none" rtlCol="0">
            <a:spAutoFit/>
          </a:bodyPr>
          <a:lstStyle/>
          <a:p>
            <a:r>
              <a:rPr lang="fr-GB" sz="2800" dirty="0">
                <a:latin typeface="Arial" panose="020B0604020202020204" pitchFamily="34" charset="0"/>
                <a:cs typeface="Arial" panose="020B0604020202020204" pitchFamily="34" charset="0"/>
              </a:rPr>
              <a:t>#PovertyAwareness</a:t>
            </a:r>
          </a:p>
        </p:txBody>
      </p:sp>
      <p:sp>
        <p:nvSpPr>
          <p:cNvPr id="11" name="ZoneTexte 10">
            <a:extLst>
              <a:ext uri="{FF2B5EF4-FFF2-40B4-BE49-F238E27FC236}">
                <a16:creationId xmlns:a16="http://schemas.microsoft.com/office/drawing/2014/main" id="{3F166CFD-442E-ABB7-606B-6F444F71604F}"/>
              </a:ext>
            </a:extLst>
          </p:cNvPr>
          <p:cNvSpPr txBox="1"/>
          <p:nvPr/>
        </p:nvSpPr>
        <p:spPr>
          <a:xfrm>
            <a:off x="8007092" y="5308439"/>
            <a:ext cx="3163045" cy="523220"/>
          </a:xfrm>
          <a:prstGeom prst="rect">
            <a:avLst/>
          </a:prstGeom>
          <a:noFill/>
        </p:spPr>
        <p:txBody>
          <a:bodyPr wrap="none" rtlCol="0">
            <a:spAutoFit/>
          </a:bodyPr>
          <a:lstStyle/>
          <a:p>
            <a:r>
              <a:rPr lang="fr-GB" sz="2800" dirty="0">
                <a:latin typeface="Arial" panose="020B0604020202020204" pitchFamily="34" charset="0"/>
                <a:cs typeface="Arial" panose="020B0604020202020204" pitchFamily="34" charset="0"/>
              </a:rPr>
              <a:t>#StopChildPoverty</a:t>
            </a:r>
          </a:p>
        </p:txBody>
      </p:sp>
      <p:sp>
        <p:nvSpPr>
          <p:cNvPr id="12" name="ZoneTexte 11">
            <a:extLst>
              <a:ext uri="{FF2B5EF4-FFF2-40B4-BE49-F238E27FC236}">
                <a16:creationId xmlns:a16="http://schemas.microsoft.com/office/drawing/2014/main" id="{E6F7CCBD-6609-4DBD-1FAD-EB63ECCE79F4}"/>
              </a:ext>
            </a:extLst>
          </p:cNvPr>
          <p:cNvSpPr txBox="1"/>
          <p:nvPr/>
        </p:nvSpPr>
        <p:spPr>
          <a:xfrm>
            <a:off x="7947911" y="5932108"/>
            <a:ext cx="3783408" cy="523220"/>
          </a:xfrm>
          <a:prstGeom prst="rect">
            <a:avLst/>
          </a:prstGeom>
          <a:noFill/>
        </p:spPr>
        <p:txBody>
          <a:bodyPr wrap="none" rtlCol="0">
            <a:spAutoFit/>
          </a:bodyPr>
          <a:lstStyle/>
          <a:p>
            <a:r>
              <a:rPr lang="fr-GB" sz="2800" dirty="0">
                <a:latin typeface="Arial" panose="020B0604020202020204" pitchFamily="34" charset="0"/>
                <a:cs typeface="Arial" panose="020B0604020202020204" pitchFamily="34" charset="0"/>
              </a:rPr>
              <a:t>#EndChildPovertyNow</a:t>
            </a:r>
          </a:p>
        </p:txBody>
      </p:sp>
      <p:sp>
        <p:nvSpPr>
          <p:cNvPr id="14" name="ZoneTexte 13">
            <a:extLst>
              <a:ext uri="{FF2B5EF4-FFF2-40B4-BE49-F238E27FC236}">
                <a16:creationId xmlns:a16="http://schemas.microsoft.com/office/drawing/2014/main" id="{9BB6C9A5-E5E1-51A4-20E6-D3DED2FC7736}"/>
              </a:ext>
            </a:extLst>
          </p:cNvPr>
          <p:cNvSpPr txBox="1"/>
          <p:nvPr/>
        </p:nvSpPr>
        <p:spPr>
          <a:xfrm>
            <a:off x="8010437" y="4687425"/>
            <a:ext cx="2884123" cy="523220"/>
          </a:xfrm>
          <a:prstGeom prst="rect">
            <a:avLst/>
          </a:prstGeom>
          <a:noFill/>
        </p:spPr>
        <p:txBody>
          <a:bodyPr wrap="none" rtlCol="0">
            <a:spAutoFit/>
          </a:bodyPr>
          <a:lstStyle/>
          <a:p>
            <a:r>
              <a:rPr lang="fr-GB" sz="2800" dirty="0">
                <a:latin typeface="Arial" panose="020B0604020202020204" pitchFamily="34" charset="0"/>
                <a:cs typeface="Arial" panose="020B0604020202020204" pitchFamily="34" charset="0"/>
              </a:rPr>
              <a:t>#NoMorePoverty</a:t>
            </a:r>
          </a:p>
        </p:txBody>
      </p:sp>
    </p:spTree>
    <p:extLst>
      <p:ext uri="{BB962C8B-B14F-4D97-AF65-F5344CB8AC3E}">
        <p14:creationId xmlns:p14="http://schemas.microsoft.com/office/powerpoint/2010/main" val="40703197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92" name="Rectangle 7191">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292120B1-12F5-618A-DC29-82064438B784}"/>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MASLOW’S THEORY</a:t>
            </a:r>
          </a:p>
        </p:txBody>
      </p:sp>
      <p:grpSp>
        <p:nvGrpSpPr>
          <p:cNvPr id="7194" name="Group 7193">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7195" name="Rectangle 7194">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96" name="Rectangle 719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97" name="Rectangle 719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199" name="Rectangle 7198">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01" name="Rectangle 720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Maslow's Hierarchy of Needs">
            <a:extLst>
              <a:ext uri="{FF2B5EF4-FFF2-40B4-BE49-F238E27FC236}">
                <a16:creationId xmlns:a16="http://schemas.microsoft.com/office/drawing/2014/main" id="{971DB2A6-BB0A-369E-FE37-4F83107C37B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r="-3" b="-3"/>
          <a:stretch/>
        </p:blipFill>
        <p:spPr bwMode="auto">
          <a:xfrm>
            <a:off x="5957597" y="666728"/>
            <a:ext cx="5465791" cy="5465791"/>
          </a:xfrm>
          <a:prstGeom prst="rect">
            <a:avLst/>
          </a:prstGeom>
          <a:noFill/>
          <a:extLst>
            <a:ext uri="{909E8E84-426E-40DD-AFC4-6F175D3DCCD1}">
              <a14:hiddenFill xmlns:a14="http://schemas.microsoft.com/office/drawing/2010/main">
                <a:solidFill>
                  <a:srgbClr val="FFFFFF"/>
                </a:solidFill>
              </a14:hiddenFill>
            </a:ext>
          </a:extLst>
        </p:spPr>
      </p:pic>
      <p:sp>
        <p:nvSpPr>
          <p:cNvPr id="5" name="ZoneTexte 4">
            <a:extLst>
              <a:ext uri="{FF2B5EF4-FFF2-40B4-BE49-F238E27FC236}">
                <a16:creationId xmlns:a16="http://schemas.microsoft.com/office/drawing/2014/main" id="{72145324-A7F4-7CB5-EBFA-79E71FFE1DEF}"/>
              </a:ext>
            </a:extLst>
          </p:cNvPr>
          <p:cNvSpPr txBox="1"/>
          <p:nvPr/>
        </p:nvSpPr>
        <p:spPr>
          <a:xfrm>
            <a:off x="6379779" y="6441590"/>
            <a:ext cx="2700739" cy="369332"/>
          </a:xfrm>
          <a:prstGeom prst="rect">
            <a:avLst/>
          </a:prstGeom>
          <a:noFill/>
        </p:spPr>
        <p:txBody>
          <a:bodyPr wrap="none" rtlCol="0">
            <a:spAutoFit/>
          </a:bodyPr>
          <a:lstStyle/>
          <a:p>
            <a:r>
              <a:rPr lang="fr-GB" dirty="0"/>
              <a:t>(Simply Psychology,2024)</a:t>
            </a:r>
          </a:p>
        </p:txBody>
      </p:sp>
    </p:spTree>
    <p:extLst>
      <p:ext uri="{BB962C8B-B14F-4D97-AF65-F5344CB8AC3E}">
        <p14:creationId xmlns:p14="http://schemas.microsoft.com/office/powerpoint/2010/main" val="11866092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46" name="Rectangle 824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6" name="Picture 4" descr="Learn About Close Protection Law and Legislation">
            <a:extLst>
              <a:ext uri="{FF2B5EF4-FFF2-40B4-BE49-F238E27FC236}">
                <a16:creationId xmlns:a16="http://schemas.microsoft.com/office/drawing/2014/main" id="{0A52E70E-EE2E-9D7B-E16A-AB5DAF26CB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170" r="3712" b="-1"/>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8247" name="Rectangle 824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re 1">
            <a:extLst>
              <a:ext uri="{FF2B5EF4-FFF2-40B4-BE49-F238E27FC236}">
                <a16:creationId xmlns:a16="http://schemas.microsoft.com/office/drawing/2014/main" id="{B07C3147-DCFF-56FE-2497-96ABFE0E04F3}"/>
              </a:ext>
            </a:extLst>
          </p:cNvPr>
          <p:cNvSpPr>
            <a:spLocks noGrp="1"/>
          </p:cNvSpPr>
          <p:nvPr>
            <p:ph type="title"/>
          </p:nvPr>
        </p:nvSpPr>
        <p:spPr>
          <a:xfrm>
            <a:off x="838200" y="365125"/>
            <a:ext cx="3822189" cy="1899912"/>
          </a:xfrm>
        </p:spPr>
        <p:txBody>
          <a:bodyPr>
            <a:normAutofit/>
          </a:bodyPr>
          <a:lstStyle/>
          <a:p>
            <a:pPr algn="ctr"/>
            <a:r>
              <a:rPr lang="en-GB" sz="4000" b="1" dirty="0"/>
              <a:t>Legislation and Policy</a:t>
            </a:r>
            <a:endParaRPr lang="fr-GB" sz="4000" dirty="0"/>
          </a:p>
        </p:txBody>
      </p:sp>
      <p:sp>
        <p:nvSpPr>
          <p:cNvPr id="8224" name="Content Placeholder 8197">
            <a:extLst>
              <a:ext uri="{FF2B5EF4-FFF2-40B4-BE49-F238E27FC236}">
                <a16:creationId xmlns:a16="http://schemas.microsoft.com/office/drawing/2014/main" id="{663C84CF-911A-ABA4-B0E8-F94F6BDF8153}"/>
              </a:ext>
            </a:extLst>
          </p:cNvPr>
          <p:cNvSpPr>
            <a:spLocks noGrp="1"/>
          </p:cNvSpPr>
          <p:nvPr>
            <p:ph idx="1"/>
          </p:nvPr>
        </p:nvSpPr>
        <p:spPr>
          <a:xfrm>
            <a:off x="349828" y="2750113"/>
            <a:ext cx="3822189" cy="3742762"/>
          </a:xfrm>
        </p:spPr>
        <p:txBody>
          <a:bodyPr>
            <a:normAutofit/>
          </a:bodyPr>
          <a:lstStyle/>
          <a:p>
            <a:pPr algn="ctr"/>
            <a:r>
              <a:rPr lang="en-US" dirty="0"/>
              <a:t>Chil Poverty Act 2010.</a:t>
            </a:r>
          </a:p>
          <a:p>
            <a:pPr algn="ctr"/>
            <a:r>
              <a:rPr lang="en-US" dirty="0"/>
              <a:t>Equality Act 2010.</a:t>
            </a:r>
          </a:p>
          <a:p>
            <a:pPr algn="ctr"/>
            <a:r>
              <a:rPr lang="en-US" dirty="0"/>
              <a:t>Human Rights Act 1998.</a:t>
            </a:r>
          </a:p>
          <a:p>
            <a:pPr algn="ctr"/>
            <a:r>
              <a:rPr lang="en-US" dirty="0"/>
              <a:t>Health and Social Care Act 2012.</a:t>
            </a:r>
          </a:p>
        </p:txBody>
      </p:sp>
      <p:sp>
        <p:nvSpPr>
          <p:cNvPr id="4" name="ZoneTexte 3">
            <a:extLst>
              <a:ext uri="{FF2B5EF4-FFF2-40B4-BE49-F238E27FC236}">
                <a16:creationId xmlns:a16="http://schemas.microsoft.com/office/drawing/2014/main" id="{347835B5-BFBA-DB5E-3163-EE2CCDA36BB6}"/>
              </a:ext>
            </a:extLst>
          </p:cNvPr>
          <p:cNvSpPr txBox="1"/>
          <p:nvPr/>
        </p:nvSpPr>
        <p:spPr>
          <a:xfrm>
            <a:off x="504497" y="6211614"/>
            <a:ext cx="2990755" cy="369332"/>
          </a:xfrm>
          <a:prstGeom prst="rect">
            <a:avLst/>
          </a:prstGeom>
          <a:noFill/>
        </p:spPr>
        <p:txBody>
          <a:bodyPr wrap="none" rtlCol="0">
            <a:spAutoFit/>
          </a:bodyPr>
          <a:lstStyle/>
          <a:p>
            <a:r>
              <a:rPr lang="fr-GB" dirty="0"/>
              <a:t>(Westminster Security,2024)</a:t>
            </a:r>
          </a:p>
        </p:txBody>
      </p:sp>
    </p:spTree>
    <p:extLst>
      <p:ext uri="{BB962C8B-B14F-4D97-AF65-F5344CB8AC3E}">
        <p14:creationId xmlns:p14="http://schemas.microsoft.com/office/powerpoint/2010/main" val="21564207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37" name="Rectangle 923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Vecteur Stock Business barrier, obstacle or difficulty, road block or  career struggle, trouble or problem to be solved, prohibited or dead end  concept, confused businessman walk on the road to brick wall">
            <a:extLst>
              <a:ext uri="{FF2B5EF4-FFF2-40B4-BE49-F238E27FC236}">
                <a16:creationId xmlns:a16="http://schemas.microsoft.com/office/drawing/2014/main" id="{026B94B5-9AC6-3241-BF8C-6FBD66BA58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884" r="-1" b="-1"/>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9239" name="Rectangle 923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re 1">
            <a:extLst>
              <a:ext uri="{FF2B5EF4-FFF2-40B4-BE49-F238E27FC236}">
                <a16:creationId xmlns:a16="http://schemas.microsoft.com/office/drawing/2014/main" id="{F8C4AF9D-32C5-A5BC-347A-5BBBF8D42610}"/>
              </a:ext>
            </a:extLst>
          </p:cNvPr>
          <p:cNvSpPr>
            <a:spLocks noGrp="1"/>
          </p:cNvSpPr>
          <p:nvPr>
            <p:ph type="title"/>
          </p:nvPr>
        </p:nvSpPr>
        <p:spPr>
          <a:xfrm>
            <a:off x="838200" y="365125"/>
            <a:ext cx="3822189" cy="1899912"/>
          </a:xfrm>
        </p:spPr>
        <p:txBody>
          <a:bodyPr>
            <a:normAutofit/>
          </a:bodyPr>
          <a:lstStyle/>
          <a:p>
            <a:r>
              <a:rPr lang="en-GB" sz="3400" b="1" dirty="0"/>
              <a:t>Barriers/Obstacles to community development</a:t>
            </a:r>
            <a:endParaRPr lang="fr-GB" sz="3400" dirty="0"/>
          </a:p>
        </p:txBody>
      </p:sp>
      <p:sp>
        <p:nvSpPr>
          <p:cNvPr id="3" name="Espace réservé du contenu 2">
            <a:extLst>
              <a:ext uri="{FF2B5EF4-FFF2-40B4-BE49-F238E27FC236}">
                <a16:creationId xmlns:a16="http://schemas.microsoft.com/office/drawing/2014/main" id="{56E01573-6E49-A886-2BA9-EB9DF240FF02}"/>
              </a:ext>
            </a:extLst>
          </p:cNvPr>
          <p:cNvSpPr>
            <a:spLocks noGrp="1"/>
          </p:cNvSpPr>
          <p:nvPr>
            <p:ph idx="1"/>
          </p:nvPr>
        </p:nvSpPr>
        <p:spPr>
          <a:xfrm>
            <a:off x="838200" y="2434201"/>
            <a:ext cx="3822189" cy="3742762"/>
          </a:xfrm>
        </p:spPr>
        <p:txBody>
          <a:bodyPr>
            <a:normAutofit/>
          </a:bodyPr>
          <a:lstStyle/>
          <a:p>
            <a:r>
              <a:rPr lang="fr-GB" sz="2000" dirty="0"/>
              <a:t>Health Barriers.</a:t>
            </a:r>
          </a:p>
          <a:p>
            <a:r>
              <a:rPr lang="fr-GB" sz="2000" dirty="0"/>
              <a:t>Digital Barriers.</a:t>
            </a:r>
          </a:p>
          <a:p>
            <a:r>
              <a:rPr lang="fr-GB" sz="2000" dirty="0"/>
              <a:t>Educational Barriers.</a:t>
            </a:r>
          </a:p>
          <a:p>
            <a:r>
              <a:rPr lang="fr-GB" sz="2000" dirty="0"/>
              <a:t>Communication Barriers.</a:t>
            </a:r>
          </a:p>
          <a:p>
            <a:r>
              <a:rPr lang="fr-GB" sz="2000" dirty="0"/>
              <a:t>Economic Barriers.</a:t>
            </a:r>
          </a:p>
          <a:p>
            <a:r>
              <a:rPr lang="fr-GB" sz="2000" dirty="0"/>
              <a:t>Social and Cultural Barriers.</a:t>
            </a:r>
          </a:p>
          <a:p>
            <a:r>
              <a:rPr lang="fr-GB" sz="2000" dirty="0"/>
              <a:t>Youth and Family Challenges </a:t>
            </a:r>
          </a:p>
        </p:txBody>
      </p:sp>
      <p:sp>
        <p:nvSpPr>
          <p:cNvPr id="4" name="ZoneTexte 3">
            <a:extLst>
              <a:ext uri="{FF2B5EF4-FFF2-40B4-BE49-F238E27FC236}">
                <a16:creationId xmlns:a16="http://schemas.microsoft.com/office/drawing/2014/main" id="{EE38539D-1AF9-1FC1-EB0B-4FC0E7E0D724}"/>
              </a:ext>
            </a:extLst>
          </p:cNvPr>
          <p:cNvSpPr txBox="1"/>
          <p:nvPr/>
        </p:nvSpPr>
        <p:spPr>
          <a:xfrm>
            <a:off x="630621" y="6264166"/>
            <a:ext cx="1705019" cy="307777"/>
          </a:xfrm>
          <a:prstGeom prst="rect">
            <a:avLst/>
          </a:prstGeom>
          <a:noFill/>
        </p:spPr>
        <p:txBody>
          <a:bodyPr wrap="none" rtlCol="0">
            <a:spAutoFit/>
          </a:bodyPr>
          <a:lstStyle/>
          <a:p>
            <a:r>
              <a:rPr lang="fr-GB" sz="1400" dirty="0"/>
              <a:t>(Adobe Stock,2024)</a:t>
            </a:r>
          </a:p>
        </p:txBody>
      </p:sp>
    </p:spTree>
    <p:extLst>
      <p:ext uri="{BB962C8B-B14F-4D97-AF65-F5344CB8AC3E}">
        <p14:creationId xmlns:p14="http://schemas.microsoft.com/office/powerpoint/2010/main" val="41982791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07" name="Rectangle 1230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308" name="Arc 1230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re 1">
            <a:extLst>
              <a:ext uri="{FF2B5EF4-FFF2-40B4-BE49-F238E27FC236}">
                <a16:creationId xmlns:a16="http://schemas.microsoft.com/office/drawing/2014/main" id="{440904A4-81C4-F6FE-58DC-2C4AFAC9CEA3}"/>
              </a:ext>
            </a:extLst>
          </p:cNvPr>
          <p:cNvSpPr>
            <a:spLocks noGrp="1"/>
          </p:cNvSpPr>
          <p:nvPr>
            <p:ph type="title"/>
          </p:nvPr>
        </p:nvSpPr>
        <p:spPr>
          <a:xfrm>
            <a:off x="5894962" y="479493"/>
            <a:ext cx="5458838" cy="1325563"/>
          </a:xfrm>
        </p:spPr>
        <p:txBody>
          <a:bodyPr>
            <a:normAutofit/>
          </a:bodyPr>
          <a:lstStyle/>
          <a:p>
            <a:r>
              <a:rPr lang="fr-GB" b="1"/>
              <a:t>Recommendations</a:t>
            </a:r>
          </a:p>
        </p:txBody>
      </p:sp>
      <p:sp>
        <p:nvSpPr>
          <p:cNvPr id="12309" name="Freeform: Shape 1230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290" name="Picture 2" descr="Recommendations Stock Illustrations – 6,237 Recommendations Stock  Illustrations, Vectors &amp; Clipart - Dreamstime">
            <a:extLst>
              <a:ext uri="{FF2B5EF4-FFF2-40B4-BE49-F238E27FC236}">
                <a16:creationId xmlns:a16="http://schemas.microsoft.com/office/drawing/2014/main" id="{4CD63B92-F3F0-0C35-D559-4D239FFD15D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12310" name="Content Placeholder 12293">
            <a:extLst>
              <a:ext uri="{FF2B5EF4-FFF2-40B4-BE49-F238E27FC236}">
                <a16:creationId xmlns:a16="http://schemas.microsoft.com/office/drawing/2014/main" id="{A7E06EBA-F2BE-4D35-C4A4-9F1CBA79E90C}"/>
              </a:ext>
            </a:extLst>
          </p:cNvPr>
          <p:cNvSpPr>
            <a:spLocks noGrp="1"/>
          </p:cNvSpPr>
          <p:nvPr>
            <p:ph idx="1"/>
          </p:nvPr>
        </p:nvSpPr>
        <p:spPr>
          <a:xfrm>
            <a:off x="5894962" y="1984443"/>
            <a:ext cx="5458838" cy="4192520"/>
          </a:xfrm>
        </p:spPr>
        <p:txBody>
          <a:bodyPr>
            <a:normAutofit/>
          </a:bodyPr>
          <a:lstStyle/>
          <a:p>
            <a:r>
              <a:rPr lang="en-US" dirty="0"/>
              <a:t>Create access to affordable housing.</a:t>
            </a:r>
          </a:p>
          <a:p>
            <a:r>
              <a:rPr lang="en-US" dirty="0" err="1"/>
              <a:t>Strenghten</a:t>
            </a:r>
            <a:r>
              <a:rPr lang="en-US" dirty="0"/>
              <a:t> community engagement and networks</a:t>
            </a:r>
          </a:p>
          <a:p>
            <a:r>
              <a:rPr lang="en-US" dirty="0"/>
              <a:t>Enhance employment opportunities.</a:t>
            </a:r>
          </a:p>
          <a:p>
            <a:r>
              <a:rPr lang="en-US" dirty="0"/>
              <a:t>Increase access to financial support and services.</a:t>
            </a:r>
          </a:p>
          <a:p>
            <a:r>
              <a:rPr lang="en-US" dirty="0"/>
              <a:t>Monitor and Evaluate progress.</a:t>
            </a:r>
          </a:p>
          <a:p>
            <a:endParaRPr lang="en-US" dirty="0"/>
          </a:p>
        </p:txBody>
      </p:sp>
    </p:spTree>
    <p:extLst>
      <p:ext uri="{BB962C8B-B14F-4D97-AF65-F5344CB8AC3E}">
        <p14:creationId xmlns:p14="http://schemas.microsoft.com/office/powerpoint/2010/main" val="32543521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3C26DF29-387A-1691-9BC1-4B9E5A760D1D}"/>
              </a:ext>
            </a:extLst>
          </p:cNvPr>
          <p:cNvSpPr>
            <a:spLocks noGrp="1"/>
          </p:cNvSpPr>
          <p:nvPr>
            <p:ph type="title"/>
          </p:nvPr>
        </p:nvSpPr>
        <p:spPr>
          <a:xfrm>
            <a:off x="5868557" y="1138036"/>
            <a:ext cx="5444382" cy="1402470"/>
          </a:xfrm>
        </p:spPr>
        <p:txBody>
          <a:bodyPr anchor="t">
            <a:normAutofit/>
          </a:bodyPr>
          <a:lstStyle/>
          <a:p>
            <a:r>
              <a:rPr lang="fr-GB" sz="3200" b="1"/>
              <a:t>Conclusion</a:t>
            </a:r>
          </a:p>
        </p:txBody>
      </p:sp>
      <p:pic>
        <p:nvPicPr>
          <p:cNvPr id="5" name="Picture 4" descr="Figures de maisons de position et de taille différentes">
            <a:extLst>
              <a:ext uri="{FF2B5EF4-FFF2-40B4-BE49-F238E27FC236}">
                <a16:creationId xmlns:a16="http://schemas.microsoft.com/office/drawing/2014/main" id="{2518B5D4-A537-9675-45C0-9630B6CB5AB3}"/>
              </a:ext>
            </a:extLst>
          </p:cNvPr>
          <p:cNvPicPr>
            <a:picLocks noChangeAspect="1"/>
          </p:cNvPicPr>
          <p:nvPr/>
        </p:nvPicPr>
        <p:blipFill>
          <a:blip r:embed="rId2"/>
          <a:srcRect l="20128" r="37622"/>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Espace réservé du contenu 2">
            <a:extLst>
              <a:ext uri="{FF2B5EF4-FFF2-40B4-BE49-F238E27FC236}">
                <a16:creationId xmlns:a16="http://schemas.microsoft.com/office/drawing/2014/main" id="{377CF12A-5D34-5D23-23D9-9AD22545BDF5}"/>
              </a:ext>
            </a:extLst>
          </p:cNvPr>
          <p:cNvSpPr>
            <a:spLocks noGrp="1"/>
          </p:cNvSpPr>
          <p:nvPr>
            <p:ph idx="1"/>
          </p:nvPr>
        </p:nvSpPr>
        <p:spPr>
          <a:xfrm>
            <a:off x="5868557" y="2551176"/>
            <a:ext cx="5444382" cy="3591207"/>
          </a:xfrm>
        </p:spPr>
        <p:txBody>
          <a:bodyPr>
            <a:noAutofit/>
          </a:bodyPr>
          <a:lstStyle/>
          <a:p>
            <a:r>
              <a:rPr lang="fr-GB" sz="2400" dirty="0"/>
              <a:t>By reducing poverty in Barking and Dagenham requires a comprehensive and collaborative approach that addresses both immediate needs and long-term development. </a:t>
            </a:r>
          </a:p>
          <a:p>
            <a:r>
              <a:rPr lang="fr-GB" sz="2400" dirty="0"/>
              <a:t>By increasing access to affordable housing, create employement opportunities, increase the access to financial support and services, the community can create a good foundation for a sustainable economic growth.</a:t>
            </a:r>
          </a:p>
        </p:txBody>
      </p:sp>
    </p:spTree>
    <p:extLst>
      <p:ext uri="{BB962C8B-B14F-4D97-AF65-F5344CB8AC3E}">
        <p14:creationId xmlns:p14="http://schemas.microsoft.com/office/powerpoint/2010/main" val="42762630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27DA1B2-9380-0188-2F8E-231862145A25}"/>
              </a:ext>
            </a:extLst>
          </p:cNvPr>
          <p:cNvSpPr>
            <a:spLocks noGrp="1"/>
          </p:cNvSpPr>
          <p:nvPr>
            <p:ph type="title"/>
          </p:nvPr>
        </p:nvSpPr>
        <p:spPr>
          <a:xfrm>
            <a:off x="838200" y="187036"/>
            <a:ext cx="10515600" cy="881784"/>
          </a:xfrm>
        </p:spPr>
        <p:txBody>
          <a:bodyPr/>
          <a:lstStyle/>
          <a:p>
            <a:pPr algn="ctr"/>
            <a:r>
              <a:rPr lang="fr-GB" b="1" dirty="0"/>
              <a:t>References</a:t>
            </a:r>
          </a:p>
        </p:txBody>
      </p:sp>
      <p:sp>
        <p:nvSpPr>
          <p:cNvPr id="3" name="Espace réservé du contenu 2">
            <a:extLst>
              <a:ext uri="{FF2B5EF4-FFF2-40B4-BE49-F238E27FC236}">
                <a16:creationId xmlns:a16="http://schemas.microsoft.com/office/drawing/2014/main" id="{A38E67E6-FD67-2A12-ED55-4CF64823718D}"/>
              </a:ext>
            </a:extLst>
          </p:cNvPr>
          <p:cNvSpPr>
            <a:spLocks noGrp="1"/>
          </p:cNvSpPr>
          <p:nvPr>
            <p:ph idx="1"/>
          </p:nvPr>
        </p:nvSpPr>
        <p:spPr>
          <a:xfrm>
            <a:off x="0" y="910458"/>
            <a:ext cx="12192000" cy="5760506"/>
          </a:xfrm>
        </p:spPr>
        <p:txBody>
          <a:bodyPr>
            <a:normAutofit fontScale="92500" lnSpcReduction="10000"/>
          </a:bodyPr>
          <a:lstStyle/>
          <a:p>
            <a:r>
              <a:rPr lang="fr-FR" sz="1400" b="0" i="1" u="none" strike="noStrike" dirty="0" err="1">
                <a:solidFill>
                  <a:srgbClr val="000000"/>
                </a:solidFill>
                <a:effectLst/>
                <a:latin typeface="Arial" panose="020B0604020202020204" pitchFamily="34" charset="0"/>
                <a:cs typeface="Arial" panose="020B0604020202020204" pitchFamily="34" charset="0"/>
              </a:rPr>
              <a:t>Barking</a:t>
            </a:r>
            <a:r>
              <a:rPr lang="fr-FR" sz="1400" b="0" i="1" u="none" strike="noStrike" dirty="0">
                <a:solidFill>
                  <a:srgbClr val="000000"/>
                </a:solidFill>
                <a:effectLst/>
                <a:latin typeface="Arial" panose="020B0604020202020204" pitchFamily="34" charset="0"/>
                <a:cs typeface="Arial" panose="020B0604020202020204" pitchFamily="34" charset="0"/>
              </a:rPr>
              <a:t> &amp; </a:t>
            </a:r>
            <a:r>
              <a:rPr lang="fr-FR" sz="1400" b="0" i="1" u="none" strike="noStrike" dirty="0" err="1">
                <a:solidFill>
                  <a:srgbClr val="000000"/>
                </a:solidFill>
                <a:effectLst/>
                <a:latin typeface="Arial" panose="020B0604020202020204" pitchFamily="34" charset="0"/>
                <a:cs typeface="Arial" panose="020B0604020202020204" pitchFamily="34" charset="0"/>
              </a:rPr>
              <a:t>dagenham</a:t>
            </a:r>
            <a:r>
              <a:rPr lang="fr-FR" sz="1400" b="0" i="0" u="none" strike="noStrike" dirty="0">
                <a:solidFill>
                  <a:srgbClr val="000000"/>
                </a:solidFill>
                <a:effectLst/>
                <a:latin typeface="Arial" panose="020B0604020202020204" pitchFamily="34" charset="0"/>
                <a:cs typeface="Arial" panose="020B0604020202020204" pitchFamily="34" charset="0"/>
              </a:rPr>
              <a:t> (2023) </a:t>
            </a:r>
            <a:r>
              <a:rPr lang="fr-FR" sz="1400" b="0" i="1" u="none" strike="noStrike" dirty="0">
                <a:solidFill>
                  <a:srgbClr val="000000"/>
                </a:solidFill>
                <a:effectLst/>
                <a:latin typeface="Arial" panose="020B0604020202020204" pitchFamily="34" charset="0"/>
                <a:cs typeface="Arial" panose="020B0604020202020204" pitchFamily="34" charset="0"/>
              </a:rPr>
              <a:t>London Borough of </a:t>
            </a:r>
            <a:r>
              <a:rPr lang="fr-FR" sz="1400" b="0" i="1" u="none" strike="noStrike" dirty="0" err="1">
                <a:solidFill>
                  <a:srgbClr val="000000"/>
                </a:solidFill>
                <a:effectLst/>
                <a:latin typeface="Arial" panose="020B0604020202020204" pitchFamily="34" charset="0"/>
                <a:cs typeface="Arial" panose="020B0604020202020204" pitchFamily="34" charset="0"/>
              </a:rPr>
              <a:t>Barking</a:t>
            </a:r>
            <a:r>
              <a:rPr lang="fr-FR" sz="1400" b="0" i="1" u="none" strike="noStrike" dirty="0">
                <a:solidFill>
                  <a:srgbClr val="000000"/>
                </a:solidFill>
                <a:effectLst/>
                <a:latin typeface="Arial" panose="020B0604020202020204" pitchFamily="34" charset="0"/>
                <a:cs typeface="Arial" panose="020B0604020202020204" pitchFamily="34" charset="0"/>
              </a:rPr>
              <a:t> and </a:t>
            </a:r>
            <a:r>
              <a:rPr lang="fr-FR" sz="1400" b="0" i="1" u="none" strike="noStrike" dirty="0" err="1">
                <a:solidFill>
                  <a:srgbClr val="000000"/>
                </a:solidFill>
                <a:effectLst/>
                <a:latin typeface="Arial" panose="020B0604020202020204" pitchFamily="34" charset="0"/>
                <a:cs typeface="Arial" panose="020B0604020202020204" pitchFamily="34" charset="0"/>
              </a:rPr>
              <a:t>Dagenham</a:t>
            </a:r>
            <a:r>
              <a:rPr lang="fr-FR" sz="1400" b="0" i="0" u="none" strike="noStrike" dirty="0">
                <a:solidFill>
                  <a:srgbClr val="000000"/>
                </a:solidFill>
                <a:effectLst/>
                <a:latin typeface="Arial" panose="020B0604020202020204" pitchFamily="34" charset="0"/>
                <a:cs typeface="Arial" panose="020B0604020202020204" pitchFamily="34" charset="0"/>
              </a:rPr>
              <a:t>. </a:t>
            </a:r>
            <a:r>
              <a:rPr lang="fr-FR" sz="1400" b="0" i="0" u="none" strike="noStrike" dirty="0" err="1">
                <a:solidFill>
                  <a:srgbClr val="000000"/>
                </a:solidFill>
                <a:effectLst/>
                <a:latin typeface="Arial" panose="020B0604020202020204" pitchFamily="34" charset="0"/>
                <a:cs typeface="Arial" panose="020B0604020202020204" pitchFamily="34" charset="0"/>
              </a:rPr>
              <a:t>Available</a:t>
            </a:r>
            <a:r>
              <a:rPr lang="fr-FR" sz="1400" b="0" i="0" u="none" strike="noStrike" dirty="0">
                <a:solidFill>
                  <a:srgbClr val="000000"/>
                </a:solidFill>
                <a:effectLst/>
                <a:latin typeface="Arial" panose="020B0604020202020204" pitchFamily="34" charset="0"/>
                <a:cs typeface="Arial" panose="020B0604020202020204" pitchFamily="34" charset="0"/>
              </a:rPr>
              <a:t> at: https://</a:t>
            </a:r>
            <a:r>
              <a:rPr lang="fr-FR" sz="1400" b="0" i="0" u="none" strike="noStrike" dirty="0" err="1">
                <a:solidFill>
                  <a:srgbClr val="000000"/>
                </a:solidFill>
                <a:effectLst/>
                <a:latin typeface="Arial" panose="020B0604020202020204" pitchFamily="34" charset="0"/>
                <a:cs typeface="Arial" panose="020B0604020202020204" pitchFamily="34" charset="0"/>
              </a:rPr>
              <a:t>www.lbbd.gov.uk</a:t>
            </a:r>
            <a:r>
              <a:rPr lang="fr-FR" sz="1400" b="0" i="0" u="none" strike="noStrike" dirty="0">
                <a:solidFill>
                  <a:srgbClr val="000000"/>
                </a:solidFill>
                <a:effectLst/>
                <a:latin typeface="Arial" panose="020B0604020202020204" pitchFamily="34" charset="0"/>
                <a:cs typeface="Arial" panose="020B0604020202020204" pitchFamily="34" charset="0"/>
              </a:rPr>
              <a:t>/</a:t>
            </a:r>
            <a:r>
              <a:rPr lang="fr-FR" sz="1400" b="0" i="0" u="none" strike="noStrike" dirty="0" err="1">
                <a:solidFill>
                  <a:srgbClr val="000000"/>
                </a:solidFill>
                <a:effectLst/>
                <a:latin typeface="Arial" panose="020B0604020202020204" pitchFamily="34" charset="0"/>
                <a:cs typeface="Arial" panose="020B0604020202020204" pitchFamily="34" charset="0"/>
              </a:rPr>
              <a:t>council</a:t>
            </a:r>
            <a:r>
              <a:rPr lang="fr-FR" sz="1400" b="0" i="0" u="none" strike="noStrike" dirty="0">
                <a:solidFill>
                  <a:srgbClr val="000000"/>
                </a:solidFill>
                <a:effectLst/>
                <a:latin typeface="Arial" panose="020B0604020202020204" pitchFamily="34" charset="0"/>
                <a:cs typeface="Arial" panose="020B0604020202020204" pitchFamily="34" charset="0"/>
              </a:rPr>
              <a:t>-and-</a:t>
            </a:r>
            <a:r>
              <a:rPr lang="fr-FR" sz="1400" b="0" i="0" u="none" strike="noStrike" dirty="0" err="1">
                <a:solidFill>
                  <a:srgbClr val="000000"/>
                </a:solidFill>
                <a:effectLst/>
                <a:latin typeface="Arial" panose="020B0604020202020204" pitchFamily="34" charset="0"/>
                <a:cs typeface="Arial" panose="020B0604020202020204" pitchFamily="34" charset="0"/>
              </a:rPr>
              <a:t>democracy</a:t>
            </a:r>
            <a:r>
              <a:rPr lang="fr-FR" sz="1400" b="0" i="0" u="none" strike="noStrike" dirty="0">
                <a:solidFill>
                  <a:srgbClr val="000000"/>
                </a:solidFill>
                <a:effectLst/>
                <a:latin typeface="Arial" panose="020B0604020202020204" pitchFamily="34" charset="0"/>
                <a:cs typeface="Arial" panose="020B0604020202020204" pitchFamily="34" charset="0"/>
              </a:rPr>
              <a:t>/</a:t>
            </a:r>
            <a:r>
              <a:rPr lang="fr-FR" sz="1400" b="0" i="0" u="none" strike="noStrike" dirty="0" err="1">
                <a:solidFill>
                  <a:srgbClr val="000000"/>
                </a:solidFill>
                <a:effectLst/>
                <a:latin typeface="Arial" panose="020B0604020202020204" pitchFamily="34" charset="0"/>
                <a:cs typeface="Arial" panose="020B0604020202020204" pitchFamily="34" charset="0"/>
              </a:rPr>
              <a:t>statistics</a:t>
            </a:r>
            <a:r>
              <a:rPr lang="fr-FR" sz="1400" b="0" i="0" u="none" strike="noStrike" dirty="0">
                <a:solidFill>
                  <a:srgbClr val="000000"/>
                </a:solidFill>
                <a:effectLst/>
                <a:latin typeface="Arial" panose="020B0604020202020204" pitchFamily="34" charset="0"/>
                <a:cs typeface="Arial" panose="020B0604020202020204" pitchFamily="34" charset="0"/>
              </a:rPr>
              <a:t>-and-data/</a:t>
            </a:r>
            <a:r>
              <a:rPr lang="fr-FR" sz="1400" b="0" i="0" u="none" strike="noStrike" dirty="0" err="1">
                <a:solidFill>
                  <a:srgbClr val="000000"/>
                </a:solidFill>
                <a:effectLst/>
                <a:latin typeface="Arial" panose="020B0604020202020204" pitchFamily="34" charset="0"/>
                <a:cs typeface="Arial" panose="020B0604020202020204" pitchFamily="34" charset="0"/>
              </a:rPr>
              <a:t>barking-dagenham</a:t>
            </a:r>
            <a:r>
              <a:rPr lang="fr-FR" sz="1400" b="0" i="0" u="none" strike="noStrike" dirty="0">
                <a:solidFill>
                  <a:srgbClr val="000000"/>
                </a:solidFill>
                <a:effectLst/>
                <a:latin typeface="Arial" panose="020B0604020202020204" pitchFamily="34" charset="0"/>
                <a:cs typeface="Arial" panose="020B0604020202020204" pitchFamily="34" charset="0"/>
              </a:rPr>
              <a:t> (</a:t>
            </a:r>
            <a:r>
              <a:rPr lang="fr-FR" sz="1400" b="0" i="0" u="none" strike="noStrike" dirty="0" err="1">
                <a:solidFill>
                  <a:srgbClr val="000000"/>
                </a:solidFill>
                <a:effectLst/>
                <a:latin typeface="Arial" panose="020B0604020202020204" pitchFamily="34" charset="0"/>
                <a:cs typeface="Arial" panose="020B0604020202020204" pitchFamily="34" charset="0"/>
              </a:rPr>
              <a:t>Accessed</a:t>
            </a:r>
            <a:r>
              <a:rPr lang="fr-FR" sz="1400" b="0" i="0" u="none" strike="noStrike" dirty="0">
                <a:solidFill>
                  <a:srgbClr val="000000"/>
                </a:solidFill>
                <a:effectLst/>
                <a:latin typeface="Arial" panose="020B0604020202020204" pitchFamily="34" charset="0"/>
                <a:cs typeface="Arial" panose="020B0604020202020204" pitchFamily="34" charset="0"/>
              </a:rPr>
              <a:t>: 24 </a:t>
            </a:r>
            <a:r>
              <a:rPr lang="fr-FR" sz="1400" b="0" i="0" u="none" strike="noStrike" dirty="0" err="1">
                <a:solidFill>
                  <a:srgbClr val="000000"/>
                </a:solidFill>
                <a:effectLst/>
                <a:latin typeface="Arial" panose="020B0604020202020204" pitchFamily="34" charset="0"/>
                <a:cs typeface="Arial" panose="020B0604020202020204" pitchFamily="34" charset="0"/>
              </a:rPr>
              <a:t>November</a:t>
            </a:r>
            <a:r>
              <a:rPr lang="fr-FR" sz="1400" b="0" i="0" u="none" strike="noStrike" dirty="0">
                <a:solidFill>
                  <a:srgbClr val="000000"/>
                </a:solidFill>
                <a:effectLst/>
                <a:latin typeface="Arial" panose="020B0604020202020204" pitchFamily="34" charset="0"/>
                <a:cs typeface="Arial" panose="020B0604020202020204" pitchFamily="34" charset="0"/>
              </a:rPr>
              <a:t> 2024). </a:t>
            </a:r>
          </a:p>
          <a:p>
            <a:r>
              <a:rPr lang="fr-FR" sz="1400" b="0" i="1" u="none" strike="noStrike" dirty="0" err="1">
                <a:solidFill>
                  <a:srgbClr val="000000"/>
                </a:solidFill>
                <a:effectLst/>
                <a:latin typeface="Arial" panose="020B0604020202020204" pitchFamily="34" charset="0"/>
                <a:cs typeface="Arial" panose="020B0604020202020204" pitchFamily="34" charset="0"/>
              </a:rPr>
              <a:t>Title</a:t>
            </a:r>
            <a:r>
              <a:rPr lang="fr-FR" sz="1400" b="0" i="1" u="none" strike="noStrike" dirty="0">
                <a:solidFill>
                  <a:srgbClr val="000000"/>
                </a:solidFill>
                <a:effectLst/>
                <a:latin typeface="Arial" panose="020B0604020202020204" pitchFamily="34" charset="0"/>
                <a:cs typeface="Arial" panose="020B0604020202020204" pitchFamily="34" charset="0"/>
              </a:rPr>
              <a:t> </a:t>
            </a:r>
            <a:r>
              <a:rPr lang="fr-FR" sz="1400" b="0" i="1" u="none" strike="noStrike" dirty="0" err="1">
                <a:solidFill>
                  <a:srgbClr val="000000"/>
                </a:solidFill>
                <a:effectLst/>
                <a:latin typeface="Arial" panose="020B0604020202020204" pitchFamily="34" charset="0"/>
                <a:cs typeface="Arial" panose="020B0604020202020204" pitchFamily="34" charset="0"/>
              </a:rPr>
              <a:t>sign</a:t>
            </a:r>
            <a:r>
              <a:rPr lang="fr-FR" sz="1400" b="0" i="1" u="none" strike="noStrike" dirty="0">
                <a:solidFill>
                  <a:srgbClr val="000000"/>
                </a:solidFill>
                <a:effectLst/>
                <a:latin typeface="Arial" panose="020B0604020202020204" pitchFamily="34" charset="0"/>
                <a:cs typeface="Arial" panose="020B0604020202020204" pitchFamily="34" charset="0"/>
              </a:rPr>
              <a:t> up to </a:t>
            </a:r>
            <a:r>
              <a:rPr lang="fr-FR" sz="1400" b="0" i="1" u="none" strike="noStrike" dirty="0" err="1">
                <a:solidFill>
                  <a:srgbClr val="000000"/>
                </a:solidFill>
                <a:effectLst/>
                <a:latin typeface="Arial" panose="020B0604020202020204" pitchFamily="34" charset="0"/>
                <a:cs typeface="Arial" panose="020B0604020202020204" pitchFamily="34" charset="0"/>
              </a:rPr>
              <a:t>our</a:t>
            </a:r>
            <a:r>
              <a:rPr lang="fr-FR" sz="1400" b="0" i="1" u="none" strike="noStrike" dirty="0">
                <a:solidFill>
                  <a:srgbClr val="000000"/>
                </a:solidFill>
                <a:effectLst/>
                <a:latin typeface="Arial" panose="020B0604020202020204" pitchFamily="34" charset="0"/>
                <a:cs typeface="Arial" panose="020B0604020202020204" pitchFamily="34" charset="0"/>
              </a:rPr>
              <a:t> newsletter</a:t>
            </a:r>
            <a:r>
              <a:rPr lang="fr-FR" sz="1400" b="0" i="0" u="none" strike="noStrike" dirty="0">
                <a:solidFill>
                  <a:srgbClr val="000000"/>
                </a:solidFill>
                <a:effectLst/>
                <a:latin typeface="Arial" panose="020B0604020202020204" pitchFamily="34" charset="0"/>
                <a:cs typeface="Arial" panose="020B0604020202020204" pitchFamily="34" charset="0"/>
              </a:rPr>
              <a:t> (2024) </a:t>
            </a:r>
            <a:r>
              <a:rPr lang="fr-FR" sz="1400" b="0" i="1" u="none" strike="noStrike" dirty="0">
                <a:solidFill>
                  <a:srgbClr val="000000"/>
                </a:solidFill>
                <a:effectLst/>
                <a:latin typeface="Arial" panose="020B0604020202020204" pitchFamily="34" charset="0"/>
                <a:cs typeface="Arial" panose="020B0604020202020204" pitchFamily="34" charset="0"/>
              </a:rPr>
              <a:t>London Borough of </a:t>
            </a:r>
            <a:r>
              <a:rPr lang="fr-FR" sz="1400" b="0" i="1" u="none" strike="noStrike" dirty="0" err="1">
                <a:solidFill>
                  <a:srgbClr val="000000"/>
                </a:solidFill>
                <a:effectLst/>
                <a:latin typeface="Arial" panose="020B0604020202020204" pitchFamily="34" charset="0"/>
                <a:cs typeface="Arial" panose="020B0604020202020204" pitchFamily="34" charset="0"/>
              </a:rPr>
              <a:t>Barking</a:t>
            </a:r>
            <a:r>
              <a:rPr lang="fr-FR" sz="1400" b="0" i="1" u="none" strike="noStrike" dirty="0">
                <a:solidFill>
                  <a:srgbClr val="000000"/>
                </a:solidFill>
                <a:effectLst/>
                <a:latin typeface="Arial" panose="020B0604020202020204" pitchFamily="34" charset="0"/>
                <a:cs typeface="Arial" panose="020B0604020202020204" pitchFamily="34" charset="0"/>
              </a:rPr>
              <a:t> and </a:t>
            </a:r>
            <a:r>
              <a:rPr lang="fr-FR" sz="1400" b="0" i="1" u="none" strike="noStrike" dirty="0" err="1">
                <a:solidFill>
                  <a:srgbClr val="000000"/>
                </a:solidFill>
                <a:effectLst/>
                <a:latin typeface="Arial" panose="020B0604020202020204" pitchFamily="34" charset="0"/>
                <a:cs typeface="Arial" panose="020B0604020202020204" pitchFamily="34" charset="0"/>
              </a:rPr>
              <a:t>Dagenham</a:t>
            </a:r>
            <a:r>
              <a:rPr lang="fr-FR" sz="1400" b="0" i="0" u="none" strike="noStrike" dirty="0">
                <a:solidFill>
                  <a:srgbClr val="000000"/>
                </a:solidFill>
                <a:effectLst/>
                <a:latin typeface="Arial" panose="020B0604020202020204" pitchFamily="34" charset="0"/>
                <a:cs typeface="Arial" panose="020B0604020202020204" pitchFamily="34" charset="0"/>
              </a:rPr>
              <a:t>. </a:t>
            </a:r>
            <a:r>
              <a:rPr lang="fr-FR" sz="1400" b="0" i="0" u="none" strike="noStrike" dirty="0" err="1">
                <a:solidFill>
                  <a:srgbClr val="000000"/>
                </a:solidFill>
                <a:effectLst/>
                <a:latin typeface="Arial" panose="020B0604020202020204" pitchFamily="34" charset="0"/>
                <a:cs typeface="Arial" panose="020B0604020202020204" pitchFamily="34" charset="0"/>
              </a:rPr>
              <a:t>Available</a:t>
            </a:r>
            <a:r>
              <a:rPr lang="fr-FR" sz="1400" b="0" i="0" u="none" strike="noStrike" dirty="0">
                <a:solidFill>
                  <a:srgbClr val="000000"/>
                </a:solidFill>
                <a:effectLst/>
                <a:latin typeface="Arial" panose="020B0604020202020204" pitchFamily="34" charset="0"/>
                <a:cs typeface="Arial" panose="020B0604020202020204" pitchFamily="34" charset="0"/>
              </a:rPr>
              <a:t> at: https://</a:t>
            </a:r>
            <a:r>
              <a:rPr lang="fr-FR" sz="1400" b="0" i="0" u="none" strike="noStrike" dirty="0" err="1">
                <a:solidFill>
                  <a:srgbClr val="000000"/>
                </a:solidFill>
                <a:effectLst/>
                <a:latin typeface="Arial" panose="020B0604020202020204" pitchFamily="34" charset="0"/>
                <a:cs typeface="Arial" panose="020B0604020202020204" pitchFamily="34" charset="0"/>
              </a:rPr>
              <a:t>www.lbbd.gov.uk</a:t>
            </a:r>
            <a:r>
              <a:rPr lang="fr-FR" sz="1400" b="0" i="0" u="none" strike="noStrike" dirty="0">
                <a:solidFill>
                  <a:srgbClr val="000000"/>
                </a:solidFill>
                <a:effectLst/>
                <a:latin typeface="Arial" panose="020B0604020202020204" pitchFamily="34" charset="0"/>
                <a:cs typeface="Arial" panose="020B0604020202020204" pitchFamily="34" charset="0"/>
              </a:rPr>
              <a:t>/ (</a:t>
            </a:r>
            <a:r>
              <a:rPr lang="fr-FR" sz="1400" b="0" i="0" u="none" strike="noStrike" dirty="0" err="1">
                <a:solidFill>
                  <a:srgbClr val="000000"/>
                </a:solidFill>
                <a:effectLst/>
                <a:latin typeface="Arial" panose="020B0604020202020204" pitchFamily="34" charset="0"/>
                <a:cs typeface="Arial" panose="020B0604020202020204" pitchFamily="34" charset="0"/>
              </a:rPr>
              <a:t>Accessed</a:t>
            </a:r>
            <a:r>
              <a:rPr lang="fr-FR" sz="1400" b="0" i="0" u="none" strike="noStrike" dirty="0">
                <a:solidFill>
                  <a:srgbClr val="000000"/>
                </a:solidFill>
                <a:effectLst/>
                <a:latin typeface="Arial" panose="020B0604020202020204" pitchFamily="34" charset="0"/>
                <a:cs typeface="Arial" panose="020B0604020202020204" pitchFamily="34" charset="0"/>
              </a:rPr>
              <a:t>: 24 </a:t>
            </a:r>
            <a:r>
              <a:rPr lang="fr-FR" sz="1400" b="0" i="0" u="none" strike="noStrike" dirty="0" err="1">
                <a:solidFill>
                  <a:srgbClr val="000000"/>
                </a:solidFill>
                <a:effectLst/>
                <a:latin typeface="Arial" panose="020B0604020202020204" pitchFamily="34" charset="0"/>
                <a:cs typeface="Arial" panose="020B0604020202020204" pitchFamily="34" charset="0"/>
              </a:rPr>
              <a:t>November</a:t>
            </a:r>
            <a:r>
              <a:rPr lang="fr-FR" sz="1400" b="0" i="0" u="none" strike="noStrike" dirty="0">
                <a:solidFill>
                  <a:srgbClr val="000000"/>
                </a:solidFill>
                <a:effectLst/>
                <a:latin typeface="Arial" panose="020B0604020202020204" pitchFamily="34" charset="0"/>
                <a:cs typeface="Arial" panose="020B0604020202020204" pitchFamily="34" charset="0"/>
              </a:rPr>
              <a:t> 2024). </a:t>
            </a:r>
          </a:p>
          <a:p>
            <a:r>
              <a:rPr lang="fr-FR" sz="1400" b="0" i="1" u="none" strike="noStrike" dirty="0" err="1">
                <a:solidFill>
                  <a:srgbClr val="000000"/>
                </a:solidFill>
                <a:effectLst/>
                <a:latin typeface="Arial" panose="020B0604020202020204" pitchFamily="34" charset="0"/>
                <a:cs typeface="Arial" panose="020B0604020202020204" pitchFamily="34" charset="0"/>
              </a:rPr>
              <a:t>Poverty</a:t>
            </a:r>
            <a:r>
              <a:rPr lang="fr-FR" sz="1400" b="0" i="1" u="none" strike="noStrike" dirty="0">
                <a:solidFill>
                  <a:srgbClr val="000000"/>
                </a:solidFill>
                <a:effectLst/>
                <a:latin typeface="Arial" panose="020B0604020202020204" pitchFamily="34" charset="0"/>
                <a:cs typeface="Arial" panose="020B0604020202020204" pitchFamily="34" charset="0"/>
              </a:rPr>
              <a:t> in the UK: </a:t>
            </a:r>
            <a:r>
              <a:rPr lang="fr-FR" sz="1400" b="0" i="1" u="none" strike="noStrike" dirty="0" err="1">
                <a:solidFill>
                  <a:srgbClr val="000000"/>
                </a:solidFill>
                <a:effectLst/>
                <a:latin typeface="Arial" panose="020B0604020202020204" pitchFamily="34" charset="0"/>
                <a:cs typeface="Arial" panose="020B0604020202020204" pitchFamily="34" charset="0"/>
              </a:rPr>
              <a:t>Government</a:t>
            </a:r>
            <a:r>
              <a:rPr lang="fr-FR" sz="1400" b="0" i="1" u="none" strike="noStrike" dirty="0">
                <a:solidFill>
                  <a:srgbClr val="000000"/>
                </a:solidFill>
                <a:effectLst/>
                <a:latin typeface="Arial" panose="020B0604020202020204" pitchFamily="34" charset="0"/>
                <a:cs typeface="Arial" panose="020B0604020202020204" pitchFamily="34" charset="0"/>
              </a:rPr>
              <a:t> </a:t>
            </a:r>
            <a:r>
              <a:rPr lang="fr-FR" sz="1400" b="0" i="1" u="none" strike="noStrike" dirty="0" err="1">
                <a:solidFill>
                  <a:srgbClr val="000000"/>
                </a:solidFill>
                <a:effectLst/>
                <a:latin typeface="Arial" panose="020B0604020202020204" pitchFamily="34" charset="0"/>
                <a:cs typeface="Arial" panose="020B0604020202020204" pitchFamily="34" charset="0"/>
              </a:rPr>
              <a:t>policy</a:t>
            </a:r>
            <a:r>
              <a:rPr lang="fr-FR" sz="1400" b="0" i="1" u="none" strike="noStrike" dirty="0">
                <a:solidFill>
                  <a:srgbClr val="000000"/>
                </a:solidFill>
                <a:effectLst/>
                <a:latin typeface="Arial" panose="020B0604020202020204" pitchFamily="34" charset="0"/>
                <a:cs typeface="Arial" panose="020B0604020202020204" pitchFamily="34" charset="0"/>
              </a:rPr>
              <a:t> - house of lords </a:t>
            </a:r>
            <a:r>
              <a:rPr lang="fr-FR" sz="1400" b="0" i="1" u="none" strike="noStrike" dirty="0" err="1">
                <a:solidFill>
                  <a:srgbClr val="000000"/>
                </a:solidFill>
                <a:effectLst/>
                <a:latin typeface="Arial" panose="020B0604020202020204" pitchFamily="34" charset="0"/>
                <a:cs typeface="Arial" panose="020B0604020202020204" pitchFamily="34" charset="0"/>
              </a:rPr>
              <a:t>library</a:t>
            </a:r>
            <a:r>
              <a:rPr lang="fr-FR" sz="1400" b="0" i="0" u="none" strike="noStrike" dirty="0">
                <a:solidFill>
                  <a:srgbClr val="000000"/>
                </a:solidFill>
                <a:effectLst/>
                <a:latin typeface="Arial" panose="020B0604020202020204" pitchFamily="34" charset="0"/>
                <a:cs typeface="Arial" panose="020B0604020202020204" pitchFamily="34" charset="0"/>
              </a:rPr>
              <a:t> (no date) </a:t>
            </a:r>
            <a:r>
              <a:rPr lang="fr-FR" sz="1400" b="0" i="1" u="none" strike="noStrike" dirty="0" err="1">
                <a:solidFill>
                  <a:srgbClr val="000000"/>
                </a:solidFill>
                <a:effectLst/>
                <a:latin typeface="Arial" panose="020B0604020202020204" pitchFamily="34" charset="0"/>
                <a:cs typeface="Arial" panose="020B0604020202020204" pitchFamily="34" charset="0"/>
              </a:rPr>
              <a:t>Poverty</a:t>
            </a:r>
            <a:r>
              <a:rPr lang="fr-FR" sz="1400" b="0" i="1" u="none" strike="noStrike" dirty="0">
                <a:solidFill>
                  <a:srgbClr val="000000"/>
                </a:solidFill>
                <a:effectLst/>
                <a:latin typeface="Arial" panose="020B0604020202020204" pitchFamily="34" charset="0"/>
                <a:cs typeface="Arial" panose="020B0604020202020204" pitchFamily="34" charset="0"/>
              </a:rPr>
              <a:t> in the UK: </a:t>
            </a:r>
            <a:r>
              <a:rPr lang="fr-FR" sz="1400" b="0" i="1" u="none" strike="noStrike" dirty="0" err="1">
                <a:solidFill>
                  <a:srgbClr val="000000"/>
                </a:solidFill>
                <a:effectLst/>
                <a:latin typeface="Arial" panose="020B0604020202020204" pitchFamily="34" charset="0"/>
                <a:cs typeface="Arial" panose="020B0604020202020204" pitchFamily="34" charset="0"/>
              </a:rPr>
              <a:t>Government</a:t>
            </a:r>
            <a:r>
              <a:rPr lang="fr-FR" sz="1400" b="0" i="1" u="none" strike="noStrike" dirty="0">
                <a:solidFill>
                  <a:srgbClr val="000000"/>
                </a:solidFill>
                <a:effectLst/>
                <a:latin typeface="Arial" panose="020B0604020202020204" pitchFamily="34" charset="0"/>
                <a:cs typeface="Arial" panose="020B0604020202020204" pitchFamily="34" charset="0"/>
              </a:rPr>
              <a:t> </a:t>
            </a:r>
            <a:r>
              <a:rPr lang="fr-FR" sz="1400" b="0" i="1" u="none" strike="noStrike" dirty="0" err="1">
                <a:solidFill>
                  <a:srgbClr val="000000"/>
                </a:solidFill>
                <a:effectLst/>
                <a:latin typeface="Arial" panose="020B0604020202020204" pitchFamily="34" charset="0"/>
                <a:cs typeface="Arial" panose="020B0604020202020204" pitchFamily="34" charset="0"/>
              </a:rPr>
              <a:t>policy</a:t>
            </a:r>
            <a:r>
              <a:rPr lang="fr-FR" sz="1400" b="0" i="0" u="none" strike="noStrike" dirty="0">
                <a:solidFill>
                  <a:srgbClr val="000000"/>
                </a:solidFill>
                <a:effectLst/>
                <a:latin typeface="Arial" panose="020B0604020202020204" pitchFamily="34" charset="0"/>
                <a:cs typeface="Arial" panose="020B0604020202020204" pitchFamily="34" charset="0"/>
              </a:rPr>
              <a:t>. </a:t>
            </a:r>
            <a:r>
              <a:rPr lang="fr-FR" sz="1400" b="0" i="0" u="none" strike="noStrike" dirty="0" err="1">
                <a:solidFill>
                  <a:srgbClr val="000000"/>
                </a:solidFill>
                <a:effectLst/>
                <a:latin typeface="Arial" panose="020B0604020202020204" pitchFamily="34" charset="0"/>
                <a:cs typeface="Arial" panose="020B0604020202020204" pitchFamily="34" charset="0"/>
              </a:rPr>
              <a:t>Available</a:t>
            </a:r>
            <a:r>
              <a:rPr lang="fr-FR" sz="1400" b="0" i="0" u="none" strike="noStrike" dirty="0">
                <a:solidFill>
                  <a:srgbClr val="000000"/>
                </a:solidFill>
                <a:effectLst/>
                <a:latin typeface="Arial" panose="020B0604020202020204" pitchFamily="34" charset="0"/>
                <a:cs typeface="Arial" panose="020B0604020202020204" pitchFamily="34" charset="0"/>
              </a:rPr>
              <a:t> at: https://</a:t>
            </a:r>
            <a:r>
              <a:rPr lang="fr-FR" sz="1400" b="0" i="0" u="none" strike="noStrike" dirty="0" err="1">
                <a:solidFill>
                  <a:srgbClr val="000000"/>
                </a:solidFill>
                <a:effectLst/>
                <a:latin typeface="Arial" panose="020B0604020202020204" pitchFamily="34" charset="0"/>
                <a:cs typeface="Arial" panose="020B0604020202020204" pitchFamily="34" charset="0"/>
              </a:rPr>
              <a:t>lordslibrary.parliament.uk</a:t>
            </a:r>
            <a:r>
              <a:rPr lang="fr-FR" sz="1400" b="0" i="0" u="none" strike="noStrike" dirty="0">
                <a:solidFill>
                  <a:srgbClr val="000000"/>
                </a:solidFill>
                <a:effectLst/>
                <a:latin typeface="Arial" panose="020B0604020202020204" pitchFamily="34" charset="0"/>
                <a:cs typeface="Arial" panose="020B0604020202020204" pitchFamily="34" charset="0"/>
              </a:rPr>
              <a:t>/</a:t>
            </a:r>
            <a:r>
              <a:rPr lang="fr-FR" sz="1400" b="0" i="0" u="none" strike="noStrike" dirty="0" err="1">
                <a:solidFill>
                  <a:srgbClr val="000000"/>
                </a:solidFill>
                <a:effectLst/>
                <a:latin typeface="Arial" panose="020B0604020202020204" pitchFamily="34" charset="0"/>
                <a:cs typeface="Arial" panose="020B0604020202020204" pitchFamily="34" charset="0"/>
              </a:rPr>
              <a:t>poverty</a:t>
            </a:r>
            <a:r>
              <a:rPr lang="fr-FR" sz="1400" b="0" i="0" u="none" strike="noStrike" dirty="0">
                <a:solidFill>
                  <a:srgbClr val="000000"/>
                </a:solidFill>
                <a:effectLst/>
                <a:latin typeface="Arial" panose="020B0604020202020204" pitchFamily="34" charset="0"/>
                <a:cs typeface="Arial" panose="020B0604020202020204" pitchFamily="34" charset="0"/>
              </a:rPr>
              <a:t>-in-the-</a:t>
            </a:r>
            <a:r>
              <a:rPr lang="fr-FR" sz="1400" b="0" i="0" u="none" strike="noStrike" dirty="0" err="1">
                <a:solidFill>
                  <a:srgbClr val="000000"/>
                </a:solidFill>
                <a:effectLst/>
                <a:latin typeface="Arial" panose="020B0604020202020204" pitchFamily="34" charset="0"/>
                <a:cs typeface="Arial" panose="020B0604020202020204" pitchFamily="34" charset="0"/>
              </a:rPr>
              <a:t>uk</a:t>
            </a:r>
            <a:r>
              <a:rPr lang="fr-FR" sz="1400" b="0" i="0" u="none" strike="noStrike" dirty="0">
                <a:solidFill>
                  <a:srgbClr val="000000"/>
                </a:solidFill>
                <a:effectLst/>
                <a:latin typeface="Arial" panose="020B0604020202020204" pitchFamily="34" charset="0"/>
                <a:cs typeface="Arial" panose="020B0604020202020204" pitchFamily="34" charset="0"/>
              </a:rPr>
              <a:t>-</a:t>
            </a:r>
            <a:r>
              <a:rPr lang="fr-FR" sz="1400" b="0" i="0" u="none" strike="noStrike" dirty="0" err="1">
                <a:solidFill>
                  <a:srgbClr val="000000"/>
                </a:solidFill>
                <a:effectLst/>
                <a:latin typeface="Arial" panose="020B0604020202020204" pitchFamily="34" charset="0"/>
                <a:cs typeface="Arial" panose="020B0604020202020204" pitchFamily="34" charset="0"/>
              </a:rPr>
              <a:t>government-policy</a:t>
            </a:r>
            <a:r>
              <a:rPr lang="fr-FR" sz="1400" b="0" i="0" u="none" strike="noStrike" dirty="0">
                <a:solidFill>
                  <a:srgbClr val="000000"/>
                </a:solidFill>
                <a:effectLst/>
                <a:latin typeface="Arial" panose="020B0604020202020204" pitchFamily="34" charset="0"/>
                <a:cs typeface="Arial" panose="020B0604020202020204" pitchFamily="34" charset="0"/>
              </a:rPr>
              <a:t>/ (</a:t>
            </a:r>
            <a:r>
              <a:rPr lang="fr-FR" sz="1400" b="0" i="0" u="none" strike="noStrike" dirty="0" err="1">
                <a:solidFill>
                  <a:srgbClr val="000000"/>
                </a:solidFill>
                <a:effectLst/>
                <a:latin typeface="Arial" panose="020B0604020202020204" pitchFamily="34" charset="0"/>
                <a:cs typeface="Arial" panose="020B0604020202020204" pitchFamily="34" charset="0"/>
              </a:rPr>
              <a:t>Accessed</a:t>
            </a:r>
            <a:r>
              <a:rPr lang="fr-FR" sz="1400" b="0" i="0" u="none" strike="noStrike" dirty="0">
                <a:solidFill>
                  <a:srgbClr val="000000"/>
                </a:solidFill>
                <a:effectLst/>
                <a:latin typeface="Arial" panose="020B0604020202020204" pitchFamily="34" charset="0"/>
                <a:cs typeface="Arial" panose="020B0604020202020204" pitchFamily="34" charset="0"/>
              </a:rPr>
              <a:t>: 24 </a:t>
            </a:r>
            <a:r>
              <a:rPr lang="fr-FR" sz="1400" b="0" i="0" u="none" strike="noStrike" dirty="0" err="1">
                <a:solidFill>
                  <a:srgbClr val="000000"/>
                </a:solidFill>
                <a:effectLst/>
                <a:latin typeface="Arial" panose="020B0604020202020204" pitchFamily="34" charset="0"/>
                <a:cs typeface="Arial" panose="020B0604020202020204" pitchFamily="34" charset="0"/>
              </a:rPr>
              <a:t>November</a:t>
            </a:r>
            <a:r>
              <a:rPr lang="fr-FR" sz="1400" b="0" i="0" u="none" strike="noStrike" dirty="0">
                <a:solidFill>
                  <a:srgbClr val="000000"/>
                </a:solidFill>
                <a:effectLst/>
                <a:latin typeface="Arial" panose="020B0604020202020204" pitchFamily="34" charset="0"/>
                <a:cs typeface="Arial" panose="020B0604020202020204" pitchFamily="34" charset="0"/>
              </a:rPr>
              <a:t> 2024). </a:t>
            </a:r>
          </a:p>
          <a:p>
            <a:r>
              <a:rPr lang="fr-FR" sz="1400" b="0" i="1" u="none" strike="noStrike" dirty="0" err="1">
                <a:solidFill>
                  <a:srgbClr val="000000"/>
                </a:solidFill>
                <a:effectLst/>
                <a:latin typeface="Arial" panose="020B0604020202020204" pitchFamily="34" charset="0"/>
                <a:cs typeface="Arial" panose="020B0604020202020204" pitchFamily="34" charset="0"/>
              </a:rPr>
              <a:t>Barriers</a:t>
            </a:r>
            <a:r>
              <a:rPr lang="fr-FR" sz="1400" b="0" i="1" u="none" strike="noStrike" dirty="0">
                <a:solidFill>
                  <a:srgbClr val="000000"/>
                </a:solidFill>
                <a:effectLst/>
                <a:latin typeface="Arial" panose="020B0604020202020204" pitchFamily="34" charset="0"/>
                <a:cs typeface="Arial" panose="020B0604020202020204" pitchFamily="34" charset="0"/>
              </a:rPr>
              <a:t> to </a:t>
            </a:r>
            <a:r>
              <a:rPr lang="fr-FR" sz="1400" b="0" i="1" u="none" strike="noStrike" dirty="0" err="1">
                <a:solidFill>
                  <a:srgbClr val="000000"/>
                </a:solidFill>
                <a:effectLst/>
                <a:latin typeface="Arial" panose="020B0604020202020204" pitchFamily="34" charset="0"/>
                <a:cs typeface="Arial" panose="020B0604020202020204" pitchFamily="34" charset="0"/>
              </a:rPr>
              <a:t>housing</a:t>
            </a:r>
            <a:r>
              <a:rPr lang="fr-FR" sz="1400" b="0" i="1" u="none" strike="noStrike" dirty="0">
                <a:solidFill>
                  <a:srgbClr val="000000"/>
                </a:solidFill>
                <a:effectLst/>
                <a:latin typeface="Arial" panose="020B0604020202020204" pitchFamily="34" charset="0"/>
                <a:cs typeface="Arial" panose="020B0604020202020204" pitchFamily="34" charset="0"/>
              </a:rPr>
              <a:t> and services </a:t>
            </a:r>
            <a:r>
              <a:rPr lang="fr-FR" sz="1400" b="0" i="1" u="none" strike="noStrike" dirty="0" err="1">
                <a:solidFill>
                  <a:srgbClr val="000000"/>
                </a:solidFill>
                <a:effectLst/>
                <a:latin typeface="Arial" panose="020B0604020202020204" pitchFamily="34" charset="0"/>
                <a:cs typeface="Arial" panose="020B0604020202020204" pitchFamily="34" charset="0"/>
              </a:rPr>
              <a:t>deprivation</a:t>
            </a:r>
            <a:r>
              <a:rPr lang="fr-FR" sz="1400" b="0" i="0" u="none" strike="noStrike" dirty="0">
                <a:solidFill>
                  <a:srgbClr val="000000"/>
                </a:solidFill>
                <a:effectLst/>
                <a:latin typeface="Arial" panose="020B0604020202020204" pitchFamily="34" charset="0"/>
                <a:cs typeface="Arial" panose="020B0604020202020204" pitchFamily="34" charset="0"/>
              </a:rPr>
              <a:t> (2022) </a:t>
            </a:r>
            <a:r>
              <a:rPr lang="fr-FR" sz="1400" b="0" i="1" u="none" strike="noStrike" dirty="0">
                <a:solidFill>
                  <a:srgbClr val="000000"/>
                </a:solidFill>
                <a:effectLst/>
                <a:latin typeface="Arial" panose="020B0604020202020204" pitchFamily="34" charset="0"/>
                <a:cs typeface="Arial" panose="020B0604020202020204" pitchFamily="34" charset="0"/>
              </a:rPr>
              <a:t>London Borough of </a:t>
            </a:r>
            <a:r>
              <a:rPr lang="fr-FR" sz="1400" b="0" i="1" u="none" strike="noStrike" dirty="0" err="1">
                <a:solidFill>
                  <a:srgbClr val="000000"/>
                </a:solidFill>
                <a:effectLst/>
                <a:latin typeface="Arial" panose="020B0604020202020204" pitchFamily="34" charset="0"/>
                <a:cs typeface="Arial" panose="020B0604020202020204" pitchFamily="34" charset="0"/>
              </a:rPr>
              <a:t>Barking</a:t>
            </a:r>
            <a:r>
              <a:rPr lang="fr-FR" sz="1400" b="0" i="1" u="none" strike="noStrike" dirty="0">
                <a:solidFill>
                  <a:srgbClr val="000000"/>
                </a:solidFill>
                <a:effectLst/>
                <a:latin typeface="Arial" panose="020B0604020202020204" pitchFamily="34" charset="0"/>
                <a:cs typeface="Arial" panose="020B0604020202020204" pitchFamily="34" charset="0"/>
              </a:rPr>
              <a:t> and </a:t>
            </a:r>
            <a:r>
              <a:rPr lang="fr-FR" sz="1400" b="0" i="1" u="none" strike="noStrike" dirty="0" err="1">
                <a:solidFill>
                  <a:srgbClr val="000000"/>
                </a:solidFill>
                <a:effectLst/>
                <a:latin typeface="Arial" panose="020B0604020202020204" pitchFamily="34" charset="0"/>
                <a:cs typeface="Arial" panose="020B0604020202020204" pitchFamily="34" charset="0"/>
              </a:rPr>
              <a:t>Dagenham</a:t>
            </a:r>
            <a:r>
              <a:rPr lang="fr-FR" sz="1400" b="0" i="0" u="none" strike="noStrike" dirty="0">
                <a:solidFill>
                  <a:srgbClr val="000000"/>
                </a:solidFill>
                <a:effectLst/>
                <a:latin typeface="Arial" panose="020B0604020202020204" pitchFamily="34" charset="0"/>
                <a:cs typeface="Arial" panose="020B0604020202020204" pitchFamily="34" charset="0"/>
              </a:rPr>
              <a:t>. </a:t>
            </a:r>
            <a:r>
              <a:rPr lang="fr-FR" sz="1400" b="0" i="0" u="none" strike="noStrike" dirty="0" err="1">
                <a:solidFill>
                  <a:srgbClr val="000000"/>
                </a:solidFill>
                <a:effectLst/>
                <a:latin typeface="Arial" panose="020B0604020202020204" pitchFamily="34" charset="0"/>
                <a:cs typeface="Arial" panose="020B0604020202020204" pitchFamily="34" charset="0"/>
              </a:rPr>
              <a:t>Available</a:t>
            </a:r>
            <a:r>
              <a:rPr lang="fr-FR" sz="1400" b="0" i="0" u="none" strike="noStrike" dirty="0">
                <a:solidFill>
                  <a:srgbClr val="000000"/>
                </a:solidFill>
                <a:effectLst/>
                <a:latin typeface="Arial" panose="020B0604020202020204" pitchFamily="34" charset="0"/>
                <a:cs typeface="Arial" panose="020B0604020202020204" pitchFamily="34" charset="0"/>
              </a:rPr>
              <a:t> at: https://</a:t>
            </a:r>
            <a:r>
              <a:rPr lang="fr-FR" sz="1400" b="0" i="0" u="none" strike="noStrike" dirty="0" err="1">
                <a:solidFill>
                  <a:srgbClr val="000000"/>
                </a:solidFill>
                <a:effectLst/>
                <a:latin typeface="Arial" panose="020B0604020202020204" pitchFamily="34" charset="0"/>
                <a:cs typeface="Arial" panose="020B0604020202020204" pitchFamily="34" charset="0"/>
              </a:rPr>
              <a:t>www.lbbd.gov.uk</a:t>
            </a:r>
            <a:r>
              <a:rPr lang="fr-FR" sz="1400" b="0" i="0" u="none" strike="noStrike" dirty="0">
                <a:solidFill>
                  <a:srgbClr val="000000"/>
                </a:solidFill>
                <a:effectLst/>
                <a:latin typeface="Arial" panose="020B0604020202020204" pitchFamily="34" charset="0"/>
                <a:cs typeface="Arial" panose="020B0604020202020204" pitchFamily="34" charset="0"/>
              </a:rPr>
              <a:t>/</a:t>
            </a:r>
            <a:r>
              <a:rPr lang="fr-FR" sz="1400" b="0" i="0" u="none" strike="noStrike" dirty="0" err="1">
                <a:solidFill>
                  <a:srgbClr val="000000"/>
                </a:solidFill>
                <a:effectLst/>
                <a:latin typeface="Arial" panose="020B0604020202020204" pitchFamily="34" charset="0"/>
                <a:cs typeface="Arial" panose="020B0604020202020204" pitchFamily="34" charset="0"/>
              </a:rPr>
              <a:t>deprivation</a:t>
            </a:r>
            <a:r>
              <a:rPr lang="fr-FR" sz="1400" b="0" i="0" u="none" strike="noStrike" dirty="0">
                <a:solidFill>
                  <a:srgbClr val="000000"/>
                </a:solidFill>
                <a:effectLst/>
                <a:latin typeface="Arial" panose="020B0604020202020204" pitchFamily="34" charset="0"/>
                <a:cs typeface="Arial" panose="020B0604020202020204" pitchFamily="34" charset="0"/>
              </a:rPr>
              <a:t>-</a:t>
            </a:r>
            <a:r>
              <a:rPr lang="fr-FR" sz="1400" b="0" i="0" u="none" strike="noStrike" dirty="0" err="1">
                <a:solidFill>
                  <a:srgbClr val="000000"/>
                </a:solidFill>
                <a:effectLst/>
                <a:latin typeface="Arial" panose="020B0604020202020204" pitchFamily="34" charset="0"/>
                <a:cs typeface="Arial" panose="020B0604020202020204" pitchFamily="34" charset="0"/>
              </a:rPr>
              <a:t>barking</a:t>
            </a:r>
            <a:r>
              <a:rPr lang="fr-FR" sz="1400" b="0" i="0" u="none" strike="noStrike" dirty="0">
                <a:solidFill>
                  <a:srgbClr val="000000"/>
                </a:solidFill>
                <a:effectLst/>
                <a:latin typeface="Arial" panose="020B0604020202020204" pitchFamily="34" charset="0"/>
                <a:cs typeface="Arial" panose="020B0604020202020204" pitchFamily="34" charset="0"/>
              </a:rPr>
              <a:t>-and-</a:t>
            </a:r>
            <a:r>
              <a:rPr lang="fr-FR" sz="1400" b="0" i="0" u="none" strike="noStrike" dirty="0" err="1">
                <a:solidFill>
                  <a:srgbClr val="000000"/>
                </a:solidFill>
                <a:effectLst/>
                <a:latin typeface="Arial" panose="020B0604020202020204" pitchFamily="34" charset="0"/>
                <a:cs typeface="Arial" panose="020B0604020202020204" pitchFamily="34" charset="0"/>
              </a:rPr>
              <a:t>dagenham</a:t>
            </a:r>
            <a:r>
              <a:rPr lang="fr-FR" sz="1400" b="0" i="0" u="none" strike="noStrike" dirty="0">
                <a:solidFill>
                  <a:srgbClr val="000000"/>
                </a:solidFill>
                <a:effectLst/>
                <a:latin typeface="Arial" panose="020B0604020202020204" pitchFamily="34" charset="0"/>
                <a:cs typeface="Arial" panose="020B0604020202020204" pitchFamily="34" charset="0"/>
              </a:rPr>
              <a:t>/</a:t>
            </a:r>
            <a:r>
              <a:rPr lang="fr-FR" sz="1400" b="0" i="0" u="none" strike="noStrike" dirty="0" err="1">
                <a:solidFill>
                  <a:srgbClr val="000000"/>
                </a:solidFill>
                <a:effectLst/>
                <a:latin typeface="Arial" panose="020B0604020202020204" pitchFamily="34" charset="0"/>
                <a:cs typeface="Arial" panose="020B0604020202020204" pitchFamily="34" charset="0"/>
              </a:rPr>
              <a:t>barriers</a:t>
            </a:r>
            <a:r>
              <a:rPr lang="fr-FR" sz="1400" b="0" i="0" u="none" strike="noStrike" dirty="0">
                <a:solidFill>
                  <a:srgbClr val="000000"/>
                </a:solidFill>
                <a:effectLst/>
                <a:latin typeface="Arial" panose="020B0604020202020204" pitchFamily="34" charset="0"/>
                <a:cs typeface="Arial" panose="020B0604020202020204" pitchFamily="34" charset="0"/>
              </a:rPr>
              <a:t>-</a:t>
            </a:r>
            <a:r>
              <a:rPr lang="fr-FR" sz="1400" b="0" i="0" u="none" strike="noStrike" dirty="0" err="1">
                <a:solidFill>
                  <a:srgbClr val="000000"/>
                </a:solidFill>
                <a:effectLst/>
                <a:latin typeface="Arial" panose="020B0604020202020204" pitchFamily="34" charset="0"/>
                <a:cs typeface="Arial" panose="020B0604020202020204" pitchFamily="34" charset="0"/>
              </a:rPr>
              <a:t>housing</a:t>
            </a:r>
            <a:r>
              <a:rPr lang="fr-FR" sz="1400" b="0" i="0" u="none" strike="noStrike" dirty="0">
                <a:solidFill>
                  <a:srgbClr val="000000"/>
                </a:solidFill>
                <a:effectLst/>
                <a:latin typeface="Arial" panose="020B0604020202020204" pitchFamily="34" charset="0"/>
                <a:cs typeface="Arial" panose="020B0604020202020204" pitchFamily="34" charset="0"/>
              </a:rPr>
              <a:t>-and-services-</a:t>
            </a:r>
            <a:r>
              <a:rPr lang="fr-FR" sz="1400" b="0" i="0" u="none" strike="noStrike" dirty="0" err="1">
                <a:solidFill>
                  <a:srgbClr val="000000"/>
                </a:solidFill>
                <a:effectLst/>
                <a:latin typeface="Arial" panose="020B0604020202020204" pitchFamily="34" charset="0"/>
                <a:cs typeface="Arial" panose="020B0604020202020204" pitchFamily="34" charset="0"/>
              </a:rPr>
              <a:t>deprivation</a:t>
            </a:r>
            <a:r>
              <a:rPr lang="fr-FR" sz="1400" b="0" i="0" u="none" strike="noStrike" dirty="0">
                <a:solidFill>
                  <a:srgbClr val="000000"/>
                </a:solidFill>
                <a:effectLst/>
                <a:latin typeface="Arial" panose="020B0604020202020204" pitchFamily="34" charset="0"/>
                <a:cs typeface="Arial" panose="020B0604020202020204" pitchFamily="34" charset="0"/>
              </a:rPr>
              <a:t> (</a:t>
            </a:r>
            <a:r>
              <a:rPr lang="fr-FR" sz="1400" b="0" i="0" u="none" strike="noStrike" dirty="0" err="1">
                <a:solidFill>
                  <a:srgbClr val="000000"/>
                </a:solidFill>
                <a:effectLst/>
                <a:latin typeface="Arial" panose="020B0604020202020204" pitchFamily="34" charset="0"/>
                <a:cs typeface="Arial" panose="020B0604020202020204" pitchFamily="34" charset="0"/>
              </a:rPr>
              <a:t>Accessed</a:t>
            </a:r>
            <a:r>
              <a:rPr lang="fr-FR" sz="1400" b="0" i="0" u="none" strike="noStrike" dirty="0">
                <a:solidFill>
                  <a:srgbClr val="000000"/>
                </a:solidFill>
                <a:effectLst/>
                <a:latin typeface="Arial" panose="020B0604020202020204" pitchFamily="34" charset="0"/>
                <a:cs typeface="Arial" panose="020B0604020202020204" pitchFamily="34" charset="0"/>
              </a:rPr>
              <a:t>: 24 </a:t>
            </a:r>
            <a:r>
              <a:rPr lang="fr-FR" sz="1400" b="0" i="0" u="none" strike="noStrike" dirty="0" err="1">
                <a:solidFill>
                  <a:srgbClr val="000000"/>
                </a:solidFill>
                <a:effectLst/>
                <a:latin typeface="Arial" panose="020B0604020202020204" pitchFamily="34" charset="0"/>
                <a:cs typeface="Arial" panose="020B0604020202020204" pitchFamily="34" charset="0"/>
              </a:rPr>
              <a:t>November</a:t>
            </a:r>
            <a:r>
              <a:rPr lang="fr-FR" sz="1400" b="0" i="0" u="none" strike="noStrike" dirty="0">
                <a:solidFill>
                  <a:srgbClr val="000000"/>
                </a:solidFill>
                <a:effectLst/>
                <a:latin typeface="Arial" panose="020B0604020202020204" pitchFamily="34" charset="0"/>
                <a:cs typeface="Arial" panose="020B0604020202020204" pitchFamily="34" charset="0"/>
              </a:rPr>
              <a:t> 2024). </a:t>
            </a:r>
          </a:p>
          <a:p>
            <a:r>
              <a:rPr lang="fr-FR" sz="1400" b="0" i="1" u="none" strike="noStrike" dirty="0" err="1">
                <a:solidFill>
                  <a:srgbClr val="000000"/>
                </a:solidFill>
                <a:effectLst/>
                <a:latin typeface="Arial" panose="020B0604020202020204" pitchFamily="34" charset="0"/>
                <a:cs typeface="Arial" panose="020B0604020202020204" pitchFamily="34" charset="0"/>
              </a:rPr>
              <a:t>London’s</a:t>
            </a:r>
            <a:r>
              <a:rPr lang="fr-FR" sz="1400" b="0" i="1" u="none" strike="noStrike" dirty="0">
                <a:solidFill>
                  <a:srgbClr val="000000"/>
                </a:solidFill>
                <a:effectLst/>
                <a:latin typeface="Arial" panose="020B0604020202020204" pitchFamily="34" charset="0"/>
                <a:cs typeface="Arial" panose="020B0604020202020204" pitchFamily="34" charset="0"/>
              </a:rPr>
              <a:t> pressing challenges: </a:t>
            </a:r>
            <a:r>
              <a:rPr lang="fr-FR" sz="1400" b="0" i="1" u="none" strike="noStrike" dirty="0" err="1">
                <a:solidFill>
                  <a:srgbClr val="000000"/>
                </a:solidFill>
                <a:effectLst/>
                <a:latin typeface="Arial" panose="020B0604020202020204" pitchFamily="34" charset="0"/>
                <a:cs typeface="Arial" panose="020B0604020202020204" pitchFamily="34" charset="0"/>
              </a:rPr>
              <a:t>Reflections</a:t>
            </a:r>
            <a:r>
              <a:rPr lang="fr-FR" sz="1400" b="0" i="1" u="none" strike="noStrike" dirty="0">
                <a:solidFill>
                  <a:srgbClr val="000000"/>
                </a:solidFill>
                <a:effectLst/>
                <a:latin typeface="Arial" panose="020B0604020202020204" pitchFamily="34" charset="0"/>
                <a:cs typeface="Arial" panose="020B0604020202020204" pitchFamily="34" charset="0"/>
              </a:rPr>
              <a:t> </a:t>
            </a:r>
            <a:r>
              <a:rPr lang="fr-FR" sz="1400" b="0" i="1" u="none" strike="noStrike" dirty="0" err="1">
                <a:solidFill>
                  <a:srgbClr val="000000"/>
                </a:solidFill>
                <a:effectLst/>
                <a:latin typeface="Arial" panose="020B0604020202020204" pitchFamily="34" charset="0"/>
                <a:cs typeface="Arial" panose="020B0604020202020204" pitchFamily="34" charset="0"/>
              </a:rPr>
              <a:t>from</a:t>
            </a:r>
            <a:r>
              <a:rPr lang="fr-FR" sz="1400" b="0" i="1" u="none" strike="noStrike" dirty="0">
                <a:solidFill>
                  <a:srgbClr val="000000"/>
                </a:solidFill>
                <a:effectLst/>
                <a:latin typeface="Arial" panose="020B0604020202020204" pitchFamily="34" charset="0"/>
                <a:cs typeface="Arial" panose="020B0604020202020204" pitchFamily="34" charset="0"/>
              </a:rPr>
              <a:t> the </a:t>
            </a:r>
            <a:r>
              <a:rPr lang="fr-FR" sz="1400" b="0" i="1" u="none" strike="noStrike" dirty="0" err="1">
                <a:solidFill>
                  <a:srgbClr val="000000"/>
                </a:solidFill>
                <a:effectLst/>
                <a:latin typeface="Arial" panose="020B0604020202020204" pitchFamily="34" charset="0"/>
                <a:cs typeface="Arial" panose="020B0604020202020204" pitchFamily="34" charset="0"/>
              </a:rPr>
              <a:t>ground</a:t>
            </a:r>
            <a:r>
              <a:rPr lang="fr-FR" sz="1400" b="0" i="1" u="none" strike="noStrike" dirty="0">
                <a:solidFill>
                  <a:srgbClr val="000000"/>
                </a:solidFill>
                <a:effectLst/>
                <a:latin typeface="Arial" panose="020B0604020202020204" pitchFamily="34" charset="0"/>
                <a:cs typeface="Arial" panose="020B0604020202020204" pitchFamily="34" charset="0"/>
              </a:rPr>
              <a:t> in light of the </a:t>
            </a:r>
            <a:r>
              <a:rPr lang="fr-FR" sz="1400" b="0" i="1" u="none" strike="noStrike" dirty="0" err="1">
                <a:solidFill>
                  <a:srgbClr val="000000"/>
                </a:solidFill>
                <a:effectLst/>
                <a:latin typeface="Arial" panose="020B0604020202020204" pitchFamily="34" charset="0"/>
                <a:cs typeface="Arial" panose="020B0604020202020204" pitchFamily="34" charset="0"/>
              </a:rPr>
              <a:t>autumn</a:t>
            </a:r>
            <a:r>
              <a:rPr lang="fr-FR" sz="1400" b="0" i="1" u="none" strike="noStrike" dirty="0">
                <a:solidFill>
                  <a:srgbClr val="000000"/>
                </a:solidFill>
                <a:effectLst/>
                <a:latin typeface="Arial" panose="020B0604020202020204" pitchFamily="34" charset="0"/>
                <a:cs typeface="Arial" panose="020B0604020202020204" pitchFamily="34" charset="0"/>
              </a:rPr>
              <a:t> </a:t>
            </a:r>
            <a:r>
              <a:rPr lang="fr-FR" sz="1400" b="0" i="1" u="none" strike="noStrike" dirty="0" err="1">
                <a:solidFill>
                  <a:srgbClr val="000000"/>
                </a:solidFill>
                <a:effectLst/>
                <a:latin typeface="Arial" panose="020B0604020202020204" pitchFamily="34" charset="0"/>
                <a:cs typeface="Arial" panose="020B0604020202020204" pitchFamily="34" charset="0"/>
              </a:rPr>
              <a:t>statement</a:t>
            </a:r>
            <a:r>
              <a:rPr lang="fr-FR" sz="1400" b="0" i="0" u="none" strike="noStrike" dirty="0">
                <a:solidFill>
                  <a:srgbClr val="000000"/>
                </a:solidFill>
                <a:effectLst/>
                <a:latin typeface="Arial" panose="020B0604020202020204" pitchFamily="34" charset="0"/>
                <a:cs typeface="Arial" panose="020B0604020202020204" pitchFamily="34" charset="0"/>
              </a:rPr>
              <a:t> (2024) </a:t>
            </a:r>
            <a:r>
              <a:rPr lang="fr-FR" sz="1400" b="0" i="1" u="none" strike="noStrike" dirty="0">
                <a:solidFill>
                  <a:srgbClr val="000000"/>
                </a:solidFill>
                <a:effectLst/>
                <a:latin typeface="Arial" panose="020B0604020202020204" pitchFamily="34" charset="0"/>
                <a:cs typeface="Arial" panose="020B0604020202020204" pitchFamily="34" charset="0"/>
              </a:rPr>
              <a:t>Trust for London</a:t>
            </a:r>
            <a:r>
              <a:rPr lang="fr-FR" sz="1400" b="0" i="0" u="none" strike="noStrike" dirty="0">
                <a:solidFill>
                  <a:srgbClr val="000000"/>
                </a:solidFill>
                <a:effectLst/>
                <a:latin typeface="Arial" panose="020B0604020202020204" pitchFamily="34" charset="0"/>
                <a:cs typeface="Arial" panose="020B0604020202020204" pitchFamily="34" charset="0"/>
              </a:rPr>
              <a:t>. </a:t>
            </a:r>
            <a:r>
              <a:rPr lang="fr-FR" sz="1400" b="0" i="0" u="none" strike="noStrike" dirty="0" err="1">
                <a:solidFill>
                  <a:srgbClr val="000000"/>
                </a:solidFill>
                <a:effectLst/>
                <a:latin typeface="Arial" panose="020B0604020202020204" pitchFamily="34" charset="0"/>
                <a:cs typeface="Arial" panose="020B0604020202020204" pitchFamily="34" charset="0"/>
              </a:rPr>
              <a:t>Available</a:t>
            </a:r>
            <a:r>
              <a:rPr lang="fr-FR" sz="1400" b="0" i="0" u="none" strike="noStrike" dirty="0">
                <a:solidFill>
                  <a:srgbClr val="000000"/>
                </a:solidFill>
                <a:effectLst/>
                <a:latin typeface="Arial" panose="020B0604020202020204" pitchFamily="34" charset="0"/>
                <a:cs typeface="Arial" panose="020B0604020202020204" pitchFamily="34" charset="0"/>
              </a:rPr>
              <a:t> at: https://</a:t>
            </a:r>
            <a:r>
              <a:rPr lang="fr-FR" sz="1400" b="0" i="0" u="none" strike="noStrike" dirty="0" err="1">
                <a:solidFill>
                  <a:srgbClr val="000000"/>
                </a:solidFill>
                <a:effectLst/>
                <a:latin typeface="Arial" panose="020B0604020202020204" pitchFamily="34" charset="0"/>
                <a:cs typeface="Arial" panose="020B0604020202020204" pitchFamily="34" charset="0"/>
              </a:rPr>
              <a:t>trustforlondon.org.uk</a:t>
            </a:r>
            <a:r>
              <a:rPr lang="fr-FR" sz="1400" b="0" i="0" u="none" strike="noStrike" dirty="0">
                <a:solidFill>
                  <a:srgbClr val="000000"/>
                </a:solidFill>
                <a:effectLst/>
                <a:latin typeface="Arial" panose="020B0604020202020204" pitchFamily="34" charset="0"/>
                <a:cs typeface="Arial" panose="020B0604020202020204" pitchFamily="34" charset="0"/>
              </a:rPr>
              <a:t>/news/</a:t>
            </a:r>
            <a:r>
              <a:rPr lang="fr-FR" sz="1400" b="0" i="0" u="none" strike="noStrike" dirty="0" err="1">
                <a:solidFill>
                  <a:srgbClr val="000000"/>
                </a:solidFill>
                <a:effectLst/>
                <a:latin typeface="Arial" panose="020B0604020202020204" pitchFamily="34" charset="0"/>
                <a:cs typeface="Arial" panose="020B0604020202020204" pitchFamily="34" charset="0"/>
              </a:rPr>
              <a:t>barking</a:t>
            </a:r>
            <a:r>
              <a:rPr lang="fr-FR" sz="1400" b="0" i="0" u="none" strike="noStrike" dirty="0">
                <a:solidFill>
                  <a:srgbClr val="000000"/>
                </a:solidFill>
                <a:effectLst/>
                <a:latin typeface="Arial" panose="020B0604020202020204" pitchFamily="34" charset="0"/>
                <a:cs typeface="Arial" panose="020B0604020202020204" pitchFamily="34" charset="0"/>
              </a:rPr>
              <a:t>-and-</a:t>
            </a:r>
            <a:r>
              <a:rPr lang="fr-FR" sz="1400" b="0" i="0" u="none" strike="noStrike" dirty="0" err="1">
                <a:solidFill>
                  <a:srgbClr val="000000"/>
                </a:solidFill>
                <a:effectLst/>
                <a:latin typeface="Arial" panose="020B0604020202020204" pitchFamily="34" charset="0"/>
                <a:cs typeface="Arial" panose="020B0604020202020204" pitchFamily="34" charset="0"/>
              </a:rPr>
              <a:t>dagenham</a:t>
            </a:r>
            <a:r>
              <a:rPr lang="fr-FR" sz="1400" b="0" i="0" u="none" strike="noStrike" dirty="0">
                <a:solidFill>
                  <a:srgbClr val="000000"/>
                </a:solidFill>
                <a:effectLst/>
                <a:latin typeface="Arial" panose="020B0604020202020204" pitchFamily="34" charset="0"/>
                <a:cs typeface="Arial" panose="020B0604020202020204" pitchFamily="34" charset="0"/>
              </a:rPr>
              <a:t>-</a:t>
            </a:r>
            <a:r>
              <a:rPr lang="fr-FR" sz="1400" b="0" i="0" u="none" strike="noStrike" dirty="0" err="1">
                <a:solidFill>
                  <a:srgbClr val="000000"/>
                </a:solidFill>
                <a:effectLst/>
                <a:latin typeface="Arial" panose="020B0604020202020204" pitchFamily="34" charset="0"/>
                <a:cs typeface="Arial" panose="020B0604020202020204" pitchFamily="34" charset="0"/>
              </a:rPr>
              <a:t>citizens-advice</a:t>
            </a:r>
            <a:r>
              <a:rPr lang="fr-FR" sz="1400" b="0" i="0" u="none" strike="noStrike" dirty="0">
                <a:solidFill>
                  <a:srgbClr val="000000"/>
                </a:solidFill>
                <a:effectLst/>
                <a:latin typeface="Arial" panose="020B0604020202020204" pitchFamily="34" charset="0"/>
                <a:cs typeface="Arial" panose="020B0604020202020204" pitchFamily="34" charset="0"/>
              </a:rPr>
              <a:t>/#:~:</a:t>
            </a:r>
            <a:r>
              <a:rPr lang="fr-FR" sz="1400" b="0" i="0" u="none" strike="noStrike" dirty="0" err="1">
                <a:solidFill>
                  <a:srgbClr val="000000"/>
                </a:solidFill>
                <a:effectLst/>
                <a:latin typeface="Arial" panose="020B0604020202020204" pitchFamily="34" charset="0"/>
                <a:cs typeface="Arial" panose="020B0604020202020204" pitchFamily="34" charset="0"/>
              </a:rPr>
              <a:t>text</a:t>
            </a:r>
            <a:r>
              <a:rPr lang="fr-FR" sz="1400" b="0" i="0" u="none" strike="noStrike" dirty="0">
                <a:solidFill>
                  <a:srgbClr val="000000"/>
                </a:solidFill>
                <a:effectLst/>
                <a:latin typeface="Arial" panose="020B0604020202020204" pitchFamily="34" charset="0"/>
                <a:cs typeface="Arial" panose="020B0604020202020204" pitchFamily="34" charset="0"/>
              </a:rPr>
              <a:t>=By%20many%20measures%2C%20Barking%20and,are%20growing%20up%20in%20poverty. (</a:t>
            </a:r>
            <a:r>
              <a:rPr lang="fr-FR" sz="1400" b="0" i="0" u="none" strike="noStrike" dirty="0" err="1">
                <a:solidFill>
                  <a:srgbClr val="000000"/>
                </a:solidFill>
                <a:effectLst/>
                <a:latin typeface="Arial" panose="020B0604020202020204" pitchFamily="34" charset="0"/>
                <a:cs typeface="Arial" panose="020B0604020202020204" pitchFamily="34" charset="0"/>
              </a:rPr>
              <a:t>Accessed</a:t>
            </a:r>
            <a:r>
              <a:rPr lang="fr-FR" sz="1400" b="0" i="0" u="none" strike="noStrike" dirty="0">
                <a:solidFill>
                  <a:srgbClr val="000000"/>
                </a:solidFill>
                <a:effectLst/>
                <a:latin typeface="Arial" panose="020B0604020202020204" pitchFamily="34" charset="0"/>
                <a:cs typeface="Arial" panose="020B0604020202020204" pitchFamily="34" charset="0"/>
              </a:rPr>
              <a:t>: 24 </a:t>
            </a:r>
            <a:r>
              <a:rPr lang="fr-FR" sz="1400" b="0" i="0" u="none" strike="noStrike" dirty="0" err="1">
                <a:solidFill>
                  <a:srgbClr val="000000"/>
                </a:solidFill>
                <a:effectLst/>
                <a:latin typeface="Arial" panose="020B0604020202020204" pitchFamily="34" charset="0"/>
                <a:cs typeface="Arial" panose="020B0604020202020204" pitchFamily="34" charset="0"/>
              </a:rPr>
              <a:t>November</a:t>
            </a:r>
            <a:r>
              <a:rPr lang="fr-FR" sz="1400" b="0" i="0" u="none" strike="noStrike" dirty="0">
                <a:solidFill>
                  <a:srgbClr val="000000"/>
                </a:solidFill>
                <a:effectLst/>
                <a:latin typeface="Arial" panose="020B0604020202020204" pitchFamily="34" charset="0"/>
                <a:cs typeface="Arial" panose="020B0604020202020204" pitchFamily="34" charset="0"/>
              </a:rPr>
              <a:t> 2024). </a:t>
            </a:r>
          </a:p>
          <a:p>
            <a:r>
              <a:rPr lang="fr-FR" sz="1400" b="0" i="1" u="none" strike="noStrike" dirty="0" err="1">
                <a:solidFill>
                  <a:srgbClr val="000000"/>
                </a:solidFill>
                <a:effectLst/>
                <a:latin typeface="Arial" panose="020B0604020202020204" pitchFamily="34" charset="0"/>
                <a:cs typeface="Arial" panose="020B0604020202020204" pitchFamily="34" charset="0"/>
              </a:rPr>
              <a:t>Barking</a:t>
            </a:r>
            <a:r>
              <a:rPr lang="fr-FR" sz="1400" b="0" i="1" u="none" strike="noStrike" dirty="0">
                <a:solidFill>
                  <a:srgbClr val="000000"/>
                </a:solidFill>
                <a:effectLst/>
                <a:latin typeface="Arial" panose="020B0604020202020204" pitchFamily="34" charset="0"/>
                <a:cs typeface="Arial" panose="020B0604020202020204" pitchFamily="34" charset="0"/>
              </a:rPr>
              <a:t> and </a:t>
            </a:r>
            <a:r>
              <a:rPr lang="fr-FR" sz="1400" b="0" i="1" u="none" strike="noStrike" dirty="0" err="1">
                <a:solidFill>
                  <a:srgbClr val="000000"/>
                </a:solidFill>
                <a:effectLst/>
                <a:latin typeface="Arial" panose="020B0604020202020204" pitchFamily="34" charset="0"/>
                <a:cs typeface="Arial" panose="020B0604020202020204" pitchFamily="34" charset="0"/>
              </a:rPr>
              <a:t>Dagenham</a:t>
            </a:r>
            <a:r>
              <a:rPr lang="fr-FR" sz="1400" b="0" i="0" u="none" strike="noStrike" dirty="0">
                <a:solidFill>
                  <a:srgbClr val="000000"/>
                </a:solidFill>
                <a:effectLst/>
                <a:latin typeface="Arial" panose="020B0604020202020204" pitchFamily="34" charset="0"/>
                <a:cs typeface="Arial" panose="020B0604020202020204" pitchFamily="34" charset="0"/>
              </a:rPr>
              <a:t> (2024) </a:t>
            </a:r>
            <a:r>
              <a:rPr lang="fr-FR" sz="1400" b="0" i="1" u="none" strike="noStrike" dirty="0" err="1">
                <a:solidFill>
                  <a:srgbClr val="000000"/>
                </a:solidFill>
                <a:effectLst/>
                <a:latin typeface="Arial" panose="020B0604020202020204" pitchFamily="34" charset="0"/>
                <a:cs typeface="Arial" panose="020B0604020202020204" pitchFamily="34" charset="0"/>
              </a:rPr>
              <a:t>Encyclopædia</a:t>
            </a:r>
            <a:r>
              <a:rPr lang="fr-FR" sz="1400" b="0" i="1" u="none" strike="noStrike" dirty="0">
                <a:solidFill>
                  <a:srgbClr val="000000"/>
                </a:solidFill>
                <a:effectLst/>
                <a:latin typeface="Arial" panose="020B0604020202020204" pitchFamily="34" charset="0"/>
                <a:cs typeface="Arial" panose="020B0604020202020204" pitchFamily="34" charset="0"/>
              </a:rPr>
              <a:t> Britannica</a:t>
            </a:r>
            <a:r>
              <a:rPr lang="fr-FR" sz="1400" b="0" i="0" u="none" strike="noStrike" dirty="0">
                <a:solidFill>
                  <a:srgbClr val="000000"/>
                </a:solidFill>
                <a:effectLst/>
                <a:latin typeface="Arial" panose="020B0604020202020204" pitchFamily="34" charset="0"/>
                <a:cs typeface="Arial" panose="020B0604020202020204" pitchFamily="34" charset="0"/>
              </a:rPr>
              <a:t>. </a:t>
            </a:r>
            <a:r>
              <a:rPr lang="fr-FR" sz="1400" b="0" i="0" u="none" strike="noStrike" dirty="0" err="1">
                <a:solidFill>
                  <a:srgbClr val="000000"/>
                </a:solidFill>
                <a:effectLst/>
                <a:latin typeface="Arial" panose="020B0604020202020204" pitchFamily="34" charset="0"/>
                <a:cs typeface="Arial" panose="020B0604020202020204" pitchFamily="34" charset="0"/>
              </a:rPr>
              <a:t>Available</a:t>
            </a:r>
            <a:r>
              <a:rPr lang="fr-FR" sz="1400" b="0" i="0" u="none" strike="noStrike" dirty="0">
                <a:solidFill>
                  <a:srgbClr val="000000"/>
                </a:solidFill>
                <a:effectLst/>
                <a:latin typeface="Arial" panose="020B0604020202020204" pitchFamily="34" charset="0"/>
                <a:cs typeface="Arial" panose="020B0604020202020204" pitchFamily="34" charset="0"/>
              </a:rPr>
              <a:t> at: https://</a:t>
            </a:r>
            <a:r>
              <a:rPr lang="fr-FR" sz="1400" b="0" i="0" u="none" strike="noStrike" dirty="0" err="1">
                <a:solidFill>
                  <a:srgbClr val="000000"/>
                </a:solidFill>
                <a:effectLst/>
                <a:latin typeface="Arial" panose="020B0604020202020204" pitchFamily="34" charset="0"/>
                <a:cs typeface="Arial" panose="020B0604020202020204" pitchFamily="34" charset="0"/>
              </a:rPr>
              <a:t>www.britannica.com</a:t>
            </a:r>
            <a:r>
              <a:rPr lang="fr-FR" sz="1400" b="0" i="0" u="none" strike="noStrike" dirty="0">
                <a:solidFill>
                  <a:srgbClr val="000000"/>
                </a:solidFill>
                <a:effectLst/>
                <a:latin typeface="Arial" panose="020B0604020202020204" pitchFamily="34" charset="0"/>
                <a:cs typeface="Arial" panose="020B0604020202020204" pitchFamily="34" charset="0"/>
              </a:rPr>
              <a:t>/place/</a:t>
            </a:r>
            <a:r>
              <a:rPr lang="fr-FR" sz="1400" b="0" i="0" u="none" strike="noStrike" dirty="0" err="1">
                <a:solidFill>
                  <a:srgbClr val="000000"/>
                </a:solidFill>
                <a:effectLst/>
                <a:latin typeface="Arial" panose="020B0604020202020204" pitchFamily="34" charset="0"/>
                <a:cs typeface="Arial" panose="020B0604020202020204" pitchFamily="34" charset="0"/>
              </a:rPr>
              <a:t>Barking</a:t>
            </a:r>
            <a:r>
              <a:rPr lang="fr-FR" sz="1400" b="0" i="0" u="none" strike="noStrike" dirty="0">
                <a:solidFill>
                  <a:srgbClr val="000000"/>
                </a:solidFill>
                <a:effectLst/>
                <a:latin typeface="Arial" panose="020B0604020202020204" pitchFamily="34" charset="0"/>
                <a:cs typeface="Arial" panose="020B0604020202020204" pitchFamily="34" charset="0"/>
              </a:rPr>
              <a:t>-and-</a:t>
            </a:r>
            <a:r>
              <a:rPr lang="fr-FR" sz="1400" b="0" i="0" u="none" strike="noStrike" dirty="0" err="1">
                <a:solidFill>
                  <a:srgbClr val="000000"/>
                </a:solidFill>
                <a:effectLst/>
                <a:latin typeface="Arial" panose="020B0604020202020204" pitchFamily="34" charset="0"/>
                <a:cs typeface="Arial" panose="020B0604020202020204" pitchFamily="34" charset="0"/>
              </a:rPr>
              <a:t>Dagenham</a:t>
            </a:r>
            <a:r>
              <a:rPr lang="fr-FR" sz="1400" b="0" i="0" u="none" strike="noStrike" dirty="0">
                <a:solidFill>
                  <a:srgbClr val="000000"/>
                </a:solidFill>
                <a:effectLst/>
                <a:latin typeface="Arial" panose="020B0604020202020204" pitchFamily="34" charset="0"/>
                <a:cs typeface="Arial" panose="020B0604020202020204" pitchFamily="34" charset="0"/>
              </a:rPr>
              <a:t> (</a:t>
            </a:r>
            <a:r>
              <a:rPr lang="fr-FR" sz="1400" b="0" i="0" u="none" strike="noStrike" dirty="0" err="1">
                <a:solidFill>
                  <a:srgbClr val="000000"/>
                </a:solidFill>
                <a:effectLst/>
                <a:latin typeface="Arial" panose="020B0604020202020204" pitchFamily="34" charset="0"/>
                <a:cs typeface="Arial" panose="020B0604020202020204" pitchFamily="34" charset="0"/>
              </a:rPr>
              <a:t>Accessed</a:t>
            </a:r>
            <a:r>
              <a:rPr lang="fr-FR" sz="1400" b="0" i="0" u="none" strike="noStrike" dirty="0">
                <a:solidFill>
                  <a:srgbClr val="000000"/>
                </a:solidFill>
                <a:effectLst/>
                <a:latin typeface="Arial" panose="020B0604020202020204" pitchFamily="34" charset="0"/>
                <a:cs typeface="Arial" panose="020B0604020202020204" pitchFamily="34" charset="0"/>
              </a:rPr>
              <a:t>: 24 </a:t>
            </a:r>
            <a:r>
              <a:rPr lang="fr-FR" sz="1400" b="0" i="0" u="none" strike="noStrike" dirty="0" err="1">
                <a:solidFill>
                  <a:srgbClr val="000000"/>
                </a:solidFill>
                <a:effectLst/>
                <a:latin typeface="Arial" panose="020B0604020202020204" pitchFamily="34" charset="0"/>
                <a:cs typeface="Arial" panose="020B0604020202020204" pitchFamily="34" charset="0"/>
              </a:rPr>
              <a:t>November</a:t>
            </a:r>
            <a:r>
              <a:rPr lang="fr-FR" sz="1400" b="0" i="0" u="none" strike="noStrike" dirty="0">
                <a:solidFill>
                  <a:srgbClr val="000000"/>
                </a:solidFill>
                <a:effectLst/>
                <a:latin typeface="Arial" panose="020B0604020202020204" pitchFamily="34" charset="0"/>
                <a:cs typeface="Arial" panose="020B0604020202020204" pitchFamily="34" charset="0"/>
              </a:rPr>
              <a:t> 2024). </a:t>
            </a:r>
          </a:p>
          <a:p>
            <a:r>
              <a:rPr lang="fr-FR" sz="1400" b="0" i="1" u="none" strike="noStrike" dirty="0">
                <a:solidFill>
                  <a:srgbClr val="000000"/>
                </a:solidFill>
                <a:effectLst/>
                <a:latin typeface="Arial" panose="020B0604020202020204" pitchFamily="34" charset="0"/>
                <a:cs typeface="Arial" panose="020B0604020202020204" pitchFamily="34" charset="0"/>
              </a:rPr>
              <a:t>Solutions to </a:t>
            </a:r>
            <a:r>
              <a:rPr lang="fr-FR" sz="1400" b="0" i="1" u="none" strike="noStrike" dirty="0" err="1">
                <a:solidFill>
                  <a:srgbClr val="000000"/>
                </a:solidFill>
                <a:effectLst/>
                <a:latin typeface="Arial" panose="020B0604020202020204" pitchFamily="34" charset="0"/>
                <a:cs typeface="Arial" panose="020B0604020202020204" pitchFamily="34" charset="0"/>
              </a:rPr>
              <a:t>poverty</a:t>
            </a:r>
            <a:r>
              <a:rPr lang="fr-FR" sz="1400" b="0" i="0" u="none" strike="noStrike" dirty="0">
                <a:solidFill>
                  <a:srgbClr val="000000"/>
                </a:solidFill>
                <a:effectLst/>
                <a:latin typeface="Arial" panose="020B0604020202020204" pitchFamily="34" charset="0"/>
                <a:cs typeface="Arial" panose="020B0604020202020204" pitchFamily="34" charset="0"/>
              </a:rPr>
              <a:t> (2024) </a:t>
            </a:r>
            <a:r>
              <a:rPr lang="fr-FR" sz="1400" b="0" i="1" u="none" strike="noStrike" dirty="0">
                <a:solidFill>
                  <a:srgbClr val="000000"/>
                </a:solidFill>
                <a:effectLst/>
                <a:latin typeface="Arial" panose="020B0604020202020204" pitchFamily="34" charset="0"/>
                <a:cs typeface="Arial" panose="020B0604020202020204" pitchFamily="34" charset="0"/>
              </a:rPr>
              <a:t>CPAG</a:t>
            </a:r>
            <a:r>
              <a:rPr lang="fr-FR" sz="1400" b="0" i="0" u="none" strike="noStrike" dirty="0">
                <a:solidFill>
                  <a:srgbClr val="000000"/>
                </a:solidFill>
                <a:effectLst/>
                <a:latin typeface="Arial" panose="020B0604020202020204" pitchFamily="34" charset="0"/>
                <a:cs typeface="Arial" panose="020B0604020202020204" pitchFamily="34" charset="0"/>
              </a:rPr>
              <a:t>. </a:t>
            </a:r>
            <a:r>
              <a:rPr lang="fr-FR" sz="1400" b="0" i="0" u="none" strike="noStrike" dirty="0" err="1">
                <a:solidFill>
                  <a:srgbClr val="000000"/>
                </a:solidFill>
                <a:effectLst/>
                <a:latin typeface="Arial" panose="020B0604020202020204" pitchFamily="34" charset="0"/>
                <a:cs typeface="Arial" panose="020B0604020202020204" pitchFamily="34" charset="0"/>
              </a:rPr>
              <a:t>Available</a:t>
            </a:r>
            <a:r>
              <a:rPr lang="fr-FR" sz="1400" b="0" i="0" u="none" strike="noStrike" dirty="0">
                <a:solidFill>
                  <a:srgbClr val="000000"/>
                </a:solidFill>
                <a:effectLst/>
                <a:latin typeface="Arial" panose="020B0604020202020204" pitchFamily="34" charset="0"/>
                <a:cs typeface="Arial" panose="020B0604020202020204" pitchFamily="34" charset="0"/>
              </a:rPr>
              <a:t> at: https://</a:t>
            </a:r>
            <a:r>
              <a:rPr lang="fr-FR" sz="1400" b="0" i="0" u="none" strike="noStrike" dirty="0" err="1">
                <a:solidFill>
                  <a:srgbClr val="000000"/>
                </a:solidFill>
                <a:effectLst/>
                <a:latin typeface="Arial" panose="020B0604020202020204" pitchFamily="34" charset="0"/>
                <a:cs typeface="Arial" panose="020B0604020202020204" pitchFamily="34" charset="0"/>
              </a:rPr>
              <a:t>cpag.org.uk</a:t>
            </a:r>
            <a:r>
              <a:rPr lang="fr-FR" sz="1400" b="0" i="0" u="none" strike="noStrike" dirty="0">
                <a:solidFill>
                  <a:srgbClr val="000000"/>
                </a:solidFill>
                <a:effectLst/>
                <a:latin typeface="Arial" panose="020B0604020202020204" pitchFamily="34" charset="0"/>
                <a:cs typeface="Arial" panose="020B0604020202020204" pitchFamily="34" charset="0"/>
              </a:rPr>
              <a:t>/</a:t>
            </a:r>
            <a:r>
              <a:rPr lang="fr-FR" sz="1400" b="0" i="0" u="none" strike="noStrike" dirty="0" err="1">
                <a:solidFill>
                  <a:srgbClr val="000000"/>
                </a:solidFill>
                <a:effectLst/>
                <a:latin typeface="Arial" panose="020B0604020202020204" pitchFamily="34" charset="0"/>
                <a:cs typeface="Arial" panose="020B0604020202020204" pitchFamily="34" charset="0"/>
              </a:rPr>
              <a:t>child-poverty</a:t>
            </a:r>
            <a:r>
              <a:rPr lang="fr-FR" sz="1400" b="0" i="0" u="none" strike="noStrike" dirty="0">
                <a:solidFill>
                  <a:srgbClr val="000000"/>
                </a:solidFill>
                <a:effectLst/>
                <a:latin typeface="Arial" panose="020B0604020202020204" pitchFamily="34" charset="0"/>
                <a:cs typeface="Arial" panose="020B0604020202020204" pitchFamily="34" charset="0"/>
              </a:rPr>
              <a:t>/solutions-</a:t>
            </a:r>
            <a:r>
              <a:rPr lang="fr-FR" sz="1400" b="0" i="0" u="none" strike="noStrike" dirty="0" err="1">
                <a:solidFill>
                  <a:srgbClr val="000000"/>
                </a:solidFill>
                <a:effectLst/>
                <a:latin typeface="Arial" panose="020B0604020202020204" pitchFamily="34" charset="0"/>
                <a:cs typeface="Arial" panose="020B0604020202020204" pitchFamily="34" charset="0"/>
              </a:rPr>
              <a:t>poverty</a:t>
            </a:r>
            <a:r>
              <a:rPr lang="fr-FR" sz="1400" b="0" i="0" u="none" strike="noStrike" dirty="0">
                <a:solidFill>
                  <a:srgbClr val="000000"/>
                </a:solidFill>
                <a:effectLst/>
                <a:latin typeface="Arial" panose="020B0604020202020204" pitchFamily="34" charset="0"/>
                <a:cs typeface="Arial" panose="020B0604020202020204" pitchFamily="34" charset="0"/>
              </a:rPr>
              <a:t> (</a:t>
            </a:r>
            <a:r>
              <a:rPr lang="fr-FR" sz="1400" b="0" i="0" u="none" strike="noStrike" dirty="0" err="1">
                <a:solidFill>
                  <a:srgbClr val="000000"/>
                </a:solidFill>
                <a:effectLst/>
                <a:latin typeface="Arial" panose="020B0604020202020204" pitchFamily="34" charset="0"/>
                <a:cs typeface="Arial" panose="020B0604020202020204" pitchFamily="34" charset="0"/>
              </a:rPr>
              <a:t>Accessed</a:t>
            </a:r>
            <a:r>
              <a:rPr lang="fr-FR" sz="1400" b="0" i="0" u="none" strike="noStrike" dirty="0">
                <a:solidFill>
                  <a:srgbClr val="000000"/>
                </a:solidFill>
                <a:effectLst/>
                <a:latin typeface="Arial" panose="020B0604020202020204" pitchFamily="34" charset="0"/>
                <a:cs typeface="Arial" panose="020B0604020202020204" pitchFamily="34" charset="0"/>
              </a:rPr>
              <a:t>: 25 </a:t>
            </a:r>
            <a:r>
              <a:rPr lang="fr-FR" sz="1400" b="0" i="0" u="none" strike="noStrike" dirty="0" err="1">
                <a:solidFill>
                  <a:srgbClr val="000000"/>
                </a:solidFill>
                <a:effectLst/>
                <a:latin typeface="Arial" panose="020B0604020202020204" pitchFamily="34" charset="0"/>
                <a:cs typeface="Arial" panose="020B0604020202020204" pitchFamily="34" charset="0"/>
              </a:rPr>
              <a:t>November</a:t>
            </a:r>
            <a:r>
              <a:rPr lang="fr-FR" sz="1400" b="0" i="0" u="none" strike="noStrike" dirty="0">
                <a:solidFill>
                  <a:srgbClr val="000000"/>
                </a:solidFill>
                <a:effectLst/>
                <a:latin typeface="Arial" panose="020B0604020202020204" pitchFamily="34" charset="0"/>
                <a:cs typeface="Arial" panose="020B0604020202020204" pitchFamily="34" charset="0"/>
              </a:rPr>
              <a:t> 2024). </a:t>
            </a:r>
          </a:p>
          <a:p>
            <a:r>
              <a:rPr lang="fr-FR" sz="1400" b="0" i="1" u="none" strike="noStrike" dirty="0">
                <a:solidFill>
                  <a:srgbClr val="000000"/>
                </a:solidFill>
                <a:effectLst/>
                <a:latin typeface="Arial" panose="020B0604020202020204" pitchFamily="34" charset="0"/>
                <a:cs typeface="Arial" panose="020B0604020202020204" pitchFamily="34" charset="0"/>
              </a:rPr>
              <a:t>London borough of </a:t>
            </a:r>
            <a:r>
              <a:rPr lang="fr-FR" sz="1400" b="0" i="1" u="none" strike="noStrike" dirty="0" err="1">
                <a:solidFill>
                  <a:srgbClr val="000000"/>
                </a:solidFill>
                <a:effectLst/>
                <a:latin typeface="Arial" panose="020B0604020202020204" pitchFamily="34" charset="0"/>
                <a:cs typeface="Arial" panose="020B0604020202020204" pitchFamily="34" charset="0"/>
              </a:rPr>
              <a:t>barking</a:t>
            </a:r>
            <a:r>
              <a:rPr lang="fr-FR" sz="1400" b="0" i="1" u="none" strike="noStrike" dirty="0">
                <a:solidFill>
                  <a:srgbClr val="000000"/>
                </a:solidFill>
                <a:effectLst/>
                <a:latin typeface="Arial" panose="020B0604020202020204" pitchFamily="34" charset="0"/>
                <a:cs typeface="Arial" panose="020B0604020202020204" pitchFamily="34" charset="0"/>
              </a:rPr>
              <a:t> and </a:t>
            </a:r>
            <a:r>
              <a:rPr lang="fr-FR" sz="1400" b="0" i="1" u="none" strike="noStrike" dirty="0" err="1">
                <a:solidFill>
                  <a:srgbClr val="000000"/>
                </a:solidFill>
                <a:effectLst/>
                <a:latin typeface="Arial" panose="020B0604020202020204" pitchFamily="34" charset="0"/>
                <a:cs typeface="Arial" panose="020B0604020202020204" pitchFamily="34" charset="0"/>
              </a:rPr>
              <a:t>dagenham</a:t>
            </a:r>
            <a:r>
              <a:rPr lang="fr-FR" sz="1400" b="0" i="0" u="none" strike="noStrike" dirty="0">
                <a:solidFill>
                  <a:srgbClr val="000000"/>
                </a:solidFill>
                <a:effectLst/>
                <a:latin typeface="Arial" panose="020B0604020202020204" pitchFamily="34" charset="0"/>
                <a:cs typeface="Arial" panose="020B0604020202020204" pitchFamily="34" charset="0"/>
              </a:rPr>
              <a:t> (2024) </a:t>
            </a:r>
            <a:r>
              <a:rPr lang="fr-FR" sz="1400" b="0" i="1" u="none" strike="noStrike" dirty="0" err="1">
                <a:solidFill>
                  <a:srgbClr val="000000"/>
                </a:solidFill>
                <a:effectLst/>
                <a:latin typeface="Arial" panose="020B0604020202020204" pitchFamily="34" charset="0"/>
                <a:cs typeface="Arial" panose="020B0604020202020204" pitchFamily="34" charset="0"/>
              </a:rPr>
              <a:t>Wikipedia</a:t>
            </a:r>
            <a:r>
              <a:rPr lang="fr-FR" sz="1400" b="0" i="0" u="none" strike="noStrike" dirty="0">
                <a:solidFill>
                  <a:srgbClr val="000000"/>
                </a:solidFill>
                <a:effectLst/>
                <a:latin typeface="Arial" panose="020B0604020202020204" pitchFamily="34" charset="0"/>
                <a:cs typeface="Arial" panose="020B0604020202020204" pitchFamily="34" charset="0"/>
              </a:rPr>
              <a:t>. </a:t>
            </a:r>
            <a:r>
              <a:rPr lang="fr-FR" sz="1400" b="0" i="0" u="none" strike="noStrike" dirty="0" err="1">
                <a:solidFill>
                  <a:srgbClr val="000000"/>
                </a:solidFill>
                <a:effectLst/>
                <a:latin typeface="Arial" panose="020B0604020202020204" pitchFamily="34" charset="0"/>
                <a:cs typeface="Arial" panose="020B0604020202020204" pitchFamily="34" charset="0"/>
              </a:rPr>
              <a:t>Available</a:t>
            </a:r>
            <a:r>
              <a:rPr lang="fr-FR" sz="1400" b="0" i="0" u="none" strike="noStrike" dirty="0">
                <a:solidFill>
                  <a:srgbClr val="000000"/>
                </a:solidFill>
                <a:effectLst/>
                <a:latin typeface="Arial" panose="020B0604020202020204" pitchFamily="34" charset="0"/>
                <a:cs typeface="Arial" panose="020B0604020202020204" pitchFamily="34" charset="0"/>
              </a:rPr>
              <a:t> at: https://</a:t>
            </a:r>
            <a:r>
              <a:rPr lang="fr-FR" sz="1400" b="0" i="0" u="none" strike="noStrike" dirty="0" err="1">
                <a:solidFill>
                  <a:srgbClr val="000000"/>
                </a:solidFill>
                <a:effectLst/>
                <a:latin typeface="Arial" panose="020B0604020202020204" pitchFamily="34" charset="0"/>
                <a:cs typeface="Arial" panose="020B0604020202020204" pitchFamily="34" charset="0"/>
              </a:rPr>
              <a:t>en.wikipedia.org</a:t>
            </a:r>
            <a:r>
              <a:rPr lang="fr-FR" sz="1400" b="0" i="0" u="none" strike="noStrike" dirty="0">
                <a:solidFill>
                  <a:srgbClr val="000000"/>
                </a:solidFill>
                <a:effectLst/>
                <a:latin typeface="Arial" panose="020B0604020202020204" pitchFamily="34" charset="0"/>
                <a:cs typeface="Arial" panose="020B0604020202020204" pitchFamily="34" charset="0"/>
              </a:rPr>
              <a:t>/wiki/</a:t>
            </a:r>
            <a:r>
              <a:rPr lang="fr-FR" sz="1400" b="0" i="0" u="none" strike="noStrike" dirty="0" err="1">
                <a:solidFill>
                  <a:srgbClr val="000000"/>
                </a:solidFill>
                <a:effectLst/>
                <a:latin typeface="Arial" panose="020B0604020202020204" pitchFamily="34" charset="0"/>
                <a:cs typeface="Arial" panose="020B0604020202020204" pitchFamily="34" charset="0"/>
              </a:rPr>
              <a:t>London_Borough_of_Barking_and_Dagenham</a:t>
            </a:r>
            <a:r>
              <a:rPr lang="fr-FR" sz="1400" b="0" i="0" u="none" strike="noStrike" dirty="0">
                <a:solidFill>
                  <a:srgbClr val="000000"/>
                </a:solidFill>
                <a:effectLst/>
                <a:latin typeface="Arial" panose="020B0604020202020204" pitchFamily="34" charset="0"/>
                <a:cs typeface="Arial" panose="020B0604020202020204" pitchFamily="34" charset="0"/>
              </a:rPr>
              <a:t> (</a:t>
            </a:r>
            <a:r>
              <a:rPr lang="fr-FR" sz="1400" b="0" i="0" u="none" strike="noStrike" dirty="0" err="1">
                <a:solidFill>
                  <a:srgbClr val="000000"/>
                </a:solidFill>
                <a:effectLst/>
                <a:latin typeface="Arial" panose="020B0604020202020204" pitchFamily="34" charset="0"/>
                <a:cs typeface="Arial" panose="020B0604020202020204" pitchFamily="34" charset="0"/>
              </a:rPr>
              <a:t>Accessed</a:t>
            </a:r>
            <a:r>
              <a:rPr lang="fr-FR" sz="1400" b="0" i="0" u="none" strike="noStrike" dirty="0">
                <a:solidFill>
                  <a:srgbClr val="000000"/>
                </a:solidFill>
                <a:effectLst/>
                <a:latin typeface="Arial" panose="020B0604020202020204" pitchFamily="34" charset="0"/>
                <a:cs typeface="Arial" panose="020B0604020202020204" pitchFamily="34" charset="0"/>
              </a:rPr>
              <a:t>: 25 </a:t>
            </a:r>
            <a:r>
              <a:rPr lang="fr-FR" sz="1400" b="0" i="0" u="none" strike="noStrike" dirty="0" err="1">
                <a:solidFill>
                  <a:srgbClr val="000000"/>
                </a:solidFill>
                <a:effectLst/>
                <a:latin typeface="Arial" panose="020B0604020202020204" pitchFamily="34" charset="0"/>
                <a:cs typeface="Arial" panose="020B0604020202020204" pitchFamily="34" charset="0"/>
              </a:rPr>
              <a:t>November</a:t>
            </a:r>
            <a:r>
              <a:rPr lang="fr-FR" sz="1400" b="0" i="0" u="none" strike="noStrike" dirty="0">
                <a:solidFill>
                  <a:srgbClr val="000000"/>
                </a:solidFill>
                <a:effectLst/>
                <a:latin typeface="Arial" panose="020B0604020202020204" pitchFamily="34" charset="0"/>
                <a:cs typeface="Arial" panose="020B0604020202020204" pitchFamily="34" charset="0"/>
              </a:rPr>
              <a:t> 2024). </a:t>
            </a:r>
          </a:p>
          <a:p>
            <a:r>
              <a:rPr lang="fr-FR" sz="1400" b="0" i="1" u="none" strike="noStrike" dirty="0" err="1">
                <a:solidFill>
                  <a:srgbClr val="000000"/>
                </a:solidFill>
                <a:effectLst/>
                <a:latin typeface="Arial" panose="020B0604020202020204" pitchFamily="34" charset="0"/>
                <a:cs typeface="Arial" panose="020B0604020202020204" pitchFamily="34" charset="0"/>
              </a:rPr>
              <a:t>Income</a:t>
            </a:r>
            <a:r>
              <a:rPr lang="fr-FR" sz="1400" b="0" i="1" u="none" strike="noStrike" dirty="0">
                <a:solidFill>
                  <a:srgbClr val="000000"/>
                </a:solidFill>
                <a:effectLst/>
                <a:latin typeface="Arial" panose="020B0604020202020204" pitchFamily="34" charset="0"/>
                <a:cs typeface="Arial" panose="020B0604020202020204" pitchFamily="34" charset="0"/>
              </a:rPr>
              <a:t> </a:t>
            </a:r>
            <a:r>
              <a:rPr lang="fr-FR" sz="1400" b="0" i="1" u="none" strike="noStrike" dirty="0" err="1">
                <a:solidFill>
                  <a:srgbClr val="000000"/>
                </a:solidFill>
                <a:effectLst/>
                <a:latin typeface="Arial" panose="020B0604020202020204" pitchFamily="34" charset="0"/>
                <a:cs typeface="Arial" panose="020B0604020202020204" pitchFamily="34" charset="0"/>
              </a:rPr>
              <a:t>deprivation</a:t>
            </a:r>
            <a:r>
              <a:rPr lang="fr-FR" sz="1400" b="0" i="0" u="none" strike="noStrike" dirty="0">
                <a:solidFill>
                  <a:srgbClr val="000000"/>
                </a:solidFill>
                <a:effectLst/>
                <a:latin typeface="Arial" panose="020B0604020202020204" pitchFamily="34" charset="0"/>
                <a:cs typeface="Arial" panose="020B0604020202020204" pitchFamily="34" charset="0"/>
              </a:rPr>
              <a:t> (2022) </a:t>
            </a:r>
            <a:r>
              <a:rPr lang="fr-FR" sz="1400" b="0" i="1" u="none" strike="noStrike" dirty="0">
                <a:solidFill>
                  <a:srgbClr val="000000"/>
                </a:solidFill>
                <a:effectLst/>
                <a:latin typeface="Arial" panose="020B0604020202020204" pitchFamily="34" charset="0"/>
                <a:cs typeface="Arial" panose="020B0604020202020204" pitchFamily="34" charset="0"/>
              </a:rPr>
              <a:t>London Borough of </a:t>
            </a:r>
            <a:r>
              <a:rPr lang="fr-FR" sz="1400" b="0" i="1" u="none" strike="noStrike" dirty="0" err="1">
                <a:solidFill>
                  <a:srgbClr val="000000"/>
                </a:solidFill>
                <a:effectLst/>
                <a:latin typeface="Arial" panose="020B0604020202020204" pitchFamily="34" charset="0"/>
                <a:cs typeface="Arial" panose="020B0604020202020204" pitchFamily="34" charset="0"/>
              </a:rPr>
              <a:t>Barking</a:t>
            </a:r>
            <a:r>
              <a:rPr lang="fr-FR" sz="1400" b="0" i="1" u="none" strike="noStrike" dirty="0">
                <a:solidFill>
                  <a:srgbClr val="000000"/>
                </a:solidFill>
                <a:effectLst/>
                <a:latin typeface="Arial" panose="020B0604020202020204" pitchFamily="34" charset="0"/>
                <a:cs typeface="Arial" panose="020B0604020202020204" pitchFamily="34" charset="0"/>
              </a:rPr>
              <a:t> and </a:t>
            </a:r>
            <a:r>
              <a:rPr lang="fr-FR" sz="1400" b="0" i="1" u="none" strike="noStrike" dirty="0" err="1">
                <a:solidFill>
                  <a:srgbClr val="000000"/>
                </a:solidFill>
                <a:effectLst/>
                <a:latin typeface="Arial" panose="020B0604020202020204" pitchFamily="34" charset="0"/>
                <a:cs typeface="Arial" panose="020B0604020202020204" pitchFamily="34" charset="0"/>
              </a:rPr>
              <a:t>Dagenham</a:t>
            </a:r>
            <a:r>
              <a:rPr lang="fr-FR" sz="1400" b="0" i="0" u="none" strike="noStrike" dirty="0">
                <a:solidFill>
                  <a:srgbClr val="000000"/>
                </a:solidFill>
                <a:effectLst/>
                <a:latin typeface="Arial" panose="020B0604020202020204" pitchFamily="34" charset="0"/>
                <a:cs typeface="Arial" panose="020B0604020202020204" pitchFamily="34" charset="0"/>
              </a:rPr>
              <a:t>. </a:t>
            </a:r>
            <a:r>
              <a:rPr lang="fr-FR" sz="1400" b="0" i="0" u="none" strike="noStrike" dirty="0" err="1">
                <a:solidFill>
                  <a:srgbClr val="000000"/>
                </a:solidFill>
                <a:effectLst/>
                <a:latin typeface="Arial" panose="020B0604020202020204" pitchFamily="34" charset="0"/>
                <a:cs typeface="Arial" panose="020B0604020202020204" pitchFamily="34" charset="0"/>
              </a:rPr>
              <a:t>Available</a:t>
            </a:r>
            <a:r>
              <a:rPr lang="fr-FR" sz="1400" b="0" i="0" u="none" strike="noStrike" dirty="0">
                <a:solidFill>
                  <a:srgbClr val="000000"/>
                </a:solidFill>
                <a:effectLst/>
                <a:latin typeface="Arial" panose="020B0604020202020204" pitchFamily="34" charset="0"/>
                <a:cs typeface="Arial" panose="020B0604020202020204" pitchFamily="34" charset="0"/>
              </a:rPr>
              <a:t> at: https://</a:t>
            </a:r>
            <a:r>
              <a:rPr lang="fr-FR" sz="1400" b="0" i="0" u="none" strike="noStrike" dirty="0" err="1">
                <a:solidFill>
                  <a:srgbClr val="000000"/>
                </a:solidFill>
                <a:effectLst/>
                <a:latin typeface="Arial" panose="020B0604020202020204" pitchFamily="34" charset="0"/>
                <a:cs typeface="Arial" panose="020B0604020202020204" pitchFamily="34" charset="0"/>
              </a:rPr>
              <a:t>www.lbbd.gov.uk</a:t>
            </a:r>
            <a:r>
              <a:rPr lang="fr-FR" sz="1400" b="0" i="0" u="none" strike="noStrike" dirty="0">
                <a:solidFill>
                  <a:srgbClr val="000000"/>
                </a:solidFill>
                <a:effectLst/>
                <a:latin typeface="Arial" panose="020B0604020202020204" pitchFamily="34" charset="0"/>
                <a:cs typeface="Arial" panose="020B0604020202020204" pitchFamily="34" charset="0"/>
              </a:rPr>
              <a:t>/</a:t>
            </a:r>
            <a:r>
              <a:rPr lang="fr-FR" sz="1400" b="0" i="0" u="none" strike="noStrike" dirty="0" err="1">
                <a:solidFill>
                  <a:srgbClr val="000000"/>
                </a:solidFill>
                <a:effectLst/>
                <a:latin typeface="Arial" panose="020B0604020202020204" pitchFamily="34" charset="0"/>
                <a:cs typeface="Arial" panose="020B0604020202020204" pitchFamily="34" charset="0"/>
              </a:rPr>
              <a:t>deprivation</a:t>
            </a:r>
            <a:r>
              <a:rPr lang="fr-FR" sz="1400" b="0" i="0" u="none" strike="noStrike" dirty="0">
                <a:solidFill>
                  <a:srgbClr val="000000"/>
                </a:solidFill>
                <a:effectLst/>
                <a:latin typeface="Arial" panose="020B0604020202020204" pitchFamily="34" charset="0"/>
                <a:cs typeface="Arial" panose="020B0604020202020204" pitchFamily="34" charset="0"/>
              </a:rPr>
              <a:t>-</a:t>
            </a:r>
            <a:r>
              <a:rPr lang="fr-FR" sz="1400" b="0" i="0" u="none" strike="noStrike" dirty="0" err="1">
                <a:solidFill>
                  <a:srgbClr val="000000"/>
                </a:solidFill>
                <a:effectLst/>
                <a:latin typeface="Arial" panose="020B0604020202020204" pitchFamily="34" charset="0"/>
                <a:cs typeface="Arial" panose="020B0604020202020204" pitchFamily="34" charset="0"/>
              </a:rPr>
              <a:t>barking</a:t>
            </a:r>
            <a:r>
              <a:rPr lang="fr-FR" sz="1400" b="0" i="0" u="none" strike="noStrike" dirty="0">
                <a:solidFill>
                  <a:srgbClr val="000000"/>
                </a:solidFill>
                <a:effectLst/>
                <a:latin typeface="Arial" panose="020B0604020202020204" pitchFamily="34" charset="0"/>
                <a:cs typeface="Arial" panose="020B0604020202020204" pitchFamily="34" charset="0"/>
              </a:rPr>
              <a:t>-and-</a:t>
            </a:r>
            <a:r>
              <a:rPr lang="fr-FR" sz="1400" b="0" i="0" u="none" strike="noStrike" dirty="0" err="1">
                <a:solidFill>
                  <a:srgbClr val="000000"/>
                </a:solidFill>
                <a:effectLst/>
                <a:latin typeface="Arial" panose="020B0604020202020204" pitchFamily="34" charset="0"/>
                <a:cs typeface="Arial" panose="020B0604020202020204" pitchFamily="34" charset="0"/>
              </a:rPr>
              <a:t>dagenham</a:t>
            </a:r>
            <a:r>
              <a:rPr lang="fr-FR" sz="1400" b="0" i="0" u="none" strike="noStrike" dirty="0">
                <a:solidFill>
                  <a:srgbClr val="000000"/>
                </a:solidFill>
                <a:effectLst/>
                <a:latin typeface="Arial" panose="020B0604020202020204" pitchFamily="34" charset="0"/>
                <a:cs typeface="Arial" panose="020B0604020202020204" pitchFamily="34" charset="0"/>
              </a:rPr>
              <a:t>/</a:t>
            </a:r>
            <a:r>
              <a:rPr lang="fr-FR" sz="1400" b="0" i="0" u="none" strike="noStrike" dirty="0" err="1">
                <a:solidFill>
                  <a:srgbClr val="000000"/>
                </a:solidFill>
                <a:effectLst/>
                <a:latin typeface="Arial" panose="020B0604020202020204" pitchFamily="34" charset="0"/>
                <a:cs typeface="Arial" panose="020B0604020202020204" pitchFamily="34" charset="0"/>
              </a:rPr>
              <a:t>income-deprivation</a:t>
            </a:r>
            <a:r>
              <a:rPr lang="fr-FR" sz="1400" b="0" i="0" u="none" strike="noStrike" dirty="0">
                <a:solidFill>
                  <a:srgbClr val="000000"/>
                </a:solidFill>
                <a:effectLst/>
                <a:latin typeface="Arial" panose="020B0604020202020204" pitchFamily="34" charset="0"/>
                <a:cs typeface="Arial" panose="020B0604020202020204" pitchFamily="34" charset="0"/>
              </a:rPr>
              <a:t> (</a:t>
            </a:r>
            <a:r>
              <a:rPr lang="fr-FR" sz="1400" b="0" i="0" u="none" strike="noStrike" dirty="0" err="1">
                <a:solidFill>
                  <a:srgbClr val="000000"/>
                </a:solidFill>
                <a:effectLst/>
                <a:latin typeface="Arial" panose="020B0604020202020204" pitchFamily="34" charset="0"/>
                <a:cs typeface="Arial" panose="020B0604020202020204" pitchFamily="34" charset="0"/>
              </a:rPr>
              <a:t>Accessed</a:t>
            </a:r>
            <a:r>
              <a:rPr lang="fr-FR" sz="1400" b="0" i="0" u="none" strike="noStrike" dirty="0">
                <a:solidFill>
                  <a:srgbClr val="000000"/>
                </a:solidFill>
                <a:effectLst/>
                <a:latin typeface="Arial" panose="020B0604020202020204" pitchFamily="34" charset="0"/>
                <a:cs typeface="Arial" panose="020B0604020202020204" pitchFamily="34" charset="0"/>
              </a:rPr>
              <a:t>: 25 </a:t>
            </a:r>
            <a:r>
              <a:rPr lang="fr-FR" sz="1400" b="0" i="0" u="none" strike="noStrike" dirty="0" err="1">
                <a:solidFill>
                  <a:srgbClr val="000000"/>
                </a:solidFill>
                <a:effectLst/>
                <a:latin typeface="Arial" panose="020B0604020202020204" pitchFamily="34" charset="0"/>
                <a:cs typeface="Arial" panose="020B0604020202020204" pitchFamily="34" charset="0"/>
              </a:rPr>
              <a:t>November</a:t>
            </a:r>
            <a:r>
              <a:rPr lang="fr-FR" sz="1400" b="0" i="0" u="none" strike="noStrike" dirty="0">
                <a:solidFill>
                  <a:srgbClr val="000000"/>
                </a:solidFill>
                <a:effectLst/>
                <a:latin typeface="Arial" panose="020B0604020202020204" pitchFamily="34" charset="0"/>
                <a:cs typeface="Arial" panose="020B0604020202020204" pitchFamily="34" charset="0"/>
              </a:rPr>
              <a:t> 2024). </a:t>
            </a:r>
          </a:p>
          <a:p>
            <a:r>
              <a:rPr lang="fr-FR" sz="1400" b="0" i="1" u="none" strike="noStrike" dirty="0" err="1">
                <a:solidFill>
                  <a:srgbClr val="000000"/>
                </a:solidFill>
                <a:effectLst/>
                <a:latin typeface="Arial" panose="020B0604020202020204" pitchFamily="34" charset="0"/>
                <a:cs typeface="Arial" panose="020B0604020202020204" pitchFamily="34" charset="0"/>
              </a:rPr>
              <a:t>Find</a:t>
            </a:r>
            <a:r>
              <a:rPr lang="fr-FR" sz="1400" b="0" i="1" u="none" strike="noStrike" dirty="0">
                <a:solidFill>
                  <a:srgbClr val="000000"/>
                </a:solidFill>
                <a:effectLst/>
                <a:latin typeface="Arial" panose="020B0604020202020204" pitchFamily="34" charset="0"/>
                <a:cs typeface="Arial" panose="020B0604020202020204" pitchFamily="34" charset="0"/>
              </a:rPr>
              <a:t> </a:t>
            </a:r>
            <a:r>
              <a:rPr lang="fr-FR" sz="1400" b="0" i="1" u="none" strike="noStrike" dirty="0" err="1">
                <a:solidFill>
                  <a:srgbClr val="000000"/>
                </a:solidFill>
                <a:effectLst/>
                <a:latin typeface="Arial" panose="020B0604020202020204" pitchFamily="34" charset="0"/>
                <a:cs typeface="Arial" panose="020B0604020202020204" pitchFamily="34" charset="0"/>
              </a:rPr>
              <a:t>your</a:t>
            </a:r>
            <a:r>
              <a:rPr lang="fr-FR" sz="1400" b="0" i="1" u="none" strike="noStrike" dirty="0">
                <a:solidFill>
                  <a:srgbClr val="000000"/>
                </a:solidFill>
                <a:effectLst/>
                <a:latin typeface="Arial" panose="020B0604020202020204" pitchFamily="34" charset="0"/>
                <a:cs typeface="Arial" panose="020B0604020202020204" pitchFamily="34" charset="0"/>
              </a:rPr>
              <a:t> local </a:t>
            </a:r>
            <a:r>
              <a:rPr lang="fr-FR" sz="1400" b="0" i="1" u="none" strike="noStrike" dirty="0" err="1">
                <a:solidFill>
                  <a:srgbClr val="000000"/>
                </a:solidFill>
                <a:effectLst/>
                <a:latin typeface="Arial" panose="020B0604020202020204" pitchFamily="34" charset="0"/>
                <a:cs typeface="Arial" panose="020B0604020202020204" pitchFamily="34" charset="0"/>
              </a:rPr>
              <a:t>council</a:t>
            </a:r>
            <a:r>
              <a:rPr lang="fr-FR" sz="1400" b="0" i="0" u="none" strike="noStrike" dirty="0">
                <a:solidFill>
                  <a:srgbClr val="000000"/>
                </a:solidFill>
                <a:effectLst/>
                <a:latin typeface="Arial" panose="020B0604020202020204" pitchFamily="34" charset="0"/>
                <a:cs typeface="Arial" panose="020B0604020202020204" pitchFamily="34" charset="0"/>
              </a:rPr>
              <a:t> (2024) </a:t>
            </a:r>
            <a:r>
              <a:rPr lang="fr-FR" sz="1400" b="0" i="1" u="none" strike="noStrike" dirty="0" err="1">
                <a:solidFill>
                  <a:srgbClr val="000000"/>
                </a:solidFill>
                <a:effectLst/>
                <a:latin typeface="Arial" panose="020B0604020202020204" pitchFamily="34" charset="0"/>
                <a:cs typeface="Arial" panose="020B0604020202020204" pitchFamily="34" charset="0"/>
              </a:rPr>
              <a:t>Find</a:t>
            </a:r>
            <a:r>
              <a:rPr lang="fr-FR" sz="1400" b="0" i="1" u="none" strike="noStrike" dirty="0">
                <a:solidFill>
                  <a:srgbClr val="000000"/>
                </a:solidFill>
                <a:effectLst/>
                <a:latin typeface="Arial" panose="020B0604020202020204" pitchFamily="34" charset="0"/>
                <a:cs typeface="Arial" panose="020B0604020202020204" pitchFamily="34" charset="0"/>
              </a:rPr>
              <a:t> </a:t>
            </a:r>
            <a:r>
              <a:rPr lang="fr-FR" sz="1400" b="0" i="1" u="none" strike="noStrike" dirty="0" err="1">
                <a:solidFill>
                  <a:srgbClr val="000000"/>
                </a:solidFill>
                <a:effectLst/>
                <a:latin typeface="Arial" panose="020B0604020202020204" pitchFamily="34" charset="0"/>
                <a:cs typeface="Arial" panose="020B0604020202020204" pitchFamily="34" charset="0"/>
              </a:rPr>
              <a:t>your</a:t>
            </a:r>
            <a:r>
              <a:rPr lang="fr-FR" sz="1400" b="0" i="1" u="none" strike="noStrike" dirty="0">
                <a:solidFill>
                  <a:srgbClr val="000000"/>
                </a:solidFill>
                <a:effectLst/>
                <a:latin typeface="Arial" panose="020B0604020202020204" pitchFamily="34" charset="0"/>
                <a:cs typeface="Arial" panose="020B0604020202020204" pitchFamily="34" charset="0"/>
              </a:rPr>
              <a:t> local </a:t>
            </a:r>
            <a:r>
              <a:rPr lang="fr-FR" sz="1400" b="0" i="1" u="none" strike="noStrike" dirty="0" err="1">
                <a:solidFill>
                  <a:srgbClr val="000000"/>
                </a:solidFill>
                <a:effectLst/>
                <a:latin typeface="Arial" panose="020B0604020202020204" pitchFamily="34" charset="0"/>
                <a:cs typeface="Arial" panose="020B0604020202020204" pitchFamily="34" charset="0"/>
              </a:rPr>
              <a:t>council</a:t>
            </a:r>
            <a:r>
              <a:rPr lang="fr-FR" sz="1400" b="0" i="1" u="none" strike="noStrike" dirty="0">
                <a:solidFill>
                  <a:srgbClr val="000000"/>
                </a:solidFill>
                <a:effectLst/>
                <a:latin typeface="Arial" panose="020B0604020202020204" pitchFamily="34" charset="0"/>
                <a:cs typeface="Arial" panose="020B0604020202020204" pitchFamily="34" charset="0"/>
              </a:rPr>
              <a:t>: </a:t>
            </a:r>
            <a:r>
              <a:rPr lang="fr-FR" sz="1400" b="0" i="1" u="none" strike="noStrike" dirty="0" err="1">
                <a:solidFill>
                  <a:srgbClr val="000000"/>
                </a:solidFill>
                <a:effectLst/>
                <a:latin typeface="Arial" panose="020B0604020202020204" pitchFamily="34" charset="0"/>
                <a:cs typeface="Arial" panose="020B0604020202020204" pitchFamily="34" charset="0"/>
              </a:rPr>
              <a:t>search</a:t>
            </a:r>
            <a:r>
              <a:rPr lang="fr-FR" sz="1400" b="0" i="1" u="none" strike="noStrike" dirty="0">
                <a:solidFill>
                  <a:srgbClr val="000000"/>
                </a:solidFill>
                <a:effectLst/>
                <a:latin typeface="Arial" panose="020B0604020202020204" pitchFamily="34" charset="0"/>
                <a:cs typeface="Arial" panose="020B0604020202020204" pitchFamily="34" charset="0"/>
              </a:rPr>
              <a:t> </a:t>
            </a:r>
            <a:r>
              <a:rPr lang="fr-FR" sz="1400" b="0" i="1" u="none" strike="noStrike" dirty="0" err="1">
                <a:solidFill>
                  <a:srgbClr val="000000"/>
                </a:solidFill>
                <a:effectLst/>
                <a:latin typeface="Arial" panose="020B0604020202020204" pitchFamily="34" charset="0"/>
                <a:cs typeface="Arial" panose="020B0604020202020204" pitchFamily="34" charset="0"/>
              </a:rPr>
              <a:t>result</a:t>
            </a:r>
            <a:r>
              <a:rPr lang="fr-FR" sz="1400" b="0" i="1" u="none" strike="noStrike" dirty="0">
                <a:solidFill>
                  <a:srgbClr val="000000"/>
                </a:solidFill>
                <a:effectLst/>
                <a:latin typeface="Arial" panose="020B0604020202020204" pitchFamily="34" charset="0"/>
                <a:cs typeface="Arial" panose="020B0604020202020204" pitchFamily="34" charset="0"/>
              </a:rPr>
              <a:t> - GOV.UK</a:t>
            </a:r>
            <a:r>
              <a:rPr lang="fr-FR" sz="1400" b="0" i="0" u="none" strike="noStrike" dirty="0">
                <a:solidFill>
                  <a:srgbClr val="000000"/>
                </a:solidFill>
                <a:effectLst/>
                <a:latin typeface="Arial" panose="020B0604020202020204" pitchFamily="34" charset="0"/>
                <a:cs typeface="Arial" panose="020B0604020202020204" pitchFamily="34" charset="0"/>
              </a:rPr>
              <a:t>. </a:t>
            </a:r>
            <a:r>
              <a:rPr lang="fr-FR" sz="1400" b="0" i="0" u="none" strike="noStrike" dirty="0" err="1">
                <a:solidFill>
                  <a:srgbClr val="000000"/>
                </a:solidFill>
                <a:effectLst/>
                <a:latin typeface="Arial" panose="020B0604020202020204" pitchFamily="34" charset="0"/>
                <a:cs typeface="Arial" panose="020B0604020202020204" pitchFamily="34" charset="0"/>
              </a:rPr>
              <a:t>Available</a:t>
            </a:r>
            <a:r>
              <a:rPr lang="fr-FR" sz="1400" b="0" i="0" u="none" strike="noStrike" dirty="0">
                <a:solidFill>
                  <a:srgbClr val="000000"/>
                </a:solidFill>
                <a:effectLst/>
                <a:latin typeface="Arial" panose="020B0604020202020204" pitchFamily="34" charset="0"/>
                <a:cs typeface="Arial" panose="020B0604020202020204" pitchFamily="34" charset="0"/>
              </a:rPr>
              <a:t> at: https://</a:t>
            </a:r>
            <a:r>
              <a:rPr lang="fr-FR" sz="1400" b="0" i="0" u="none" strike="noStrike" dirty="0" err="1">
                <a:solidFill>
                  <a:srgbClr val="000000"/>
                </a:solidFill>
                <a:effectLst/>
                <a:latin typeface="Arial" panose="020B0604020202020204" pitchFamily="34" charset="0"/>
                <a:cs typeface="Arial" panose="020B0604020202020204" pitchFamily="34" charset="0"/>
              </a:rPr>
              <a:t>www.gov.uk</a:t>
            </a:r>
            <a:r>
              <a:rPr lang="fr-FR" sz="1400" b="0" i="0" u="none" strike="noStrike" dirty="0">
                <a:solidFill>
                  <a:srgbClr val="000000"/>
                </a:solidFill>
                <a:effectLst/>
                <a:latin typeface="Arial" panose="020B0604020202020204" pitchFamily="34" charset="0"/>
                <a:cs typeface="Arial" panose="020B0604020202020204" pitchFamily="34" charset="0"/>
              </a:rPr>
              <a:t>/</a:t>
            </a:r>
            <a:r>
              <a:rPr lang="fr-FR" sz="1400" b="0" i="0" u="none" strike="noStrike" dirty="0" err="1">
                <a:solidFill>
                  <a:srgbClr val="000000"/>
                </a:solidFill>
                <a:effectLst/>
                <a:latin typeface="Arial" panose="020B0604020202020204" pitchFamily="34" charset="0"/>
                <a:cs typeface="Arial" panose="020B0604020202020204" pitchFamily="34" charset="0"/>
              </a:rPr>
              <a:t>find</a:t>
            </a:r>
            <a:r>
              <a:rPr lang="fr-FR" sz="1400" b="0" i="0" u="none" strike="noStrike" dirty="0">
                <a:solidFill>
                  <a:srgbClr val="000000"/>
                </a:solidFill>
                <a:effectLst/>
                <a:latin typeface="Arial" panose="020B0604020202020204" pitchFamily="34" charset="0"/>
                <a:cs typeface="Arial" panose="020B0604020202020204" pitchFamily="34" charset="0"/>
              </a:rPr>
              <a:t>-local-</a:t>
            </a:r>
            <a:r>
              <a:rPr lang="fr-FR" sz="1400" b="0" i="0" u="none" strike="noStrike" dirty="0" err="1">
                <a:solidFill>
                  <a:srgbClr val="000000"/>
                </a:solidFill>
                <a:effectLst/>
                <a:latin typeface="Arial" panose="020B0604020202020204" pitchFamily="34" charset="0"/>
                <a:cs typeface="Arial" panose="020B0604020202020204" pitchFamily="34" charset="0"/>
              </a:rPr>
              <a:t>council</a:t>
            </a:r>
            <a:r>
              <a:rPr lang="fr-FR" sz="1400" b="0" i="0" u="none" strike="noStrike" dirty="0">
                <a:solidFill>
                  <a:srgbClr val="000000"/>
                </a:solidFill>
                <a:effectLst/>
                <a:latin typeface="Arial" panose="020B0604020202020204" pitchFamily="34" charset="0"/>
                <a:cs typeface="Arial" panose="020B0604020202020204" pitchFamily="34" charset="0"/>
              </a:rPr>
              <a:t>/</a:t>
            </a:r>
            <a:r>
              <a:rPr lang="fr-FR" sz="1400" b="0" i="0" u="none" strike="noStrike" dirty="0" err="1">
                <a:solidFill>
                  <a:srgbClr val="000000"/>
                </a:solidFill>
                <a:effectLst/>
                <a:latin typeface="Arial" panose="020B0604020202020204" pitchFamily="34" charset="0"/>
                <a:cs typeface="Arial" panose="020B0604020202020204" pitchFamily="34" charset="0"/>
              </a:rPr>
              <a:t>barking</a:t>
            </a:r>
            <a:r>
              <a:rPr lang="fr-FR" sz="1400" b="0" i="0" u="none" strike="noStrike" dirty="0">
                <a:solidFill>
                  <a:srgbClr val="000000"/>
                </a:solidFill>
                <a:effectLst/>
                <a:latin typeface="Arial" panose="020B0604020202020204" pitchFamily="34" charset="0"/>
                <a:cs typeface="Arial" panose="020B0604020202020204" pitchFamily="34" charset="0"/>
              </a:rPr>
              <a:t>-and-</a:t>
            </a:r>
            <a:r>
              <a:rPr lang="fr-FR" sz="1400" b="0" i="0" u="none" strike="noStrike" dirty="0" err="1">
                <a:solidFill>
                  <a:srgbClr val="000000"/>
                </a:solidFill>
                <a:effectLst/>
                <a:latin typeface="Arial" panose="020B0604020202020204" pitchFamily="34" charset="0"/>
                <a:cs typeface="Arial" panose="020B0604020202020204" pitchFamily="34" charset="0"/>
              </a:rPr>
              <a:t>dagenham</a:t>
            </a:r>
            <a:r>
              <a:rPr lang="fr-FR" sz="1400" b="0" i="0" u="none" strike="noStrike" dirty="0">
                <a:solidFill>
                  <a:srgbClr val="000000"/>
                </a:solidFill>
                <a:effectLst/>
                <a:latin typeface="Arial" panose="020B0604020202020204" pitchFamily="34" charset="0"/>
                <a:cs typeface="Arial" panose="020B0604020202020204" pitchFamily="34" charset="0"/>
              </a:rPr>
              <a:t> (</a:t>
            </a:r>
            <a:r>
              <a:rPr lang="fr-FR" sz="1400" b="0" i="0" u="none" strike="noStrike" dirty="0" err="1">
                <a:solidFill>
                  <a:srgbClr val="000000"/>
                </a:solidFill>
                <a:effectLst/>
                <a:latin typeface="Arial" panose="020B0604020202020204" pitchFamily="34" charset="0"/>
                <a:cs typeface="Arial" panose="020B0604020202020204" pitchFamily="34" charset="0"/>
              </a:rPr>
              <a:t>Accessed</a:t>
            </a:r>
            <a:r>
              <a:rPr lang="fr-FR" sz="1400" b="0" i="0" u="none" strike="noStrike" dirty="0">
                <a:solidFill>
                  <a:srgbClr val="000000"/>
                </a:solidFill>
                <a:effectLst/>
                <a:latin typeface="Arial" panose="020B0604020202020204" pitchFamily="34" charset="0"/>
                <a:cs typeface="Arial" panose="020B0604020202020204" pitchFamily="34" charset="0"/>
              </a:rPr>
              <a:t>: 25 </a:t>
            </a:r>
            <a:r>
              <a:rPr lang="fr-FR" sz="1400" b="0" i="0" u="none" strike="noStrike" dirty="0" err="1">
                <a:solidFill>
                  <a:srgbClr val="000000"/>
                </a:solidFill>
                <a:effectLst/>
                <a:latin typeface="Arial" panose="020B0604020202020204" pitchFamily="34" charset="0"/>
                <a:cs typeface="Arial" panose="020B0604020202020204" pitchFamily="34" charset="0"/>
              </a:rPr>
              <a:t>November</a:t>
            </a:r>
            <a:r>
              <a:rPr lang="fr-FR" sz="1400" b="0" i="0" u="none" strike="noStrike" dirty="0">
                <a:solidFill>
                  <a:srgbClr val="000000"/>
                </a:solidFill>
                <a:effectLst/>
                <a:latin typeface="Arial" panose="020B0604020202020204" pitchFamily="34" charset="0"/>
                <a:cs typeface="Arial" panose="020B0604020202020204" pitchFamily="34" charset="0"/>
              </a:rPr>
              <a:t> 2024). </a:t>
            </a:r>
          </a:p>
          <a:p>
            <a:r>
              <a:rPr lang="fr-FR" sz="1400" b="0" i="1" u="none" strike="noStrike" dirty="0" err="1">
                <a:solidFill>
                  <a:srgbClr val="000000"/>
                </a:solidFill>
                <a:effectLst/>
                <a:latin typeface="Arial" panose="020B0604020202020204" pitchFamily="34" charset="0"/>
                <a:cs typeface="Arial" panose="020B0604020202020204" pitchFamily="34" charset="0"/>
              </a:rPr>
              <a:t>Barking</a:t>
            </a:r>
            <a:r>
              <a:rPr lang="fr-FR" sz="1400" b="0" i="1" u="none" strike="noStrike" dirty="0">
                <a:solidFill>
                  <a:srgbClr val="000000"/>
                </a:solidFill>
                <a:effectLst/>
                <a:latin typeface="Arial" panose="020B0604020202020204" pitchFamily="34" charset="0"/>
                <a:cs typeface="Arial" panose="020B0604020202020204" pitchFamily="34" charset="0"/>
              </a:rPr>
              <a:t> and </a:t>
            </a:r>
            <a:r>
              <a:rPr lang="fr-FR" sz="1400" b="0" i="1" u="none" strike="noStrike" dirty="0" err="1">
                <a:solidFill>
                  <a:srgbClr val="000000"/>
                </a:solidFill>
                <a:effectLst/>
                <a:latin typeface="Arial" panose="020B0604020202020204" pitchFamily="34" charset="0"/>
                <a:cs typeface="Arial" panose="020B0604020202020204" pitchFamily="34" charset="0"/>
              </a:rPr>
              <a:t>Dagenham</a:t>
            </a:r>
            <a:r>
              <a:rPr lang="fr-FR" sz="1400" b="0" i="1" u="none" strike="noStrike" dirty="0">
                <a:solidFill>
                  <a:srgbClr val="000000"/>
                </a:solidFill>
                <a:effectLst/>
                <a:latin typeface="Arial" panose="020B0604020202020204" pitchFamily="34" charset="0"/>
                <a:cs typeface="Arial" panose="020B0604020202020204" pitchFamily="34" charset="0"/>
              </a:rPr>
              <a:t>, UK – public service transformation programme</a:t>
            </a:r>
            <a:r>
              <a:rPr lang="fr-FR" sz="1400" b="0" i="0" u="none" strike="noStrike" dirty="0">
                <a:solidFill>
                  <a:srgbClr val="000000"/>
                </a:solidFill>
                <a:effectLst/>
                <a:latin typeface="Arial" panose="020B0604020202020204" pitchFamily="34" charset="0"/>
                <a:cs typeface="Arial" panose="020B0604020202020204" pitchFamily="34" charset="0"/>
              </a:rPr>
              <a:t> (no date) </a:t>
            </a:r>
            <a:r>
              <a:rPr lang="fr-FR" sz="1400" b="0" i="1" u="none" strike="noStrike" dirty="0" err="1">
                <a:solidFill>
                  <a:srgbClr val="000000"/>
                </a:solidFill>
                <a:effectLst/>
                <a:latin typeface="Arial" panose="020B0604020202020204" pitchFamily="34" charset="0"/>
                <a:cs typeface="Arial" panose="020B0604020202020204" pitchFamily="34" charset="0"/>
              </a:rPr>
              <a:t>Wellbeing</a:t>
            </a:r>
            <a:r>
              <a:rPr lang="fr-FR" sz="1400" b="0" i="1" u="none" strike="noStrike" dirty="0">
                <a:solidFill>
                  <a:srgbClr val="000000"/>
                </a:solidFill>
                <a:effectLst/>
                <a:latin typeface="Arial" panose="020B0604020202020204" pitchFamily="34" charset="0"/>
                <a:cs typeface="Arial" panose="020B0604020202020204" pitchFamily="34" charset="0"/>
              </a:rPr>
              <a:t> Economy Alliance</a:t>
            </a:r>
            <a:r>
              <a:rPr lang="fr-FR" sz="1400" b="0" i="0" u="none" strike="noStrike" dirty="0">
                <a:solidFill>
                  <a:srgbClr val="000000"/>
                </a:solidFill>
                <a:effectLst/>
                <a:latin typeface="Arial" panose="020B0604020202020204" pitchFamily="34" charset="0"/>
                <a:cs typeface="Arial" panose="020B0604020202020204" pitchFamily="34" charset="0"/>
              </a:rPr>
              <a:t>. </a:t>
            </a:r>
            <a:r>
              <a:rPr lang="fr-FR" sz="1400" b="0" i="0" u="none" strike="noStrike" dirty="0" err="1">
                <a:solidFill>
                  <a:srgbClr val="000000"/>
                </a:solidFill>
                <a:effectLst/>
                <a:latin typeface="Arial" panose="020B0604020202020204" pitchFamily="34" charset="0"/>
                <a:cs typeface="Arial" panose="020B0604020202020204" pitchFamily="34" charset="0"/>
              </a:rPr>
              <a:t>Available</a:t>
            </a:r>
            <a:r>
              <a:rPr lang="fr-FR" sz="1400" b="0" i="0" u="none" strike="noStrike" dirty="0">
                <a:solidFill>
                  <a:srgbClr val="000000"/>
                </a:solidFill>
                <a:effectLst/>
                <a:latin typeface="Arial" panose="020B0604020202020204" pitchFamily="34" charset="0"/>
                <a:cs typeface="Arial" panose="020B0604020202020204" pitchFamily="34" charset="0"/>
              </a:rPr>
              <a:t> at: https://</a:t>
            </a:r>
            <a:r>
              <a:rPr lang="fr-FR" sz="1400" b="0" i="0" u="none" strike="noStrike" dirty="0" err="1">
                <a:solidFill>
                  <a:srgbClr val="000000"/>
                </a:solidFill>
                <a:effectLst/>
                <a:latin typeface="Arial" panose="020B0604020202020204" pitchFamily="34" charset="0"/>
                <a:cs typeface="Arial" panose="020B0604020202020204" pitchFamily="34" charset="0"/>
              </a:rPr>
              <a:t>weall.org</a:t>
            </a:r>
            <a:r>
              <a:rPr lang="fr-FR" sz="1400" b="0" i="0" u="none" strike="noStrike" dirty="0">
                <a:solidFill>
                  <a:srgbClr val="000000"/>
                </a:solidFill>
                <a:effectLst/>
                <a:latin typeface="Arial" panose="020B0604020202020204" pitchFamily="34" charset="0"/>
                <a:cs typeface="Arial" panose="020B0604020202020204" pitchFamily="34" charset="0"/>
              </a:rPr>
              <a:t>/</a:t>
            </a:r>
            <a:r>
              <a:rPr lang="fr-FR" sz="1400" b="0" i="0" u="none" strike="noStrike" dirty="0" err="1">
                <a:solidFill>
                  <a:srgbClr val="000000"/>
                </a:solidFill>
                <a:effectLst/>
                <a:latin typeface="Arial" panose="020B0604020202020204" pitchFamily="34" charset="0"/>
                <a:cs typeface="Arial" panose="020B0604020202020204" pitchFamily="34" charset="0"/>
              </a:rPr>
              <a:t>resource</a:t>
            </a:r>
            <a:r>
              <a:rPr lang="fr-FR" sz="1400" b="0" i="0" u="none" strike="noStrike" dirty="0">
                <a:solidFill>
                  <a:srgbClr val="000000"/>
                </a:solidFill>
                <a:effectLst/>
                <a:latin typeface="Arial" panose="020B0604020202020204" pitchFamily="34" charset="0"/>
                <a:cs typeface="Arial" panose="020B0604020202020204" pitchFamily="34" charset="0"/>
              </a:rPr>
              <a:t>/barking-and-dagenham-uk-public-service-transformation-programme#:~:</a:t>
            </a:r>
            <a:r>
              <a:rPr lang="fr-FR" sz="1400" b="0" i="0" u="none" strike="noStrike" dirty="0" err="1">
                <a:solidFill>
                  <a:srgbClr val="000000"/>
                </a:solidFill>
                <a:effectLst/>
                <a:latin typeface="Arial" panose="020B0604020202020204" pitchFamily="34" charset="0"/>
                <a:cs typeface="Arial" panose="020B0604020202020204" pitchFamily="34" charset="0"/>
              </a:rPr>
              <a:t>text</a:t>
            </a:r>
            <a:r>
              <a:rPr lang="fr-FR" sz="1400" b="0" i="0" u="none" strike="noStrike" dirty="0">
                <a:solidFill>
                  <a:srgbClr val="000000"/>
                </a:solidFill>
                <a:effectLst/>
                <a:latin typeface="Arial" panose="020B0604020202020204" pitchFamily="34" charset="0"/>
                <a:cs typeface="Arial" panose="020B0604020202020204" pitchFamily="34" charset="0"/>
              </a:rPr>
              <a:t>=The%20residents%20of%20Barking%20and,deprivation%20and%20unemployment%20than%20almost (</a:t>
            </a:r>
            <a:r>
              <a:rPr lang="fr-FR" sz="1400" b="0" i="0" u="none" strike="noStrike" dirty="0" err="1">
                <a:solidFill>
                  <a:srgbClr val="000000"/>
                </a:solidFill>
                <a:effectLst/>
                <a:latin typeface="Arial" panose="020B0604020202020204" pitchFamily="34" charset="0"/>
                <a:cs typeface="Arial" panose="020B0604020202020204" pitchFamily="34" charset="0"/>
              </a:rPr>
              <a:t>Accessed</a:t>
            </a:r>
            <a:r>
              <a:rPr lang="fr-FR" sz="1400" b="0" i="0" u="none" strike="noStrike" dirty="0">
                <a:solidFill>
                  <a:srgbClr val="000000"/>
                </a:solidFill>
                <a:effectLst/>
                <a:latin typeface="Arial" panose="020B0604020202020204" pitchFamily="34" charset="0"/>
                <a:cs typeface="Arial" panose="020B0604020202020204" pitchFamily="34" charset="0"/>
              </a:rPr>
              <a:t>: 28 </a:t>
            </a:r>
            <a:r>
              <a:rPr lang="fr-FR" sz="1400" b="0" i="0" u="none" strike="noStrike" dirty="0" err="1">
                <a:solidFill>
                  <a:srgbClr val="000000"/>
                </a:solidFill>
                <a:effectLst/>
                <a:latin typeface="Arial" panose="020B0604020202020204" pitchFamily="34" charset="0"/>
                <a:cs typeface="Arial" panose="020B0604020202020204" pitchFamily="34" charset="0"/>
              </a:rPr>
              <a:t>November</a:t>
            </a:r>
            <a:r>
              <a:rPr lang="fr-FR" sz="1400" b="0" i="0" u="none" strike="noStrike" dirty="0">
                <a:solidFill>
                  <a:srgbClr val="000000"/>
                </a:solidFill>
                <a:effectLst/>
                <a:latin typeface="Arial" panose="020B0604020202020204" pitchFamily="34" charset="0"/>
                <a:cs typeface="Arial" panose="020B0604020202020204" pitchFamily="34" charset="0"/>
              </a:rPr>
              <a:t> 2024). </a:t>
            </a:r>
          </a:p>
          <a:p>
            <a:r>
              <a:rPr lang="fr-FR" sz="1400" b="0" u="none" strike="noStrike" dirty="0" err="1">
                <a:solidFill>
                  <a:srgbClr val="000000"/>
                </a:solidFill>
                <a:effectLst/>
              </a:rPr>
              <a:t>Barking</a:t>
            </a:r>
            <a:r>
              <a:rPr lang="fr-FR" sz="1400" b="0" u="none" strike="noStrike" dirty="0">
                <a:solidFill>
                  <a:srgbClr val="000000"/>
                </a:solidFill>
                <a:effectLst/>
              </a:rPr>
              <a:t> and </a:t>
            </a:r>
            <a:r>
              <a:rPr lang="fr-FR" sz="1400" b="0" u="none" strike="noStrike" dirty="0" err="1">
                <a:solidFill>
                  <a:srgbClr val="000000"/>
                </a:solidFill>
                <a:effectLst/>
              </a:rPr>
              <a:t>Dagenham</a:t>
            </a:r>
            <a:r>
              <a:rPr lang="fr-FR" sz="1400" dirty="0">
                <a:solidFill>
                  <a:srgbClr val="000000"/>
                </a:solidFill>
              </a:rPr>
              <a:t>  </a:t>
            </a:r>
            <a:r>
              <a:rPr lang="fr-FR" sz="1400" b="0" i="0" u="none" strike="noStrike" dirty="0">
                <a:solidFill>
                  <a:srgbClr val="000000"/>
                </a:solidFill>
                <a:effectLst/>
              </a:rPr>
              <a:t>(2021)  </a:t>
            </a:r>
            <a:r>
              <a:rPr lang="fr-FR" sz="1400" b="0" i="0" u="none" strike="noStrike" dirty="0" err="1">
                <a:solidFill>
                  <a:srgbClr val="000000"/>
                </a:solidFill>
                <a:effectLst/>
              </a:rPr>
              <a:t>Available</a:t>
            </a:r>
            <a:r>
              <a:rPr lang="fr-FR" sz="1400" b="0" i="0" u="none" strike="noStrike" dirty="0">
                <a:solidFill>
                  <a:srgbClr val="000000"/>
                </a:solidFill>
                <a:effectLst/>
              </a:rPr>
              <a:t> at: https://tfl.ams3.cdn.digitaloceanspaces.com/media/documents/</a:t>
            </a:r>
            <a:r>
              <a:rPr lang="fr-FR" sz="1400" b="0" i="0" u="none" strike="noStrike" dirty="0" err="1">
                <a:solidFill>
                  <a:srgbClr val="000000"/>
                </a:solidFill>
                <a:effectLst/>
              </a:rPr>
              <a:t>Barking_and_Dagenham.pdf</a:t>
            </a:r>
            <a:r>
              <a:rPr lang="fr-FR" sz="1400" b="0" i="0" u="none" strike="noStrike" dirty="0">
                <a:solidFill>
                  <a:srgbClr val="000000"/>
                </a:solidFill>
                <a:effectLst/>
              </a:rPr>
              <a:t> (</a:t>
            </a:r>
            <a:r>
              <a:rPr lang="fr-FR" sz="1400" b="0" i="0" u="none" strike="noStrike" dirty="0" err="1">
                <a:solidFill>
                  <a:srgbClr val="000000"/>
                </a:solidFill>
                <a:effectLst/>
              </a:rPr>
              <a:t>Accessed</a:t>
            </a:r>
            <a:r>
              <a:rPr lang="fr-FR" sz="1400" b="0" i="0" u="none" strike="noStrike" dirty="0">
                <a:solidFill>
                  <a:srgbClr val="000000"/>
                </a:solidFill>
                <a:effectLst/>
              </a:rPr>
              <a:t>: 28 </a:t>
            </a:r>
            <a:r>
              <a:rPr lang="fr-FR" sz="1400" b="0" i="0" u="none" strike="noStrike" dirty="0" err="1">
                <a:solidFill>
                  <a:srgbClr val="000000"/>
                </a:solidFill>
                <a:effectLst/>
              </a:rPr>
              <a:t>November</a:t>
            </a:r>
            <a:r>
              <a:rPr lang="fr-FR" sz="1400" b="0" i="0" u="none" strike="noStrike" dirty="0">
                <a:solidFill>
                  <a:srgbClr val="000000"/>
                </a:solidFill>
                <a:effectLst/>
              </a:rPr>
              <a:t> 2024). </a:t>
            </a:r>
          </a:p>
          <a:p>
            <a:endParaRPr lang="fr-FR" sz="1400" b="0" i="0" u="none" strike="noStrike" dirty="0">
              <a:solidFill>
                <a:srgbClr val="000000"/>
              </a:solidFill>
              <a:effectLst/>
              <a:latin typeface="Arial" panose="020B0604020202020204" pitchFamily="34" charset="0"/>
              <a:cs typeface="Arial" panose="020B0604020202020204" pitchFamily="34" charset="0"/>
            </a:endParaRPr>
          </a:p>
          <a:p>
            <a:endParaRPr lang="fr-FR" sz="1400" b="0" i="0" u="none" strike="noStrike" dirty="0">
              <a:solidFill>
                <a:srgbClr val="000000"/>
              </a:solidFill>
              <a:effectLst/>
              <a:latin typeface="Arial" panose="020B0604020202020204" pitchFamily="34" charset="0"/>
              <a:cs typeface="Arial" panose="020B0604020202020204" pitchFamily="34" charset="0"/>
            </a:endParaRPr>
          </a:p>
          <a:p>
            <a:endParaRPr lang="fr-FR" sz="1800" b="0" i="0" u="none" strike="noStrike" dirty="0">
              <a:solidFill>
                <a:srgbClr val="000000"/>
              </a:solidFill>
              <a:effectLst/>
              <a:latin typeface="Arial" panose="020B0604020202020204" pitchFamily="34" charset="0"/>
              <a:cs typeface="Arial" panose="020B0604020202020204" pitchFamily="34" charset="0"/>
            </a:endParaRPr>
          </a:p>
          <a:p>
            <a:endParaRPr lang="fr-GB" dirty="0"/>
          </a:p>
        </p:txBody>
      </p:sp>
    </p:spTree>
    <p:extLst>
      <p:ext uri="{BB962C8B-B14F-4D97-AF65-F5344CB8AC3E}">
        <p14:creationId xmlns:p14="http://schemas.microsoft.com/office/powerpoint/2010/main" val="2440745085"/>
      </p:ext>
    </p:extLst>
  </p:cSld>
  <p:clrMapOvr>
    <a:masterClrMapping/>
  </p:clrMapOvr>
</p:sld>
</file>

<file path=ppt/theme/theme1.xml><?xml version="1.0" encoding="utf-8"?>
<a:theme xmlns:a="http://schemas.openxmlformats.org/drawingml/2006/main" name="Thèm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Thèm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34836</TotalTime>
  <Words>959</Words>
  <Application>Microsoft Macintosh PowerPoint</Application>
  <PresentationFormat>Grand écran</PresentationFormat>
  <Paragraphs>87</Paragraphs>
  <Slides>15</Slides>
  <Notes>2</Notes>
  <HiddenSlides>0</HiddenSlides>
  <MMClips>0</MMClips>
  <ScaleCrop>false</ScaleCrop>
  <HeadingPairs>
    <vt:vector size="6" baseType="variant">
      <vt:variant>
        <vt:lpstr>Polices utilisées</vt:lpstr>
      </vt:variant>
      <vt:variant>
        <vt:i4>4</vt:i4>
      </vt:variant>
      <vt:variant>
        <vt:lpstr>Thème</vt:lpstr>
      </vt:variant>
      <vt:variant>
        <vt:i4>1</vt:i4>
      </vt:variant>
      <vt:variant>
        <vt:lpstr>Titres des diapositives</vt:lpstr>
      </vt:variant>
      <vt:variant>
        <vt:i4>15</vt:i4>
      </vt:variant>
    </vt:vector>
  </HeadingPairs>
  <TitlesOfParts>
    <vt:vector size="20" baseType="lpstr">
      <vt:lpstr>Aptos</vt:lpstr>
      <vt:lpstr>Aptos Display</vt:lpstr>
      <vt:lpstr>Arial</vt:lpstr>
      <vt:lpstr>Calibri</vt:lpstr>
      <vt:lpstr>Thème Office</vt:lpstr>
      <vt:lpstr>Community Care and Development</vt:lpstr>
      <vt:lpstr>INTRODUCTION</vt:lpstr>
      <vt:lpstr>INTRODUCTION</vt:lpstr>
      <vt:lpstr>Population</vt:lpstr>
      <vt:lpstr>Religion</vt:lpstr>
      <vt:lpstr>Ethnicity</vt:lpstr>
      <vt:lpstr>Présentation PowerPoint</vt:lpstr>
      <vt:lpstr>Stakeholders involved in the program</vt:lpstr>
      <vt:lpstr>Use of digital media and technologies for community development</vt:lpstr>
      <vt:lpstr>MASLOW’S THEORY</vt:lpstr>
      <vt:lpstr>Legislation and Policy</vt:lpstr>
      <vt:lpstr>Barriers/Obstacles to community development</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Sophia Sarpong (2030974)</dc:creator>
  <cp:lastModifiedBy>Sophia Sarpong (2030974)</cp:lastModifiedBy>
  <cp:revision>3</cp:revision>
  <dcterms:created xsi:type="dcterms:W3CDTF">2024-11-04T12:35:46Z</dcterms:created>
  <dcterms:modified xsi:type="dcterms:W3CDTF">2024-11-28T17:11:54Z</dcterms:modified>
</cp:coreProperties>
</file>