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6" d="100"/>
          <a:sy n="66" d="100"/>
        </p:scale>
        <p:origin x="811" y="48"/>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9"/>
        <p:cNvGrpSpPr/>
        <p:nvPr/>
      </p:nvGrpSpPr>
      <p:grpSpPr>
        <a:xfrm>
          <a:off x="0" y="0"/>
          <a:ext cx="0" cy="0"/>
          <a:chOff x="0" y="0"/>
          <a:chExt cx="0" cy="0"/>
        </a:xfrm>
      </p:grpSpPr>
      <p:sp>
        <p:nvSpPr>
          <p:cNvPr id="60" name="Google Shape;60;g2bb1ccfad8c_0_40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1" name="Google Shape;61;g2bb1ccfad8c_0_40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500"/>
              </a:spcBef>
              <a:spcAft>
                <a:spcPts val="1500"/>
              </a:spcAft>
              <a:buClr>
                <a:schemeClr val="dk1"/>
              </a:buClr>
              <a:buSzPts val="1100"/>
              <a:buFont typeface="Arial"/>
              <a:buNone/>
            </a:pPr>
            <a:r>
              <a:rPr lang="en" sz="1200">
                <a:solidFill>
                  <a:schemeClr val="dk1"/>
                </a:solidFill>
              </a:rPr>
              <a:t>The purpose of this presentation is to improve awareness among housekeeper team members of the significance of well-being and security at work. Members of a team might prevent incidents and injuries by adhering to safeguarding protocols, which also help to keep the place they work tidy and secure for both themselves and others (</a:t>
            </a:r>
            <a:r>
              <a:rPr lang="en" sz="1000">
                <a:solidFill>
                  <a:srgbClr val="222222"/>
                </a:solidFill>
                <a:highlight>
                  <a:srgbClr val="FFFFFF"/>
                </a:highlight>
              </a:rPr>
              <a:t>Firmin</a:t>
            </a:r>
            <a:r>
              <a:rPr lang="en">
                <a:solidFill>
                  <a:schemeClr val="dk1"/>
                </a:solidFill>
              </a:rPr>
              <a:t> </a:t>
            </a:r>
            <a:r>
              <a:rPr lang="en" i="1">
                <a:solidFill>
                  <a:schemeClr val="dk1"/>
                </a:solidFill>
              </a:rPr>
              <a:t>et al.,</a:t>
            </a:r>
            <a:r>
              <a:rPr lang="en">
                <a:solidFill>
                  <a:schemeClr val="dk1"/>
                </a:solidFill>
              </a:rPr>
              <a:t> 2022)</a:t>
            </a:r>
            <a:r>
              <a:rPr lang="en" sz="1200">
                <a:solidFill>
                  <a:schemeClr val="dk1"/>
                </a:solidFill>
              </a:rPr>
              <a:t>. To maintain a safe workplace, each team member must comprehend and apply these rules to achieve their full potential.</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5"/>
        <p:cNvGrpSpPr/>
        <p:nvPr/>
      </p:nvGrpSpPr>
      <p:grpSpPr>
        <a:xfrm>
          <a:off x="0" y="0"/>
          <a:ext cx="0" cy="0"/>
          <a:chOff x="0" y="0"/>
          <a:chExt cx="0" cy="0"/>
        </a:xfrm>
      </p:grpSpPr>
      <p:sp>
        <p:nvSpPr>
          <p:cNvPr id="66" name="Google Shape;66;g2bb1ccfad8c_0_4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7" name="Google Shape;67;g2bb1ccfad8c_0_4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500"/>
              </a:spcBef>
              <a:spcAft>
                <a:spcPts val="1500"/>
              </a:spcAft>
              <a:buNone/>
            </a:pPr>
            <a:r>
              <a:rPr lang="en" sz="1200">
                <a:solidFill>
                  <a:schemeClr val="dk1"/>
                </a:solidFill>
              </a:rPr>
              <a:t>It is critical to give safety and well-being at work the priority. Avoiding safety measures can result in accidents and damage, which may negatively impact employees as well as decrease output (Cottrell, 2019). Housekeeping staff members may create an inviting environment for everyone in the household and avoid the risks and effects that come with defying safety protocols by adhering to safety requirements.</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2"/>
        <p:cNvGrpSpPr/>
        <p:nvPr/>
      </p:nvGrpSpPr>
      <p:grpSpPr>
        <a:xfrm>
          <a:off x="0" y="0"/>
          <a:ext cx="0" cy="0"/>
          <a:chOff x="0" y="0"/>
          <a:chExt cx="0" cy="0"/>
        </a:xfrm>
      </p:grpSpPr>
      <p:sp>
        <p:nvSpPr>
          <p:cNvPr id="73" name="Google Shape;73;g2bb1ccfad8c_0_4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4" name="Google Shape;74;g2bb1ccfad8c_0_4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500"/>
              </a:spcBef>
              <a:spcAft>
                <a:spcPts val="1500"/>
              </a:spcAft>
              <a:buNone/>
            </a:pPr>
            <a:r>
              <a:rPr lang="en" sz="1200">
                <a:solidFill>
                  <a:schemeClr val="dk1"/>
                </a:solidFill>
              </a:rPr>
              <a:t>An extensive source is the Department of Housekeeping's Health and Safety Guide. This encompasses vital topics which involve seeing potential risks, taking preventive measures, cleaning methodologies, using supplies, mitigation tactics and many more (</a:t>
            </a:r>
            <a:r>
              <a:rPr lang="en" sz="1000">
                <a:solidFill>
                  <a:srgbClr val="222222"/>
                </a:solidFill>
                <a:highlight>
                  <a:srgbClr val="FFFFFF"/>
                </a:highlight>
              </a:rPr>
              <a:t>Vincoli, 2024)</a:t>
            </a:r>
            <a:r>
              <a:rPr lang="en" sz="1200">
                <a:solidFill>
                  <a:schemeClr val="dk1"/>
                </a:solidFill>
              </a:rPr>
              <a:t>. By presenting recommendations and instructions, the guide helps individuals on the household staff carry out what they have to do, lowering the possibility of mishaps and injuries.</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9"/>
        <p:cNvGrpSpPr/>
        <p:nvPr/>
      </p:nvGrpSpPr>
      <p:grpSpPr>
        <a:xfrm>
          <a:off x="0" y="0"/>
          <a:ext cx="0" cy="0"/>
          <a:chOff x="0" y="0"/>
          <a:chExt cx="0" cy="0"/>
        </a:xfrm>
      </p:grpSpPr>
      <p:sp>
        <p:nvSpPr>
          <p:cNvPr id="80" name="Google Shape;80;g2bb1ccfad8c_0_43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1" name="Google Shape;81;g2bb1ccfad8c_0_43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500"/>
              </a:spcBef>
              <a:spcAft>
                <a:spcPts val="1500"/>
              </a:spcAft>
              <a:buNone/>
            </a:pPr>
            <a:r>
              <a:rPr lang="en" sz="1200">
                <a:solidFill>
                  <a:schemeClr val="dk1"/>
                </a:solidFill>
              </a:rPr>
              <a:t>Hazards associated with cleanup include handling chemicals, hard lifting, slick flooring, and physical stress. Whereas repeated lifting might cause back problems, slippery conditions can result in injuries. Chemical responses can irritate the layer of skin or create difficulties with respiration. Problems can be avoided through careful lifting methods and damp pavement warning labels (</a:t>
            </a:r>
            <a:r>
              <a:rPr lang="en" sz="1200">
                <a:solidFill>
                  <a:srgbClr val="222222"/>
                </a:solidFill>
                <a:highlight>
                  <a:srgbClr val="FFFFFF"/>
                </a:highlight>
              </a:rPr>
              <a:t>Stout and Stout, 2022)</a:t>
            </a:r>
            <a:r>
              <a:rPr lang="en" sz="1200">
                <a:solidFill>
                  <a:schemeClr val="dk1"/>
                </a:solidFill>
              </a:rPr>
              <a:t>. Whenever working with chemical compounds, using safety gear lessens damage.</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
        <p:cNvGrpSpPr/>
        <p:nvPr/>
      </p:nvGrpSpPr>
      <p:grpSpPr>
        <a:xfrm>
          <a:off x="0" y="0"/>
          <a:ext cx="0" cy="0"/>
          <a:chOff x="0" y="0"/>
          <a:chExt cx="0" cy="0"/>
        </a:xfrm>
      </p:grpSpPr>
      <p:sp>
        <p:nvSpPr>
          <p:cNvPr id="87" name="Google Shape;87;g2bb1ccfad8c_0_44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8" name="Google Shape;88;g2bb1ccfad8c_0_44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500"/>
              </a:spcBef>
              <a:spcAft>
                <a:spcPts val="1500"/>
              </a:spcAft>
              <a:buNone/>
            </a:pPr>
            <a:r>
              <a:rPr lang="en" sz="1200">
                <a:solidFill>
                  <a:schemeClr val="dk1"/>
                </a:solidFill>
              </a:rPr>
              <a:t>Making use of alert signals for potential risks, donning waterproof clothing, subscribing to current hygiene standards, and executing chemical consumption instructions alongside security protocols are a number of instances of good industrial standards for housekeeping safety. Honouring these guidelines is necessary to maintain a secure workplace that prevents mishaps or injuries (</a:t>
            </a:r>
            <a:r>
              <a:rPr lang="en" sz="1200">
                <a:solidFill>
                  <a:srgbClr val="222222"/>
                </a:solidFill>
                <a:highlight>
                  <a:srgbClr val="FFFFFF"/>
                </a:highlight>
              </a:rPr>
              <a:t>Chan </a:t>
            </a:r>
            <a:r>
              <a:rPr lang="en" sz="1200" i="1">
                <a:solidFill>
                  <a:srgbClr val="222222"/>
                </a:solidFill>
                <a:highlight>
                  <a:srgbClr val="FFFFFF"/>
                </a:highlight>
              </a:rPr>
              <a:t>et al</a:t>
            </a:r>
            <a:r>
              <a:rPr lang="en" sz="1200">
                <a:solidFill>
                  <a:srgbClr val="222222"/>
                </a:solidFill>
                <a:highlight>
                  <a:srgbClr val="FFFFFF"/>
                </a:highlight>
              </a:rPr>
              <a:t>., 2023)</a:t>
            </a:r>
            <a:r>
              <a:rPr lang="en" sz="1200">
                <a:solidFill>
                  <a:schemeClr val="dk1"/>
                </a:solidFill>
              </a:rPr>
              <a:t>. Members of the governance team may defend themselves as well as other people from possible hazards by conforming to the latest trends and laws.</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
        <p:cNvGrpSpPr/>
        <p:nvPr/>
      </p:nvGrpSpPr>
      <p:grpSpPr>
        <a:xfrm>
          <a:off x="0" y="0"/>
          <a:ext cx="0" cy="0"/>
          <a:chOff x="0" y="0"/>
          <a:chExt cx="0" cy="0"/>
        </a:xfrm>
      </p:grpSpPr>
      <p:sp>
        <p:nvSpPr>
          <p:cNvPr id="94" name="Google Shape;94;g2bb1ccfad8c_0_45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5" name="Google Shape;95;g2bb1ccfad8c_0_45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500"/>
              </a:spcBef>
              <a:spcAft>
                <a:spcPts val="1500"/>
              </a:spcAft>
              <a:buNone/>
            </a:pPr>
            <a:r>
              <a:rPr lang="en" sz="1200">
                <a:solidFill>
                  <a:schemeClr val="dk1"/>
                </a:solidFill>
              </a:rPr>
              <a:t>It is crucial to use protective gear, which involves gloves and closed-toe shoes when mopping to avoid accidents and harm to others (World Health Organization, 2020). Whenever working with chemical compounds, pay close attention to the directions and keep them secure. Simply refraining away from lifting large things and using caution signs on damp flooring is the key (Casado, 2012). To avoid getting tired and to keep moisturised, take periodical pauses. Participants of the housekeeping team can mitigate risks and make work environments cleaner for everyone by taking these preventative actions.</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0"/>
        <p:cNvGrpSpPr/>
        <p:nvPr/>
      </p:nvGrpSpPr>
      <p:grpSpPr>
        <a:xfrm>
          <a:off x="0" y="0"/>
          <a:ext cx="0" cy="0"/>
          <a:chOff x="0" y="0"/>
          <a:chExt cx="0" cy="0"/>
        </a:xfrm>
      </p:grpSpPr>
      <p:sp>
        <p:nvSpPr>
          <p:cNvPr id="101" name="Google Shape;101;g2bb1ccfad8c_0_47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2" name="Google Shape;102;g2bb1ccfad8c_0_47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500"/>
              </a:spcBef>
              <a:spcAft>
                <a:spcPts val="1500"/>
              </a:spcAft>
              <a:buNone/>
            </a:pPr>
            <a:r>
              <a:rPr lang="en" sz="1200">
                <a:solidFill>
                  <a:schemeClr val="dk1"/>
                </a:solidFill>
              </a:rPr>
              <a:t>The systematic protocols for safeguarding a secure environment guarantee ample ventilation through the use of windows or the activation of fans. Error potential risks are minimised when confusion and obstructions are removed. Dust furniture and use the correct cleaning supplies to keep them clean. To get rid of contaminants, sweep down the surface or use a hoover. To clean surfaces, use sanitisers or disinfectant substances. Lastly, keep the cleaning supplies carefully and properly dispose of waste. By taking these precautions, the staff may reduce any potential hazards and provide a secure and efficient cleaning of the space (</a:t>
            </a:r>
            <a:r>
              <a:rPr lang="en" sz="1200">
                <a:solidFill>
                  <a:srgbClr val="222222"/>
                </a:solidFill>
                <a:highlight>
                  <a:srgbClr val="FFFFFF"/>
                </a:highlight>
              </a:rPr>
              <a:t>El-Khateeb, 2022)</a:t>
            </a:r>
            <a:r>
              <a:rPr lang="en" sz="1200">
                <a:solidFill>
                  <a:schemeClr val="dk1"/>
                </a:solidFill>
              </a:rPr>
              <a:t>.</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7"/>
        <p:cNvGrpSpPr/>
        <p:nvPr/>
      </p:nvGrpSpPr>
      <p:grpSpPr>
        <a:xfrm>
          <a:off x="0" y="0"/>
          <a:ext cx="0" cy="0"/>
          <a:chOff x="0" y="0"/>
          <a:chExt cx="0" cy="0"/>
        </a:xfrm>
      </p:grpSpPr>
      <p:sp>
        <p:nvSpPr>
          <p:cNvPr id="108" name="Google Shape;108;g2bb1ccfad8c_0_47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9" name="Google Shape;109;g2bb1ccfad8c_0_47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500"/>
              </a:spcBef>
              <a:spcAft>
                <a:spcPts val="1500"/>
              </a:spcAft>
              <a:buNone/>
            </a:pPr>
            <a:r>
              <a:rPr lang="en" sz="1200">
                <a:solidFill>
                  <a:schemeClr val="dk1"/>
                </a:solidFill>
              </a:rPr>
              <a:t>Gloves, covered shoes, mopping and storage containers, vacuum machines or brooms, remedies for cleaning, high-quality linen cloths or sponges, danger signs, dust instruments trashcans and ladders with stairs are examples of necessary safe cleaning instruments and accessories. It is essential to maintain and use this equipment correctly daily. To guarantee adequate cleaning and lower safety risks, replace damaged or broken equipment, disinfect properly following utilisation, and maintain it (World Health Organization, 2020).</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p:cNvGrpSpPr/>
        <p:nvPr/>
      </p:nvGrpSpPr>
      <p:grpSpPr>
        <a:xfrm>
          <a:off x="0" y="0"/>
          <a:ext cx="0" cy="0"/>
          <a:chOff x="0" y="0"/>
          <a:chExt cx="0" cy="0"/>
        </a:xfrm>
      </p:grpSpPr>
      <p:sp>
        <p:nvSpPr>
          <p:cNvPr id="115" name="Google Shape;115;g2bb1ccfad8c_0_48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6" name="Google Shape;116;g2bb1ccfad8c_0_48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500"/>
              </a:spcBef>
              <a:spcAft>
                <a:spcPts val="1500"/>
              </a:spcAft>
              <a:buNone/>
            </a:pPr>
            <a:r>
              <a:rPr lang="en" sz="1200">
                <a:solidFill>
                  <a:schemeClr val="dk1"/>
                </a:solidFill>
              </a:rPr>
              <a:t>The housekeeping staff needs to pay attention towards safety while room cleaning as it includes many risks (Leiter and Bakker, 2010). It is important to handle cleaning chemicals properly it can make feel suffocated and have skin allergies. To mitigate this risk they can use safety precautions such as wearing goggles and gloves. Heavy lifting and slippery flooring can lead to slips and falls, which means it is essential to implement proper safety measures, demonstrate indications, and keep dry flooring to prevent accidents.</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1"/>
        <p:cNvGrpSpPr/>
        <p:nvPr/>
      </p:nvGrpSpPr>
      <p:grpSpPr>
        <a:xfrm>
          <a:off x="0" y="0"/>
          <a:ext cx="0" cy="0"/>
          <a:chOff x="0" y="0"/>
          <a:chExt cx="0" cy="0"/>
        </a:xfrm>
      </p:grpSpPr>
      <p:sp>
        <p:nvSpPr>
          <p:cNvPr id="122" name="Google Shape;122;g2bb1ccfad8c_0_49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3" name="Google Shape;123;g2bb1ccfad8c_0_49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500"/>
              </a:spcBef>
              <a:spcAft>
                <a:spcPts val="1500"/>
              </a:spcAft>
              <a:buClr>
                <a:schemeClr val="dk1"/>
              </a:buClr>
              <a:buSzPts val="1100"/>
              <a:buFont typeface="Arial"/>
              <a:buNone/>
            </a:pPr>
            <a:r>
              <a:rPr lang="en" sz="1200">
                <a:solidFill>
                  <a:schemeClr val="dk1"/>
                </a:solidFill>
              </a:rPr>
              <a:t>In conclusion, it is fundamental to prioritise safety and security in housekeeping to reduce the potential for incidents and harm. Housekeeping team members can help make their workplace suitable for everyone by keeping to the safety regulations along with the values provided in the presentation. In order to sustain a secure and clean workplace, it becomes essential to include these standards in routine operations. Support team members to look for further information or interpretations of safety protocols as necessary to stay compliant and determine their awareness of security.</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g2bb1ccfad8c_0_5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1" name="Google Shape;131;g2bb1ccfad8c_0_5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500"/>
              </a:spcBef>
              <a:spcAft>
                <a:spcPts val="150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25"/>
            <a:ext cx="4572000" cy="51435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Clr>
                <a:schemeClr val="dk1"/>
              </a:buClr>
              <a:buSzPts val="1800"/>
              <a:buChar char="●"/>
              <a:defRPr>
                <a:solidFill>
                  <a:schemeClr val="dk1"/>
                </a:solidFill>
              </a:defRPr>
            </a:lvl1pPr>
            <a:lvl2pPr marL="914400" lvl="1" indent="-317500">
              <a:spcBef>
                <a:spcPts val="0"/>
              </a:spcBef>
              <a:spcAft>
                <a:spcPts val="0"/>
              </a:spcAft>
              <a:buClr>
                <a:schemeClr val="dk1"/>
              </a:buClr>
              <a:buSzPts val="1400"/>
              <a:buChar char="○"/>
              <a:defRPr>
                <a:solidFill>
                  <a:schemeClr val="dk1"/>
                </a:solidFill>
              </a:defRPr>
            </a:lvl2pPr>
            <a:lvl3pPr marL="1371600" lvl="2" indent="-317500">
              <a:spcBef>
                <a:spcPts val="0"/>
              </a:spcBef>
              <a:spcAft>
                <a:spcPts val="0"/>
              </a:spcAft>
              <a:buClr>
                <a:schemeClr val="dk1"/>
              </a:buClr>
              <a:buSzPts val="1400"/>
              <a:buChar char="■"/>
              <a:defRPr>
                <a:solidFill>
                  <a:schemeClr val="dk1"/>
                </a:solidFill>
              </a:defRPr>
            </a:lvl3pPr>
            <a:lvl4pPr marL="1828800" lvl="3" indent="-317500">
              <a:spcBef>
                <a:spcPts val="0"/>
              </a:spcBef>
              <a:spcAft>
                <a:spcPts val="0"/>
              </a:spcAft>
              <a:buClr>
                <a:schemeClr val="dk1"/>
              </a:buClr>
              <a:buSzPts val="1400"/>
              <a:buChar char="●"/>
              <a:defRPr>
                <a:solidFill>
                  <a:schemeClr val="dk1"/>
                </a:solidFill>
              </a:defRPr>
            </a:lvl4pPr>
            <a:lvl5pPr marL="2286000" lvl="4" indent="-317500">
              <a:spcBef>
                <a:spcPts val="0"/>
              </a:spcBef>
              <a:spcAft>
                <a:spcPts val="0"/>
              </a:spcAft>
              <a:buClr>
                <a:schemeClr val="dk1"/>
              </a:buClr>
              <a:buSzPts val="1400"/>
              <a:buChar char="○"/>
              <a:defRPr>
                <a:solidFill>
                  <a:schemeClr val="dk1"/>
                </a:solidFill>
              </a:defRPr>
            </a:lvl5pPr>
            <a:lvl6pPr marL="2743200" lvl="5" indent="-317500">
              <a:spcBef>
                <a:spcPts val="0"/>
              </a:spcBef>
              <a:spcAft>
                <a:spcPts val="0"/>
              </a:spcAft>
              <a:buClr>
                <a:schemeClr val="dk1"/>
              </a:buClr>
              <a:buSzPts val="1400"/>
              <a:buChar char="■"/>
              <a:defRPr>
                <a:solidFill>
                  <a:schemeClr val="dk1"/>
                </a:solidFill>
              </a:defRPr>
            </a:lvl6pPr>
            <a:lvl7pPr marL="3200400" lvl="6" indent="-317500">
              <a:spcBef>
                <a:spcPts val="0"/>
              </a:spcBef>
              <a:spcAft>
                <a:spcPts val="0"/>
              </a:spcAft>
              <a:buClr>
                <a:schemeClr val="dk1"/>
              </a:buClr>
              <a:buSzPts val="1400"/>
              <a:buChar char="●"/>
              <a:defRPr>
                <a:solidFill>
                  <a:schemeClr val="dk1"/>
                </a:solidFill>
              </a:defRPr>
            </a:lvl7pPr>
            <a:lvl8pPr marL="3657600" lvl="7" indent="-317500">
              <a:spcBef>
                <a:spcPts val="0"/>
              </a:spcBef>
              <a:spcAft>
                <a:spcPts val="0"/>
              </a:spcAft>
              <a:buClr>
                <a:schemeClr val="dk1"/>
              </a:buClr>
              <a:buSzPts val="1400"/>
              <a:buChar char="○"/>
              <a:defRPr>
                <a:solidFill>
                  <a:schemeClr val="dk1"/>
                </a:solidFill>
              </a:defRPr>
            </a:lvl8pPr>
            <a:lvl9pPr marL="4114800" lvl="8" indent="-317500">
              <a:spcBef>
                <a:spcPts val="0"/>
              </a:spcBef>
              <a:spcAft>
                <a:spcPts val="0"/>
              </a:spcAft>
              <a:buClr>
                <a:schemeClr val="dk1"/>
              </a:buClr>
              <a:buSzPts val="1400"/>
              <a:buChar char="■"/>
              <a:defRPr>
                <a:solidFill>
                  <a:schemeClr val="dk1"/>
                </a:solidFill>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dark-2">
    <p:bg>
      <p:bgPr>
        <a:blipFill>
          <a:blip r:embed="rId13">
            <a:alphaModFix/>
          </a:blip>
          <a:stretch>
            <a:fillRect/>
          </a:stretch>
        </a:blip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lt2"/>
              </a:buClr>
              <a:buSzPts val="1800"/>
              <a:buChar char="●"/>
              <a:defRPr sz="1800">
                <a:solidFill>
                  <a:schemeClr val="lt2"/>
                </a:solidFill>
              </a:defRPr>
            </a:lvl1pPr>
            <a:lvl2pPr marL="914400" lvl="1" indent="-317500">
              <a:lnSpc>
                <a:spcPct val="115000"/>
              </a:lnSpc>
              <a:spcBef>
                <a:spcPts val="0"/>
              </a:spcBef>
              <a:spcAft>
                <a:spcPts val="0"/>
              </a:spcAft>
              <a:buClr>
                <a:schemeClr val="lt2"/>
              </a:buClr>
              <a:buSzPts val="1400"/>
              <a:buChar char="○"/>
              <a:defRPr>
                <a:solidFill>
                  <a:schemeClr val="lt2"/>
                </a:solidFill>
              </a:defRPr>
            </a:lvl2pPr>
            <a:lvl3pPr marL="1371600" lvl="2" indent="-317500">
              <a:lnSpc>
                <a:spcPct val="115000"/>
              </a:lnSpc>
              <a:spcBef>
                <a:spcPts val="0"/>
              </a:spcBef>
              <a:spcAft>
                <a:spcPts val="0"/>
              </a:spcAft>
              <a:buClr>
                <a:schemeClr val="lt2"/>
              </a:buClr>
              <a:buSzPts val="1400"/>
              <a:buChar char="■"/>
              <a:defRPr>
                <a:solidFill>
                  <a:schemeClr val="lt2"/>
                </a:solidFill>
              </a:defRPr>
            </a:lvl3pPr>
            <a:lvl4pPr marL="1828800" lvl="3" indent="-317500">
              <a:lnSpc>
                <a:spcPct val="115000"/>
              </a:lnSpc>
              <a:spcBef>
                <a:spcPts val="0"/>
              </a:spcBef>
              <a:spcAft>
                <a:spcPts val="0"/>
              </a:spcAft>
              <a:buClr>
                <a:schemeClr val="lt2"/>
              </a:buClr>
              <a:buSzPts val="1400"/>
              <a:buChar char="●"/>
              <a:defRPr>
                <a:solidFill>
                  <a:schemeClr val="lt2"/>
                </a:solidFill>
              </a:defRPr>
            </a:lvl4pPr>
            <a:lvl5pPr marL="2286000" lvl="4" indent="-317500">
              <a:lnSpc>
                <a:spcPct val="115000"/>
              </a:lnSpc>
              <a:spcBef>
                <a:spcPts val="0"/>
              </a:spcBef>
              <a:spcAft>
                <a:spcPts val="0"/>
              </a:spcAft>
              <a:buClr>
                <a:schemeClr val="lt2"/>
              </a:buClr>
              <a:buSzPts val="1400"/>
              <a:buChar char="○"/>
              <a:defRPr>
                <a:solidFill>
                  <a:schemeClr val="lt2"/>
                </a:solidFill>
              </a:defRPr>
            </a:lvl5pPr>
            <a:lvl6pPr marL="2743200" lvl="5" indent="-317500">
              <a:lnSpc>
                <a:spcPct val="115000"/>
              </a:lnSpc>
              <a:spcBef>
                <a:spcPts val="0"/>
              </a:spcBef>
              <a:spcAft>
                <a:spcPts val="0"/>
              </a:spcAft>
              <a:buClr>
                <a:schemeClr val="lt2"/>
              </a:buClr>
              <a:buSzPts val="1400"/>
              <a:buChar char="■"/>
              <a:defRPr>
                <a:solidFill>
                  <a:schemeClr val="lt2"/>
                </a:solidFill>
              </a:defRPr>
            </a:lvl6pPr>
            <a:lvl7pPr marL="3200400" lvl="6" indent="-317500">
              <a:lnSpc>
                <a:spcPct val="115000"/>
              </a:lnSpc>
              <a:spcBef>
                <a:spcPts val="0"/>
              </a:spcBef>
              <a:spcAft>
                <a:spcPts val="0"/>
              </a:spcAft>
              <a:buClr>
                <a:schemeClr val="lt2"/>
              </a:buClr>
              <a:buSzPts val="1400"/>
              <a:buChar char="●"/>
              <a:defRPr>
                <a:solidFill>
                  <a:schemeClr val="lt2"/>
                </a:solidFill>
              </a:defRPr>
            </a:lvl7pPr>
            <a:lvl8pPr marL="3657600" lvl="7" indent="-317500">
              <a:lnSpc>
                <a:spcPct val="115000"/>
              </a:lnSpc>
              <a:spcBef>
                <a:spcPts val="0"/>
              </a:spcBef>
              <a:spcAft>
                <a:spcPts val="0"/>
              </a:spcAft>
              <a:buClr>
                <a:schemeClr val="lt2"/>
              </a:buClr>
              <a:buSzPts val="1400"/>
              <a:buChar char="○"/>
              <a:defRPr>
                <a:solidFill>
                  <a:schemeClr val="lt2"/>
                </a:solidFill>
              </a:defRPr>
            </a:lvl8pPr>
            <a:lvl9pPr marL="4114800" lvl="8" indent="-317500">
              <a:lnSpc>
                <a:spcPct val="115000"/>
              </a:lnSpc>
              <a:spcBef>
                <a:spcPts val="0"/>
              </a:spcBef>
              <a:spcAft>
                <a:spcPts val="0"/>
              </a:spcAft>
              <a:buClr>
                <a:schemeClr val="lt2"/>
              </a:buClr>
              <a:buSzPts val="1400"/>
              <a:buChar char="■"/>
              <a:defRPr>
                <a:solidFill>
                  <a:schemeClr val="lt2"/>
                </a:solidFil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lt2"/>
                </a:solidFill>
              </a:defRPr>
            </a:lvl1pPr>
            <a:lvl2pPr lvl="1" algn="r">
              <a:buNone/>
              <a:defRPr sz="1000">
                <a:solidFill>
                  <a:schemeClr val="lt2"/>
                </a:solidFill>
              </a:defRPr>
            </a:lvl2pPr>
            <a:lvl3pPr lvl="2" algn="r">
              <a:buNone/>
              <a:defRPr sz="1000">
                <a:solidFill>
                  <a:schemeClr val="lt2"/>
                </a:solidFill>
              </a:defRPr>
            </a:lvl3pPr>
            <a:lvl4pPr lvl="3" algn="r">
              <a:buNone/>
              <a:defRPr sz="1000">
                <a:solidFill>
                  <a:schemeClr val="lt2"/>
                </a:solidFill>
              </a:defRPr>
            </a:lvl4pPr>
            <a:lvl5pPr lvl="4" algn="r">
              <a:buNone/>
              <a:defRPr sz="1000">
                <a:solidFill>
                  <a:schemeClr val="lt2"/>
                </a:solidFill>
              </a:defRPr>
            </a:lvl5pPr>
            <a:lvl6pPr lvl="5" algn="r">
              <a:buNone/>
              <a:defRPr sz="1000">
                <a:solidFill>
                  <a:schemeClr val="lt2"/>
                </a:solidFill>
              </a:defRPr>
            </a:lvl6pPr>
            <a:lvl7pPr lvl="6" algn="r">
              <a:buNone/>
              <a:defRPr sz="1000">
                <a:solidFill>
                  <a:schemeClr val="lt2"/>
                </a:solidFill>
              </a:defRPr>
            </a:lvl7pPr>
            <a:lvl8pPr lvl="7" algn="r">
              <a:buNone/>
              <a:defRPr sz="1000">
                <a:solidFill>
                  <a:schemeClr val="lt2"/>
                </a:solidFill>
              </a:defRPr>
            </a:lvl8pPr>
            <a:lvl9pPr lvl="8" algn="r">
              <a:buNone/>
              <a:defRPr sz="1000">
                <a:solidFill>
                  <a:schemeClr val="lt2"/>
                </a:solidFill>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xfrm>
            <a:off x="0" y="168250"/>
            <a:ext cx="9144000" cy="945300"/>
          </a:xfrm>
          <a:prstGeom prst="rect">
            <a:avLst/>
          </a:prstGeom>
          <a:gradFill>
            <a:gsLst>
              <a:gs pos="0">
                <a:srgbClr val="FFFFFF"/>
              </a:gs>
              <a:gs pos="100000">
                <a:srgbClr val="BEBEBE"/>
              </a:gs>
            </a:gsLst>
            <a:lin ang="5400012" scaled="0"/>
          </a:gradFill>
          <a:ln w="19050" cap="flat" cmpd="sng">
            <a:solidFill>
              <a:srgbClr val="000000"/>
            </a:solidFill>
            <a:prstDash val="solid"/>
            <a:round/>
            <a:headEnd type="none" w="sm" len="sm"/>
            <a:tailEnd type="none" w="sm" len="sm"/>
          </a:ln>
        </p:spPr>
        <p:txBody>
          <a:bodyPr spcFirstLastPara="1" wrap="square" lIns="91425" tIns="91425" rIns="91425" bIns="91425" anchor="b" anchorCtr="0">
            <a:normAutofit/>
          </a:bodyPr>
          <a:lstStyle/>
          <a:p>
            <a:pPr marL="0" lvl="0" indent="0" algn="ctr" rtl="0">
              <a:lnSpc>
                <a:spcPct val="150000"/>
              </a:lnSpc>
              <a:spcBef>
                <a:spcPts val="0"/>
              </a:spcBef>
              <a:spcAft>
                <a:spcPts val="1000"/>
              </a:spcAft>
              <a:buNone/>
            </a:pPr>
            <a:r>
              <a:rPr lang="en" sz="3600" b="1">
                <a:solidFill>
                  <a:srgbClr val="000000"/>
                </a:solidFill>
                <a:latin typeface="Times New Roman"/>
                <a:ea typeface="Times New Roman"/>
                <a:cs typeface="Times New Roman"/>
                <a:sym typeface="Times New Roman"/>
              </a:rPr>
              <a:t>BMIH4006 Operating Hotel Facilities</a:t>
            </a:r>
            <a:endParaRPr sz="3600">
              <a:solidFill>
                <a:schemeClr val="lt1"/>
              </a:solidFill>
              <a:latin typeface="Times New Roman"/>
              <a:ea typeface="Times New Roman"/>
              <a:cs typeface="Times New Roman"/>
              <a:sym typeface="Times New Roman"/>
            </a:endParaRPr>
          </a:p>
        </p:txBody>
      </p:sp>
      <p:sp>
        <p:nvSpPr>
          <p:cNvPr id="55" name="Google Shape;55;p13"/>
          <p:cNvSpPr txBox="1">
            <a:spLocks noGrp="1"/>
          </p:cNvSpPr>
          <p:nvPr>
            <p:ph type="subTitle" idx="1"/>
          </p:nvPr>
        </p:nvSpPr>
        <p:spPr>
          <a:xfrm>
            <a:off x="507425" y="1159500"/>
            <a:ext cx="8520600" cy="7926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 sz="3000" b="1">
                <a:solidFill>
                  <a:srgbClr val="000000"/>
                </a:solidFill>
                <a:latin typeface="Times New Roman"/>
                <a:ea typeface="Times New Roman"/>
                <a:cs typeface="Times New Roman"/>
                <a:sym typeface="Times New Roman"/>
              </a:rPr>
              <a:t>TASK 3</a:t>
            </a:r>
            <a:endParaRPr sz="3000" b="1">
              <a:solidFill>
                <a:srgbClr val="000000"/>
              </a:solidFill>
              <a:latin typeface="Times New Roman"/>
              <a:ea typeface="Times New Roman"/>
              <a:cs typeface="Times New Roman"/>
              <a:sym typeface="Times New Roman"/>
            </a:endParaRPr>
          </a:p>
        </p:txBody>
      </p:sp>
      <p:sp>
        <p:nvSpPr>
          <p:cNvPr id="56" name="Google Shape;56;p13" descr="Adina Constantin"/>
          <p:cNvSpPr txBox="1"/>
          <p:nvPr/>
        </p:nvSpPr>
        <p:spPr>
          <a:xfrm>
            <a:off x="263150" y="4074050"/>
            <a:ext cx="3820772" cy="9012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 b="1" dirty="0">
                <a:latin typeface="Times New Roman"/>
                <a:ea typeface="Times New Roman"/>
                <a:cs typeface="Times New Roman"/>
                <a:sym typeface="Times New Roman"/>
              </a:rPr>
              <a:t>STUDENT NAME: </a:t>
            </a:r>
            <a:r>
              <a:rPr lang="ro-RO" b="1" dirty="0">
                <a:latin typeface="Times New Roman"/>
                <a:ea typeface="Times New Roman"/>
                <a:cs typeface="Times New Roman"/>
                <a:sym typeface="Times New Roman"/>
              </a:rPr>
              <a:t>Adina Constantin</a:t>
            </a:r>
            <a:endParaRPr b="1" dirty="0">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b="1" dirty="0">
                <a:latin typeface="Times New Roman"/>
                <a:ea typeface="Times New Roman"/>
                <a:cs typeface="Times New Roman"/>
                <a:sym typeface="Times New Roman"/>
              </a:rPr>
              <a:t>STUDENT ID:</a:t>
            </a:r>
            <a:r>
              <a:rPr lang="ro-RO" b="1">
                <a:latin typeface="Times New Roman"/>
                <a:ea typeface="Times New Roman"/>
                <a:cs typeface="Times New Roman"/>
                <a:sym typeface="Times New Roman"/>
              </a:rPr>
              <a:t> 1918112</a:t>
            </a:r>
            <a:endParaRPr b="1" dirty="0">
              <a:latin typeface="Times New Roman"/>
              <a:ea typeface="Times New Roman"/>
              <a:cs typeface="Times New Roman"/>
              <a:sym typeface="Times New Roman"/>
            </a:endParaRPr>
          </a:p>
        </p:txBody>
      </p:sp>
      <p:pic>
        <p:nvPicPr>
          <p:cNvPr id="57" name="Google Shape;57;p13"/>
          <p:cNvPicPr preferRelativeResize="0"/>
          <p:nvPr/>
        </p:nvPicPr>
        <p:blipFill>
          <a:blip r:embed="rId4">
            <a:alphaModFix/>
          </a:blip>
          <a:stretch>
            <a:fillRect/>
          </a:stretch>
        </p:blipFill>
        <p:spPr>
          <a:xfrm>
            <a:off x="4572000" y="1966034"/>
            <a:ext cx="4368774" cy="3025066"/>
          </a:xfrm>
          <a:prstGeom prst="rect">
            <a:avLst/>
          </a:prstGeom>
          <a:noFill/>
          <a:ln w="28575" cap="flat" cmpd="sng">
            <a:solidFill>
              <a:schemeClr val="dk2"/>
            </a:solidFill>
            <a:prstDash val="solid"/>
            <a:round/>
            <a:headEnd type="none" w="sm" len="sm"/>
            <a:tailEnd type="none" w="sm" len="sm"/>
          </a:ln>
        </p:spPr>
      </p:pic>
      <p:pic>
        <p:nvPicPr>
          <p:cNvPr id="58" name="Google Shape;58;p13"/>
          <p:cNvPicPr preferRelativeResize="0"/>
          <p:nvPr/>
        </p:nvPicPr>
        <p:blipFill>
          <a:blip r:embed="rId5">
            <a:alphaModFix/>
          </a:blip>
          <a:stretch>
            <a:fillRect/>
          </a:stretch>
        </p:blipFill>
        <p:spPr>
          <a:xfrm>
            <a:off x="76200" y="1998050"/>
            <a:ext cx="4319225" cy="2030050"/>
          </a:xfrm>
          <a:prstGeom prst="rect">
            <a:avLst/>
          </a:prstGeom>
          <a:noFill/>
          <a:ln w="28575" cap="flat" cmpd="sng">
            <a:solidFill>
              <a:schemeClr val="dk1"/>
            </a:solidFill>
            <a:prstDash val="solid"/>
            <a:round/>
            <a:headEnd type="none" w="sm" len="sm"/>
            <a:tailEnd type="none" w="sm" len="sm"/>
          </a:ln>
        </p:spPr>
      </p:pic>
      <p:sp>
        <p:nvSpPr>
          <p:cNvPr id="2" name="TextBox 1">
            <a:extLst>
              <a:ext uri="{FF2B5EF4-FFF2-40B4-BE49-F238E27FC236}">
                <a16:creationId xmlns:a16="http://schemas.microsoft.com/office/drawing/2014/main" id="{78AEDD43-F26D-3971-D2B1-A737C6AED00F}"/>
              </a:ext>
            </a:extLst>
          </p:cNvPr>
          <p:cNvSpPr txBox="1"/>
          <p:nvPr/>
        </p:nvSpPr>
        <p:spPr>
          <a:xfrm flipV="1">
            <a:off x="3462550" y="6406526"/>
            <a:ext cx="2218899" cy="1885825"/>
          </a:xfrm>
          <a:prstGeom prst="rect">
            <a:avLst/>
          </a:prstGeom>
          <a:noFill/>
        </p:spPr>
        <p:txBody>
          <a:bodyPr wrap="square" rtlCol="0">
            <a:spAutoFit/>
          </a:bodyPr>
          <a:lstStyle/>
          <a:p>
            <a:pPr algn="l"/>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62"/>
        <p:cNvGrpSpPr/>
        <p:nvPr/>
      </p:nvGrpSpPr>
      <p:grpSpPr>
        <a:xfrm>
          <a:off x="0" y="0"/>
          <a:ext cx="0" cy="0"/>
          <a:chOff x="0" y="0"/>
          <a:chExt cx="0" cy="0"/>
        </a:xfrm>
      </p:grpSpPr>
      <p:sp>
        <p:nvSpPr>
          <p:cNvPr id="63" name="Google Shape;63;p14"/>
          <p:cNvSpPr txBox="1">
            <a:spLocks noGrp="1"/>
          </p:cNvSpPr>
          <p:nvPr>
            <p:ph type="title"/>
          </p:nvPr>
        </p:nvSpPr>
        <p:spPr>
          <a:xfrm>
            <a:off x="0" y="445025"/>
            <a:ext cx="9144000" cy="572700"/>
          </a:xfrm>
          <a:prstGeom prst="rect">
            <a:avLst/>
          </a:prstGeom>
          <a:gradFill>
            <a:gsLst>
              <a:gs pos="0">
                <a:srgbClr val="E6B8AF"/>
              </a:gs>
              <a:gs pos="100000">
                <a:srgbClr val="A6A6A6"/>
              </a:gs>
            </a:gsLst>
            <a:path path="circle">
              <a:fillToRect l="50000" t="50000" r="50000" b="50000"/>
            </a:path>
            <a:tileRect/>
          </a:gradFill>
        </p:spPr>
        <p:txBody>
          <a:bodyPr spcFirstLastPara="1" wrap="square" lIns="91425" tIns="91425" rIns="91425" bIns="91425" anchor="t" anchorCtr="0">
            <a:noAutofit/>
          </a:bodyPr>
          <a:lstStyle/>
          <a:p>
            <a:pPr marL="0" lvl="0" indent="0" algn="r" rtl="0">
              <a:spcBef>
                <a:spcPts val="0"/>
              </a:spcBef>
              <a:spcAft>
                <a:spcPts val="0"/>
              </a:spcAft>
              <a:buSzPts val="990"/>
              <a:buNone/>
            </a:pPr>
            <a:r>
              <a:rPr lang="en" sz="3620" b="1">
                <a:solidFill>
                  <a:schemeClr val="lt1"/>
                </a:solidFill>
                <a:latin typeface="Times New Roman"/>
                <a:ea typeface="Times New Roman"/>
                <a:cs typeface="Times New Roman"/>
                <a:sym typeface="Times New Roman"/>
              </a:rPr>
              <a:t>Introduction</a:t>
            </a:r>
            <a:endParaRPr sz="3620" b="1">
              <a:solidFill>
                <a:schemeClr val="lt1"/>
              </a:solidFill>
              <a:latin typeface="Times New Roman"/>
              <a:ea typeface="Times New Roman"/>
              <a:cs typeface="Times New Roman"/>
              <a:sym typeface="Times New Roman"/>
            </a:endParaRPr>
          </a:p>
        </p:txBody>
      </p:sp>
      <p:sp>
        <p:nvSpPr>
          <p:cNvPr id="64" name="Google Shape;64;p14"/>
          <p:cNvSpPr txBox="1">
            <a:spLocks noGrp="1"/>
          </p:cNvSpPr>
          <p:nvPr>
            <p:ph type="body" idx="1"/>
          </p:nvPr>
        </p:nvSpPr>
        <p:spPr>
          <a:xfrm>
            <a:off x="4572000" y="1548475"/>
            <a:ext cx="4444800" cy="3033900"/>
          </a:xfrm>
          <a:prstGeom prst="rect">
            <a:avLst/>
          </a:prstGeom>
          <a:gradFill>
            <a:gsLst>
              <a:gs pos="0">
                <a:srgbClr val="E6B8AF"/>
              </a:gs>
              <a:gs pos="100000">
                <a:srgbClr val="A6A6A6"/>
              </a:gs>
            </a:gsLst>
            <a:path path="circle">
              <a:fillToRect l="50000" t="50000" r="50000" b="50000"/>
            </a:path>
            <a:tileRect/>
          </a:gradFill>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chemeClr val="lt1"/>
              </a:buClr>
              <a:buSzPts val="1400"/>
              <a:buFont typeface="Times New Roman"/>
              <a:buChar char="❏"/>
            </a:pPr>
            <a:r>
              <a:rPr lang="en" sz="1400">
                <a:solidFill>
                  <a:schemeClr val="lt1"/>
                </a:solidFill>
                <a:latin typeface="Times New Roman"/>
                <a:ea typeface="Times New Roman"/>
                <a:cs typeface="Times New Roman"/>
                <a:sym typeface="Times New Roman"/>
              </a:rPr>
              <a:t>The purpose is to improving housekeeper team awareness</a:t>
            </a:r>
            <a:endParaRPr sz="1400">
              <a:solidFill>
                <a:schemeClr val="lt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lt1"/>
              </a:buClr>
              <a:buSzPts val="1400"/>
              <a:buFont typeface="Times New Roman"/>
              <a:buChar char="❏"/>
            </a:pPr>
            <a:r>
              <a:rPr lang="en" sz="1400">
                <a:solidFill>
                  <a:schemeClr val="lt1"/>
                </a:solidFill>
                <a:latin typeface="Times New Roman"/>
                <a:ea typeface="Times New Roman"/>
                <a:cs typeface="Times New Roman"/>
                <a:sym typeface="Times New Roman"/>
              </a:rPr>
              <a:t>Emphasizes importance of well-being and security at work.</a:t>
            </a:r>
            <a:endParaRPr sz="1400">
              <a:solidFill>
                <a:schemeClr val="lt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lt1"/>
              </a:buClr>
              <a:buSzPts val="1400"/>
              <a:buFont typeface="Times New Roman"/>
              <a:buChar char="❏"/>
            </a:pPr>
            <a:r>
              <a:rPr lang="en" sz="1400">
                <a:solidFill>
                  <a:schemeClr val="lt1"/>
                </a:solidFill>
                <a:latin typeface="Times New Roman"/>
                <a:ea typeface="Times New Roman"/>
                <a:cs typeface="Times New Roman"/>
                <a:sym typeface="Times New Roman"/>
              </a:rPr>
              <a:t>Adherence to safety protocols prevents incidents and injuries.</a:t>
            </a:r>
            <a:endParaRPr sz="1400">
              <a:solidFill>
                <a:schemeClr val="lt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lt1"/>
              </a:buClr>
              <a:buSzPts val="1400"/>
              <a:buFont typeface="Times New Roman"/>
              <a:buChar char="❏"/>
            </a:pPr>
            <a:r>
              <a:rPr lang="en" sz="1400">
                <a:solidFill>
                  <a:schemeClr val="lt1"/>
                </a:solidFill>
                <a:latin typeface="Times New Roman"/>
                <a:ea typeface="Times New Roman"/>
                <a:cs typeface="Times New Roman"/>
                <a:sym typeface="Times New Roman"/>
              </a:rPr>
              <a:t>Maintains a tidy, secure work environment.</a:t>
            </a:r>
            <a:endParaRPr sz="1400">
              <a:solidFill>
                <a:schemeClr val="lt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lt1"/>
              </a:buClr>
              <a:buSzPts val="1400"/>
              <a:buFont typeface="Times New Roman"/>
              <a:buChar char="❏"/>
            </a:pPr>
            <a:r>
              <a:rPr lang="en" sz="1400">
                <a:solidFill>
                  <a:schemeClr val="lt1"/>
                </a:solidFill>
                <a:latin typeface="Times New Roman"/>
                <a:ea typeface="Times New Roman"/>
                <a:cs typeface="Times New Roman"/>
                <a:sym typeface="Times New Roman"/>
              </a:rPr>
              <a:t>Each team member must understand and apply safety rules to reach full potential.</a:t>
            </a:r>
            <a:endParaRPr sz="1400">
              <a:solidFill>
                <a:schemeClr val="lt1"/>
              </a:solidFill>
              <a:latin typeface="Times New Roman"/>
              <a:ea typeface="Times New Roman"/>
              <a:cs typeface="Times New Roman"/>
              <a:sym typeface="Times New Roman"/>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AD1DC"/>
        </a:solidFill>
        <a:effectLst/>
      </p:bgPr>
    </p:bg>
    <p:spTree>
      <p:nvGrpSpPr>
        <p:cNvPr id="1" name="Shape 68"/>
        <p:cNvGrpSpPr/>
        <p:nvPr/>
      </p:nvGrpSpPr>
      <p:grpSpPr>
        <a:xfrm>
          <a:off x="0" y="0"/>
          <a:ext cx="0" cy="0"/>
          <a:chOff x="0" y="0"/>
          <a:chExt cx="0" cy="0"/>
        </a:xfrm>
      </p:grpSpPr>
      <p:sp>
        <p:nvSpPr>
          <p:cNvPr id="69" name="Google Shape;69;p15"/>
          <p:cNvSpPr txBox="1">
            <a:spLocks noGrp="1"/>
          </p:cNvSpPr>
          <p:nvPr>
            <p:ph type="title"/>
          </p:nvPr>
        </p:nvSpPr>
        <p:spPr>
          <a:xfrm>
            <a:off x="0" y="445025"/>
            <a:ext cx="9144000" cy="572700"/>
          </a:xfrm>
          <a:prstGeom prst="rect">
            <a:avLst/>
          </a:prstGeom>
          <a:gradFill>
            <a:gsLst>
              <a:gs pos="0">
                <a:srgbClr val="E6B8AF"/>
              </a:gs>
              <a:gs pos="100000">
                <a:srgbClr val="A6A6A6"/>
              </a:gs>
            </a:gsLst>
            <a:path path="circle">
              <a:fillToRect l="50000" t="50000" r="50000" b="50000"/>
            </a:path>
            <a:tileRect/>
          </a:gradFill>
        </p:spPr>
        <p:txBody>
          <a:bodyPr spcFirstLastPara="1" wrap="square" lIns="91425" tIns="91425" rIns="91425" bIns="91425" anchor="t" anchorCtr="0">
            <a:noAutofit/>
          </a:bodyPr>
          <a:lstStyle/>
          <a:p>
            <a:pPr marL="0" lvl="0" indent="0" algn="just" rtl="0">
              <a:spcBef>
                <a:spcPts val="0"/>
              </a:spcBef>
              <a:spcAft>
                <a:spcPts val="0"/>
              </a:spcAft>
              <a:buSzPts val="990"/>
              <a:buNone/>
            </a:pPr>
            <a:r>
              <a:rPr lang="en" sz="3220" b="1">
                <a:solidFill>
                  <a:schemeClr val="lt1"/>
                </a:solidFill>
                <a:latin typeface="Times New Roman"/>
                <a:ea typeface="Times New Roman"/>
                <a:cs typeface="Times New Roman"/>
                <a:sym typeface="Times New Roman"/>
              </a:rPr>
              <a:t>Importance of Health and Safety in Housekeeping</a:t>
            </a:r>
            <a:endParaRPr sz="3220" b="1">
              <a:solidFill>
                <a:schemeClr val="lt1"/>
              </a:solidFill>
              <a:latin typeface="Times New Roman"/>
              <a:ea typeface="Times New Roman"/>
              <a:cs typeface="Times New Roman"/>
              <a:sym typeface="Times New Roman"/>
            </a:endParaRPr>
          </a:p>
        </p:txBody>
      </p:sp>
      <p:sp>
        <p:nvSpPr>
          <p:cNvPr id="70" name="Google Shape;70;p15"/>
          <p:cNvSpPr txBox="1">
            <a:spLocks noGrp="1"/>
          </p:cNvSpPr>
          <p:nvPr>
            <p:ph type="body" idx="1"/>
          </p:nvPr>
        </p:nvSpPr>
        <p:spPr>
          <a:xfrm>
            <a:off x="341300" y="1641900"/>
            <a:ext cx="4077600" cy="2620800"/>
          </a:xfrm>
          <a:prstGeom prst="rect">
            <a:avLst/>
          </a:prstGeom>
          <a:gradFill>
            <a:gsLst>
              <a:gs pos="0">
                <a:srgbClr val="E6B8AF"/>
              </a:gs>
              <a:gs pos="100000">
                <a:srgbClr val="A6A6A6"/>
              </a:gs>
            </a:gsLst>
            <a:path path="circle">
              <a:fillToRect l="50000" t="50000" r="50000" b="50000"/>
            </a:path>
            <a:tileRect/>
          </a:gradFill>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chemeClr val="lt1"/>
              </a:buClr>
              <a:buSzPts val="1400"/>
              <a:buFont typeface="Times New Roman"/>
              <a:buChar char="❏"/>
            </a:pPr>
            <a:r>
              <a:rPr lang="en" sz="1400">
                <a:solidFill>
                  <a:schemeClr val="lt1"/>
                </a:solidFill>
                <a:latin typeface="Times New Roman"/>
                <a:ea typeface="Times New Roman"/>
                <a:cs typeface="Times New Roman"/>
                <a:sym typeface="Times New Roman"/>
              </a:rPr>
              <a:t>Prioritizing safety and well-being at work.</a:t>
            </a:r>
            <a:endParaRPr sz="1400">
              <a:solidFill>
                <a:schemeClr val="lt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lt1"/>
              </a:buClr>
              <a:buSzPts val="1400"/>
              <a:buFont typeface="Times New Roman"/>
              <a:buChar char="❏"/>
            </a:pPr>
            <a:r>
              <a:rPr lang="en" sz="1400">
                <a:solidFill>
                  <a:schemeClr val="lt1"/>
                </a:solidFill>
                <a:latin typeface="Times New Roman"/>
                <a:ea typeface="Times New Roman"/>
                <a:cs typeface="Times New Roman"/>
                <a:sym typeface="Times New Roman"/>
              </a:rPr>
              <a:t>Avoiding safety measures can lead to accidents and damage.</a:t>
            </a:r>
            <a:endParaRPr sz="1400">
              <a:solidFill>
                <a:schemeClr val="lt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lt1"/>
              </a:buClr>
              <a:buSzPts val="1400"/>
              <a:buFont typeface="Times New Roman"/>
              <a:buChar char="❏"/>
            </a:pPr>
            <a:r>
              <a:rPr lang="en" sz="1400">
                <a:solidFill>
                  <a:schemeClr val="lt1"/>
                </a:solidFill>
                <a:latin typeface="Times New Roman"/>
                <a:ea typeface="Times New Roman"/>
                <a:cs typeface="Times New Roman"/>
                <a:sym typeface="Times New Roman"/>
              </a:rPr>
              <a:t>Housekeeping staff can create an inviting environment.</a:t>
            </a:r>
            <a:endParaRPr sz="1400">
              <a:solidFill>
                <a:schemeClr val="lt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lt1"/>
              </a:buClr>
              <a:buSzPts val="1400"/>
              <a:buFont typeface="Times New Roman"/>
              <a:buChar char="❏"/>
            </a:pPr>
            <a:r>
              <a:rPr lang="en" sz="1400">
                <a:solidFill>
                  <a:schemeClr val="lt1"/>
                </a:solidFill>
                <a:latin typeface="Times New Roman"/>
                <a:ea typeface="Times New Roman"/>
                <a:cs typeface="Times New Roman"/>
                <a:sym typeface="Times New Roman"/>
              </a:rPr>
              <a:t>Adherence to safety protocols avoids risks and effects.</a:t>
            </a:r>
            <a:endParaRPr sz="1400">
              <a:solidFill>
                <a:schemeClr val="lt1"/>
              </a:solidFill>
              <a:latin typeface="Times New Roman"/>
              <a:ea typeface="Times New Roman"/>
              <a:cs typeface="Times New Roman"/>
              <a:sym typeface="Times New Roman"/>
            </a:endParaRPr>
          </a:p>
        </p:txBody>
      </p:sp>
      <p:pic>
        <p:nvPicPr>
          <p:cNvPr id="71" name="Google Shape;71;p15"/>
          <p:cNvPicPr preferRelativeResize="0"/>
          <p:nvPr/>
        </p:nvPicPr>
        <p:blipFill>
          <a:blip r:embed="rId3">
            <a:alphaModFix/>
          </a:blip>
          <a:stretch>
            <a:fillRect/>
          </a:stretch>
        </p:blipFill>
        <p:spPr>
          <a:xfrm>
            <a:off x="4571300" y="1170125"/>
            <a:ext cx="4434726" cy="3820974"/>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B7B7B7"/>
        </a:solidFill>
        <a:effectLst/>
      </p:bgPr>
    </p:bg>
    <p:spTree>
      <p:nvGrpSpPr>
        <p:cNvPr id="1" name="Shape 75"/>
        <p:cNvGrpSpPr/>
        <p:nvPr/>
      </p:nvGrpSpPr>
      <p:grpSpPr>
        <a:xfrm>
          <a:off x="0" y="0"/>
          <a:ext cx="0" cy="0"/>
          <a:chOff x="0" y="0"/>
          <a:chExt cx="0" cy="0"/>
        </a:xfrm>
      </p:grpSpPr>
      <p:sp>
        <p:nvSpPr>
          <p:cNvPr id="76" name="Google Shape;76;p16"/>
          <p:cNvSpPr txBox="1">
            <a:spLocks noGrp="1"/>
          </p:cNvSpPr>
          <p:nvPr>
            <p:ph type="title"/>
          </p:nvPr>
        </p:nvSpPr>
        <p:spPr>
          <a:xfrm>
            <a:off x="0" y="445025"/>
            <a:ext cx="9144000" cy="572700"/>
          </a:xfrm>
          <a:prstGeom prst="rect">
            <a:avLst/>
          </a:prstGeom>
          <a:gradFill>
            <a:gsLst>
              <a:gs pos="0">
                <a:srgbClr val="E6B8AF"/>
              </a:gs>
              <a:gs pos="100000">
                <a:srgbClr val="A6A6A6"/>
              </a:gs>
            </a:gsLst>
            <a:path path="circle">
              <a:fillToRect l="50000" t="50000" r="50000" b="50000"/>
            </a:path>
            <a:tileRect/>
          </a:gradFill>
        </p:spPr>
        <p:txBody>
          <a:bodyPr spcFirstLastPara="1" wrap="square" lIns="91425" tIns="91425" rIns="91425" bIns="91425" anchor="t" anchorCtr="0">
            <a:noAutofit/>
          </a:bodyPr>
          <a:lstStyle/>
          <a:p>
            <a:pPr marL="0" lvl="0" indent="0" algn="r" rtl="0">
              <a:spcBef>
                <a:spcPts val="0"/>
              </a:spcBef>
              <a:spcAft>
                <a:spcPts val="0"/>
              </a:spcAft>
              <a:buSzPts val="990"/>
              <a:buNone/>
            </a:pPr>
            <a:r>
              <a:rPr lang="en" sz="3220" b="1">
                <a:solidFill>
                  <a:schemeClr val="lt1"/>
                </a:solidFill>
                <a:latin typeface="Times New Roman"/>
                <a:ea typeface="Times New Roman"/>
                <a:cs typeface="Times New Roman"/>
                <a:sym typeface="Times New Roman"/>
              </a:rPr>
              <a:t>Overview of Health and Safety Guide</a:t>
            </a:r>
            <a:endParaRPr sz="3220" b="1">
              <a:solidFill>
                <a:schemeClr val="lt1"/>
              </a:solidFill>
              <a:latin typeface="Times New Roman"/>
              <a:ea typeface="Times New Roman"/>
              <a:cs typeface="Times New Roman"/>
              <a:sym typeface="Times New Roman"/>
            </a:endParaRPr>
          </a:p>
        </p:txBody>
      </p:sp>
      <p:sp>
        <p:nvSpPr>
          <p:cNvPr id="77" name="Google Shape;77;p16"/>
          <p:cNvSpPr txBox="1">
            <a:spLocks noGrp="1"/>
          </p:cNvSpPr>
          <p:nvPr>
            <p:ph type="body" idx="1"/>
          </p:nvPr>
        </p:nvSpPr>
        <p:spPr>
          <a:xfrm>
            <a:off x="3808150" y="1711600"/>
            <a:ext cx="5164800" cy="2675400"/>
          </a:xfrm>
          <a:prstGeom prst="rect">
            <a:avLst/>
          </a:prstGeom>
          <a:gradFill>
            <a:gsLst>
              <a:gs pos="0">
                <a:srgbClr val="E6B8AF"/>
              </a:gs>
              <a:gs pos="100000">
                <a:srgbClr val="A6A6A6"/>
              </a:gs>
            </a:gsLst>
            <a:path path="circle">
              <a:fillToRect l="50000" t="50000" r="50000" b="50000"/>
            </a:path>
            <a:tileRect/>
          </a:gradFill>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chemeClr val="lt1"/>
              </a:buClr>
              <a:buSzPts val="1400"/>
              <a:buFont typeface="Times New Roman"/>
              <a:buChar char="❏"/>
            </a:pPr>
            <a:r>
              <a:rPr lang="en" sz="1400">
                <a:solidFill>
                  <a:schemeClr val="lt1"/>
                </a:solidFill>
                <a:latin typeface="Times New Roman"/>
                <a:ea typeface="Times New Roman"/>
                <a:cs typeface="Times New Roman"/>
                <a:sym typeface="Times New Roman"/>
              </a:rPr>
              <a:t>An extensive source is the Department of Housekeeping's Health and Safety Guide. </a:t>
            </a:r>
            <a:endParaRPr sz="1400">
              <a:solidFill>
                <a:schemeClr val="lt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lt1"/>
              </a:buClr>
              <a:buSzPts val="1400"/>
              <a:buFont typeface="Times New Roman"/>
              <a:buChar char="❏"/>
            </a:pPr>
            <a:r>
              <a:rPr lang="en" sz="1400">
                <a:solidFill>
                  <a:schemeClr val="lt1"/>
                </a:solidFill>
                <a:latin typeface="Times New Roman"/>
                <a:ea typeface="Times New Roman"/>
                <a:cs typeface="Times New Roman"/>
                <a:sym typeface="Times New Roman"/>
              </a:rPr>
              <a:t>Covers potential risks, preventive measures, cleaning methods, and mitigation tactics. </a:t>
            </a:r>
            <a:endParaRPr sz="1400">
              <a:solidFill>
                <a:schemeClr val="lt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lt1"/>
              </a:buClr>
              <a:buSzPts val="1400"/>
              <a:buFont typeface="Times New Roman"/>
              <a:buChar char="❏"/>
            </a:pPr>
            <a:r>
              <a:rPr lang="en" sz="1400">
                <a:solidFill>
                  <a:schemeClr val="lt1"/>
                </a:solidFill>
                <a:latin typeface="Times New Roman"/>
                <a:ea typeface="Times New Roman"/>
                <a:cs typeface="Times New Roman"/>
                <a:sym typeface="Times New Roman"/>
              </a:rPr>
              <a:t>Provides recommendations and instructions to household staff, reducing risk of accidents and injuries.</a:t>
            </a:r>
            <a:endParaRPr sz="1400">
              <a:solidFill>
                <a:schemeClr val="lt1"/>
              </a:solidFill>
              <a:latin typeface="Times New Roman"/>
              <a:ea typeface="Times New Roman"/>
              <a:cs typeface="Times New Roman"/>
              <a:sym typeface="Times New Roman"/>
            </a:endParaRPr>
          </a:p>
        </p:txBody>
      </p:sp>
      <p:pic>
        <p:nvPicPr>
          <p:cNvPr id="78" name="Google Shape;78;p16"/>
          <p:cNvPicPr preferRelativeResize="0"/>
          <p:nvPr/>
        </p:nvPicPr>
        <p:blipFill rotWithShape="1">
          <a:blip r:embed="rId3">
            <a:alphaModFix/>
          </a:blip>
          <a:srcRect b="10482"/>
          <a:stretch/>
        </p:blipFill>
        <p:spPr>
          <a:xfrm>
            <a:off x="152400" y="1711600"/>
            <a:ext cx="3503349" cy="267540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rgbClr val="8C8C8C"/>
            </a:gs>
            <a:gs pos="100000">
              <a:srgbClr val="404040"/>
            </a:gs>
          </a:gsLst>
          <a:lin ang="5400012" scaled="0"/>
        </a:gradFill>
        <a:effectLst/>
      </p:bgPr>
    </p:bg>
    <p:spTree>
      <p:nvGrpSpPr>
        <p:cNvPr id="1" name="Shape 82"/>
        <p:cNvGrpSpPr/>
        <p:nvPr/>
      </p:nvGrpSpPr>
      <p:grpSpPr>
        <a:xfrm>
          <a:off x="0" y="0"/>
          <a:ext cx="0" cy="0"/>
          <a:chOff x="0" y="0"/>
          <a:chExt cx="0" cy="0"/>
        </a:xfrm>
      </p:grpSpPr>
      <p:sp>
        <p:nvSpPr>
          <p:cNvPr id="83" name="Google Shape;83;p17"/>
          <p:cNvSpPr txBox="1">
            <a:spLocks noGrp="1"/>
          </p:cNvSpPr>
          <p:nvPr>
            <p:ph type="title"/>
          </p:nvPr>
        </p:nvSpPr>
        <p:spPr>
          <a:xfrm>
            <a:off x="0" y="445025"/>
            <a:ext cx="9144000" cy="572700"/>
          </a:xfrm>
          <a:prstGeom prst="rect">
            <a:avLst/>
          </a:prstGeom>
          <a:gradFill>
            <a:gsLst>
              <a:gs pos="0">
                <a:srgbClr val="E6B8AF"/>
              </a:gs>
              <a:gs pos="100000">
                <a:srgbClr val="A6A6A6"/>
              </a:gs>
            </a:gsLst>
            <a:path path="circle">
              <a:fillToRect l="50000" t="50000" r="50000" b="50000"/>
            </a:path>
            <a:tileRect/>
          </a:gradFill>
        </p:spPr>
        <p:txBody>
          <a:bodyPr spcFirstLastPara="1" wrap="square" lIns="91425" tIns="91425" rIns="91425" bIns="91425" anchor="t" anchorCtr="0">
            <a:noAutofit/>
          </a:bodyPr>
          <a:lstStyle/>
          <a:p>
            <a:pPr marL="0" lvl="0" indent="0" algn="l" rtl="0">
              <a:spcBef>
                <a:spcPts val="0"/>
              </a:spcBef>
              <a:spcAft>
                <a:spcPts val="0"/>
              </a:spcAft>
              <a:buSzPts val="990"/>
              <a:buNone/>
            </a:pPr>
            <a:r>
              <a:rPr lang="en" sz="3220" b="1">
                <a:solidFill>
                  <a:schemeClr val="lt1"/>
                </a:solidFill>
                <a:latin typeface="Times New Roman"/>
                <a:ea typeface="Times New Roman"/>
                <a:cs typeface="Times New Roman"/>
                <a:sym typeface="Times New Roman"/>
              </a:rPr>
              <a:t>Potential Hazards in Housekeeping</a:t>
            </a:r>
            <a:endParaRPr sz="3220" b="1">
              <a:solidFill>
                <a:schemeClr val="lt1"/>
              </a:solidFill>
              <a:latin typeface="Times New Roman"/>
              <a:ea typeface="Times New Roman"/>
              <a:cs typeface="Times New Roman"/>
              <a:sym typeface="Times New Roman"/>
            </a:endParaRPr>
          </a:p>
        </p:txBody>
      </p:sp>
      <p:sp>
        <p:nvSpPr>
          <p:cNvPr id="84" name="Google Shape;84;p17"/>
          <p:cNvSpPr txBox="1">
            <a:spLocks noGrp="1"/>
          </p:cNvSpPr>
          <p:nvPr>
            <p:ph type="body" idx="1"/>
          </p:nvPr>
        </p:nvSpPr>
        <p:spPr>
          <a:xfrm>
            <a:off x="287075" y="1726025"/>
            <a:ext cx="4608600" cy="2799900"/>
          </a:xfrm>
          <a:prstGeom prst="rect">
            <a:avLst/>
          </a:prstGeom>
          <a:gradFill>
            <a:gsLst>
              <a:gs pos="0">
                <a:srgbClr val="E6B8AF"/>
              </a:gs>
              <a:gs pos="100000">
                <a:srgbClr val="A6A6A6"/>
              </a:gs>
            </a:gsLst>
            <a:path path="circle">
              <a:fillToRect l="50000" t="50000" r="50000" b="50000"/>
            </a:path>
            <a:tileRect/>
          </a:gradFill>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chemeClr val="lt1"/>
              </a:buClr>
              <a:buSzPts val="1400"/>
              <a:buFont typeface="Times New Roman"/>
              <a:buChar char="❏"/>
            </a:pPr>
            <a:r>
              <a:rPr lang="en" sz="1400">
                <a:solidFill>
                  <a:schemeClr val="lt1"/>
                </a:solidFill>
                <a:latin typeface="Times New Roman"/>
                <a:ea typeface="Times New Roman"/>
                <a:cs typeface="Times New Roman"/>
                <a:sym typeface="Times New Roman"/>
              </a:rPr>
              <a:t>Handling chemicals. </a:t>
            </a:r>
            <a:endParaRPr sz="1400">
              <a:solidFill>
                <a:schemeClr val="lt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lt1"/>
              </a:buClr>
              <a:buSzPts val="1400"/>
              <a:buFont typeface="Times New Roman"/>
              <a:buChar char="❏"/>
            </a:pPr>
            <a:r>
              <a:rPr lang="en" sz="1400">
                <a:solidFill>
                  <a:schemeClr val="lt1"/>
                </a:solidFill>
                <a:latin typeface="Times New Roman"/>
                <a:ea typeface="Times New Roman"/>
                <a:cs typeface="Times New Roman"/>
                <a:sym typeface="Times New Roman"/>
              </a:rPr>
              <a:t>Hard lifting. </a:t>
            </a:r>
            <a:endParaRPr sz="1400">
              <a:solidFill>
                <a:schemeClr val="lt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lt1"/>
              </a:buClr>
              <a:buSzPts val="1400"/>
              <a:buFont typeface="Times New Roman"/>
              <a:buChar char="❏"/>
            </a:pPr>
            <a:r>
              <a:rPr lang="en" sz="1400">
                <a:solidFill>
                  <a:schemeClr val="lt1"/>
                </a:solidFill>
                <a:latin typeface="Times New Roman"/>
                <a:ea typeface="Times New Roman"/>
                <a:cs typeface="Times New Roman"/>
                <a:sym typeface="Times New Roman"/>
              </a:rPr>
              <a:t>Slick flooring. </a:t>
            </a:r>
            <a:endParaRPr sz="1400">
              <a:solidFill>
                <a:schemeClr val="lt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lt1"/>
              </a:buClr>
              <a:buSzPts val="1400"/>
              <a:buFont typeface="Times New Roman"/>
              <a:buChar char="❏"/>
            </a:pPr>
            <a:r>
              <a:rPr lang="en" sz="1400">
                <a:solidFill>
                  <a:schemeClr val="lt1"/>
                </a:solidFill>
                <a:latin typeface="Times New Roman"/>
                <a:ea typeface="Times New Roman"/>
                <a:cs typeface="Times New Roman"/>
                <a:sym typeface="Times New Roman"/>
              </a:rPr>
              <a:t>Physical stress. </a:t>
            </a:r>
            <a:endParaRPr sz="1400">
              <a:solidFill>
                <a:schemeClr val="lt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lt1"/>
              </a:buClr>
              <a:buSzPts val="1400"/>
              <a:buFont typeface="Times New Roman"/>
              <a:buChar char="❏"/>
            </a:pPr>
            <a:r>
              <a:rPr lang="en" sz="1400">
                <a:solidFill>
                  <a:schemeClr val="lt1"/>
                </a:solidFill>
                <a:latin typeface="Times New Roman"/>
                <a:ea typeface="Times New Roman"/>
                <a:cs typeface="Times New Roman"/>
                <a:sym typeface="Times New Roman"/>
              </a:rPr>
              <a:t>Chemical reactions. </a:t>
            </a:r>
            <a:endParaRPr sz="1400">
              <a:solidFill>
                <a:schemeClr val="lt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lt1"/>
              </a:buClr>
              <a:buSzPts val="1400"/>
              <a:buFont typeface="Times New Roman"/>
              <a:buChar char="❏"/>
            </a:pPr>
            <a:r>
              <a:rPr lang="en" sz="1400">
                <a:solidFill>
                  <a:schemeClr val="lt1"/>
                </a:solidFill>
                <a:latin typeface="Times New Roman"/>
                <a:ea typeface="Times New Roman"/>
                <a:cs typeface="Times New Roman"/>
                <a:sym typeface="Times New Roman"/>
              </a:rPr>
              <a:t>Avoidance methods: careful lifting and damp pavement warning labels.</a:t>
            </a:r>
            <a:endParaRPr sz="1400">
              <a:solidFill>
                <a:schemeClr val="lt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lt1"/>
              </a:buClr>
              <a:buSzPts val="1400"/>
              <a:buFont typeface="Times New Roman"/>
              <a:buChar char="❏"/>
            </a:pPr>
            <a:r>
              <a:rPr lang="en" sz="1400">
                <a:solidFill>
                  <a:schemeClr val="lt1"/>
                </a:solidFill>
                <a:latin typeface="Times New Roman"/>
                <a:ea typeface="Times New Roman"/>
                <a:cs typeface="Times New Roman"/>
                <a:sym typeface="Times New Roman"/>
              </a:rPr>
              <a:t>Use of safety gear for chemical compounds.</a:t>
            </a:r>
            <a:endParaRPr sz="1400">
              <a:solidFill>
                <a:schemeClr val="lt1"/>
              </a:solidFill>
              <a:latin typeface="Times New Roman"/>
              <a:ea typeface="Times New Roman"/>
              <a:cs typeface="Times New Roman"/>
              <a:sym typeface="Times New Roman"/>
            </a:endParaRPr>
          </a:p>
        </p:txBody>
      </p:sp>
      <p:pic>
        <p:nvPicPr>
          <p:cNvPr id="85" name="Google Shape;85;p17"/>
          <p:cNvPicPr preferRelativeResize="0"/>
          <p:nvPr/>
        </p:nvPicPr>
        <p:blipFill>
          <a:blip r:embed="rId3">
            <a:alphaModFix/>
          </a:blip>
          <a:stretch>
            <a:fillRect/>
          </a:stretch>
        </p:blipFill>
        <p:spPr>
          <a:xfrm>
            <a:off x="5040925" y="1726025"/>
            <a:ext cx="3921600" cy="279990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rgbClr val="BFBFBF"/>
            </a:gs>
            <a:gs pos="100000">
              <a:srgbClr val="737373"/>
            </a:gs>
          </a:gsLst>
          <a:path path="circle">
            <a:fillToRect l="50000" t="50000" r="50000" b="50000"/>
          </a:path>
          <a:tileRect/>
        </a:gradFill>
        <a:effectLst/>
      </p:bgPr>
    </p:bg>
    <p:spTree>
      <p:nvGrpSpPr>
        <p:cNvPr id="1" name="Shape 89"/>
        <p:cNvGrpSpPr/>
        <p:nvPr/>
      </p:nvGrpSpPr>
      <p:grpSpPr>
        <a:xfrm>
          <a:off x="0" y="0"/>
          <a:ext cx="0" cy="0"/>
          <a:chOff x="0" y="0"/>
          <a:chExt cx="0" cy="0"/>
        </a:xfrm>
      </p:grpSpPr>
      <p:sp>
        <p:nvSpPr>
          <p:cNvPr id="90" name="Google Shape;90;p18"/>
          <p:cNvSpPr txBox="1">
            <a:spLocks noGrp="1"/>
          </p:cNvSpPr>
          <p:nvPr>
            <p:ph type="title"/>
          </p:nvPr>
        </p:nvSpPr>
        <p:spPr>
          <a:xfrm>
            <a:off x="0" y="445025"/>
            <a:ext cx="9144000" cy="572700"/>
          </a:xfrm>
          <a:prstGeom prst="rect">
            <a:avLst/>
          </a:prstGeom>
          <a:gradFill>
            <a:gsLst>
              <a:gs pos="0">
                <a:srgbClr val="E6B8AF"/>
              </a:gs>
              <a:gs pos="100000">
                <a:srgbClr val="A6A6A6"/>
              </a:gs>
            </a:gsLst>
            <a:path path="circle">
              <a:fillToRect l="50000" t="50000" r="50000" b="50000"/>
            </a:path>
            <a:tileRect/>
          </a:gradFill>
        </p:spPr>
        <p:txBody>
          <a:bodyPr spcFirstLastPara="1" wrap="square" lIns="91425" tIns="91425" rIns="91425" bIns="91425" anchor="t" anchorCtr="0">
            <a:noAutofit/>
          </a:bodyPr>
          <a:lstStyle/>
          <a:p>
            <a:pPr marL="0" lvl="0" indent="0" algn="l" rtl="0">
              <a:spcBef>
                <a:spcPts val="0"/>
              </a:spcBef>
              <a:spcAft>
                <a:spcPts val="0"/>
              </a:spcAft>
              <a:buSzPts val="990"/>
              <a:buNone/>
            </a:pPr>
            <a:r>
              <a:rPr lang="en" sz="3220" b="1">
                <a:solidFill>
                  <a:schemeClr val="lt1"/>
                </a:solidFill>
                <a:latin typeface="Times New Roman"/>
                <a:ea typeface="Times New Roman"/>
                <a:cs typeface="Times New Roman"/>
                <a:sym typeface="Times New Roman"/>
              </a:rPr>
              <a:t>Practices and Regulations</a:t>
            </a:r>
            <a:endParaRPr sz="3220" b="1">
              <a:solidFill>
                <a:schemeClr val="lt1"/>
              </a:solidFill>
              <a:latin typeface="Times New Roman"/>
              <a:ea typeface="Times New Roman"/>
              <a:cs typeface="Times New Roman"/>
              <a:sym typeface="Times New Roman"/>
            </a:endParaRPr>
          </a:p>
        </p:txBody>
      </p:sp>
      <p:sp>
        <p:nvSpPr>
          <p:cNvPr id="91" name="Google Shape;91;p18"/>
          <p:cNvSpPr txBox="1">
            <a:spLocks noGrp="1"/>
          </p:cNvSpPr>
          <p:nvPr>
            <p:ph type="body" idx="1"/>
          </p:nvPr>
        </p:nvSpPr>
        <p:spPr>
          <a:xfrm>
            <a:off x="287075" y="1726025"/>
            <a:ext cx="5688300" cy="2799900"/>
          </a:xfrm>
          <a:prstGeom prst="rect">
            <a:avLst/>
          </a:prstGeom>
          <a:gradFill>
            <a:gsLst>
              <a:gs pos="0">
                <a:srgbClr val="E6B8AF"/>
              </a:gs>
              <a:gs pos="100000">
                <a:srgbClr val="A6A6A6"/>
              </a:gs>
            </a:gsLst>
            <a:path path="circle">
              <a:fillToRect l="50000" t="50000" r="50000" b="50000"/>
            </a:path>
            <a:tileRect/>
          </a:gradFill>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chemeClr val="lt1"/>
              </a:buClr>
              <a:buSzPts val="1400"/>
              <a:buFont typeface="Times New Roman"/>
              <a:buChar char="❏"/>
            </a:pPr>
            <a:r>
              <a:rPr lang="en" sz="1400">
                <a:solidFill>
                  <a:schemeClr val="lt1"/>
                </a:solidFill>
                <a:latin typeface="Times New Roman"/>
                <a:ea typeface="Times New Roman"/>
                <a:cs typeface="Times New Roman"/>
                <a:sym typeface="Times New Roman"/>
              </a:rPr>
              <a:t>Utilizing alert signals for potential risks. </a:t>
            </a:r>
            <a:endParaRPr sz="1400">
              <a:solidFill>
                <a:schemeClr val="lt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lt1"/>
              </a:buClr>
              <a:buSzPts val="1400"/>
              <a:buFont typeface="Times New Roman"/>
              <a:buChar char="❏"/>
            </a:pPr>
            <a:r>
              <a:rPr lang="en" sz="1400">
                <a:solidFill>
                  <a:schemeClr val="lt1"/>
                </a:solidFill>
                <a:latin typeface="Times New Roman"/>
                <a:ea typeface="Times New Roman"/>
                <a:cs typeface="Times New Roman"/>
                <a:sym typeface="Times New Roman"/>
              </a:rPr>
              <a:t>Wearing waterproof clothing. </a:t>
            </a:r>
            <a:endParaRPr sz="1400">
              <a:solidFill>
                <a:schemeClr val="lt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lt1"/>
              </a:buClr>
              <a:buSzPts val="1400"/>
              <a:buFont typeface="Times New Roman"/>
              <a:buChar char="❏"/>
            </a:pPr>
            <a:r>
              <a:rPr lang="en" sz="1400">
                <a:solidFill>
                  <a:schemeClr val="lt1"/>
                </a:solidFill>
                <a:latin typeface="Times New Roman"/>
                <a:ea typeface="Times New Roman"/>
                <a:cs typeface="Times New Roman"/>
                <a:sym typeface="Times New Roman"/>
              </a:rPr>
              <a:t>Adherence to current hygiene standards. </a:t>
            </a:r>
            <a:endParaRPr sz="1400">
              <a:solidFill>
                <a:schemeClr val="lt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lt1"/>
              </a:buClr>
              <a:buSzPts val="1400"/>
              <a:buFont typeface="Times New Roman"/>
              <a:buChar char="❏"/>
            </a:pPr>
            <a:r>
              <a:rPr lang="en" sz="1400">
                <a:solidFill>
                  <a:schemeClr val="lt1"/>
                </a:solidFill>
                <a:latin typeface="Times New Roman"/>
                <a:ea typeface="Times New Roman"/>
                <a:cs typeface="Times New Roman"/>
                <a:sym typeface="Times New Roman"/>
              </a:rPr>
              <a:t>Executing chemical consumption instructions. </a:t>
            </a:r>
            <a:endParaRPr sz="1400">
              <a:solidFill>
                <a:schemeClr val="lt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lt1"/>
              </a:buClr>
              <a:buSzPts val="1400"/>
              <a:buFont typeface="Times New Roman"/>
              <a:buChar char="❏"/>
            </a:pPr>
            <a:r>
              <a:rPr lang="en" sz="1400">
                <a:solidFill>
                  <a:schemeClr val="lt1"/>
                </a:solidFill>
                <a:latin typeface="Times New Roman"/>
                <a:ea typeface="Times New Roman"/>
                <a:cs typeface="Times New Roman"/>
                <a:sym typeface="Times New Roman"/>
              </a:rPr>
              <a:t>Ensuring security protocols. </a:t>
            </a:r>
            <a:endParaRPr sz="1400">
              <a:solidFill>
                <a:schemeClr val="lt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lt1"/>
              </a:buClr>
              <a:buSzPts val="1400"/>
              <a:buFont typeface="Times New Roman"/>
              <a:buChar char="❏"/>
            </a:pPr>
            <a:r>
              <a:rPr lang="en" sz="1400">
                <a:solidFill>
                  <a:schemeClr val="lt1"/>
                </a:solidFill>
                <a:latin typeface="Times New Roman"/>
                <a:ea typeface="Times New Roman"/>
                <a:cs typeface="Times New Roman"/>
                <a:sym typeface="Times New Roman"/>
              </a:rPr>
              <a:t>Conforming to latest trends and laws to protect individuals and others.</a:t>
            </a:r>
            <a:endParaRPr sz="1400">
              <a:solidFill>
                <a:schemeClr val="lt1"/>
              </a:solidFill>
              <a:latin typeface="Times New Roman"/>
              <a:ea typeface="Times New Roman"/>
              <a:cs typeface="Times New Roman"/>
              <a:sym typeface="Times New Roman"/>
            </a:endParaRPr>
          </a:p>
        </p:txBody>
      </p:sp>
      <p:pic>
        <p:nvPicPr>
          <p:cNvPr id="92" name="Google Shape;92;p18"/>
          <p:cNvPicPr preferRelativeResize="0"/>
          <p:nvPr/>
        </p:nvPicPr>
        <p:blipFill>
          <a:blip r:embed="rId3">
            <a:alphaModFix/>
          </a:blip>
          <a:stretch>
            <a:fillRect/>
          </a:stretch>
        </p:blipFill>
        <p:spPr>
          <a:xfrm>
            <a:off x="6236075" y="1726025"/>
            <a:ext cx="2831650" cy="279990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B7B7B7"/>
        </a:solidFill>
        <a:effectLst/>
      </p:bgPr>
    </p:bg>
    <p:spTree>
      <p:nvGrpSpPr>
        <p:cNvPr id="1" name="Shape 96"/>
        <p:cNvGrpSpPr/>
        <p:nvPr/>
      </p:nvGrpSpPr>
      <p:grpSpPr>
        <a:xfrm>
          <a:off x="0" y="0"/>
          <a:ext cx="0" cy="0"/>
          <a:chOff x="0" y="0"/>
          <a:chExt cx="0" cy="0"/>
        </a:xfrm>
      </p:grpSpPr>
      <p:sp>
        <p:nvSpPr>
          <p:cNvPr id="97" name="Google Shape;97;p19"/>
          <p:cNvSpPr txBox="1">
            <a:spLocks noGrp="1"/>
          </p:cNvSpPr>
          <p:nvPr>
            <p:ph type="title"/>
          </p:nvPr>
        </p:nvSpPr>
        <p:spPr>
          <a:xfrm>
            <a:off x="0" y="445025"/>
            <a:ext cx="9144000" cy="572700"/>
          </a:xfrm>
          <a:prstGeom prst="rect">
            <a:avLst/>
          </a:prstGeom>
          <a:gradFill>
            <a:gsLst>
              <a:gs pos="0">
                <a:srgbClr val="E6B8AF"/>
              </a:gs>
              <a:gs pos="100000">
                <a:srgbClr val="A6A6A6"/>
              </a:gs>
            </a:gsLst>
            <a:path path="circle">
              <a:fillToRect l="50000" t="50000" r="50000" b="50000"/>
            </a:path>
            <a:tileRect/>
          </a:gradFill>
        </p:spPr>
        <p:txBody>
          <a:bodyPr spcFirstLastPara="1" wrap="square" lIns="91425" tIns="91425" rIns="91425" bIns="91425" anchor="t" anchorCtr="0">
            <a:noAutofit/>
          </a:bodyPr>
          <a:lstStyle/>
          <a:p>
            <a:pPr marL="0" lvl="0" indent="0" algn="r" rtl="0">
              <a:spcBef>
                <a:spcPts val="0"/>
              </a:spcBef>
              <a:spcAft>
                <a:spcPts val="0"/>
              </a:spcAft>
              <a:buSzPts val="990"/>
              <a:buNone/>
            </a:pPr>
            <a:r>
              <a:rPr lang="en" sz="3220" b="1">
                <a:solidFill>
                  <a:schemeClr val="lt1"/>
                </a:solidFill>
                <a:latin typeface="Times New Roman"/>
                <a:ea typeface="Times New Roman"/>
                <a:cs typeface="Times New Roman"/>
                <a:sym typeface="Times New Roman"/>
              </a:rPr>
              <a:t>Precautionary Measures</a:t>
            </a:r>
            <a:endParaRPr sz="3220" b="1">
              <a:solidFill>
                <a:schemeClr val="lt1"/>
              </a:solidFill>
              <a:latin typeface="Times New Roman"/>
              <a:ea typeface="Times New Roman"/>
              <a:cs typeface="Times New Roman"/>
              <a:sym typeface="Times New Roman"/>
            </a:endParaRPr>
          </a:p>
        </p:txBody>
      </p:sp>
      <p:sp>
        <p:nvSpPr>
          <p:cNvPr id="98" name="Google Shape;98;p19"/>
          <p:cNvSpPr txBox="1">
            <a:spLocks noGrp="1"/>
          </p:cNvSpPr>
          <p:nvPr>
            <p:ph type="body" idx="1"/>
          </p:nvPr>
        </p:nvSpPr>
        <p:spPr>
          <a:xfrm>
            <a:off x="3955300" y="1765950"/>
            <a:ext cx="5017800" cy="2990400"/>
          </a:xfrm>
          <a:prstGeom prst="rect">
            <a:avLst/>
          </a:prstGeom>
          <a:gradFill>
            <a:gsLst>
              <a:gs pos="0">
                <a:srgbClr val="E6B8AF"/>
              </a:gs>
              <a:gs pos="100000">
                <a:srgbClr val="A6A6A6"/>
              </a:gs>
            </a:gsLst>
            <a:path path="circle">
              <a:fillToRect l="50000" t="50000" r="50000" b="50000"/>
            </a:path>
            <a:tileRect/>
          </a:gradFill>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chemeClr val="lt1"/>
              </a:buClr>
              <a:buSzPts val="1400"/>
              <a:buFont typeface="Times New Roman"/>
              <a:buChar char="❏"/>
            </a:pPr>
            <a:r>
              <a:rPr lang="en" sz="1400">
                <a:solidFill>
                  <a:schemeClr val="lt1"/>
                </a:solidFill>
                <a:latin typeface="Times New Roman"/>
                <a:ea typeface="Times New Roman"/>
                <a:cs typeface="Times New Roman"/>
                <a:sym typeface="Times New Roman"/>
              </a:rPr>
              <a:t>Use protective gear like gloves and closed-toe shoes for mopping. </a:t>
            </a:r>
            <a:endParaRPr sz="1400">
              <a:solidFill>
                <a:schemeClr val="lt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lt1"/>
              </a:buClr>
              <a:buSzPts val="1400"/>
              <a:buFont typeface="Times New Roman"/>
              <a:buChar char="❏"/>
            </a:pPr>
            <a:r>
              <a:rPr lang="en" sz="1400">
                <a:solidFill>
                  <a:schemeClr val="lt1"/>
                </a:solidFill>
                <a:latin typeface="Times New Roman"/>
                <a:ea typeface="Times New Roman"/>
                <a:cs typeface="Times New Roman"/>
                <a:sym typeface="Times New Roman"/>
              </a:rPr>
              <a:t>Follow directions when working with chemical compounds. </a:t>
            </a:r>
            <a:endParaRPr sz="1400">
              <a:solidFill>
                <a:schemeClr val="lt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lt1"/>
              </a:buClr>
              <a:buSzPts val="1400"/>
              <a:buFont typeface="Times New Roman"/>
              <a:buChar char="❏"/>
            </a:pPr>
            <a:r>
              <a:rPr lang="en" sz="1400">
                <a:solidFill>
                  <a:schemeClr val="lt1"/>
                </a:solidFill>
                <a:latin typeface="Times New Roman"/>
                <a:ea typeface="Times New Roman"/>
                <a:cs typeface="Times New Roman"/>
                <a:sym typeface="Times New Roman"/>
              </a:rPr>
              <a:t>Avoid lifting large items and use caution signs on damp floors. </a:t>
            </a:r>
            <a:endParaRPr sz="1400">
              <a:solidFill>
                <a:schemeClr val="lt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lt1"/>
              </a:buClr>
              <a:buSzPts val="1400"/>
              <a:buFont typeface="Times New Roman"/>
              <a:buChar char="❏"/>
            </a:pPr>
            <a:r>
              <a:rPr lang="en" sz="1400">
                <a:solidFill>
                  <a:schemeClr val="lt1"/>
                </a:solidFill>
                <a:latin typeface="Times New Roman"/>
                <a:ea typeface="Times New Roman"/>
                <a:cs typeface="Times New Roman"/>
                <a:sym typeface="Times New Roman"/>
              </a:rPr>
              <a:t>Take periodic pauses to prevent fatigue and maintain moisture. </a:t>
            </a:r>
            <a:endParaRPr sz="1400">
              <a:solidFill>
                <a:schemeClr val="lt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lt1"/>
              </a:buClr>
              <a:buSzPts val="1400"/>
              <a:buFont typeface="Times New Roman"/>
              <a:buChar char="❏"/>
            </a:pPr>
            <a:r>
              <a:rPr lang="en" sz="1400">
                <a:solidFill>
                  <a:schemeClr val="lt1"/>
                </a:solidFill>
                <a:latin typeface="Times New Roman"/>
                <a:ea typeface="Times New Roman"/>
                <a:cs typeface="Times New Roman"/>
                <a:sym typeface="Times New Roman"/>
              </a:rPr>
              <a:t>These preventative actions can mitigate risks and improve work environments.</a:t>
            </a:r>
            <a:endParaRPr sz="1400">
              <a:solidFill>
                <a:schemeClr val="lt1"/>
              </a:solidFill>
              <a:latin typeface="Times New Roman"/>
              <a:ea typeface="Times New Roman"/>
              <a:cs typeface="Times New Roman"/>
              <a:sym typeface="Times New Roman"/>
            </a:endParaRPr>
          </a:p>
        </p:txBody>
      </p:sp>
      <p:pic>
        <p:nvPicPr>
          <p:cNvPr id="99" name="Google Shape;99;p19"/>
          <p:cNvPicPr preferRelativeResize="0"/>
          <p:nvPr/>
        </p:nvPicPr>
        <p:blipFill>
          <a:blip r:embed="rId3">
            <a:alphaModFix/>
          </a:blip>
          <a:stretch>
            <a:fillRect/>
          </a:stretch>
        </p:blipFill>
        <p:spPr>
          <a:xfrm>
            <a:off x="152400" y="1105200"/>
            <a:ext cx="3731875" cy="388590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EAD1DC"/>
        </a:solidFill>
        <a:effectLst/>
      </p:bgPr>
    </p:bg>
    <p:spTree>
      <p:nvGrpSpPr>
        <p:cNvPr id="1" name="Shape 103"/>
        <p:cNvGrpSpPr/>
        <p:nvPr/>
      </p:nvGrpSpPr>
      <p:grpSpPr>
        <a:xfrm>
          <a:off x="0" y="0"/>
          <a:ext cx="0" cy="0"/>
          <a:chOff x="0" y="0"/>
          <a:chExt cx="0" cy="0"/>
        </a:xfrm>
      </p:grpSpPr>
      <p:sp>
        <p:nvSpPr>
          <p:cNvPr id="104" name="Google Shape;104;p20"/>
          <p:cNvSpPr txBox="1">
            <a:spLocks noGrp="1"/>
          </p:cNvSpPr>
          <p:nvPr>
            <p:ph type="title"/>
          </p:nvPr>
        </p:nvSpPr>
        <p:spPr>
          <a:xfrm>
            <a:off x="0" y="445025"/>
            <a:ext cx="9144000" cy="572700"/>
          </a:xfrm>
          <a:prstGeom prst="rect">
            <a:avLst/>
          </a:prstGeom>
          <a:gradFill>
            <a:gsLst>
              <a:gs pos="0">
                <a:srgbClr val="E6B8AF"/>
              </a:gs>
              <a:gs pos="100000">
                <a:srgbClr val="A6A6A6"/>
              </a:gs>
            </a:gsLst>
            <a:path path="circle">
              <a:fillToRect l="50000" t="50000" r="50000" b="50000"/>
            </a:path>
            <a:tileRect/>
          </a:gradFill>
        </p:spPr>
        <p:txBody>
          <a:bodyPr spcFirstLastPara="1" wrap="square" lIns="91425" tIns="91425" rIns="91425" bIns="91425" anchor="t" anchorCtr="0">
            <a:noAutofit/>
          </a:bodyPr>
          <a:lstStyle/>
          <a:p>
            <a:pPr marL="0" lvl="0" indent="0" algn="just" rtl="0">
              <a:spcBef>
                <a:spcPts val="0"/>
              </a:spcBef>
              <a:spcAft>
                <a:spcPts val="0"/>
              </a:spcAft>
              <a:buSzPts val="990"/>
              <a:buNone/>
            </a:pPr>
            <a:r>
              <a:rPr lang="en" sz="3220" b="1">
                <a:solidFill>
                  <a:schemeClr val="lt1"/>
                </a:solidFill>
                <a:latin typeface="Times New Roman"/>
                <a:ea typeface="Times New Roman"/>
                <a:cs typeface="Times New Roman"/>
                <a:sym typeface="Times New Roman"/>
              </a:rPr>
              <a:t>Room Cleaning Procedures</a:t>
            </a:r>
            <a:endParaRPr sz="3220" b="1">
              <a:solidFill>
                <a:schemeClr val="lt1"/>
              </a:solidFill>
              <a:latin typeface="Times New Roman"/>
              <a:ea typeface="Times New Roman"/>
              <a:cs typeface="Times New Roman"/>
              <a:sym typeface="Times New Roman"/>
            </a:endParaRPr>
          </a:p>
        </p:txBody>
      </p:sp>
      <p:sp>
        <p:nvSpPr>
          <p:cNvPr id="105" name="Google Shape;105;p20"/>
          <p:cNvSpPr txBox="1">
            <a:spLocks noGrp="1"/>
          </p:cNvSpPr>
          <p:nvPr>
            <p:ph type="body" idx="1"/>
          </p:nvPr>
        </p:nvSpPr>
        <p:spPr>
          <a:xfrm>
            <a:off x="341300" y="1641900"/>
            <a:ext cx="4854600" cy="2830800"/>
          </a:xfrm>
          <a:prstGeom prst="rect">
            <a:avLst/>
          </a:prstGeom>
          <a:gradFill>
            <a:gsLst>
              <a:gs pos="0">
                <a:srgbClr val="E6B8AF"/>
              </a:gs>
              <a:gs pos="100000">
                <a:srgbClr val="A6A6A6"/>
              </a:gs>
            </a:gsLst>
            <a:path path="circle">
              <a:fillToRect l="50000" t="50000" r="50000" b="50000"/>
            </a:path>
            <a:tileRect/>
          </a:gradFill>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chemeClr val="lt1"/>
              </a:buClr>
              <a:buSzPts val="1400"/>
              <a:buFont typeface="Times New Roman"/>
              <a:buChar char="❏"/>
            </a:pPr>
            <a:r>
              <a:rPr lang="en" sz="1400">
                <a:solidFill>
                  <a:schemeClr val="lt1"/>
                </a:solidFill>
                <a:latin typeface="Times New Roman"/>
                <a:ea typeface="Times New Roman"/>
                <a:cs typeface="Times New Roman"/>
                <a:sym typeface="Times New Roman"/>
              </a:rPr>
              <a:t>Ensure adequate ventilation through windows or fans. </a:t>
            </a:r>
            <a:endParaRPr sz="1400">
              <a:solidFill>
                <a:schemeClr val="lt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lt1"/>
              </a:buClr>
              <a:buSzPts val="1400"/>
              <a:buFont typeface="Times New Roman"/>
              <a:buChar char="❏"/>
            </a:pPr>
            <a:r>
              <a:rPr lang="en" sz="1400">
                <a:solidFill>
                  <a:schemeClr val="lt1"/>
                </a:solidFill>
                <a:latin typeface="Times New Roman"/>
                <a:ea typeface="Times New Roman"/>
                <a:cs typeface="Times New Roman"/>
                <a:sym typeface="Times New Roman"/>
              </a:rPr>
              <a:t>Minimize error risks by removing confusion and obstructions. </a:t>
            </a:r>
            <a:endParaRPr sz="1400">
              <a:solidFill>
                <a:schemeClr val="lt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lt1"/>
              </a:buClr>
              <a:buSzPts val="1400"/>
              <a:buFont typeface="Times New Roman"/>
              <a:buChar char="❏"/>
            </a:pPr>
            <a:r>
              <a:rPr lang="en" sz="1400">
                <a:solidFill>
                  <a:schemeClr val="lt1"/>
                </a:solidFill>
                <a:latin typeface="Times New Roman"/>
                <a:ea typeface="Times New Roman"/>
                <a:cs typeface="Times New Roman"/>
                <a:sym typeface="Times New Roman"/>
              </a:rPr>
              <a:t>Dust furniture and use correct cleaning supplies. </a:t>
            </a:r>
            <a:endParaRPr sz="1400">
              <a:solidFill>
                <a:schemeClr val="lt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lt1"/>
              </a:buClr>
              <a:buSzPts val="1400"/>
              <a:buFont typeface="Times New Roman"/>
              <a:buChar char="❏"/>
            </a:pPr>
            <a:r>
              <a:rPr lang="en" sz="1400">
                <a:solidFill>
                  <a:schemeClr val="lt1"/>
                </a:solidFill>
                <a:latin typeface="Times New Roman"/>
                <a:ea typeface="Times New Roman"/>
                <a:cs typeface="Times New Roman"/>
                <a:sym typeface="Times New Roman"/>
              </a:rPr>
              <a:t>Remove contaminants with sweeping or hoover. </a:t>
            </a:r>
            <a:endParaRPr sz="1400">
              <a:solidFill>
                <a:schemeClr val="lt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lt1"/>
              </a:buClr>
              <a:buSzPts val="1400"/>
              <a:buFont typeface="Times New Roman"/>
              <a:buChar char="❏"/>
            </a:pPr>
            <a:r>
              <a:rPr lang="en" sz="1400">
                <a:solidFill>
                  <a:schemeClr val="lt1"/>
                </a:solidFill>
                <a:latin typeface="Times New Roman"/>
                <a:ea typeface="Times New Roman"/>
                <a:cs typeface="Times New Roman"/>
                <a:sym typeface="Times New Roman"/>
              </a:rPr>
              <a:t>Clean surfaces with sanitizers or disinfectants. </a:t>
            </a:r>
            <a:endParaRPr sz="1400">
              <a:solidFill>
                <a:schemeClr val="lt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lt1"/>
              </a:buClr>
              <a:buSzPts val="1400"/>
              <a:buFont typeface="Times New Roman"/>
              <a:buChar char="❏"/>
            </a:pPr>
            <a:r>
              <a:rPr lang="en" sz="1400">
                <a:solidFill>
                  <a:schemeClr val="lt1"/>
                </a:solidFill>
                <a:latin typeface="Times New Roman"/>
                <a:ea typeface="Times New Roman"/>
                <a:cs typeface="Times New Roman"/>
                <a:sym typeface="Times New Roman"/>
              </a:rPr>
              <a:t>Properly dispose of cleaning supplies and waste. </a:t>
            </a:r>
            <a:endParaRPr sz="1400">
              <a:solidFill>
                <a:schemeClr val="lt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lt1"/>
              </a:buClr>
              <a:buSzPts val="1400"/>
              <a:buFont typeface="Times New Roman"/>
              <a:buChar char="❏"/>
            </a:pPr>
            <a:r>
              <a:rPr lang="en" sz="1400">
                <a:solidFill>
                  <a:schemeClr val="lt1"/>
                </a:solidFill>
                <a:latin typeface="Times New Roman"/>
                <a:ea typeface="Times New Roman"/>
                <a:cs typeface="Times New Roman"/>
                <a:sym typeface="Times New Roman"/>
              </a:rPr>
              <a:t>Reduce potential hazards for secure, efficient cleaning.</a:t>
            </a:r>
            <a:endParaRPr sz="1400">
              <a:solidFill>
                <a:schemeClr val="lt1"/>
              </a:solidFill>
              <a:latin typeface="Times New Roman"/>
              <a:ea typeface="Times New Roman"/>
              <a:cs typeface="Times New Roman"/>
              <a:sym typeface="Times New Roman"/>
            </a:endParaRPr>
          </a:p>
        </p:txBody>
      </p:sp>
      <p:pic>
        <p:nvPicPr>
          <p:cNvPr id="106" name="Google Shape;106;p20"/>
          <p:cNvPicPr preferRelativeResize="0"/>
          <p:nvPr/>
        </p:nvPicPr>
        <p:blipFill>
          <a:blip r:embed="rId3">
            <a:alphaModFix/>
          </a:blip>
          <a:stretch>
            <a:fillRect/>
          </a:stretch>
        </p:blipFill>
        <p:spPr>
          <a:xfrm>
            <a:off x="5326550" y="1641900"/>
            <a:ext cx="3779310" cy="2830799"/>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rgbClr val="8C8C8C"/>
            </a:gs>
            <a:gs pos="100000">
              <a:srgbClr val="404040"/>
            </a:gs>
          </a:gsLst>
          <a:path path="circle">
            <a:fillToRect l="50000" t="50000" r="50000" b="50000"/>
          </a:path>
          <a:tileRect/>
        </a:gradFill>
        <a:effectLst/>
      </p:bgPr>
    </p:bg>
    <p:spTree>
      <p:nvGrpSpPr>
        <p:cNvPr id="1" name="Shape 110"/>
        <p:cNvGrpSpPr/>
        <p:nvPr/>
      </p:nvGrpSpPr>
      <p:grpSpPr>
        <a:xfrm>
          <a:off x="0" y="0"/>
          <a:ext cx="0" cy="0"/>
          <a:chOff x="0" y="0"/>
          <a:chExt cx="0" cy="0"/>
        </a:xfrm>
      </p:grpSpPr>
      <p:sp>
        <p:nvSpPr>
          <p:cNvPr id="111" name="Google Shape;111;p21"/>
          <p:cNvSpPr txBox="1">
            <a:spLocks noGrp="1"/>
          </p:cNvSpPr>
          <p:nvPr>
            <p:ph type="title"/>
          </p:nvPr>
        </p:nvSpPr>
        <p:spPr>
          <a:xfrm>
            <a:off x="0" y="445025"/>
            <a:ext cx="9144000" cy="572700"/>
          </a:xfrm>
          <a:prstGeom prst="rect">
            <a:avLst/>
          </a:prstGeom>
          <a:gradFill>
            <a:gsLst>
              <a:gs pos="0">
                <a:srgbClr val="E6B8AF"/>
              </a:gs>
              <a:gs pos="100000">
                <a:srgbClr val="A6A6A6"/>
              </a:gs>
            </a:gsLst>
            <a:path path="circle">
              <a:fillToRect l="50000" t="50000" r="50000" b="50000"/>
            </a:path>
            <a:tileRect/>
          </a:gradFill>
        </p:spPr>
        <p:txBody>
          <a:bodyPr spcFirstLastPara="1" wrap="square" lIns="91425" tIns="91425" rIns="91425" bIns="91425" anchor="t" anchorCtr="0">
            <a:noAutofit/>
          </a:bodyPr>
          <a:lstStyle/>
          <a:p>
            <a:pPr marL="0" lvl="0" indent="0" algn="l" rtl="0">
              <a:spcBef>
                <a:spcPts val="0"/>
              </a:spcBef>
              <a:spcAft>
                <a:spcPts val="0"/>
              </a:spcAft>
              <a:buSzPts val="990"/>
              <a:buNone/>
            </a:pPr>
            <a:r>
              <a:rPr lang="en" sz="3220" b="1">
                <a:solidFill>
                  <a:schemeClr val="lt1"/>
                </a:solidFill>
                <a:latin typeface="Times New Roman"/>
                <a:ea typeface="Times New Roman"/>
                <a:cs typeface="Times New Roman"/>
                <a:sym typeface="Times New Roman"/>
              </a:rPr>
              <a:t>Essential Equipment and Tools</a:t>
            </a:r>
            <a:endParaRPr sz="3220" b="1">
              <a:solidFill>
                <a:schemeClr val="lt1"/>
              </a:solidFill>
              <a:latin typeface="Times New Roman"/>
              <a:ea typeface="Times New Roman"/>
              <a:cs typeface="Times New Roman"/>
              <a:sym typeface="Times New Roman"/>
            </a:endParaRPr>
          </a:p>
        </p:txBody>
      </p:sp>
      <p:sp>
        <p:nvSpPr>
          <p:cNvPr id="112" name="Google Shape;112;p21"/>
          <p:cNvSpPr txBox="1">
            <a:spLocks noGrp="1"/>
          </p:cNvSpPr>
          <p:nvPr>
            <p:ph type="body" idx="1"/>
          </p:nvPr>
        </p:nvSpPr>
        <p:spPr>
          <a:xfrm>
            <a:off x="287075" y="1726025"/>
            <a:ext cx="4967400" cy="2799900"/>
          </a:xfrm>
          <a:prstGeom prst="rect">
            <a:avLst/>
          </a:prstGeom>
          <a:gradFill>
            <a:gsLst>
              <a:gs pos="0">
                <a:srgbClr val="E6B8AF"/>
              </a:gs>
              <a:gs pos="100000">
                <a:srgbClr val="A6A6A6"/>
              </a:gs>
            </a:gsLst>
            <a:path path="circle">
              <a:fillToRect l="50000" t="50000" r="50000" b="50000"/>
            </a:path>
            <a:tileRect/>
          </a:gradFill>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chemeClr val="lt1"/>
              </a:buClr>
              <a:buSzPts val="1400"/>
              <a:buFont typeface="Times New Roman"/>
              <a:buChar char="❏"/>
            </a:pPr>
            <a:r>
              <a:rPr lang="en" sz="1400">
                <a:solidFill>
                  <a:schemeClr val="lt1"/>
                </a:solidFill>
                <a:latin typeface="Times New Roman"/>
                <a:ea typeface="Times New Roman"/>
                <a:cs typeface="Times New Roman"/>
                <a:sym typeface="Times New Roman"/>
              </a:rPr>
              <a:t>Gloves, shoes, mopping containers, vacuum machines, cleaning remedies. </a:t>
            </a:r>
            <a:endParaRPr sz="1400">
              <a:solidFill>
                <a:schemeClr val="lt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lt1"/>
              </a:buClr>
              <a:buSzPts val="1400"/>
              <a:buFont typeface="Times New Roman"/>
              <a:buChar char="❏"/>
            </a:pPr>
            <a:r>
              <a:rPr lang="en" sz="1400">
                <a:solidFill>
                  <a:schemeClr val="lt1"/>
                </a:solidFill>
                <a:latin typeface="Times New Roman"/>
                <a:ea typeface="Times New Roman"/>
                <a:cs typeface="Times New Roman"/>
                <a:sym typeface="Times New Roman"/>
              </a:rPr>
              <a:t>High-quality linen cloths or sponges.</a:t>
            </a:r>
            <a:endParaRPr sz="1400">
              <a:solidFill>
                <a:schemeClr val="lt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lt1"/>
              </a:buClr>
              <a:buSzPts val="1400"/>
              <a:buFont typeface="Times New Roman"/>
              <a:buChar char="❏"/>
            </a:pPr>
            <a:r>
              <a:rPr lang="en" sz="1400">
                <a:solidFill>
                  <a:schemeClr val="lt1"/>
                </a:solidFill>
                <a:latin typeface="Times New Roman"/>
                <a:ea typeface="Times New Roman"/>
                <a:cs typeface="Times New Roman"/>
                <a:sym typeface="Times New Roman"/>
              </a:rPr>
              <a:t>Danger signs, dust instruments, trashcans, ladders. </a:t>
            </a:r>
            <a:endParaRPr sz="1400">
              <a:solidFill>
                <a:schemeClr val="lt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lt1"/>
              </a:buClr>
              <a:buSzPts val="1400"/>
              <a:buFont typeface="Times New Roman"/>
              <a:buChar char="❏"/>
            </a:pPr>
            <a:r>
              <a:rPr lang="en" sz="1400">
                <a:solidFill>
                  <a:schemeClr val="lt1"/>
                </a:solidFill>
                <a:latin typeface="Times New Roman"/>
                <a:ea typeface="Times New Roman"/>
                <a:cs typeface="Times New Roman"/>
                <a:sym typeface="Times New Roman"/>
              </a:rPr>
              <a:t>Daily maintenance and correct use. </a:t>
            </a:r>
            <a:endParaRPr sz="1400">
              <a:solidFill>
                <a:schemeClr val="lt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lt1"/>
              </a:buClr>
              <a:buSzPts val="1400"/>
              <a:buFont typeface="Times New Roman"/>
              <a:buChar char="❏"/>
            </a:pPr>
            <a:r>
              <a:rPr lang="en" sz="1400">
                <a:solidFill>
                  <a:schemeClr val="lt1"/>
                </a:solidFill>
                <a:latin typeface="Times New Roman"/>
                <a:ea typeface="Times New Roman"/>
                <a:cs typeface="Times New Roman"/>
                <a:sym typeface="Times New Roman"/>
              </a:rPr>
              <a:t>Replacement of damaged or broken equipment.</a:t>
            </a:r>
            <a:endParaRPr sz="1400">
              <a:solidFill>
                <a:schemeClr val="lt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lt1"/>
              </a:buClr>
              <a:buSzPts val="1400"/>
              <a:buFont typeface="Times New Roman"/>
              <a:buChar char="❏"/>
            </a:pPr>
            <a:r>
              <a:rPr lang="en" sz="1400">
                <a:solidFill>
                  <a:schemeClr val="lt1"/>
                </a:solidFill>
                <a:latin typeface="Times New Roman"/>
                <a:ea typeface="Times New Roman"/>
                <a:cs typeface="Times New Roman"/>
                <a:sym typeface="Times New Roman"/>
              </a:rPr>
              <a:t>Proper disinfection post-use.</a:t>
            </a:r>
            <a:endParaRPr sz="1400">
              <a:solidFill>
                <a:schemeClr val="lt1"/>
              </a:solidFill>
              <a:latin typeface="Times New Roman"/>
              <a:ea typeface="Times New Roman"/>
              <a:cs typeface="Times New Roman"/>
              <a:sym typeface="Times New Roman"/>
            </a:endParaRPr>
          </a:p>
        </p:txBody>
      </p:sp>
      <p:pic>
        <p:nvPicPr>
          <p:cNvPr id="113" name="Google Shape;113;p21"/>
          <p:cNvPicPr preferRelativeResize="0"/>
          <p:nvPr/>
        </p:nvPicPr>
        <p:blipFill>
          <a:blip r:embed="rId3">
            <a:alphaModFix/>
          </a:blip>
          <a:stretch>
            <a:fillRect/>
          </a:stretch>
        </p:blipFill>
        <p:spPr>
          <a:xfrm>
            <a:off x="5406875" y="1726025"/>
            <a:ext cx="3584725" cy="279990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0">
              <a:srgbClr val="BFBFBF"/>
            </a:gs>
            <a:gs pos="100000">
              <a:srgbClr val="737373"/>
            </a:gs>
          </a:gsLst>
          <a:path path="circle">
            <a:fillToRect l="50000" t="50000" r="50000" b="50000"/>
          </a:path>
          <a:tileRect/>
        </a:gradFill>
        <a:effectLst/>
      </p:bgPr>
    </p:bg>
    <p:spTree>
      <p:nvGrpSpPr>
        <p:cNvPr id="1" name="Shape 117"/>
        <p:cNvGrpSpPr/>
        <p:nvPr/>
      </p:nvGrpSpPr>
      <p:grpSpPr>
        <a:xfrm>
          <a:off x="0" y="0"/>
          <a:ext cx="0" cy="0"/>
          <a:chOff x="0" y="0"/>
          <a:chExt cx="0" cy="0"/>
        </a:xfrm>
      </p:grpSpPr>
      <p:sp>
        <p:nvSpPr>
          <p:cNvPr id="118" name="Google Shape;118;p22"/>
          <p:cNvSpPr txBox="1">
            <a:spLocks noGrp="1"/>
          </p:cNvSpPr>
          <p:nvPr>
            <p:ph type="title"/>
          </p:nvPr>
        </p:nvSpPr>
        <p:spPr>
          <a:xfrm>
            <a:off x="0" y="445025"/>
            <a:ext cx="9144000" cy="572700"/>
          </a:xfrm>
          <a:prstGeom prst="rect">
            <a:avLst/>
          </a:prstGeom>
          <a:gradFill>
            <a:gsLst>
              <a:gs pos="0">
                <a:srgbClr val="E6B8AF"/>
              </a:gs>
              <a:gs pos="100000">
                <a:srgbClr val="A6A6A6"/>
              </a:gs>
            </a:gsLst>
            <a:path path="circle">
              <a:fillToRect l="50000" t="50000" r="50000" b="50000"/>
            </a:path>
            <a:tileRect/>
          </a:gradFill>
        </p:spPr>
        <p:txBody>
          <a:bodyPr spcFirstLastPara="1" wrap="square" lIns="91425" tIns="91425" rIns="91425" bIns="91425" anchor="t" anchorCtr="0">
            <a:noAutofit/>
          </a:bodyPr>
          <a:lstStyle/>
          <a:p>
            <a:pPr marL="0" lvl="0" indent="0" algn="l" rtl="0">
              <a:spcBef>
                <a:spcPts val="0"/>
              </a:spcBef>
              <a:spcAft>
                <a:spcPts val="0"/>
              </a:spcAft>
              <a:buSzPts val="990"/>
              <a:buNone/>
            </a:pPr>
            <a:r>
              <a:rPr lang="en" sz="3220" b="1">
                <a:solidFill>
                  <a:schemeClr val="lt1"/>
                </a:solidFill>
                <a:latin typeface="Times New Roman"/>
                <a:ea typeface="Times New Roman"/>
                <a:cs typeface="Times New Roman"/>
                <a:sym typeface="Times New Roman"/>
              </a:rPr>
              <a:t>Hazard Mitigation Strategies</a:t>
            </a:r>
            <a:endParaRPr sz="3220" b="1">
              <a:solidFill>
                <a:schemeClr val="lt1"/>
              </a:solidFill>
              <a:latin typeface="Times New Roman"/>
              <a:ea typeface="Times New Roman"/>
              <a:cs typeface="Times New Roman"/>
              <a:sym typeface="Times New Roman"/>
            </a:endParaRPr>
          </a:p>
        </p:txBody>
      </p:sp>
      <p:sp>
        <p:nvSpPr>
          <p:cNvPr id="119" name="Google Shape;119;p22"/>
          <p:cNvSpPr txBox="1">
            <a:spLocks noGrp="1"/>
          </p:cNvSpPr>
          <p:nvPr>
            <p:ph type="body" idx="1"/>
          </p:nvPr>
        </p:nvSpPr>
        <p:spPr>
          <a:xfrm>
            <a:off x="287075" y="1726025"/>
            <a:ext cx="3934200" cy="2799900"/>
          </a:xfrm>
          <a:prstGeom prst="rect">
            <a:avLst/>
          </a:prstGeom>
          <a:gradFill>
            <a:gsLst>
              <a:gs pos="0">
                <a:srgbClr val="E6B8AF"/>
              </a:gs>
              <a:gs pos="100000">
                <a:srgbClr val="A6A6A6"/>
              </a:gs>
            </a:gsLst>
            <a:path path="circle">
              <a:fillToRect l="50000" t="50000" r="50000" b="50000"/>
            </a:path>
            <a:tileRect/>
          </a:gradFill>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chemeClr val="lt1"/>
              </a:buClr>
              <a:buSzPts val="1400"/>
              <a:buFont typeface="Times New Roman"/>
              <a:buChar char="❏"/>
            </a:pPr>
            <a:r>
              <a:rPr lang="en" sz="1400">
                <a:solidFill>
                  <a:schemeClr val="lt1"/>
                </a:solidFill>
                <a:latin typeface="Times New Roman"/>
                <a:ea typeface="Times New Roman"/>
                <a:cs typeface="Times New Roman"/>
                <a:sym typeface="Times New Roman"/>
              </a:rPr>
              <a:t>Handling cleaning chemicals correctly to prevent suffocation and skin allergies. </a:t>
            </a:r>
            <a:endParaRPr sz="1400">
              <a:solidFill>
                <a:schemeClr val="lt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lt1"/>
              </a:buClr>
              <a:buSzPts val="1400"/>
              <a:buFont typeface="Times New Roman"/>
              <a:buChar char="❏"/>
            </a:pPr>
            <a:r>
              <a:rPr lang="en" sz="1400">
                <a:solidFill>
                  <a:schemeClr val="lt1"/>
                </a:solidFill>
                <a:latin typeface="Times New Roman"/>
                <a:ea typeface="Times New Roman"/>
                <a:cs typeface="Times New Roman"/>
                <a:sym typeface="Times New Roman"/>
              </a:rPr>
              <a:t>Wearing goggles and gloves to mitigate risk.</a:t>
            </a:r>
            <a:endParaRPr sz="1400">
              <a:solidFill>
                <a:schemeClr val="lt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lt1"/>
              </a:buClr>
              <a:buSzPts val="1400"/>
              <a:buFont typeface="Times New Roman"/>
              <a:buChar char="❏"/>
            </a:pPr>
            <a:r>
              <a:rPr lang="en" sz="1400">
                <a:solidFill>
                  <a:schemeClr val="lt1"/>
                </a:solidFill>
                <a:latin typeface="Times New Roman"/>
                <a:ea typeface="Times New Roman"/>
                <a:cs typeface="Times New Roman"/>
                <a:sym typeface="Times New Roman"/>
              </a:rPr>
              <a:t>Implementing safety measures for heavy lifting and slippery flooring. </a:t>
            </a:r>
            <a:endParaRPr sz="1400">
              <a:solidFill>
                <a:schemeClr val="lt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lt1"/>
              </a:buClr>
              <a:buSzPts val="1400"/>
              <a:buFont typeface="Times New Roman"/>
              <a:buChar char="❏"/>
            </a:pPr>
            <a:r>
              <a:rPr lang="en" sz="1400">
                <a:solidFill>
                  <a:schemeClr val="lt1"/>
                </a:solidFill>
                <a:latin typeface="Times New Roman"/>
                <a:ea typeface="Times New Roman"/>
                <a:cs typeface="Times New Roman"/>
                <a:sym typeface="Times New Roman"/>
              </a:rPr>
              <a:t>Demonstrating indications and maintaining dry flooring to prevent accidents.</a:t>
            </a:r>
            <a:endParaRPr sz="1400">
              <a:solidFill>
                <a:schemeClr val="lt1"/>
              </a:solidFill>
              <a:latin typeface="Times New Roman"/>
              <a:ea typeface="Times New Roman"/>
              <a:cs typeface="Times New Roman"/>
              <a:sym typeface="Times New Roman"/>
            </a:endParaRPr>
          </a:p>
        </p:txBody>
      </p:sp>
      <p:pic>
        <p:nvPicPr>
          <p:cNvPr id="120" name="Google Shape;120;p22"/>
          <p:cNvPicPr preferRelativeResize="0"/>
          <p:nvPr/>
        </p:nvPicPr>
        <p:blipFill rotWithShape="1">
          <a:blip r:embed="rId3">
            <a:alphaModFix/>
          </a:blip>
          <a:srcRect b="4707"/>
          <a:stretch/>
        </p:blipFill>
        <p:spPr>
          <a:xfrm>
            <a:off x="4572000" y="1662866"/>
            <a:ext cx="4506575" cy="2863059"/>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0">
              <a:srgbClr val="8C8C8C"/>
            </a:gs>
            <a:gs pos="100000">
              <a:srgbClr val="404040"/>
            </a:gs>
          </a:gsLst>
          <a:path path="circle">
            <a:fillToRect l="50000" t="50000" r="50000" b="50000"/>
          </a:path>
          <a:tileRect/>
        </a:gradFill>
        <a:effectLst/>
      </p:bgPr>
    </p:bg>
    <p:spTree>
      <p:nvGrpSpPr>
        <p:cNvPr id="1" name="Shape 124"/>
        <p:cNvGrpSpPr/>
        <p:nvPr/>
      </p:nvGrpSpPr>
      <p:grpSpPr>
        <a:xfrm>
          <a:off x="0" y="0"/>
          <a:ext cx="0" cy="0"/>
          <a:chOff x="0" y="0"/>
          <a:chExt cx="0" cy="0"/>
        </a:xfrm>
      </p:grpSpPr>
      <p:sp>
        <p:nvSpPr>
          <p:cNvPr id="125" name="Google Shape;125;p23"/>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endParaRPr/>
          </a:p>
        </p:txBody>
      </p:sp>
      <p:sp>
        <p:nvSpPr>
          <p:cNvPr id="126" name="Google Shape;126;p23"/>
          <p:cNvSpPr txBox="1">
            <a:spLocks noGrp="1"/>
          </p:cNvSpPr>
          <p:nvPr>
            <p:ph type="body" idx="1"/>
          </p:nvPr>
        </p:nvSpPr>
        <p:spPr>
          <a:xfrm>
            <a:off x="4297500" y="1439775"/>
            <a:ext cx="4534800" cy="2968800"/>
          </a:xfrm>
          <a:prstGeom prst="rect">
            <a:avLst/>
          </a:prstGeom>
          <a:gradFill>
            <a:gsLst>
              <a:gs pos="0">
                <a:srgbClr val="E6B8AF"/>
              </a:gs>
              <a:gs pos="100000">
                <a:srgbClr val="A6A6A6"/>
              </a:gs>
            </a:gsLst>
            <a:path path="circle">
              <a:fillToRect l="50000" t="50000" r="50000" b="50000"/>
            </a:path>
            <a:tileRect/>
          </a:gradFill>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chemeClr val="lt1"/>
              </a:buClr>
              <a:buSzPts val="1400"/>
              <a:buFont typeface="Times New Roman"/>
              <a:buChar char="❏"/>
            </a:pPr>
            <a:r>
              <a:rPr lang="en" sz="1400">
                <a:solidFill>
                  <a:schemeClr val="lt1"/>
                </a:solidFill>
                <a:latin typeface="Times New Roman"/>
                <a:ea typeface="Times New Roman"/>
                <a:cs typeface="Times New Roman"/>
                <a:sym typeface="Times New Roman"/>
              </a:rPr>
              <a:t>Prioritizing safety and security in housekeeping reduces potential incidents and harm. </a:t>
            </a:r>
            <a:endParaRPr sz="1400">
              <a:solidFill>
                <a:schemeClr val="lt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lt1"/>
              </a:buClr>
              <a:buSzPts val="1400"/>
              <a:buFont typeface="Times New Roman"/>
              <a:buChar char="❏"/>
            </a:pPr>
            <a:r>
              <a:rPr lang="en" sz="1400">
                <a:solidFill>
                  <a:schemeClr val="lt1"/>
                </a:solidFill>
                <a:latin typeface="Times New Roman"/>
                <a:ea typeface="Times New Roman"/>
                <a:cs typeface="Times New Roman"/>
                <a:sym typeface="Times New Roman"/>
              </a:rPr>
              <a:t>Compliance with safety regulations and presentation values ensures a suitable workplace. </a:t>
            </a:r>
            <a:endParaRPr sz="1400">
              <a:solidFill>
                <a:schemeClr val="lt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lt1"/>
              </a:buClr>
              <a:buSzPts val="1400"/>
              <a:buFont typeface="Times New Roman"/>
              <a:buChar char="❏"/>
            </a:pPr>
            <a:r>
              <a:rPr lang="en" sz="1400">
                <a:solidFill>
                  <a:schemeClr val="lt1"/>
                </a:solidFill>
                <a:latin typeface="Times New Roman"/>
                <a:ea typeface="Times New Roman"/>
                <a:cs typeface="Times New Roman"/>
                <a:sym typeface="Times New Roman"/>
              </a:rPr>
              <a:t>Incorporating safety standards in routine operations maintains a secure, clean environment. </a:t>
            </a:r>
            <a:endParaRPr sz="1400">
              <a:solidFill>
                <a:schemeClr val="lt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lt1"/>
              </a:buClr>
              <a:buSzPts val="1400"/>
              <a:buFont typeface="Times New Roman"/>
              <a:buChar char="❏"/>
            </a:pPr>
            <a:r>
              <a:rPr lang="en" sz="1400">
                <a:solidFill>
                  <a:schemeClr val="lt1"/>
                </a:solidFill>
                <a:latin typeface="Times New Roman"/>
                <a:ea typeface="Times New Roman"/>
                <a:cs typeface="Times New Roman"/>
                <a:sym typeface="Times New Roman"/>
              </a:rPr>
              <a:t>Supporting team members to seek additional safety protocols for compliance and security awareness.</a:t>
            </a:r>
            <a:endParaRPr sz="1400">
              <a:solidFill>
                <a:schemeClr val="lt1"/>
              </a:solidFill>
              <a:latin typeface="Times New Roman"/>
              <a:ea typeface="Times New Roman"/>
              <a:cs typeface="Times New Roman"/>
              <a:sym typeface="Times New Roman"/>
            </a:endParaRPr>
          </a:p>
        </p:txBody>
      </p:sp>
      <p:sp>
        <p:nvSpPr>
          <p:cNvPr id="127" name="Google Shape;127;p23"/>
          <p:cNvSpPr txBox="1">
            <a:spLocks noGrp="1"/>
          </p:cNvSpPr>
          <p:nvPr>
            <p:ph type="title"/>
          </p:nvPr>
        </p:nvSpPr>
        <p:spPr>
          <a:xfrm>
            <a:off x="0" y="445025"/>
            <a:ext cx="9144000" cy="572700"/>
          </a:xfrm>
          <a:prstGeom prst="rect">
            <a:avLst/>
          </a:prstGeom>
          <a:gradFill>
            <a:gsLst>
              <a:gs pos="0">
                <a:srgbClr val="E6B8AF"/>
              </a:gs>
              <a:gs pos="100000">
                <a:srgbClr val="A6A6A6"/>
              </a:gs>
            </a:gsLst>
            <a:path path="circle">
              <a:fillToRect l="50000" t="50000" r="50000" b="50000"/>
            </a:path>
            <a:tileRect/>
          </a:gradFill>
        </p:spPr>
        <p:txBody>
          <a:bodyPr spcFirstLastPara="1" wrap="square" lIns="91425" tIns="91425" rIns="91425" bIns="91425" anchor="t" anchorCtr="0">
            <a:noAutofit/>
          </a:bodyPr>
          <a:lstStyle/>
          <a:p>
            <a:pPr marL="0" lvl="0" indent="0" algn="just" rtl="0">
              <a:spcBef>
                <a:spcPts val="0"/>
              </a:spcBef>
              <a:spcAft>
                <a:spcPts val="0"/>
              </a:spcAft>
              <a:buSzPts val="990"/>
              <a:buNone/>
            </a:pPr>
            <a:r>
              <a:rPr lang="en" sz="3220" b="1">
                <a:solidFill>
                  <a:schemeClr val="lt1"/>
                </a:solidFill>
                <a:latin typeface="Times New Roman"/>
                <a:ea typeface="Times New Roman"/>
                <a:cs typeface="Times New Roman"/>
                <a:sym typeface="Times New Roman"/>
              </a:rPr>
              <a:t>Conclusion </a:t>
            </a:r>
            <a:endParaRPr sz="3220" b="1">
              <a:solidFill>
                <a:schemeClr val="lt1"/>
              </a:solidFill>
              <a:latin typeface="Times New Roman"/>
              <a:ea typeface="Times New Roman"/>
              <a:cs typeface="Times New Roman"/>
              <a:sym typeface="Times New Roman"/>
            </a:endParaRPr>
          </a:p>
        </p:txBody>
      </p:sp>
      <p:pic>
        <p:nvPicPr>
          <p:cNvPr id="128" name="Google Shape;128;p23"/>
          <p:cNvPicPr preferRelativeResize="0"/>
          <p:nvPr/>
        </p:nvPicPr>
        <p:blipFill>
          <a:blip r:embed="rId3">
            <a:alphaModFix/>
          </a:blip>
          <a:stretch>
            <a:fillRect/>
          </a:stretch>
        </p:blipFill>
        <p:spPr>
          <a:xfrm>
            <a:off x="174150" y="1439775"/>
            <a:ext cx="3992701" cy="2968801"/>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4CCCC"/>
        </a:solidFill>
        <a:effectLst/>
      </p:bgPr>
    </p:bg>
    <p:spTree>
      <p:nvGrpSpPr>
        <p:cNvPr id="1" name="Shape 132"/>
        <p:cNvGrpSpPr/>
        <p:nvPr/>
      </p:nvGrpSpPr>
      <p:grpSpPr>
        <a:xfrm>
          <a:off x="0" y="0"/>
          <a:ext cx="0" cy="0"/>
          <a:chOff x="0" y="0"/>
          <a:chExt cx="0" cy="0"/>
        </a:xfrm>
      </p:grpSpPr>
      <p:sp>
        <p:nvSpPr>
          <p:cNvPr id="133" name="Google Shape;133;p2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endParaRPr/>
          </a:p>
        </p:txBody>
      </p:sp>
      <p:sp>
        <p:nvSpPr>
          <p:cNvPr id="134" name="Google Shape;134;p24"/>
          <p:cNvSpPr txBox="1">
            <a:spLocks noGrp="1"/>
          </p:cNvSpPr>
          <p:nvPr>
            <p:ph type="body" idx="1"/>
          </p:nvPr>
        </p:nvSpPr>
        <p:spPr>
          <a:xfrm>
            <a:off x="56700" y="1157050"/>
            <a:ext cx="8982000" cy="3892800"/>
          </a:xfrm>
          <a:prstGeom prst="rect">
            <a:avLst/>
          </a:prstGeom>
          <a:gradFill>
            <a:gsLst>
              <a:gs pos="0">
                <a:srgbClr val="E6B8AF"/>
              </a:gs>
              <a:gs pos="100000">
                <a:srgbClr val="A6A6A6"/>
              </a:gs>
            </a:gsLst>
            <a:path path="circle">
              <a:fillToRect l="50000" t="50000" r="50000" b="50000"/>
            </a:path>
            <a:tileRect/>
          </a:gradFill>
        </p:spPr>
        <p:txBody>
          <a:bodyPr spcFirstLastPara="1" wrap="square" lIns="91425" tIns="91425" rIns="91425" bIns="91425" anchor="t" anchorCtr="0">
            <a:noAutofit/>
          </a:bodyPr>
          <a:lstStyle/>
          <a:p>
            <a:pPr marL="457200" lvl="0" indent="-317500" algn="just" rtl="0">
              <a:lnSpc>
                <a:spcPct val="100000"/>
              </a:lnSpc>
              <a:spcBef>
                <a:spcPts val="1500"/>
              </a:spcBef>
              <a:spcAft>
                <a:spcPts val="0"/>
              </a:spcAft>
              <a:buClr>
                <a:schemeClr val="lt1"/>
              </a:buClr>
              <a:buSzPts val="1400"/>
              <a:buFont typeface="Times New Roman"/>
              <a:buAutoNum type="arabicPeriod"/>
            </a:pPr>
            <a:r>
              <a:rPr lang="en" sz="1400">
                <a:solidFill>
                  <a:schemeClr val="lt1"/>
                </a:solidFill>
                <a:latin typeface="Times New Roman"/>
                <a:ea typeface="Times New Roman"/>
                <a:cs typeface="Times New Roman"/>
                <a:sym typeface="Times New Roman"/>
              </a:rPr>
              <a:t>Bridger, E. (2018) Employee engagement: a practical introduction. 2nd ed. HR Fundamentals. London: CIPD and Kogan Page.</a:t>
            </a:r>
            <a:endParaRPr sz="1400">
              <a:solidFill>
                <a:schemeClr val="lt1"/>
              </a:solidFill>
              <a:latin typeface="Times New Roman"/>
              <a:ea typeface="Times New Roman"/>
              <a:cs typeface="Times New Roman"/>
              <a:sym typeface="Times New Roman"/>
            </a:endParaRPr>
          </a:p>
          <a:p>
            <a:pPr marL="457200" lvl="0" indent="-317500" algn="just" rtl="0">
              <a:lnSpc>
                <a:spcPct val="100000"/>
              </a:lnSpc>
              <a:spcBef>
                <a:spcPts val="0"/>
              </a:spcBef>
              <a:spcAft>
                <a:spcPts val="0"/>
              </a:spcAft>
              <a:buClr>
                <a:schemeClr val="lt1"/>
              </a:buClr>
              <a:buSzPts val="1400"/>
              <a:buFont typeface="Times New Roman"/>
              <a:buAutoNum type="arabicPeriod"/>
            </a:pPr>
            <a:r>
              <a:rPr lang="en" sz="1400">
                <a:solidFill>
                  <a:schemeClr val="lt1"/>
                </a:solidFill>
                <a:latin typeface="Times New Roman"/>
                <a:ea typeface="Times New Roman"/>
                <a:cs typeface="Times New Roman"/>
                <a:sym typeface="Times New Roman"/>
              </a:rPr>
              <a:t>Casado, M. (2012) Housekeeping Management. London: Wiley.</a:t>
            </a:r>
            <a:endParaRPr sz="1400">
              <a:solidFill>
                <a:schemeClr val="lt1"/>
              </a:solidFill>
              <a:latin typeface="Times New Roman"/>
              <a:ea typeface="Times New Roman"/>
              <a:cs typeface="Times New Roman"/>
              <a:sym typeface="Times New Roman"/>
            </a:endParaRPr>
          </a:p>
          <a:p>
            <a:pPr marL="457200" lvl="0" indent="-317500" algn="just" rtl="0">
              <a:lnSpc>
                <a:spcPct val="100000"/>
              </a:lnSpc>
              <a:spcBef>
                <a:spcPts val="0"/>
              </a:spcBef>
              <a:spcAft>
                <a:spcPts val="0"/>
              </a:spcAft>
              <a:buClr>
                <a:schemeClr val="lt1"/>
              </a:buClr>
              <a:buSzPts val="1400"/>
              <a:buFont typeface="Times New Roman"/>
              <a:buAutoNum type="arabicPeriod"/>
            </a:pPr>
            <a:r>
              <a:rPr lang="en" sz="1400">
                <a:solidFill>
                  <a:schemeClr val="lt1"/>
                </a:solidFill>
                <a:latin typeface="Times New Roman"/>
                <a:ea typeface="Times New Roman"/>
                <a:cs typeface="Times New Roman"/>
                <a:sym typeface="Times New Roman"/>
              </a:rPr>
              <a:t>Chan, A.P., Guan, J., Choi, T.N., Yang, Y., Wu, G. and Lam, E., (2023). Improving safety performance of construction workers through learning from incidents. </a:t>
            </a:r>
            <a:r>
              <a:rPr lang="en" sz="1400" i="1">
                <a:solidFill>
                  <a:schemeClr val="lt1"/>
                </a:solidFill>
                <a:latin typeface="Times New Roman"/>
                <a:ea typeface="Times New Roman"/>
                <a:cs typeface="Times New Roman"/>
                <a:sym typeface="Times New Roman"/>
              </a:rPr>
              <a:t>International journal of environmental research and public health</a:t>
            </a:r>
            <a:r>
              <a:rPr lang="en" sz="1400">
                <a:solidFill>
                  <a:schemeClr val="lt1"/>
                </a:solidFill>
                <a:latin typeface="Times New Roman"/>
                <a:ea typeface="Times New Roman"/>
                <a:cs typeface="Times New Roman"/>
                <a:sym typeface="Times New Roman"/>
              </a:rPr>
              <a:t>, </a:t>
            </a:r>
            <a:r>
              <a:rPr lang="en" sz="1400" i="1">
                <a:solidFill>
                  <a:schemeClr val="lt1"/>
                </a:solidFill>
                <a:latin typeface="Times New Roman"/>
                <a:ea typeface="Times New Roman"/>
                <a:cs typeface="Times New Roman"/>
                <a:sym typeface="Times New Roman"/>
              </a:rPr>
              <a:t>20</a:t>
            </a:r>
            <a:r>
              <a:rPr lang="en" sz="1400">
                <a:solidFill>
                  <a:schemeClr val="lt1"/>
                </a:solidFill>
                <a:latin typeface="Times New Roman"/>
                <a:ea typeface="Times New Roman"/>
                <a:cs typeface="Times New Roman"/>
                <a:sym typeface="Times New Roman"/>
              </a:rPr>
              <a:t>(5), p.4570.</a:t>
            </a:r>
            <a:endParaRPr sz="1400">
              <a:solidFill>
                <a:schemeClr val="lt1"/>
              </a:solidFill>
              <a:latin typeface="Times New Roman"/>
              <a:ea typeface="Times New Roman"/>
              <a:cs typeface="Times New Roman"/>
              <a:sym typeface="Times New Roman"/>
            </a:endParaRPr>
          </a:p>
          <a:p>
            <a:pPr marL="457200" lvl="0" indent="-317500" algn="just" rtl="0">
              <a:lnSpc>
                <a:spcPct val="100000"/>
              </a:lnSpc>
              <a:spcBef>
                <a:spcPts val="0"/>
              </a:spcBef>
              <a:spcAft>
                <a:spcPts val="0"/>
              </a:spcAft>
              <a:buClr>
                <a:schemeClr val="lt1"/>
              </a:buClr>
              <a:buSzPts val="1400"/>
              <a:buFont typeface="Times New Roman"/>
              <a:buAutoNum type="arabicPeriod"/>
            </a:pPr>
            <a:r>
              <a:rPr lang="en" sz="1400">
                <a:solidFill>
                  <a:schemeClr val="lt1"/>
                </a:solidFill>
                <a:latin typeface="Times New Roman"/>
                <a:ea typeface="Times New Roman"/>
                <a:cs typeface="Times New Roman"/>
                <a:sym typeface="Times New Roman"/>
              </a:rPr>
              <a:t>Cottrell, S. (2019) The Study Skills Handbook. 5th ed. London: Red Globe Press.</a:t>
            </a:r>
            <a:endParaRPr sz="1400">
              <a:solidFill>
                <a:schemeClr val="lt1"/>
              </a:solidFill>
              <a:latin typeface="Times New Roman"/>
              <a:ea typeface="Times New Roman"/>
              <a:cs typeface="Times New Roman"/>
              <a:sym typeface="Times New Roman"/>
            </a:endParaRPr>
          </a:p>
          <a:p>
            <a:pPr marL="457200" lvl="0" indent="-317500" algn="just" rtl="0">
              <a:lnSpc>
                <a:spcPct val="100000"/>
              </a:lnSpc>
              <a:spcBef>
                <a:spcPts val="0"/>
              </a:spcBef>
              <a:spcAft>
                <a:spcPts val="0"/>
              </a:spcAft>
              <a:buClr>
                <a:schemeClr val="lt1"/>
              </a:buClr>
              <a:buSzPts val="1400"/>
              <a:buFont typeface="Times New Roman"/>
              <a:buAutoNum type="arabicPeriod"/>
            </a:pPr>
            <a:r>
              <a:rPr lang="en" sz="1400">
                <a:solidFill>
                  <a:schemeClr val="lt1"/>
                </a:solidFill>
                <a:latin typeface="Times New Roman"/>
                <a:ea typeface="Times New Roman"/>
                <a:cs typeface="Times New Roman"/>
                <a:sym typeface="Times New Roman"/>
              </a:rPr>
              <a:t>El-Khateeb, M., (2022). Household hazardous waste: handling, precaution and hazard reduction. </a:t>
            </a:r>
            <a:r>
              <a:rPr lang="en" sz="1400" i="1">
                <a:solidFill>
                  <a:schemeClr val="lt1"/>
                </a:solidFill>
                <a:latin typeface="Times New Roman"/>
                <a:ea typeface="Times New Roman"/>
                <a:cs typeface="Times New Roman"/>
                <a:sym typeface="Times New Roman"/>
              </a:rPr>
              <a:t>Egyptian Journal of Chemistry</a:t>
            </a:r>
            <a:r>
              <a:rPr lang="en" sz="1400">
                <a:solidFill>
                  <a:schemeClr val="lt1"/>
                </a:solidFill>
                <a:latin typeface="Times New Roman"/>
                <a:ea typeface="Times New Roman"/>
                <a:cs typeface="Times New Roman"/>
                <a:sym typeface="Times New Roman"/>
              </a:rPr>
              <a:t>, </a:t>
            </a:r>
            <a:r>
              <a:rPr lang="en" sz="1400" i="1">
                <a:solidFill>
                  <a:schemeClr val="lt1"/>
                </a:solidFill>
                <a:latin typeface="Times New Roman"/>
                <a:ea typeface="Times New Roman"/>
                <a:cs typeface="Times New Roman"/>
                <a:sym typeface="Times New Roman"/>
              </a:rPr>
              <a:t>65</a:t>
            </a:r>
            <a:r>
              <a:rPr lang="en" sz="1400">
                <a:solidFill>
                  <a:schemeClr val="lt1"/>
                </a:solidFill>
                <a:latin typeface="Times New Roman"/>
                <a:ea typeface="Times New Roman"/>
                <a:cs typeface="Times New Roman"/>
                <a:sym typeface="Times New Roman"/>
              </a:rPr>
              <a:t>(8), pp.625-642.</a:t>
            </a:r>
            <a:endParaRPr sz="1400">
              <a:solidFill>
                <a:schemeClr val="lt1"/>
              </a:solidFill>
              <a:latin typeface="Times New Roman"/>
              <a:ea typeface="Times New Roman"/>
              <a:cs typeface="Times New Roman"/>
              <a:sym typeface="Times New Roman"/>
            </a:endParaRPr>
          </a:p>
          <a:p>
            <a:pPr marL="457200" lvl="0" indent="-317500" algn="just" rtl="0">
              <a:lnSpc>
                <a:spcPct val="100000"/>
              </a:lnSpc>
              <a:spcBef>
                <a:spcPts val="0"/>
              </a:spcBef>
              <a:spcAft>
                <a:spcPts val="0"/>
              </a:spcAft>
              <a:buClr>
                <a:schemeClr val="lt1"/>
              </a:buClr>
              <a:buSzPts val="1400"/>
              <a:buFont typeface="Times New Roman"/>
              <a:buAutoNum type="arabicPeriod"/>
            </a:pPr>
            <a:r>
              <a:rPr lang="en" sz="1400">
                <a:solidFill>
                  <a:schemeClr val="lt1"/>
                </a:solidFill>
                <a:latin typeface="Times New Roman"/>
                <a:ea typeface="Times New Roman"/>
                <a:cs typeface="Times New Roman"/>
                <a:sym typeface="Times New Roman"/>
              </a:rPr>
              <a:t>Firmin, C., Lefevre, M., Huegler, N. and Peace, D., (2022). </a:t>
            </a:r>
            <a:r>
              <a:rPr lang="en" sz="1400" i="1">
                <a:solidFill>
                  <a:schemeClr val="lt1"/>
                </a:solidFill>
                <a:latin typeface="Times New Roman"/>
                <a:ea typeface="Times New Roman"/>
                <a:cs typeface="Times New Roman"/>
                <a:sym typeface="Times New Roman"/>
              </a:rPr>
              <a:t>Safeguarding Young People Beyond the Family Home: Responding to extra-familial risks and harms</a:t>
            </a:r>
            <a:r>
              <a:rPr lang="en" sz="1400">
                <a:solidFill>
                  <a:schemeClr val="lt1"/>
                </a:solidFill>
                <a:latin typeface="Times New Roman"/>
                <a:ea typeface="Times New Roman"/>
                <a:cs typeface="Times New Roman"/>
                <a:sym typeface="Times New Roman"/>
              </a:rPr>
              <a:t> (p. 146). Bristol University Press.</a:t>
            </a:r>
            <a:endParaRPr sz="1400">
              <a:solidFill>
                <a:schemeClr val="lt1"/>
              </a:solidFill>
              <a:latin typeface="Times New Roman"/>
              <a:ea typeface="Times New Roman"/>
              <a:cs typeface="Times New Roman"/>
              <a:sym typeface="Times New Roman"/>
            </a:endParaRPr>
          </a:p>
          <a:p>
            <a:pPr marL="457200" lvl="0" indent="-317500" algn="just" rtl="0">
              <a:lnSpc>
                <a:spcPct val="100000"/>
              </a:lnSpc>
              <a:spcBef>
                <a:spcPts val="0"/>
              </a:spcBef>
              <a:spcAft>
                <a:spcPts val="0"/>
              </a:spcAft>
              <a:buClr>
                <a:schemeClr val="lt1"/>
              </a:buClr>
              <a:buSzPts val="1400"/>
              <a:buFont typeface="Times New Roman"/>
              <a:buAutoNum type="arabicPeriod"/>
            </a:pPr>
            <a:r>
              <a:rPr lang="en" sz="1400">
                <a:solidFill>
                  <a:schemeClr val="lt1"/>
                </a:solidFill>
                <a:latin typeface="Times New Roman"/>
                <a:ea typeface="Times New Roman"/>
                <a:cs typeface="Times New Roman"/>
                <a:sym typeface="Times New Roman"/>
              </a:rPr>
              <a:t>Leiter, M. P. and Bakker, A. B. (2010) Work Engagement: A Handbook of Essential Theory and Research. Hove [England]: Psychology Press.</a:t>
            </a:r>
            <a:endParaRPr sz="1400">
              <a:solidFill>
                <a:schemeClr val="lt1"/>
              </a:solidFill>
              <a:latin typeface="Times New Roman"/>
              <a:ea typeface="Times New Roman"/>
              <a:cs typeface="Times New Roman"/>
              <a:sym typeface="Times New Roman"/>
            </a:endParaRPr>
          </a:p>
          <a:p>
            <a:pPr marL="457200" lvl="0" indent="-317500" algn="just" rtl="0">
              <a:lnSpc>
                <a:spcPct val="100000"/>
              </a:lnSpc>
              <a:spcBef>
                <a:spcPts val="0"/>
              </a:spcBef>
              <a:spcAft>
                <a:spcPts val="0"/>
              </a:spcAft>
              <a:buClr>
                <a:schemeClr val="lt1"/>
              </a:buClr>
              <a:buSzPts val="1400"/>
              <a:buFont typeface="Times New Roman"/>
              <a:buAutoNum type="arabicPeriod"/>
            </a:pPr>
            <a:r>
              <a:rPr lang="en" sz="1400">
                <a:solidFill>
                  <a:schemeClr val="lt1"/>
                </a:solidFill>
                <a:latin typeface="Times New Roman"/>
                <a:ea typeface="Times New Roman"/>
                <a:cs typeface="Times New Roman"/>
                <a:sym typeface="Times New Roman"/>
              </a:rPr>
              <a:t>Stout, J. and Stout, R., (2022). </a:t>
            </a:r>
            <a:r>
              <a:rPr lang="en" sz="1400" i="1">
                <a:solidFill>
                  <a:schemeClr val="lt1"/>
                </a:solidFill>
                <a:latin typeface="Times New Roman"/>
                <a:ea typeface="Times New Roman"/>
                <a:cs typeface="Times New Roman"/>
                <a:sym typeface="Times New Roman"/>
              </a:rPr>
              <a:t>Healthier Homes: A Blueprint for Creating a Toxin-Free Living Environment</a:t>
            </a:r>
            <a:r>
              <a:rPr lang="en" sz="1400">
                <a:solidFill>
                  <a:schemeClr val="lt1"/>
                </a:solidFill>
                <a:latin typeface="Times New Roman"/>
                <a:ea typeface="Times New Roman"/>
                <a:cs typeface="Times New Roman"/>
                <a:sym typeface="Times New Roman"/>
              </a:rPr>
              <a:t>. Victory Belt Publishing.</a:t>
            </a:r>
            <a:endParaRPr sz="1400">
              <a:solidFill>
                <a:schemeClr val="lt1"/>
              </a:solidFill>
              <a:latin typeface="Times New Roman"/>
              <a:ea typeface="Times New Roman"/>
              <a:cs typeface="Times New Roman"/>
              <a:sym typeface="Times New Roman"/>
            </a:endParaRPr>
          </a:p>
          <a:p>
            <a:pPr marL="457200" lvl="0" indent="-317500" algn="just" rtl="0">
              <a:lnSpc>
                <a:spcPct val="100000"/>
              </a:lnSpc>
              <a:spcBef>
                <a:spcPts val="0"/>
              </a:spcBef>
              <a:spcAft>
                <a:spcPts val="0"/>
              </a:spcAft>
              <a:buClr>
                <a:schemeClr val="lt1"/>
              </a:buClr>
              <a:buSzPts val="1400"/>
              <a:buFont typeface="Times New Roman"/>
              <a:buAutoNum type="arabicPeriod"/>
            </a:pPr>
            <a:r>
              <a:rPr lang="en" sz="1400">
                <a:solidFill>
                  <a:schemeClr val="lt1"/>
                </a:solidFill>
                <a:latin typeface="Times New Roman"/>
                <a:ea typeface="Times New Roman"/>
                <a:cs typeface="Times New Roman"/>
                <a:sym typeface="Times New Roman"/>
              </a:rPr>
              <a:t>Vincoli, J.W., (2024). </a:t>
            </a:r>
            <a:r>
              <a:rPr lang="en" sz="1400" i="1">
                <a:solidFill>
                  <a:schemeClr val="lt1"/>
                </a:solidFill>
                <a:latin typeface="Times New Roman"/>
                <a:ea typeface="Times New Roman"/>
                <a:cs typeface="Times New Roman"/>
                <a:sym typeface="Times New Roman"/>
              </a:rPr>
              <a:t>Basic guide to system safety</a:t>
            </a:r>
            <a:r>
              <a:rPr lang="en" sz="1400">
                <a:solidFill>
                  <a:schemeClr val="lt1"/>
                </a:solidFill>
                <a:latin typeface="Times New Roman"/>
                <a:ea typeface="Times New Roman"/>
                <a:cs typeface="Times New Roman"/>
                <a:sym typeface="Times New Roman"/>
              </a:rPr>
              <a:t>. John Wiley &amp; Sons.</a:t>
            </a:r>
            <a:endParaRPr sz="1400">
              <a:solidFill>
                <a:schemeClr val="lt1"/>
              </a:solidFill>
              <a:latin typeface="Times New Roman"/>
              <a:ea typeface="Times New Roman"/>
              <a:cs typeface="Times New Roman"/>
              <a:sym typeface="Times New Roman"/>
            </a:endParaRPr>
          </a:p>
          <a:p>
            <a:pPr marL="457200" lvl="0" indent="-317500" algn="just" rtl="0">
              <a:lnSpc>
                <a:spcPct val="100000"/>
              </a:lnSpc>
              <a:spcBef>
                <a:spcPts val="0"/>
              </a:spcBef>
              <a:spcAft>
                <a:spcPts val="0"/>
              </a:spcAft>
              <a:buClr>
                <a:schemeClr val="lt1"/>
              </a:buClr>
              <a:buSzPts val="1400"/>
              <a:buFont typeface="Times New Roman"/>
              <a:buAutoNum type="arabicPeriod"/>
            </a:pPr>
            <a:r>
              <a:rPr lang="en" sz="1400">
                <a:solidFill>
                  <a:schemeClr val="lt1"/>
                </a:solidFill>
                <a:latin typeface="Times New Roman"/>
                <a:ea typeface="Times New Roman"/>
                <a:cs typeface="Times New Roman"/>
                <a:sym typeface="Times New Roman"/>
              </a:rPr>
              <a:t>World Health Organization, (2020). Personal protective equipment.</a:t>
            </a:r>
            <a:endParaRPr sz="1400">
              <a:solidFill>
                <a:schemeClr val="lt1"/>
              </a:solidFill>
              <a:latin typeface="Times New Roman"/>
              <a:ea typeface="Times New Roman"/>
              <a:cs typeface="Times New Roman"/>
              <a:sym typeface="Times New Roman"/>
            </a:endParaRPr>
          </a:p>
        </p:txBody>
      </p:sp>
      <p:sp>
        <p:nvSpPr>
          <p:cNvPr id="135" name="Google Shape;135;p24"/>
          <p:cNvSpPr txBox="1">
            <a:spLocks noGrp="1"/>
          </p:cNvSpPr>
          <p:nvPr>
            <p:ph type="title"/>
          </p:nvPr>
        </p:nvSpPr>
        <p:spPr>
          <a:xfrm>
            <a:off x="0" y="445025"/>
            <a:ext cx="9144000" cy="572700"/>
          </a:xfrm>
          <a:prstGeom prst="rect">
            <a:avLst/>
          </a:prstGeom>
          <a:gradFill>
            <a:gsLst>
              <a:gs pos="0">
                <a:srgbClr val="E6B8AF"/>
              </a:gs>
              <a:gs pos="100000">
                <a:srgbClr val="A6A6A6"/>
              </a:gs>
            </a:gsLst>
            <a:path path="circle">
              <a:fillToRect l="50000" t="50000" r="50000" b="50000"/>
            </a:path>
            <a:tileRect/>
          </a:gradFill>
        </p:spPr>
        <p:txBody>
          <a:bodyPr spcFirstLastPara="1" wrap="square" lIns="91425" tIns="91425" rIns="91425" bIns="91425" anchor="t" anchorCtr="0">
            <a:noAutofit/>
          </a:bodyPr>
          <a:lstStyle/>
          <a:p>
            <a:pPr marL="0" lvl="0" indent="0" algn="just" rtl="0">
              <a:spcBef>
                <a:spcPts val="0"/>
              </a:spcBef>
              <a:spcAft>
                <a:spcPts val="0"/>
              </a:spcAft>
              <a:buSzPts val="990"/>
              <a:buNone/>
            </a:pPr>
            <a:r>
              <a:rPr lang="en" sz="3220" b="1">
                <a:solidFill>
                  <a:schemeClr val="lt1"/>
                </a:solidFill>
                <a:latin typeface="Times New Roman"/>
                <a:ea typeface="Times New Roman"/>
                <a:cs typeface="Times New Roman"/>
                <a:sym typeface="Times New Roman"/>
              </a:rPr>
              <a:t>References </a:t>
            </a:r>
            <a:endParaRPr sz="3220" b="1">
              <a:solidFill>
                <a:schemeClr val="lt1"/>
              </a:solidFill>
              <a:latin typeface="Times New Roman"/>
              <a:ea typeface="Times New Roman"/>
              <a:cs typeface="Times New Roman"/>
              <a:sym typeface="Times New Roman"/>
            </a:endParaRPr>
          </a:p>
        </p:txBody>
      </p:sp>
    </p:spTree>
  </p:cSld>
  <p:clrMapOvr>
    <a:masterClrMapping/>
  </p:clrMapOvr>
</p:sld>
</file>

<file path=ppt/theme/theme1.xml><?xml version="1.0" encoding="utf-8"?>
<a:theme xmlns:a="http://schemas.openxmlformats.org/drawingml/2006/main" name="Simple Dark">
  <a:themeElements>
    <a:clrScheme name="Simple Dark">
      <a:dk1>
        <a:srgbClr val="FFFFFF"/>
      </a:dk1>
      <a:lt1>
        <a:srgbClr val="212121"/>
      </a:lt1>
      <a:dk2>
        <a:srgbClr val="303030"/>
      </a:dk2>
      <a:lt2>
        <a:srgbClr val="ADADAD"/>
      </a:lt2>
      <a:accent1>
        <a:srgbClr val="009688"/>
      </a:accent1>
      <a:accent2>
        <a:srgbClr val="EEEEEE"/>
      </a:accent2>
      <a:accent3>
        <a:srgbClr val="78909C"/>
      </a:accent3>
      <a:accent4>
        <a:srgbClr val="FFAB40"/>
      </a:accent4>
      <a:accent5>
        <a:srgbClr val="4DD0E1"/>
      </a:accent5>
      <a:accent6>
        <a:srgbClr val="EEFF41"/>
      </a:accent6>
      <a:hlink>
        <a:srgbClr val="4DD0E1"/>
      </a:hlink>
      <a:folHlink>
        <a:srgbClr val="4DD0E1"/>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1641</Words>
  <Application>Microsoft Office PowerPoint</Application>
  <PresentationFormat>On-screen Show (16:9)</PresentationFormat>
  <Paragraphs>86</Paragraphs>
  <Slides>12</Slides>
  <Notes>12</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Simple Dark</vt:lpstr>
      <vt:lpstr>BMIH4006 Operating Hotel Facilities</vt:lpstr>
      <vt:lpstr>Introduction</vt:lpstr>
      <vt:lpstr>Importance of Health and Safety in Housekeeping</vt:lpstr>
      <vt:lpstr>Overview of Health and Safety Guide</vt:lpstr>
      <vt:lpstr>Potential Hazards in Housekeeping</vt:lpstr>
      <vt:lpstr>Practices and Regulations</vt:lpstr>
      <vt:lpstr>Precautionary Measures</vt:lpstr>
      <vt:lpstr>Room Cleaning Procedures</vt:lpstr>
      <vt:lpstr>Essential Equipment and Tools</vt:lpstr>
      <vt:lpstr>Hazard Mitigation Strategies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BMIH4006 Operating Hotel Facilities</dc:title>
  <dc:creator>pc</dc:creator>
  <cp:lastModifiedBy>Adina-Gabriela Constantin (1918112)</cp:lastModifiedBy>
  <cp:revision>2</cp:revision>
  <dcterms:modified xsi:type="dcterms:W3CDTF">2024-02-22T19:12:13Z</dcterms:modified>
</cp:coreProperties>
</file>