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3.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4.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58"/>
  </p:notesMasterIdLst>
  <p:sldIdLst>
    <p:sldId id="256" r:id="rId2"/>
    <p:sldId id="617" r:id="rId3"/>
    <p:sldId id="260" r:id="rId4"/>
    <p:sldId id="621" r:id="rId5"/>
    <p:sldId id="257" r:id="rId6"/>
    <p:sldId id="261" r:id="rId7"/>
    <p:sldId id="618" r:id="rId8"/>
    <p:sldId id="619" r:id="rId9"/>
    <p:sldId id="620" r:id="rId10"/>
    <p:sldId id="302" r:id="rId11"/>
    <p:sldId id="262" r:id="rId12"/>
    <p:sldId id="629" r:id="rId13"/>
    <p:sldId id="263" r:id="rId14"/>
    <p:sldId id="286" r:id="rId15"/>
    <p:sldId id="265" r:id="rId16"/>
    <p:sldId id="266" r:id="rId17"/>
    <p:sldId id="463" r:id="rId18"/>
    <p:sldId id="609" r:id="rId19"/>
    <p:sldId id="462" r:id="rId20"/>
    <p:sldId id="283" r:id="rId21"/>
    <p:sldId id="605" r:id="rId22"/>
    <p:sldId id="606" r:id="rId23"/>
    <p:sldId id="268" r:id="rId24"/>
    <p:sldId id="607" r:id="rId25"/>
    <p:sldId id="624" r:id="rId26"/>
    <p:sldId id="586" r:id="rId27"/>
    <p:sldId id="296" r:id="rId28"/>
    <p:sldId id="325" r:id="rId29"/>
    <p:sldId id="317" r:id="rId30"/>
    <p:sldId id="298" r:id="rId31"/>
    <p:sldId id="285" r:id="rId32"/>
    <p:sldId id="610" r:id="rId33"/>
    <p:sldId id="625" r:id="rId34"/>
    <p:sldId id="626" r:id="rId35"/>
    <p:sldId id="611" r:id="rId36"/>
    <p:sldId id="627" r:id="rId37"/>
    <p:sldId id="608" r:id="rId38"/>
    <p:sldId id="452" r:id="rId39"/>
    <p:sldId id="276" r:id="rId40"/>
    <p:sldId id="449" r:id="rId41"/>
    <p:sldId id="279" r:id="rId42"/>
    <p:sldId id="461" r:id="rId43"/>
    <p:sldId id="628" r:id="rId44"/>
    <p:sldId id="631" r:id="rId45"/>
    <p:sldId id="632" r:id="rId46"/>
    <p:sldId id="633" r:id="rId47"/>
    <p:sldId id="634" r:id="rId48"/>
    <p:sldId id="258" r:id="rId49"/>
    <p:sldId id="635" r:id="rId50"/>
    <p:sldId id="636" r:id="rId51"/>
    <p:sldId id="637" r:id="rId52"/>
    <p:sldId id="259" r:id="rId53"/>
    <p:sldId id="638" r:id="rId54"/>
    <p:sldId id="630" r:id="rId55"/>
    <p:sldId id="623" r:id="rId56"/>
    <p:sldId id="622"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fjJwOP4dtMLFBLIbMwIAww==" hashData="gnTA36iVXq/cwaQSL3lsEI0WSny0bbYvzn7xkX7kAVU9kvVGs2Y0Fi2yrQvK44iai69dacQXW8wF8jtJJQxoY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077" autoAdjust="0"/>
    <p:restoredTop sz="65153" autoAdjust="0"/>
  </p:normalViewPr>
  <p:slideViewPr>
    <p:cSldViewPr snapToGrid="0">
      <p:cViewPr varScale="1">
        <p:scale>
          <a:sx n="74" d="100"/>
          <a:sy n="74" d="100"/>
        </p:scale>
        <p:origin x="210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microsoft.com/office/2016/11/relationships/changesInfo" Target="changesInfos/changesInfo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die France" userId="b7d6a976-0449-421d-8e4f-ccb524b7ca6e" providerId="ADAL" clId="{AC8D458B-674B-4DE7-8AB6-EDD1E2BC4355}"/>
    <pc:docChg chg="custSel addSld modSld">
      <pc:chgData name="Sadie France" userId="b7d6a976-0449-421d-8e4f-ccb524b7ca6e" providerId="ADAL" clId="{AC8D458B-674B-4DE7-8AB6-EDD1E2BC4355}" dt="2024-09-13T13:43:58.725" v="184" actId="20577"/>
      <pc:docMkLst>
        <pc:docMk/>
      </pc:docMkLst>
      <pc:sldChg chg="modSp">
        <pc:chgData name="Sadie France" userId="b7d6a976-0449-421d-8e4f-ccb524b7ca6e" providerId="ADAL" clId="{AC8D458B-674B-4DE7-8AB6-EDD1E2BC4355}" dt="2024-09-13T13:42:04.433" v="168" actId="255"/>
        <pc:sldMkLst>
          <pc:docMk/>
          <pc:sldMk cId="2749966298" sldId="259"/>
        </pc:sldMkLst>
        <pc:graphicFrameChg chg="mod">
          <ac:chgData name="Sadie France" userId="b7d6a976-0449-421d-8e4f-ccb524b7ca6e" providerId="ADAL" clId="{AC8D458B-674B-4DE7-8AB6-EDD1E2BC4355}" dt="2024-09-13T13:42:04.433" v="168" actId="255"/>
          <ac:graphicFrameMkLst>
            <pc:docMk/>
            <pc:sldMk cId="2749966298" sldId="259"/>
            <ac:graphicFrameMk id="6" creationId="{CC95E4B8-FF04-E8C1-7AF3-DD813DD80B6A}"/>
          </ac:graphicFrameMkLst>
        </pc:graphicFrameChg>
      </pc:sldChg>
      <pc:sldChg chg="addSp delSp modSp mod">
        <pc:chgData name="Sadie France" userId="b7d6a976-0449-421d-8e4f-ccb524b7ca6e" providerId="ADAL" clId="{AC8D458B-674B-4DE7-8AB6-EDD1E2BC4355}" dt="2024-09-13T13:41:47.420" v="166" actId="255"/>
        <pc:sldMkLst>
          <pc:docMk/>
          <pc:sldMk cId="3422866633" sldId="621"/>
        </pc:sldMkLst>
        <pc:spChg chg="add del mod">
          <ac:chgData name="Sadie France" userId="b7d6a976-0449-421d-8e4f-ccb524b7ca6e" providerId="ADAL" clId="{AC8D458B-674B-4DE7-8AB6-EDD1E2BC4355}" dt="2024-09-13T13:41:24.751" v="160"/>
          <ac:spMkLst>
            <pc:docMk/>
            <pc:sldMk cId="3422866633" sldId="621"/>
            <ac:spMk id="4" creationId="{2CD28A88-8688-E208-8CEA-5D492AF6B81E}"/>
          </ac:spMkLst>
        </pc:spChg>
        <pc:graphicFrameChg chg="del modGraphic">
          <ac:chgData name="Sadie France" userId="b7d6a976-0449-421d-8e4f-ccb524b7ca6e" providerId="ADAL" clId="{AC8D458B-674B-4DE7-8AB6-EDD1E2BC4355}" dt="2024-09-13T13:41:22.214" v="159" actId="478"/>
          <ac:graphicFrameMkLst>
            <pc:docMk/>
            <pc:sldMk cId="3422866633" sldId="621"/>
            <ac:graphicFrameMk id="5" creationId="{0472A964-7B28-1FDB-A4CF-37CB0F4A4AD6}"/>
          </ac:graphicFrameMkLst>
        </pc:graphicFrameChg>
        <pc:graphicFrameChg chg="add mod modGraphic">
          <ac:chgData name="Sadie France" userId="b7d6a976-0449-421d-8e4f-ccb524b7ca6e" providerId="ADAL" clId="{AC8D458B-674B-4DE7-8AB6-EDD1E2BC4355}" dt="2024-09-13T13:41:47.420" v="166" actId="255"/>
          <ac:graphicFrameMkLst>
            <pc:docMk/>
            <pc:sldMk cId="3422866633" sldId="621"/>
            <ac:graphicFrameMk id="6" creationId="{472A15EF-863E-4993-FB3B-3233753CFD60}"/>
          </ac:graphicFrameMkLst>
        </pc:graphicFrameChg>
      </pc:sldChg>
      <pc:sldChg chg="modSp mod">
        <pc:chgData name="Sadie France" userId="b7d6a976-0449-421d-8e4f-ccb524b7ca6e" providerId="ADAL" clId="{AC8D458B-674B-4DE7-8AB6-EDD1E2BC4355}" dt="2024-09-13T13:43:58.725" v="184" actId="20577"/>
        <pc:sldMkLst>
          <pc:docMk/>
          <pc:sldMk cId="1276021511" sldId="622"/>
        </pc:sldMkLst>
        <pc:spChg chg="mod">
          <ac:chgData name="Sadie France" userId="b7d6a976-0449-421d-8e4f-ccb524b7ca6e" providerId="ADAL" clId="{AC8D458B-674B-4DE7-8AB6-EDD1E2BC4355}" dt="2024-09-13T13:43:58.725" v="184" actId="20577"/>
          <ac:spMkLst>
            <pc:docMk/>
            <pc:sldMk cId="1276021511" sldId="622"/>
            <ac:spMk id="3" creationId="{EE0E8A6E-8BA8-EC04-BC75-E4B060BB9D30}"/>
          </ac:spMkLst>
        </pc:spChg>
      </pc:sldChg>
      <pc:sldChg chg="modSp new mod">
        <pc:chgData name="Sadie France" userId="b7d6a976-0449-421d-8e4f-ccb524b7ca6e" providerId="ADAL" clId="{AC8D458B-674B-4DE7-8AB6-EDD1E2BC4355}" dt="2024-09-03T14:06:31.294" v="157" actId="20577"/>
        <pc:sldMkLst>
          <pc:docMk/>
          <pc:sldMk cId="2427928326" sldId="629"/>
        </pc:sldMkLst>
        <pc:spChg chg="mod">
          <ac:chgData name="Sadie France" userId="b7d6a976-0449-421d-8e4f-ccb524b7ca6e" providerId="ADAL" clId="{AC8D458B-674B-4DE7-8AB6-EDD1E2BC4355}" dt="2024-09-03T14:06:31.294" v="157" actId="20577"/>
          <ac:spMkLst>
            <pc:docMk/>
            <pc:sldMk cId="2427928326" sldId="629"/>
            <ac:spMk id="2" creationId="{FE843DC4-7754-8D16-D6E8-E201CB7F7B3C}"/>
          </ac:spMkLst>
        </pc:spChg>
        <pc:spChg chg="mod">
          <ac:chgData name="Sadie France" userId="b7d6a976-0449-421d-8e4f-ccb524b7ca6e" providerId="ADAL" clId="{AC8D458B-674B-4DE7-8AB6-EDD1E2BC4355}" dt="2024-09-03T14:05:59.745" v="119" actId="20577"/>
          <ac:spMkLst>
            <pc:docMk/>
            <pc:sldMk cId="2427928326" sldId="629"/>
            <ac:spMk id="3" creationId="{66BCDB13-CFD8-70FE-5B13-8892187AFE10}"/>
          </ac:spMkLst>
        </pc:spChg>
      </pc:sldChg>
    </pc:docChg>
  </pc:docChgLst>
  <pc:docChgLst>
    <pc:chgData name="Sadie France" userId="b7d6a976-0449-421d-8e4f-ccb524b7ca6e" providerId="ADAL" clId="{3BF92705-7573-48C0-8587-D7446AFCF38A}"/>
    <pc:docChg chg="custSel addSld delSld modSld sldOrd">
      <pc:chgData name="Sadie France" userId="b7d6a976-0449-421d-8e4f-ccb524b7ca6e" providerId="ADAL" clId="{3BF92705-7573-48C0-8587-D7446AFCF38A}" dt="2024-10-03T13:51:44.529" v="146"/>
      <pc:docMkLst>
        <pc:docMk/>
      </pc:docMkLst>
      <pc:sldChg chg="add setBg">
        <pc:chgData name="Sadie France" userId="b7d6a976-0449-421d-8e4f-ccb524b7ca6e" providerId="ADAL" clId="{3BF92705-7573-48C0-8587-D7446AFCF38A}" dt="2024-10-03T13:51:14.590" v="145"/>
        <pc:sldMkLst>
          <pc:docMk/>
          <pc:sldMk cId="2105848878" sldId="258"/>
        </pc:sldMkLst>
      </pc:sldChg>
      <pc:sldChg chg="del">
        <pc:chgData name="Sadie France" userId="b7d6a976-0449-421d-8e4f-ccb524b7ca6e" providerId="ADAL" clId="{3BF92705-7573-48C0-8587-D7446AFCF38A}" dt="2024-10-02T14:30:55.453" v="0" actId="47"/>
        <pc:sldMkLst>
          <pc:docMk/>
          <pc:sldMk cId="2749966298" sldId="259"/>
        </pc:sldMkLst>
      </pc:sldChg>
      <pc:sldChg chg="add">
        <pc:chgData name="Sadie France" userId="b7d6a976-0449-421d-8e4f-ccb524b7ca6e" providerId="ADAL" clId="{3BF92705-7573-48C0-8587-D7446AFCF38A}" dt="2024-10-03T13:51:44.529" v="146"/>
        <pc:sldMkLst>
          <pc:docMk/>
          <pc:sldMk cId="3615026355" sldId="259"/>
        </pc:sldMkLst>
      </pc:sldChg>
      <pc:sldChg chg="ord">
        <pc:chgData name="Sadie France" userId="b7d6a976-0449-421d-8e4f-ccb524b7ca6e" providerId="ADAL" clId="{3BF92705-7573-48C0-8587-D7446AFCF38A}" dt="2024-10-02T14:31:48.045" v="2"/>
        <pc:sldMkLst>
          <pc:docMk/>
          <pc:sldMk cId="3829155857" sldId="265"/>
        </pc:sldMkLst>
      </pc:sldChg>
      <pc:sldChg chg="ord">
        <pc:chgData name="Sadie France" userId="b7d6a976-0449-421d-8e4f-ccb524b7ca6e" providerId="ADAL" clId="{3BF92705-7573-48C0-8587-D7446AFCF38A}" dt="2024-10-02T14:57:36.869" v="26"/>
        <pc:sldMkLst>
          <pc:docMk/>
          <pc:sldMk cId="3905637699" sldId="611"/>
        </pc:sldMkLst>
      </pc:sldChg>
      <pc:sldChg chg="modSp mod">
        <pc:chgData name="Sadie France" userId="b7d6a976-0449-421d-8e4f-ccb524b7ca6e" providerId="ADAL" clId="{3BF92705-7573-48C0-8587-D7446AFCF38A}" dt="2024-10-02T14:57:55.579" v="27" actId="5793"/>
        <pc:sldMkLst>
          <pc:docMk/>
          <pc:sldMk cId="82578264" sldId="628"/>
        </pc:sldMkLst>
        <pc:spChg chg="mod">
          <ac:chgData name="Sadie France" userId="b7d6a976-0449-421d-8e4f-ccb524b7ca6e" providerId="ADAL" clId="{3BF92705-7573-48C0-8587-D7446AFCF38A}" dt="2024-10-02T14:57:55.579" v="27" actId="5793"/>
          <ac:spMkLst>
            <pc:docMk/>
            <pc:sldMk cId="82578264" sldId="628"/>
            <ac:spMk id="4" creationId="{30D81401-FE67-78D4-9B8E-E0671565238D}"/>
          </ac:spMkLst>
        </pc:spChg>
      </pc:sldChg>
      <pc:sldChg chg="modSp mod">
        <pc:chgData name="Sadie France" userId="b7d6a976-0449-421d-8e4f-ccb524b7ca6e" providerId="ADAL" clId="{3BF92705-7573-48C0-8587-D7446AFCF38A}" dt="2024-10-03T13:49:01.223" v="140" actId="20577"/>
        <pc:sldMkLst>
          <pc:docMk/>
          <pc:sldMk cId="2427928326" sldId="629"/>
        </pc:sldMkLst>
        <pc:spChg chg="mod">
          <ac:chgData name="Sadie France" userId="b7d6a976-0449-421d-8e4f-ccb524b7ca6e" providerId="ADAL" clId="{3BF92705-7573-48C0-8587-D7446AFCF38A}" dt="2024-10-03T13:49:01.223" v="140" actId="20577"/>
          <ac:spMkLst>
            <pc:docMk/>
            <pc:sldMk cId="2427928326" sldId="629"/>
            <ac:spMk id="3" creationId="{66BCDB13-CFD8-70FE-5B13-8892187AFE10}"/>
          </ac:spMkLst>
        </pc:spChg>
      </pc:sldChg>
      <pc:sldChg chg="modSp new mod">
        <pc:chgData name="Sadie France" userId="b7d6a976-0449-421d-8e4f-ccb524b7ca6e" providerId="ADAL" clId="{3BF92705-7573-48C0-8587-D7446AFCF38A}" dt="2024-10-02T14:50:17.455" v="24"/>
        <pc:sldMkLst>
          <pc:docMk/>
          <pc:sldMk cId="33713809" sldId="630"/>
        </pc:sldMkLst>
        <pc:spChg chg="mod">
          <ac:chgData name="Sadie France" userId="b7d6a976-0449-421d-8e4f-ccb524b7ca6e" providerId="ADAL" clId="{3BF92705-7573-48C0-8587-D7446AFCF38A}" dt="2024-10-02T14:50:15.545" v="23" actId="20577"/>
          <ac:spMkLst>
            <pc:docMk/>
            <pc:sldMk cId="33713809" sldId="630"/>
            <ac:spMk id="2" creationId="{AC291528-515B-1FEB-E4B3-E3EB7C238F23}"/>
          </ac:spMkLst>
        </pc:spChg>
        <pc:spChg chg="mod">
          <ac:chgData name="Sadie France" userId="b7d6a976-0449-421d-8e4f-ccb524b7ca6e" providerId="ADAL" clId="{3BF92705-7573-48C0-8587-D7446AFCF38A}" dt="2024-10-02T14:50:17.455" v="24"/>
          <ac:spMkLst>
            <pc:docMk/>
            <pc:sldMk cId="33713809" sldId="630"/>
            <ac:spMk id="3" creationId="{DB0AAB1E-9B09-DB57-249E-72AA463A47F8}"/>
          </ac:spMkLst>
        </pc:spChg>
      </pc:sldChg>
      <pc:sldChg chg="add">
        <pc:chgData name="Sadie France" userId="b7d6a976-0449-421d-8e4f-ccb524b7ca6e" providerId="ADAL" clId="{3BF92705-7573-48C0-8587-D7446AFCF38A}" dt="2024-10-03T13:50:47.282" v="141"/>
        <pc:sldMkLst>
          <pc:docMk/>
          <pc:sldMk cId="3901495380" sldId="631"/>
        </pc:sldMkLst>
      </pc:sldChg>
      <pc:sldChg chg="modSp add mod">
        <pc:chgData name="Sadie France" userId="b7d6a976-0449-421d-8e4f-ccb524b7ca6e" providerId="ADAL" clId="{3BF92705-7573-48C0-8587-D7446AFCF38A}" dt="2024-10-03T13:50:47.339" v="142" actId="27636"/>
        <pc:sldMkLst>
          <pc:docMk/>
          <pc:sldMk cId="737383902" sldId="632"/>
        </pc:sldMkLst>
        <pc:spChg chg="mod">
          <ac:chgData name="Sadie France" userId="b7d6a976-0449-421d-8e4f-ccb524b7ca6e" providerId="ADAL" clId="{3BF92705-7573-48C0-8587-D7446AFCF38A}" dt="2024-10-03T13:50:47.339" v="142" actId="27636"/>
          <ac:spMkLst>
            <pc:docMk/>
            <pc:sldMk cId="737383902" sldId="632"/>
            <ac:spMk id="3" creationId="{965B0274-9487-116D-AFD1-FEF75A939504}"/>
          </ac:spMkLst>
        </pc:spChg>
      </pc:sldChg>
      <pc:sldChg chg="delSp add setBg delDesignElem">
        <pc:chgData name="Sadie France" userId="b7d6a976-0449-421d-8e4f-ccb524b7ca6e" providerId="ADAL" clId="{3BF92705-7573-48C0-8587-D7446AFCF38A}" dt="2024-10-03T13:51:14.590" v="145"/>
        <pc:sldMkLst>
          <pc:docMk/>
          <pc:sldMk cId="109857222" sldId="633"/>
        </pc:sldMkLst>
        <pc:spChg chg="del">
          <ac:chgData name="Sadie France" userId="b7d6a976-0449-421d-8e4f-ccb524b7ca6e" providerId="ADAL" clId="{3BF92705-7573-48C0-8587-D7446AFCF38A}" dt="2024-10-03T13:51:14.590" v="145"/>
          <ac:spMkLst>
            <pc:docMk/>
            <pc:sldMk cId="109857222" sldId="633"/>
            <ac:spMk id="29" creationId="{6052B113-E2FC-4234-8413-06DDF47ED4E8}"/>
          </ac:spMkLst>
        </pc:spChg>
        <pc:spChg chg="del">
          <ac:chgData name="Sadie France" userId="b7d6a976-0449-421d-8e4f-ccb524b7ca6e" providerId="ADAL" clId="{3BF92705-7573-48C0-8587-D7446AFCF38A}" dt="2024-10-03T13:51:14.590" v="145"/>
          <ac:spMkLst>
            <pc:docMk/>
            <pc:sldMk cId="109857222" sldId="633"/>
            <ac:spMk id="31" creationId="{A2E399C2-EE3C-4F52-92BA-9CA33E7072BD}"/>
          </ac:spMkLst>
        </pc:spChg>
        <pc:spChg chg="del">
          <ac:chgData name="Sadie France" userId="b7d6a976-0449-421d-8e4f-ccb524b7ca6e" providerId="ADAL" clId="{3BF92705-7573-48C0-8587-D7446AFCF38A}" dt="2024-10-03T13:51:14.590" v="145"/>
          <ac:spMkLst>
            <pc:docMk/>
            <pc:sldMk cId="109857222" sldId="633"/>
            <ac:spMk id="33" creationId="{50C3D8A1-AE94-48EF-A40B-960A2153FB77}"/>
          </ac:spMkLst>
        </pc:spChg>
      </pc:sldChg>
      <pc:sldChg chg="delSp add setBg delDesignElem">
        <pc:chgData name="Sadie France" userId="b7d6a976-0449-421d-8e4f-ccb524b7ca6e" providerId="ADAL" clId="{3BF92705-7573-48C0-8587-D7446AFCF38A}" dt="2024-10-03T13:51:14.590" v="145"/>
        <pc:sldMkLst>
          <pc:docMk/>
          <pc:sldMk cId="2517806520" sldId="634"/>
        </pc:sldMkLst>
        <pc:spChg chg="del">
          <ac:chgData name="Sadie France" userId="b7d6a976-0449-421d-8e4f-ccb524b7ca6e" providerId="ADAL" clId="{3BF92705-7573-48C0-8587-D7446AFCF38A}" dt="2024-10-03T13:51:14.590" v="145"/>
          <ac:spMkLst>
            <pc:docMk/>
            <pc:sldMk cId="2517806520" sldId="634"/>
            <ac:spMk id="9" creationId="{C5D27EB0-8BE0-48A7-8570-9A138605F2BA}"/>
          </ac:spMkLst>
        </pc:spChg>
        <pc:spChg chg="del">
          <ac:chgData name="Sadie France" userId="b7d6a976-0449-421d-8e4f-ccb524b7ca6e" providerId="ADAL" clId="{3BF92705-7573-48C0-8587-D7446AFCF38A}" dt="2024-10-03T13:51:14.590" v="145"/>
          <ac:spMkLst>
            <pc:docMk/>
            <pc:sldMk cId="2517806520" sldId="634"/>
            <ac:spMk id="11" creationId="{E7A55D5B-D482-4672-82D9-7C01DF001A49}"/>
          </ac:spMkLst>
        </pc:spChg>
        <pc:spChg chg="del">
          <ac:chgData name="Sadie France" userId="b7d6a976-0449-421d-8e4f-ccb524b7ca6e" providerId="ADAL" clId="{3BF92705-7573-48C0-8587-D7446AFCF38A}" dt="2024-10-03T13:51:14.590" v="145"/>
          <ac:spMkLst>
            <pc:docMk/>
            <pc:sldMk cId="2517806520" sldId="634"/>
            <ac:spMk id="13" creationId="{20405D95-2138-40A6-A919-9C9EB54B5AE4}"/>
          </ac:spMkLst>
        </pc:spChg>
      </pc:sldChg>
      <pc:sldChg chg="add">
        <pc:chgData name="Sadie France" userId="b7d6a976-0449-421d-8e4f-ccb524b7ca6e" providerId="ADAL" clId="{3BF92705-7573-48C0-8587-D7446AFCF38A}" dt="2024-10-03T13:51:44.529" v="146"/>
        <pc:sldMkLst>
          <pc:docMk/>
          <pc:sldMk cId="2368770134" sldId="635"/>
        </pc:sldMkLst>
      </pc:sldChg>
      <pc:sldChg chg="add">
        <pc:chgData name="Sadie France" userId="b7d6a976-0449-421d-8e4f-ccb524b7ca6e" providerId="ADAL" clId="{3BF92705-7573-48C0-8587-D7446AFCF38A}" dt="2024-10-03T13:51:44.529" v="146"/>
        <pc:sldMkLst>
          <pc:docMk/>
          <pc:sldMk cId="3587046681" sldId="636"/>
        </pc:sldMkLst>
      </pc:sldChg>
      <pc:sldChg chg="add">
        <pc:chgData name="Sadie France" userId="b7d6a976-0449-421d-8e4f-ccb524b7ca6e" providerId="ADAL" clId="{3BF92705-7573-48C0-8587-D7446AFCF38A}" dt="2024-10-03T13:51:44.529" v="146"/>
        <pc:sldMkLst>
          <pc:docMk/>
          <pc:sldMk cId="152345064" sldId="637"/>
        </pc:sldMkLst>
      </pc:sldChg>
      <pc:sldChg chg="add">
        <pc:chgData name="Sadie France" userId="b7d6a976-0449-421d-8e4f-ccb524b7ca6e" providerId="ADAL" clId="{3BF92705-7573-48C0-8587-D7446AFCF38A}" dt="2024-10-03T13:51:44.529" v="146"/>
        <pc:sldMkLst>
          <pc:docMk/>
          <pc:sldMk cId="4067996259" sldId="638"/>
        </pc:sldMkLst>
      </pc:sldChg>
    </pc:docChg>
  </pc:docChgLst>
  <pc:docChgLst>
    <pc:chgData name="Sadie France" userId="b7d6a976-0449-421d-8e4f-ccb524b7ca6e" providerId="ADAL" clId="{C3D93E66-3423-4FF9-B838-DD079EC01C0F}"/>
    <pc:docChg chg="undo custSel modSld">
      <pc:chgData name="Sadie France" userId="b7d6a976-0449-421d-8e4f-ccb524b7ca6e" providerId="ADAL" clId="{C3D93E66-3423-4FF9-B838-DD079EC01C0F}" dt="2024-06-26T10:27:23.762" v="233" actId="1076"/>
      <pc:docMkLst>
        <pc:docMk/>
      </pc:docMkLst>
      <pc:sldChg chg="modSp mod">
        <pc:chgData name="Sadie France" userId="b7d6a976-0449-421d-8e4f-ccb524b7ca6e" providerId="ADAL" clId="{C3D93E66-3423-4FF9-B838-DD079EC01C0F}" dt="2024-06-26T10:22:24.157" v="205" actId="14100"/>
        <pc:sldMkLst>
          <pc:docMk/>
          <pc:sldMk cId="2749966298" sldId="259"/>
        </pc:sldMkLst>
        <pc:graphicFrameChg chg="mod">
          <ac:chgData name="Sadie France" userId="b7d6a976-0449-421d-8e4f-ccb524b7ca6e" providerId="ADAL" clId="{C3D93E66-3423-4FF9-B838-DD079EC01C0F}" dt="2024-06-26T10:22:24.157" v="205" actId="14100"/>
          <ac:graphicFrameMkLst>
            <pc:docMk/>
            <pc:sldMk cId="2749966298" sldId="259"/>
            <ac:graphicFrameMk id="6" creationId="{CC95E4B8-FF04-E8C1-7AF3-DD813DD80B6A}"/>
          </ac:graphicFrameMkLst>
        </pc:graphicFrameChg>
      </pc:sldChg>
      <pc:sldChg chg="modSp mod">
        <pc:chgData name="Sadie France" userId="b7d6a976-0449-421d-8e4f-ccb524b7ca6e" providerId="ADAL" clId="{C3D93E66-3423-4FF9-B838-DD079EC01C0F}" dt="2024-06-26T08:07:36.372" v="23" actId="20577"/>
        <pc:sldMkLst>
          <pc:docMk/>
          <pc:sldMk cId="2254972122" sldId="260"/>
        </pc:sldMkLst>
        <pc:spChg chg="mod">
          <ac:chgData name="Sadie France" userId="b7d6a976-0449-421d-8e4f-ccb524b7ca6e" providerId="ADAL" clId="{C3D93E66-3423-4FF9-B838-DD079EC01C0F}" dt="2024-06-26T08:07:36.372" v="23" actId="20577"/>
          <ac:spMkLst>
            <pc:docMk/>
            <pc:sldMk cId="2254972122" sldId="260"/>
            <ac:spMk id="4" creationId="{2AC77B0F-1285-2AE7-C0D6-4D06C30D5A87}"/>
          </ac:spMkLst>
        </pc:spChg>
      </pc:sldChg>
      <pc:sldChg chg="modSp mod">
        <pc:chgData name="Sadie France" userId="b7d6a976-0449-421d-8e4f-ccb524b7ca6e" providerId="ADAL" clId="{C3D93E66-3423-4FF9-B838-DD079EC01C0F}" dt="2024-06-26T08:11:39.042" v="186" actId="20577"/>
        <pc:sldMkLst>
          <pc:docMk/>
          <pc:sldMk cId="2647828271" sldId="262"/>
        </pc:sldMkLst>
        <pc:spChg chg="mod">
          <ac:chgData name="Sadie France" userId="b7d6a976-0449-421d-8e4f-ccb524b7ca6e" providerId="ADAL" clId="{C3D93E66-3423-4FF9-B838-DD079EC01C0F}" dt="2024-06-26T08:11:39.042" v="186" actId="20577"/>
          <ac:spMkLst>
            <pc:docMk/>
            <pc:sldMk cId="2647828271" sldId="262"/>
            <ac:spMk id="13" creationId="{949200D8-5D30-2743-A8F2-254B2C24B1FD}"/>
          </ac:spMkLst>
        </pc:spChg>
      </pc:sldChg>
      <pc:sldChg chg="modSp mod">
        <pc:chgData name="Sadie France" userId="b7d6a976-0449-421d-8e4f-ccb524b7ca6e" providerId="ADAL" clId="{C3D93E66-3423-4FF9-B838-DD079EC01C0F}" dt="2024-06-26T08:11:48.103" v="194" actId="20577"/>
        <pc:sldMkLst>
          <pc:docMk/>
          <pc:sldMk cId="3510165338" sldId="263"/>
        </pc:sldMkLst>
        <pc:spChg chg="mod">
          <ac:chgData name="Sadie France" userId="b7d6a976-0449-421d-8e4f-ccb524b7ca6e" providerId="ADAL" clId="{C3D93E66-3423-4FF9-B838-DD079EC01C0F}" dt="2024-06-26T08:11:48.103" v="194" actId="20577"/>
          <ac:spMkLst>
            <pc:docMk/>
            <pc:sldMk cId="3510165338" sldId="263"/>
            <ac:spMk id="13" creationId="{949200D8-5D30-2743-A8F2-254B2C24B1FD}"/>
          </ac:spMkLst>
        </pc:spChg>
      </pc:sldChg>
      <pc:sldChg chg="modSp mod">
        <pc:chgData name="Sadie France" userId="b7d6a976-0449-421d-8e4f-ccb524b7ca6e" providerId="ADAL" clId="{C3D93E66-3423-4FF9-B838-DD079EC01C0F}" dt="2024-06-26T10:23:03.093" v="218" actId="20577"/>
        <pc:sldMkLst>
          <pc:docMk/>
          <pc:sldMk cId="738905311" sldId="266"/>
        </pc:sldMkLst>
        <pc:spChg chg="mod">
          <ac:chgData name="Sadie France" userId="b7d6a976-0449-421d-8e4f-ccb524b7ca6e" providerId="ADAL" clId="{C3D93E66-3423-4FF9-B838-DD079EC01C0F}" dt="2024-06-26T10:23:03.093" v="218" actId="20577"/>
          <ac:spMkLst>
            <pc:docMk/>
            <pc:sldMk cId="738905311" sldId="266"/>
            <ac:spMk id="4" creationId="{C822845A-2824-5F49-8945-AEC6770ED397}"/>
          </ac:spMkLst>
        </pc:spChg>
      </pc:sldChg>
      <pc:sldChg chg="modSp mod">
        <pc:chgData name="Sadie France" userId="b7d6a976-0449-421d-8e4f-ccb524b7ca6e" providerId="ADAL" clId="{C3D93E66-3423-4FF9-B838-DD079EC01C0F}" dt="2024-06-26T08:10:31.609" v="115" actId="20577"/>
        <pc:sldMkLst>
          <pc:docMk/>
          <pc:sldMk cId="1640921687" sldId="618"/>
        </pc:sldMkLst>
        <pc:spChg chg="mod">
          <ac:chgData name="Sadie France" userId="b7d6a976-0449-421d-8e4f-ccb524b7ca6e" providerId="ADAL" clId="{C3D93E66-3423-4FF9-B838-DD079EC01C0F}" dt="2024-06-26T08:10:31.609" v="115" actId="20577"/>
          <ac:spMkLst>
            <pc:docMk/>
            <pc:sldMk cId="1640921687" sldId="618"/>
            <ac:spMk id="3" creationId="{06EB7F93-1E1A-1073-C572-606F4CAE2A85}"/>
          </ac:spMkLst>
        </pc:spChg>
      </pc:sldChg>
      <pc:sldChg chg="modSp mod">
        <pc:chgData name="Sadie France" userId="b7d6a976-0449-421d-8e4f-ccb524b7ca6e" providerId="ADAL" clId="{C3D93E66-3423-4FF9-B838-DD079EC01C0F}" dt="2024-06-26T08:11:07.804" v="141" actId="20577"/>
        <pc:sldMkLst>
          <pc:docMk/>
          <pc:sldMk cId="3842238786" sldId="620"/>
        </pc:sldMkLst>
        <pc:spChg chg="mod">
          <ac:chgData name="Sadie France" userId="b7d6a976-0449-421d-8e4f-ccb524b7ca6e" providerId="ADAL" clId="{C3D93E66-3423-4FF9-B838-DD079EC01C0F}" dt="2024-06-26T08:11:07.804" v="141" actId="20577"/>
          <ac:spMkLst>
            <pc:docMk/>
            <pc:sldMk cId="3842238786" sldId="620"/>
            <ac:spMk id="5" creationId="{8CF2A476-DAE1-DA32-9693-5AA898EE06CE}"/>
          </ac:spMkLst>
        </pc:spChg>
      </pc:sldChg>
      <pc:sldChg chg="addSp delSp modSp mod">
        <pc:chgData name="Sadie France" userId="b7d6a976-0449-421d-8e4f-ccb524b7ca6e" providerId="ADAL" clId="{C3D93E66-3423-4FF9-B838-DD079EC01C0F}" dt="2024-06-26T08:09:11.435" v="31" actId="1076"/>
        <pc:sldMkLst>
          <pc:docMk/>
          <pc:sldMk cId="3422866633" sldId="621"/>
        </pc:sldMkLst>
        <pc:spChg chg="add del mod">
          <ac:chgData name="Sadie France" userId="b7d6a976-0449-421d-8e4f-ccb524b7ca6e" providerId="ADAL" clId="{C3D93E66-3423-4FF9-B838-DD079EC01C0F}" dt="2024-06-26T08:08:36.973" v="25"/>
          <ac:spMkLst>
            <pc:docMk/>
            <pc:sldMk cId="3422866633" sldId="621"/>
            <ac:spMk id="4" creationId="{BF8B6F08-BC8F-F11C-1EAB-3BF6AD7BD66C}"/>
          </ac:spMkLst>
        </pc:spChg>
        <pc:graphicFrameChg chg="add mod modGraphic">
          <ac:chgData name="Sadie France" userId="b7d6a976-0449-421d-8e4f-ccb524b7ca6e" providerId="ADAL" clId="{C3D93E66-3423-4FF9-B838-DD079EC01C0F}" dt="2024-06-26T08:09:11.435" v="31" actId="1076"/>
          <ac:graphicFrameMkLst>
            <pc:docMk/>
            <pc:sldMk cId="3422866633" sldId="621"/>
            <ac:graphicFrameMk id="5" creationId="{0472A964-7B28-1FDB-A4CF-37CB0F4A4AD6}"/>
          </ac:graphicFrameMkLst>
        </pc:graphicFrameChg>
        <pc:graphicFrameChg chg="del">
          <ac:chgData name="Sadie France" userId="b7d6a976-0449-421d-8e4f-ccb524b7ca6e" providerId="ADAL" clId="{C3D93E66-3423-4FF9-B838-DD079EC01C0F}" dt="2024-06-26T08:07:40.961" v="24" actId="478"/>
          <ac:graphicFrameMkLst>
            <pc:docMk/>
            <pc:sldMk cId="3422866633" sldId="621"/>
            <ac:graphicFrameMk id="9" creationId="{139FD891-239A-6FB1-3A92-04CC56CA9DB1}"/>
          </ac:graphicFrameMkLst>
        </pc:graphicFrameChg>
      </pc:sldChg>
      <pc:sldChg chg="addSp modSp mod">
        <pc:chgData name="Sadie France" userId="b7d6a976-0449-421d-8e4f-ccb524b7ca6e" providerId="ADAL" clId="{C3D93E66-3423-4FF9-B838-DD079EC01C0F}" dt="2024-06-26T10:27:23.762" v="233" actId="1076"/>
        <pc:sldMkLst>
          <pc:docMk/>
          <pc:sldMk cId="484675304" sldId="625"/>
        </pc:sldMkLst>
        <pc:spChg chg="add mod">
          <ac:chgData name="Sadie France" userId="b7d6a976-0449-421d-8e4f-ccb524b7ca6e" providerId="ADAL" clId="{C3D93E66-3423-4FF9-B838-DD079EC01C0F}" dt="2024-06-26T10:26:57.001" v="227" actId="1076"/>
          <ac:spMkLst>
            <pc:docMk/>
            <pc:sldMk cId="484675304" sldId="625"/>
            <ac:spMk id="3" creationId="{F297952A-3908-FD33-C89F-D22E3E1B251A}"/>
          </ac:spMkLst>
        </pc:spChg>
        <pc:spChg chg="add mod">
          <ac:chgData name="Sadie France" userId="b7d6a976-0449-421d-8e4f-ccb524b7ca6e" providerId="ADAL" clId="{C3D93E66-3423-4FF9-B838-DD079EC01C0F}" dt="2024-06-26T10:27:23.762" v="233" actId="1076"/>
          <ac:spMkLst>
            <pc:docMk/>
            <pc:sldMk cId="484675304" sldId="625"/>
            <ac:spMk id="4" creationId="{5FCB0A3E-652A-5B11-B4A8-B58DF013E2AC}"/>
          </ac:spMkLst>
        </pc:spChg>
        <pc:spChg chg="mod">
          <ac:chgData name="Sadie France" userId="b7d6a976-0449-421d-8e4f-ccb524b7ca6e" providerId="ADAL" clId="{C3D93E66-3423-4FF9-B838-DD079EC01C0F}" dt="2024-06-26T10:26:47.936" v="222" actId="21"/>
          <ac:spMkLst>
            <pc:docMk/>
            <pc:sldMk cId="484675304" sldId="625"/>
            <ac:spMk id="19" creationId="{1D131618-5AC9-980C-403A-0C1346042465}"/>
          </ac:spMkLst>
        </pc:sp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svg"/><Relationship Id="rId1" Type="http://schemas.openxmlformats.org/officeDocument/2006/relationships/image" Target="../media/image6.png"/><Relationship Id="rId4" Type="http://schemas.openxmlformats.org/officeDocument/2006/relationships/image" Target="../media/image9.svg"/></Relationships>
</file>

<file path=ppt/diagrams/_rels/drawing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svg"/><Relationship Id="rId1" Type="http://schemas.openxmlformats.org/officeDocument/2006/relationships/image" Target="../media/image6.png"/><Relationship Id="rId4" Type="http://schemas.openxmlformats.org/officeDocument/2006/relationships/image" Target="../media/image9.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29D75D3-5246-4DA3-B849-1FB2F6F9FE9E}"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306C17DB-6E74-4627-9C44-5D84177C89E3}">
      <dgm:prSet/>
      <dgm:spPr/>
      <dgm:t>
        <a:bodyPr/>
        <a:lstStyle/>
        <a:p>
          <a:r>
            <a:rPr lang="en-GB" b="1" i="0"/>
            <a:t>Module Aim</a:t>
          </a:r>
          <a:endParaRPr lang="en-US"/>
        </a:p>
      </dgm:t>
    </dgm:pt>
    <dgm:pt modelId="{85074AB9-58D6-43F8-B6F2-5020E4707BBC}" type="parTrans" cxnId="{486198DA-4DD2-4433-AD5E-1C7EA05E4DAD}">
      <dgm:prSet/>
      <dgm:spPr/>
      <dgm:t>
        <a:bodyPr/>
        <a:lstStyle/>
        <a:p>
          <a:endParaRPr lang="en-US"/>
        </a:p>
      </dgm:t>
    </dgm:pt>
    <dgm:pt modelId="{E24F8152-C121-4D22-9284-F68C6CB7CC50}" type="sibTrans" cxnId="{486198DA-4DD2-4433-AD5E-1C7EA05E4DAD}">
      <dgm:prSet/>
      <dgm:spPr/>
      <dgm:t>
        <a:bodyPr/>
        <a:lstStyle/>
        <a:p>
          <a:endParaRPr lang="en-US"/>
        </a:p>
      </dgm:t>
    </dgm:pt>
    <dgm:pt modelId="{EB805AA0-3550-4A04-84DF-E4D7B77BCC4B}">
      <dgm:prSet/>
      <dgm:spPr/>
      <dgm:t>
        <a:bodyPr/>
        <a:lstStyle/>
        <a:p>
          <a:r>
            <a:rPr lang="en-GB" b="0" i="0" dirty="0"/>
            <a:t>To critically examine the fundamental principles of conducting investigations from initial contact to post trial.</a:t>
          </a:r>
          <a:endParaRPr lang="en-US" dirty="0"/>
        </a:p>
      </dgm:t>
    </dgm:pt>
    <dgm:pt modelId="{58038D72-3440-4AB5-9EAF-25817A39003B}" type="parTrans" cxnId="{7D669A81-BE45-48C9-B9C8-269E25585260}">
      <dgm:prSet/>
      <dgm:spPr/>
      <dgm:t>
        <a:bodyPr/>
        <a:lstStyle/>
        <a:p>
          <a:endParaRPr lang="en-US"/>
        </a:p>
      </dgm:t>
    </dgm:pt>
    <dgm:pt modelId="{FB6D889B-C1C1-4B71-B0C9-2EBE298621E7}" type="sibTrans" cxnId="{7D669A81-BE45-48C9-B9C8-269E25585260}">
      <dgm:prSet/>
      <dgm:spPr/>
      <dgm:t>
        <a:bodyPr/>
        <a:lstStyle/>
        <a:p>
          <a:endParaRPr lang="en-US"/>
        </a:p>
      </dgm:t>
    </dgm:pt>
    <dgm:pt modelId="{859E96A9-27A3-48A6-B4CC-F7E3D69354AC}" type="pres">
      <dgm:prSet presAssocID="{729D75D3-5246-4DA3-B849-1FB2F6F9FE9E}" presName="root" presStyleCnt="0">
        <dgm:presLayoutVars>
          <dgm:dir/>
          <dgm:resizeHandles val="exact"/>
        </dgm:presLayoutVars>
      </dgm:prSet>
      <dgm:spPr/>
    </dgm:pt>
    <dgm:pt modelId="{5643FCC7-0765-468D-AF47-6E0DEA140B81}" type="pres">
      <dgm:prSet presAssocID="{306C17DB-6E74-4627-9C44-5D84177C89E3}" presName="compNode" presStyleCnt="0"/>
      <dgm:spPr/>
    </dgm:pt>
    <dgm:pt modelId="{A8719ECA-6787-46C0-886D-A0DBA73DBAE2}" type="pres">
      <dgm:prSet presAssocID="{306C17DB-6E74-4627-9C44-5D84177C89E3}" presName="bgRect" presStyleLbl="bgShp" presStyleIdx="0" presStyleCnt="2"/>
      <dgm:spPr/>
    </dgm:pt>
    <dgm:pt modelId="{7006ABE5-4E82-4FD0-9571-1FCFAA5B36F8}" type="pres">
      <dgm:prSet presAssocID="{306C17DB-6E74-4627-9C44-5D84177C89E3}"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ullseye"/>
        </a:ext>
      </dgm:extLst>
    </dgm:pt>
    <dgm:pt modelId="{1ECB16D2-197E-454F-9CA9-209738344322}" type="pres">
      <dgm:prSet presAssocID="{306C17DB-6E74-4627-9C44-5D84177C89E3}" presName="spaceRect" presStyleCnt="0"/>
      <dgm:spPr/>
    </dgm:pt>
    <dgm:pt modelId="{C6C2269D-3477-4F77-A042-0A49569F7EA5}" type="pres">
      <dgm:prSet presAssocID="{306C17DB-6E74-4627-9C44-5D84177C89E3}" presName="parTx" presStyleLbl="revTx" presStyleIdx="0" presStyleCnt="2">
        <dgm:presLayoutVars>
          <dgm:chMax val="0"/>
          <dgm:chPref val="0"/>
        </dgm:presLayoutVars>
      </dgm:prSet>
      <dgm:spPr/>
    </dgm:pt>
    <dgm:pt modelId="{65DD7E0B-F163-41E8-BE1F-D2D69E32A2CA}" type="pres">
      <dgm:prSet presAssocID="{E24F8152-C121-4D22-9284-F68C6CB7CC50}" presName="sibTrans" presStyleCnt="0"/>
      <dgm:spPr/>
    </dgm:pt>
    <dgm:pt modelId="{76AFF6B6-7E75-4F45-AA94-6073763B119E}" type="pres">
      <dgm:prSet presAssocID="{EB805AA0-3550-4A04-84DF-E4D7B77BCC4B}" presName="compNode" presStyleCnt="0"/>
      <dgm:spPr/>
    </dgm:pt>
    <dgm:pt modelId="{E87E746F-AA49-40F9-9AEF-3D12380B5453}" type="pres">
      <dgm:prSet presAssocID="{EB805AA0-3550-4A04-84DF-E4D7B77BCC4B}" presName="bgRect" presStyleLbl="bgShp" presStyleIdx="1" presStyleCnt="2"/>
      <dgm:spPr/>
    </dgm:pt>
    <dgm:pt modelId="{470BD290-945D-4AB2-9385-7C65F0278409}" type="pres">
      <dgm:prSet presAssocID="{EB805AA0-3550-4A04-84DF-E4D7B77BCC4B}"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agnifying glass"/>
        </a:ext>
      </dgm:extLst>
    </dgm:pt>
    <dgm:pt modelId="{428F3642-477A-4B95-A8C0-F5EC46FD5EEC}" type="pres">
      <dgm:prSet presAssocID="{EB805AA0-3550-4A04-84DF-E4D7B77BCC4B}" presName="spaceRect" presStyleCnt="0"/>
      <dgm:spPr/>
    </dgm:pt>
    <dgm:pt modelId="{565EC508-7CD1-4CE7-A72F-FCA6EFC8444E}" type="pres">
      <dgm:prSet presAssocID="{EB805AA0-3550-4A04-84DF-E4D7B77BCC4B}" presName="parTx" presStyleLbl="revTx" presStyleIdx="1" presStyleCnt="2">
        <dgm:presLayoutVars>
          <dgm:chMax val="0"/>
          <dgm:chPref val="0"/>
        </dgm:presLayoutVars>
      </dgm:prSet>
      <dgm:spPr/>
    </dgm:pt>
  </dgm:ptLst>
  <dgm:cxnLst>
    <dgm:cxn modelId="{5C042B5E-886B-48AA-8F69-B0D360E8CBE2}" type="presOf" srcId="{306C17DB-6E74-4627-9C44-5D84177C89E3}" destId="{C6C2269D-3477-4F77-A042-0A49569F7EA5}" srcOrd="0" destOrd="0" presId="urn:microsoft.com/office/officeart/2018/2/layout/IconVerticalSolidList"/>
    <dgm:cxn modelId="{DFAD2344-FC5F-4E82-B3FC-0F2D0521D003}" type="presOf" srcId="{729D75D3-5246-4DA3-B849-1FB2F6F9FE9E}" destId="{859E96A9-27A3-48A6-B4CC-F7E3D69354AC}" srcOrd="0" destOrd="0" presId="urn:microsoft.com/office/officeart/2018/2/layout/IconVerticalSolidList"/>
    <dgm:cxn modelId="{7D669A81-BE45-48C9-B9C8-269E25585260}" srcId="{729D75D3-5246-4DA3-B849-1FB2F6F9FE9E}" destId="{EB805AA0-3550-4A04-84DF-E4D7B77BCC4B}" srcOrd="1" destOrd="0" parTransId="{58038D72-3440-4AB5-9EAF-25817A39003B}" sibTransId="{FB6D889B-C1C1-4B71-B0C9-2EBE298621E7}"/>
    <dgm:cxn modelId="{526C58B8-24BC-4ED2-A197-05C86DB66B44}" type="presOf" srcId="{EB805AA0-3550-4A04-84DF-E4D7B77BCC4B}" destId="{565EC508-7CD1-4CE7-A72F-FCA6EFC8444E}" srcOrd="0" destOrd="0" presId="urn:microsoft.com/office/officeart/2018/2/layout/IconVerticalSolidList"/>
    <dgm:cxn modelId="{486198DA-4DD2-4433-AD5E-1C7EA05E4DAD}" srcId="{729D75D3-5246-4DA3-B849-1FB2F6F9FE9E}" destId="{306C17DB-6E74-4627-9C44-5D84177C89E3}" srcOrd="0" destOrd="0" parTransId="{85074AB9-58D6-43F8-B6F2-5020E4707BBC}" sibTransId="{E24F8152-C121-4D22-9284-F68C6CB7CC50}"/>
    <dgm:cxn modelId="{71AD77C7-5C0B-40C2-8855-4F628E39E07F}" type="presParOf" srcId="{859E96A9-27A3-48A6-B4CC-F7E3D69354AC}" destId="{5643FCC7-0765-468D-AF47-6E0DEA140B81}" srcOrd="0" destOrd="0" presId="urn:microsoft.com/office/officeart/2018/2/layout/IconVerticalSolidList"/>
    <dgm:cxn modelId="{CDE9E3BA-7BF4-493C-AD0F-784880997737}" type="presParOf" srcId="{5643FCC7-0765-468D-AF47-6E0DEA140B81}" destId="{A8719ECA-6787-46C0-886D-A0DBA73DBAE2}" srcOrd="0" destOrd="0" presId="urn:microsoft.com/office/officeart/2018/2/layout/IconVerticalSolidList"/>
    <dgm:cxn modelId="{C779CBCE-B2B0-48BC-9A84-76E5647AD74E}" type="presParOf" srcId="{5643FCC7-0765-468D-AF47-6E0DEA140B81}" destId="{7006ABE5-4E82-4FD0-9571-1FCFAA5B36F8}" srcOrd="1" destOrd="0" presId="urn:microsoft.com/office/officeart/2018/2/layout/IconVerticalSolidList"/>
    <dgm:cxn modelId="{4A4DD968-5219-4797-8348-643451708830}" type="presParOf" srcId="{5643FCC7-0765-468D-AF47-6E0DEA140B81}" destId="{1ECB16D2-197E-454F-9CA9-209738344322}" srcOrd="2" destOrd="0" presId="urn:microsoft.com/office/officeart/2018/2/layout/IconVerticalSolidList"/>
    <dgm:cxn modelId="{C8053B1F-786D-4D37-8830-997959535D30}" type="presParOf" srcId="{5643FCC7-0765-468D-AF47-6E0DEA140B81}" destId="{C6C2269D-3477-4F77-A042-0A49569F7EA5}" srcOrd="3" destOrd="0" presId="urn:microsoft.com/office/officeart/2018/2/layout/IconVerticalSolidList"/>
    <dgm:cxn modelId="{566E1F4A-7315-4674-BED7-3115E1DB1FD6}" type="presParOf" srcId="{859E96A9-27A3-48A6-B4CC-F7E3D69354AC}" destId="{65DD7E0B-F163-41E8-BE1F-D2D69E32A2CA}" srcOrd="1" destOrd="0" presId="urn:microsoft.com/office/officeart/2018/2/layout/IconVerticalSolidList"/>
    <dgm:cxn modelId="{22C892B0-A73F-4554-8007-49C67E660C76}" type="presParOf" srcId="{859E96A9-27A3-48A6-B4CC-F7E3D69354AC}" destId="{76AFF6B6-7E75-4F45-AA94-6073763B119E}" srcOrd="2" destOrd="0" presId="urn:microsoft.com/office/officeart/2018/2/layout/IconVerticalSolidList"/>
    <dgm:cxn modelId="{926C892F-B998-4F7A-B96B-AA3E8EC72CBB}" type="presParOf" srcId="{76AFF6B6-7E75-4F45-AA94-6073763B119E}" destId="{E87E746F-AA49-40F9-9AEF-3D12380B5453}" srcOrd="0" destOrd="0" presId="urn:microsoft.com/office/officeart/2018/2/layout/IconVerticalSolidList"/>
    <dgm:cxn modelId="{50FB3974-DC81-4294-8A01-62552C02AB02}" type="presParOf" srcId="{76AFF6B6-7E75-4F45-AA94-6073763B119E}" destId="{470BD290-945D-4AB2-9385-7C65F0278409}" srcOrd="1" destOrd="0" presId="urn:microsoft.com/office/officeart/2018/2/layout/IconVerticalSolidList"/>
    <dgm:cxn modelId="{7570B74B-8E7B-420A-8AC7-5A6CC1D83E11}" type="presParOf" srcId="{76AFF6B6-7E75-4F45-AA94-6073763B119E}" destId="{428F3642-477A-4B95-A8C0-F5EC46FD5EEC}" srcOrd="2" destOrd="0" presId="urn:microsoft.com/office/officeart/2018/2/layout/IconVerticalSolidList"/>
    <dgm:cxn modelId="{AB66AFCD-E826-4229-AC5D-CF17DCB4EFEB}" type="presParOf" srcId="{76AFF6B6-7E75-4F45-AA94-6073763B119E}" destId="{565EC508-7CD1-4CE7-A72F-FCA6EFC8444E}"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6614A1B-C878-4CA4-B691-40D63ED230AF}" type="doc">
      <dgm:prSet loTypeId="urn:microsoft.com/office/officeart/2005/8/layout/default" loCatId="list" qsTypeId="urn:microsoft.com/office/officeart/2005/8/quickstyle/simple4" qsCatId="simple" csTypeId="urn:microsoft.com/office/officeart/2005/8/colors/colorful5" csCatId="colorful" phldr="1"/>
      <dgm:spPr/>
      <dgm:t>
        <a:bodyPr/>
        <a:lstStyle/>
        <a:p>
          <a:endParaRPr lang="en-US"/>
        </a:p>
      </dgm:t>
    </dgm:pt>
    <dgm:pt modelId="{59F21618-0476-4A01-9066-60FCB85F5520}">
      <dgm:prSet/>
      <dgm:spPr/>
      <dgm:t>
        <a:bodyPr/>
        <a:lstStyle/>
        <a:p>
          <a:r>
            <a:rPr lang="en-GB"/>
            <a:t>Component 1: 50% </a:t>
          </a:r>
          <a:br>
            <a:rPr lang="en-GB"/>
          </a:br>
          <a:r>
            <a:rPr lang="en-GB"/>
            <a:t>Role Play </a:t>
          </a:r>
          <a:endParaRPr lang="en-US"/>
        </a:p>
      </dgm:t>
    </dgm:pt>
    <dgm:pt modelId="{0BF0E1C7-3D43-4B2C-A2BC-3FD484BBD032}" type="parTrans" cxnId="{EA36535A-1219-4815-902D-9057FA1CDD89}">
      <dgm:prSet/>
      <dgm:spPr/>
      <dgm:t>
        <a:bodyPr/>
        <a:lstStyle/>
        <a:p>
          <a:endParaRPr lang="en-US"/>
        </a:p>
      </dgm:t>
    </dgm:pt>
    <dgm:pt modelId="{AA114A8D-1BA0-43B7-B916-E88BF2C1CCFF}" type="sibTrans" cxnId="{EA36535A-1219-4815-902D-9057FA1CDD89}">
      <dgm:prSet/>
      <dgm:spPr/>
      <dgm:t>
        <a:bodyPr/>
        <a:lstStyle/>
        <a:p>
          <a:endParaRPr lang="en-US"/>
        </a:p>
      </dgm:t>
    </dgm:pt>
    <dgm:pt modelId="{114FA89B-158E-495D-A885-55D7FD212F80}">
      <dgm:prSet/>
      <dgm:spPr/>
      <dgm:t>
        <a:bodyPr/>
        <a:lstStyle/>
        <a:p>
          <a:r>
            <a:rPr lang="en-GB" dirty="0"/>
            <a:t>Component 2: 50% </a:t>
          </a:r>
        </a:p>
        <a:p>
          <a:r>
            <a:rPr lang="en-GB" dirty="0"/>
            <a:t>Exam (2 hours) </a:t>
          </a:r>
          <a:endParaRPr lang="en-US" dirty="0"/>
        </a:p>
      </dgm:t>
    </dgm:pt>
    <dgm:pt modelId="{DBCBECD0-5560-4475-8B93-36549597DAAC}" type="parTrans" cxnId="{3B49442D-66C2-465F-A29B-F0AFCB5460E5}">
      <dgm:prSet/>
      <dgm:spPr/>
      <dgm:t>
        <a:bodyPr/>
        <a:lstStyle/>
        <a:p>
          <a:endParaRPr lang="en-US"/>
        </a:p>
      </dgm:t>
    </dgm:pt>
    <dgm:pt modelId="{7423E67E-20C5-4ABC-B380-902457FBA997}" type="sibTrans" cxnId="{3B49442D-66C2-465F-A29B-F0AFCB5460E5}">
      <dgm:prSet/>
      <dgm:spPr/>
      <dgm:t>
        <a:bodyPr/>
        <a:lstStyle/>
        <a:p>
          <a:endParaRPr lang="en-US"/>
        </a:p>
      </dgm:t>
    </dgm:pt>
    <dgm:pt modelId="{63ABD08F-A351-6743-A614-3EFDE2B7D4FE}" type="pres">
      <dgm:prSet presAssocID="{46614A1B-C878-4CA4-B691-40D63ED230AF}" presName="diagram" presStyleCnt="0">
        <dgm:presLayoutVars>
          <dgm:dir/>
          <dgm:resizeHandles val="exact"/>
        </dgm:presLayoutVars>
      </dgm:prSet>
      <dgm:spPr/>
    </dgm:pt>
    <dgm:pt modelId="{801499EF-5794-194E-95AC-8B3118416A28}" type="pres">
      <dgm:prSet presAssocID="{59F21618-0476-4A01-9066-60FCB85F5520}" presName="node" presStyleLbl="node1" presStyleIdx="0" presStyleCnt="2">
        <dgm:presLayoutVars>
          <dgm:bulletEnabled val="1"/>
        </dgm:presLayoutVars>
      </dgm:prSet>
      <dgm:spPr/>
    </dgm:pt>
    <dgm:pt modelId="{94821409-EEBF-5648-801E-6DEA0922CBE9}" type="pres">
      <dgm:prSet presAssocID="{AA114A8D-1BA0-43B7-B916-E88BF2C1CCFF}" presName="sibTrans" presStyleCnt="0"/>
      <dgm:spPr/>
    </dgm:pt>
    <dgm:pt modelId="{8F32FBCF-CB94-1B46-A5C7-02384AB4E303}" type="pres">
      <dgm:prSet presAssocID="{114FA89B-158E-495D-A885-55D7FD212F80}" presName="node" presStyleLbl="node1" presStyleIdx="1" presStyleCnt="2">
        <dgm:presLayoutVars>
          <dgm:bulletEnabled val="1"/>
        </dgm:presLayoutVars>
      </dgm:prSet>
      <dgm:spPr/>
    </dgm:pt>
  </dgm:ptLst>
  <dgm:cxnLst>
    <dgm:cxn modelId="{3B49442D-66C2-465F-A29B-F0AFCB5460E5}" srcId="{46614A1B-C878-4CA4-B691-40D63ED230AF}" destId="{114FA89B-158E-495D-A885-55D7FD212F80}" srcOrd="1" destOrd="0" parTransId="{DBCBECD0-5560-4475-8B93-36549597DAAC}" sibTransId="{7423E67E-20C5-4ABC-B380-902457FBA997}"/>
    <dgm:cxn modelId="{EA36535A-1219-4815-902D-9057FA1CDD89}" srcId="{46614A1B-C878-4CA4-B691-40D63ED230AF}" destId="{59F21618-0476-4A01-9066-60FCB85F5520}" srcOrd="0" destOrd="0" parTransId="{0BF0E1C7-3D43-4B2C-A2BC-3FD484BBD032}" sibTransId="{AA114A8D-1BA0-43B7-B916-E88BF2C1CCFF}"/>
    <dgm:cxn modelId="{E0E9FACA-B79F-E54C-B6F6-B05B52DFF23A}" type="presOf" srcId="{114FA89B-158E-495D-A885-55D7FD212F80}" destId="{8F32FBCF-CB94-1B46-A5C7-02384AB4E303}" srcOrd="0" destOrd="0" presId="urn:microsoft.com/office/officeart/2005/8/layout/default"/>
    <dgm:cxn modelId="{33E7ABD5-6F88-8144-BD8A-37976579E931}" type="presOf" srcId="{46614A1B-C878-4CA4-B691-40D63ED230AF}" destId="{63ABD08F-A351-6743-A614-3EFDE2B7D4FE}" srcOrd="0" destOrd="0" presId="urn:microsoft.com/office/officeart/2005/8/layout/default"/>
    <dgm:cxn modelId="{6DC288E6-5178-954C-B945-AFEBD2190306}" type="presOf" srcId="{59F21618-0476-4A01-9066-60FCB85F5520}" destId="{801499EF-5794-194E-95AC-8B3118416A28}" srcOrd="0" destOrd="0" presId="urn:microsoft.com/office/officeart/2005/8/layout/default"/>
    <dgm:cxn modelId="{438CD647-496C-4248-B824-1FA4ACAC316D}" type="presParOf" srcId="{63ABD08F-A351-6743-A614-3EFDE2B7D4FE}" destId="{801499EF-5794-194E-95AC-8B3118416A28}" srcOrd="0" destOrd="0" presId="urn:microsoft.com/office/officeart/2005/8/layout/default"/>
    <dgm:cxn modelId="{C408F66A-B076-204D-8469-9636504380EE}" type="presParOf" srcId="{63ABD08F-A351-6743-A614-3EFDE2B7D4FE}" destId="{94821409-EEBF-5648-801E-6DEA0922CBE9}" srcOrd="1" destOrd="0" presId="urn:microsoft.com/office/officeart/2005/8/layout/default"/>
    <dgm:cxn modelId="{94664EDA-B53A-8A49-8D19-3F729E307E3C}" type="presParOf" srcId="{63ABD08F-A351-6743-A614-3EFDE2B7D4FE}" destId="{8F32FBCF-CB94-1B46-A5C7-02384AB4E303}" srcOrd="2" destOrd="0" presId="urn:microsoft.com/office/officeart/2005/8/layout/default"/>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880BCB2-DC3E-4C6E-8264-44F74C032061}" type="doc">
      <dgm:prSet loTypeId="urn:microsoft.com/office/officeart/2008/layout/LinedList" loCatId="list" qsTypeId="urn:microsoft.com/office/officeart/2005/8/quickstyle/simple4" qsCatId="simple" csTypeId="urn:microsoft.com/office/officeart/2005/8/colors/colorful5" csCatId="colorful" phldr="1"/>
      <dgm:spPr/>
      <dgm:t>
        <a:bodyPr/>
        <a:lstStyle/>
        <a:p>
          <a:endParaRPr lang="en-US"/>
        </a:p>
      </dgm:t>
    </dgm:pt>
    <dgm:pt modelId="{E88DF96A-E07E-49BF-B333-B3983F4E313D}">
      <dgm:prSet custT="1"/>
      <dgm:spPr/>
      <dgm:t>
        <a:bodyPr/>
        <a:lstStyle/>
        <a:p>
          <a:r>
            <a:rPr lang="en-US" sz="2500" dirty="0"/>
            <a:t>Conducting Investigations</a:t>
          </a:r>
        </a:p>
      </dgm:t>
    </dgm:pt>
    <dgm:pt modelId="{79183B1F-A4A6-499D-A87D-680E7722957C}" type="parTrans" cxnId="{DFF27E08-D122-414B-9E14-8453E001DB6D}">
      <dgm:prSet/>
      <dgm:spPr/>
      <dgm:t>
        <a:bodyPr/>
        <a:lstStyle/>
        <a:p>
          <a:endParaRPr lang="en-US"/>
        </a:p>
      </dgm:t>
    </dgm:pt>
    <dgm:pt modelId="{00159AFE-9D06-4079-9BB5-3FC09CB4B369}" type="sibTrans" cxnId="{DFF27E08-D122-414B-9E14-8453E001DB6D}">
      <dgm:prSet/>
      <dgm:spPr/>
      <dgm:t>
        <a:bodyPr/>
        <a:lstStyle/>
        <a:p>
          <a:endParaRPr lang="en-US"/>
        </a:p>
      </dgm:t>
    </dgm:pt>
    <dgm:pt modelId="{AA1C6A0B-6885-4C58-AD0B-D569E1557B7B}">
      <dgm:prSet/>
      <dgm:spPr/>
      <dgm:t>
        <a:bodyPr/>
        <a:lstStyle/>
        <a:p>
          <a:r>
            <a:rPr lang="en-US" dirty="0"/>
            <a:t>Investigation processes</a:t>
          </a:r>
        </a:p>
      </dgm:t>
    </dgm:pt>
    <dgm:pt modelId="{92930434-BFB0-41F8-9005-3BC3BAA7D95D}" type="parTrans" cxnId="{3EA20C69-CD51-4127-A237-DBDAECD47188}">
      <dgm:prSet/>
      <dgm:spPr/>
      <dgm:t>
        <a:bodyPr/>
        <a:lstStyle/>
        <a:p>
          <a:endParaRPr lang="en-US"/>
        </a:p>
      </dgm:t>
    </dgm:pt>
    <dgm:pt modelId="{BE653BC8-AC64-4BC7-9DC7-8A445CDC514B}" type="sibTrans" cxnId="{3EA20C69-CD51-4127-A237-DBDAECD47188}">
      <dgm:prSet/>
      <dgm:spPr/>
      <dgm:t>
        <a:bodyPr/>
        <a:lstStyle/>
        <a:p>
          <a:endParaRPr lang="en-US"/>
        </a:p>
      </dgm:t>
    </dgm:pt>
    <dgm:pt modelId="{062999D7-1D9D-4632-8805-F639FEB3661C}">
      <dgm:prSet/>
      <dgm:spPr/>
      <dgm:t>
        <a:bodyPr/>
        <a:lstStyle/>
        <a:p>
          <a:r>
            <a:rPr lang="en-US"/>
            <a:t>Managing investigations </a:t>
          </a:r>
        </a:p>
      </dgm:t>
    </dgm:pt>
    <dgm:pt modelId="{DF4F0AED-4ABF-42AE-85D0-C8262846E0DA}" type="parTrans" cxnId="{58782824-0075-488E-8D2B-492FE00C0326}">
      <dgm:prSet/>
      <dgm:spPr/>
      <dgm:t>
        <a:bodyPr/>
        <a:lstStyle/>
        <a:p>
          <a:endParaRPr lang="en-US"/>
        </a:p>
      </dgm:t>
    </dgm:pt>
    <dgm:pt modelId="{671DDDE8-600D-4422-A15E-1760E87720DB}" type="sibTrans" cxnId="{58782824-0075-488E-8D2B-492FE00C0326}">
      <dgm:prSet/>
      <dgm:spPr/>
      <dgm:t>
        <a:bodyPr/>
        <a:lstStyle/>
        <a:p>
          <a:endParaRPr lang="en-US"/>
        </a:p>
      </dgm:t>
    </dgm:pt>
    <dgm:pt modelId="{0C9215E4-10BE-4EDC-958F-EECEC40B0580}">
      <dgm:prSet/>
      <dgm:spPr/>
      <dgm:t>
        <a:bodyPr/>
        <a:lstStyle/>
        <a:p>
          <a:r>
            <a:rPr lang="en-US"/>
            <a:t>Forensics </a:t>
          </a:r>
        </a:p>
      </dgm:t>
    </dgm:pt>
    <dgm:pt modelId="{13288068-2B36-4ABE-AC5B-236057F0A236}" type="parTrans" cxnId="{158F2155-0F06-4EAF-AE9B-308D9F3C2F53}">
      <dgm:prSet/>
      <dgm:spPr/>
      <dgm:t>
        <a:bodyPr/>
        <a:lstStyle/>
        <a:p>
          <a:endParaRPr lang="en-US"/>
        </a:p>
      </dgm:t>
    </dgm:pt>
    <dgm:pt modelId="{6703960D-FFD9-4A14-9381-6D57DB43578D}" type="sibTrans" cxnId="{158F2155-0F06-4EAF-AE9B-308D9F3C2F53}">
      <dgm:prSet/>
      <dgm:spPr/>
      <dgm:t>
        <a:bodyPr/>
        <a:lstStyle/>
        <a:p>
          <a:endParaRPr lang="en-US"/>
        </a:p>
      </dgm:t>
    </dgm:pt>
    <dgm:pt modelId="{5E566313-295D-4822-8EE5-FDDA895363A6}">
      <dgm:prSet/>
      <dgm:spPr/>
      <dgm:t>
        <a:bodyPr/>
        <a:lstStyle/>
        <a:p>
          <a:r>
            <a:rPr lang="en-US" dirty="0"/>
            <a:t>Working with suspects, victims and witnesses </a:t>
          </a:r>
        </a:p>
      </dgm:t>
    </dgm:pt>
    <dgm:pt modelId="{1C887AC6-2F69-4D3E-8654-7736EA1A048F}" type="parTrans" cxnId="{7C98D61D-1BEC-41B3-BBFF-628E6853C22A}">
      <dgm:prSet/>
      <dgm:spPr/>
      <dgm:t>
        <a:bodyPr/>
        <a:lstStyle/>
        <a:p>
          <a:endParaRPr lang="en-US"/>
        </a:p>
      </dgm:t>
    </dgm:pt>
    <dgm:pt modelId="{D66059DD-2F67-46EE-BB94-715FA3DBB072}" type="sibTrans" cxnId="{7C98D61D-1BEC-41B3-BBFF-628E6853C22A}">
      <dgm:prSet/>
      <dgm:spPr/>
      <dgm:t>
        <a:bodyPr/>
        <a:lstStyle/>
        <a:p>
          <a:endParaRPr lang="en-US"/>
        </a:p>
      </dgm:t>
    </dgm:pt>
    <dgm:pt modelId="{08DC63FD-98DD-4A03-93E7-4695E35EB977}">
      <dgm:prSet/>
      <dgm:spPr/>
      <dgm:t>
        <a:bodyPr/>
        <a:lstStyle/>
        <a:p>
          <a:r>
            <a:rPr lang="en-US"/>
            <a:t>Interviewing </a:t>
          </a:r>
        </a:p>
      </dgm:t>
    </dgm:pt>
    <dgm:pt modelId="{A9673AEA-62C5-4B4B-A50F-158533D89BAA}" type="parTrans" cxnId="{9D3CED0E-493C-416E-AFC8-95735EFBEC0B}">
      <dgm:prSet/>
      <dgm:spPr/>
      <dgm:t>
        <a:bodyPr/>
        <a:lstStyle/>
        <a:p>
          <a:endParaRPr lang="en-US"/>
        </a:p>
      </dgm:t>
    </dgm:pt>
    <dgm:pt modelId="{6A5F2CC0-7B81-4D4C-A56F-528622B58EE6}" type="sibTrans" cxnId="{9D3CED0E-493C-416E-AFC8-95735EFBEC0B}">
      <dgm:prSet/>
      <dgm:spPr/>
      <dgm:t>
        <a:bodyPr/>
        <a:lstStyle/>
        <a:p>
          <a:endParaRPr lang="en-US"/>
        </a:p>
      </dgm:t>
    </dgm:pt>
    <dgm:pt modelId="{07E7EC57-7893-4870-8609-6E5CA7F4B4E0}">
      <dgm:prSet/>
      <dgm:spPr/>
      <dgm:t>
        <a:bodyPr/>
        <a:lstStyle/>
        <a:p>
          <a:r>
            <a:rPr lang="en-US" dirty="0"/>
            <a:t>Investigative strategies </a:t>
          </a:r>
        </a:p>
      </dgm:t>
    </dgm:pt>
    <dgm:pt modelId="{78E98B89-8FC1-40B3-8D6A-748445F683FE}" type="parTrans" cxnId="{13E0F36E-29D9-4B37-B666-642F99CF5BA0}">
      <dgm:prSet/>
      <dgm:spPr/>
      <dgm:t>
        <a:bodyPr/>
        <a:lstStyle/>
        <a:p>
          <a:endParaRPr lang="en-US"/>
        </a:p>
      </dgm:t>
    </dgm:pt>
    <dgm:pt modelId="{42D04963-97BB-4B2B-A3D2-EF01D9527510}" type="sibTrans" cxnId="{13E0F36E-29D9-4B37-B666-642F99CF5BA0}">
      <dgm:prSet/>
      <dgm:spPr/>
      <dgm:t>
        <a:bodyPr/>
        <a:lstStyle/>
        <a:p>
          <a:endParaRPr lang="en-US"/>
        </a:p>
      </dgm:t>
    </dgm:pt>
    <dgm:pt modelId="{4EE29EC4-C02B-8142-9189-CAF2398285D0}">
      <dgm:prSet/>
      <dgm:spPr/>
      <dgm:t>
        <a:bodyPr/>
        <a:lstStyle/>
        <a:p>
          <a:endParaRPr lang="en-GB" dirty="0"/>
        </a:p>
      </dgm:t>
    </dgm:pt>
    <dgm:pt modelId="{7526E2C4-9727-A544-87B2-ADBF937FE4F3}" type="parTrans" cxnId="{60809267-C48E-8749-9281-1CF585F9BF3A}">
      <dgm:prSet/>
      <dgm:spPr/>
      <dgm:t>
        <a:bodyPr/>
        <a:lstStyle/>
        <a:p>
          <a:endParaRPr lang="en-GB"/>
        </a:p>
      </dgm:t>
    </dgm:pt>
    <dgm:pt modelId="{EA7719D1-CE67-A241-AB5A-2F864A02E42F}" type="sibTrans" cxnId="{60809267-C48E-8749-9281-1CF585F9BF3A}">
      <dgm:prSet/>
      <dgm:spPr/>
      <dgm:t>
        <a:bodyPr/>
        <a:lstStyle/>
        <a:p>
          <a:endParaRPr lang="en-GB"/>
        </a:p>
      </dgm:t>
    </dgm:pt>
    <dgm:pt modelId="{65CEA965-7708-C44E-B86C-D89F475AB0E8}" type="pres">
      <dgm:prSet presAssocID="{4880BCB2-DC3E-4C6E-8264-44F74C032061}" presName="vert0" presStyleCnt="0">
        <dgm:presLayoutVars>
          <dgm:dir/>
          <dgm:animOne val="branch"/>
          <dgm:animLvl val="lvl"/>
        </dgm:presLayoutVars>
      </dgm:prSet>
      <dgm:spPr/>
    </dgm:pt>
    <dgm:pt modelId="{8FD19CBB-ED3F-3D45-A2B9-24FFE988E9D5}" type="pres">
      <dgm:prSet presAssocID="{E88DF96A-E07E-49BF-B333-B3983F4E313D}" presName="thickLine" presStyleLbl="alignNode1" presStyleIdx="0" presStyleCnt="8"/>
      <dgm:spPr/>
    </dgm:pt>
    <dgm:pt modelId="{1EBC1A3C-B14D-DD44-B6BB-F7011B44A12D}" type="pres">
      <dgm:prSet presAssocID="{E88DF96A-E07E-49BF-B333-B3983F4E313D}" presName="horz1" presStyleCnt="0"/>
      <dgm:spPr/>
    </dgm:pt>
    <dgm:pt modelId="{88941CB8-4191-884D-BA76-54D1D2B617AC}" type="pres">
      <dgm:prSet presAssocID="{E88DF96A-E07E-49BF-B333-B3983F4E313D}" presName="tx1" presStyleLbl="revTx" presStyleIdx="0" presStyleCnt="8"/>
      <dgm:spPr/>
    </dgm:pt>
    <dgm:pt modelId="{B494F7A8-713F-3B42-AD83-C12FB6366DEB}" type="pres">
      <dgm:prSet presAssocID="{E88DF96A-E07E-49BF-B333-B3983F4E313D}" presName="vert1" presStyleCnt="0"/>
      <dgm:spPr/>
    </dgm:pt>
    <dgm:pt modelId="{61C827F0-5C2D-4847-875B-AA50C5826FB6}" type="pres">
      <dgm:prSet presAssocID="{AA1C6A0B-6885-4C58-AD0B-D569E1557B7B}" presName="thickLine" presStyleLbl="alignNode1" presStyleIdx="1" presStyleCnt="8"/>
      <dgm:spPr/>
    </dgm:pt>
    <dgm:pt modelId="{DB4CF567-A9CF-264B-BF48-5913D6BD282F}" type="pres">
      <dgm:prSet presAssocID="{AA1C6A0B-6885-4C58-AD0B-D569E1557B7B}" presName="horz1" presStyleCnt="0"/>
      <dgm:spPr/>
    </dgm:pt>
    <dgm:pt modelId="{4327C3AF-A463-2540-9A7A-A5313B55B308}" type="pres">
      <dgm:prSet presAssocID="{AA1C6A0B-6885-4C58-AD0B-D569E1557B7B}" presName="tx1" presStyleLbl="revTx" presStyleIdx="1" presStyleCnt="8"/>
      <dgm:spPr/>
    </dgm:pt>
    <dgm:pt modelId="{E0E9CC89-D196-7449-9B31-32FE8380DA3B}" type="pres">
      <dgm:prSet presAssocID="{AA1C6A0B-6885-4C58-AD0B-D569E1557B7B}" presName="vert1" presStyleCnt="0"/>
      <dgm:spPr/>
    </dgm:pt>
    <dgm:pt modelId="{AF8289B4-F1EC-8B42-B393-3C29E472B325}" type="pres">
      <dgm:prSet presAssocID="{062999D7-1D9D-4632-8805-F639FEB3661C}" presName="thickLine" presStyleLbl="alignNode1" presStyleIdx="2" presStyleCnt="8"/>
      <dgm:spPr/>
    </dgm:pt>
    <dgm:pt modelId="{20BBA8FE-0DAB-F549-A54E-9E7317CF3872}" type="pres">
      <dgm:prSet presAssocID="{062999D7-1D9D-4632-8805-F639FEB3661C}" presName="horz1" presStyleCnt="0"/>
      <dgm:spPr/>
    </dgm:pt>
    <dgm:pt modelId="{852F3919-2447-EE4C-AF92-68EECF627D8C}" type="pres">
      <dgm:prSet presAssocID="{062999D7-1D9D-4632-8805-F639FEB3661C}" presName="tx1" presStyleLbl="revTx" presStyleIdx="2" presStyleCnt="8"/>
      <dgm:spPr/>
    </dgm:pt>
    <dgm:pt modelId="{4E4A74F3-F24D-9C47-B2A0-BE481AF79662}" type="pres">
      <dgm:prSet presAssocID="{062999D7-1D9D-4632-8805-F639FEB3661C}" presName="vert1" presStyleCnt="0"/>
      <dgm:spPr/>
    </dgm:pt>
    <dgm:pt modelId="{1E525F17-BD5A-804F-9A93-FF01C47C253E}" type="pres">
      <dgm:prSet presAssocID="{0C9215E4-10BE-4EDC-958F-EECEC40B0580}" presName="thickLine" presStyleLbl="alignNode1" presStyleIdx="3" presStyleCnt="8"/>
      <dgm:spPr/>
    </dgm:pt>
    <dgm:pt modelId="{DBD9EEC2-BA91-2C4A-8B2C-A811244CC04E}" type="pres">
      <dgm:prSet presAssocID="{0C9215E4-10BE-4EDC-958F-EECEC40B0580}" presName="horz1" presStyleCnt="0"/>
      <dgm:spPr/>
    </dgm:pt>
    <dgm:pt modelId="{887ABA08-8A59-FE4A-BF7F-74FAF6A613BA}" type="pres">
      <dgm:prSet presAssocID="{0C9215E4-10BE-4EDC-958F-EECEC40B0580}" presName="tx1" presStyleLbl="revTx" presStyleIdx="3" presStyleCnt="8"/>
      <dgm:spPr/>
    </dgm:pt>
    <dgm:pt modelId="{DFAEE566-284C-F745-AED5-4E84D7FD56E5}" type="pres">
      <dgm:prSet presAssocID="{0C9215E4-10BE-4EDC-958F-EECEC40B0580}" presName="vert1" presStyleCnt="0"/>
      <dgm:spPr/>
    </dgm:pt>
    <dgm:pt modelId="{87EB6330-8D48-D141-8266-9B212C2EC013}" type="pres">
      <dgm:prSet presAssocID="{5E566313-295D-4822-8EE5-FDDA895363A6}" presName="thickLine" presStyleLbl="alignNode1" presStyleIdx="4" presStyleCnt="8"/>
      <dgm:spPr/>
    </dgm:pt>
    <dgm:pt modelId="{4B095F42-F5B6-BD4A-A37C-DE3757CF60C7}" type="pres">
      <dgm:prSet presAssocID="{5E566313-295D-4822-8EE5-FDDA895363A6}" presName="horz1" presStyleCnt="0"/>
      <dgm:spPr/>
    </dgm:pt>
    <dgm:pt modelId="{653E0292-7D9A-294B-8F78-EA04C19167C3}" type="pres">
      <dgm:prSet presAssocID="{5E566313-295D-4822-8EE5-FDDA895363A6}" presName="tx1" presStyleLbl="revTx" presStyleIdx="4" presStyleCnt="8"/>
      <dgm:spPr/>
    </dgm:pt>
    <dgm:pt modelId="{7CFF120E-CA74-254E-928B-73A7FDAA8708}" type="pres">
      <dgm:prSet presAssocID="{5E566313-295D-4822-8EE5-FDDA895363A6}" presName="vert1" presStyleCnt="0"/>
      <dgm:spPr/>
    </dgm:pt>
    <dgm:pt modelId="{86430EC2-D0C5-6848-91D6-621F7A9B8E8D}" type="pres">
      <dgm:prSet presAssocID="{08DC63FD-98DD-4A03-93E7-4695E35EB977}" presName="thickLine" presStyleLbl="alignNode1" presStyleIdx="5" presStyleCnt="8"/>
      <dgm:spPr/>
    </dgm:pt>
    <dgm:pt modelId="{17F77E95-D53C-004C-AC5C-5782B109FF36}" type="pres">
      <dgm:prSet presAssocID="{08DC63FD-98DD-4A03-93E7-4695E35EB977}" presName="horz1" presStyleCnt="0"/>
      <dgm:spPr/>
    </dgm:pt>
    <dgm:pt modelId="{10B7891D-8C65-8848-8FCF-44BFBC236BB0}" type="pres">
      <dgm:prSet presAssocID="{08DC63FD-98DD-4A03-93E7-4695E35EB977}" presName="tx1" presStyleLbl="revTx" presStyleIdx="5" presStyleCnt="8"/>
      <dgm:spPr/>
    </dgm:pt>
    <dgm:pt modelId="{3DED191D-98CF-7A45-B47C-8E804260E46E}" type="pres">
      <dgm:prSet presAssocID="{08DC63FD-98DD-4A03-93E7-4695E35EB977}" presName="vert1" presStyleCnt="0"/>
      <dgm:spPr/>
    </dgm:pt>
    <dgm:pt modelId="{6F50B2C3-5F69-894A-90E6-A8C18E754119}" type="pres">
      <dgm:prSet presAssocID="{07E7EC57-7893-4870-8609-6E5CA7F4B4E0}" presName="thickLine" presStyleLbl="alignNode1" presStyleIdx="6" presStyleCnt="8"/>
      <dgm:spPr/>
    </dgm:pt>
    <dgm:pt modelId="{6E7DA02E-39EA-6A48-BEFE-B5BF0208970C}" type="pres">
      <dgm:prSet presAssocID="{07E7EC57-7893-4870-8609-6E5CA7F4B4E0}" presName="horz1" presStyleCnt="0"/>
      <dgm:spPr/>
    </dgm:pt>
    <dgm:pt modelId="{2731F99E-1BC0-7648-BFD8-0EBB0DE1A4C0}" type="pres">
      <dgm:prSet presAssocID="{07E7EC57-7893-4870-8609-6E5CA7F4B4E0}" presName="tx1" presStyleLbl="revTx" presStyleIdx="6" presStyleCnt="8"/>
      <dgm:spPr/>
    </dgm:pt>
    <dgm:pt modelId="{54B3B59D-D6E9-5F45-95AA-2A0E2931CCCF}" type="pres">
      <dgm:prSet presAssocID="{07E7EC57-7893-4870-8609-6E5CA7F4B4E0}" presName="vert1" presStyleCnt="0"/>
      <dgm:spPr/>
    </dgm:pt>
    <dgm:pt modelId="{9003FA5E-0B2A-E34B-A5A6-09D21A4F6B7E}" type="pres">
      <dgm:prSet presAssocID="{4EE29EC4-C02B-8142-9189-CAF2398285D0}" presName="thickLine" presStyleLbl="alignNode1" presStyleIdx="7" presStyleCnt="8"/>
      <dgm:spPr/>
    </dgm:pt>
    <dgm:pt modelId="{9FA0AE70-B28D-9C47-9743-DF6B278CB9A7}" type="pres">
      <dgm:prSet presAssocID="{4EE29EC4-C02B-8142-9189-CAF2398285D0}" presName="horz1" presStyleCnt="0"/>
      <dgm:spPr/>
    </dgm:pt>
    <dgm:pt modelId="{BBB9DB46-6825-7B46-A0B6-78F73AF3061D}" type="pres">
      <dgm:prSet presAssocID="{4EE29EC4-C02B-8142-9189-CAF2398285D0}" presName="tx1" presStyleLbl="revTx" presStyleIdx="7" presStyleCnt="8"/>
      <dgm:spPr/>
    </dgm:pt>
    <dgm:pt modelId="{E229D857-C3B7-154F-8569-DEC89BE3823C}" type="pres">
      <dgm:prSet presAssocID="{4EE29EC4-C02B-8142-9189-CAF2398285D0}" presName="vert1" presStyleCnt="0"/>
      <dgm:spPr/>
    </dgm:pt>
  </dgm:ptLst>
  <dgm:cxnLst>
    <dgm:cxn modelId="{DFF27E08-D122-414B-9E14-8453E001DB6D}" srcId="{4880BCB2-DC3E-4C6E-8264-44F74C032061}" destId="{E88DF96A-E07E-49BF-B333-B3983F4E313D}" srcOrd="0" destOrd="0" parTransId="{79183B1F-A4A6-499D-A87D-680E7722957C}" sibTransId="{00159AFE-9D06-4079-9BB5-3FC09CB4B369}"/>
    <dgm:cxn modelId="{C31F630C-362D-E44D-A62C-406D99B6214C}" type="presOf" srcId="{4EE29EC4-C02B-8142-9189-CAF2398285D0}" destId="{BBB9DB46-6825-7B46-A0B6-78F73AF3061D}" srcOrd="0" destOrd="0" presId="urn:microsoft.com/office/officeart/2008/layout/LinedList"/>
    <dgm:cxn modelId="{9D3CED0E-493C-416E-AFC8-95735EFBEC0B}" srcId="{4880BCB2-DC3E-4C6E-8264-44F74C032061}" destId="{08DC63FD-98DD-4A03-93E7-4695E35EB977}" srcOrd="5" destOrd="0" parTransId="{A9673AEA-62C5-4B4B-A50F-158533D89BAA}" sibTransId="{6A5F2CC0-7B81-4D4C-A56F-528622B58EE6}"/>
    <dgm:cxn modelId="{7C98D61D-1BEC-41B3-BBFF-628E6853C22A}" srcId="{4880BCB2-DC3E-4C6E-8264-44F74C032061}" destId="{5E566313-295D-4822-8EE5-FDDA895363A6}" srcOrd="4" destOrd="0" parTransId="{1C887AC6-2F69-4D3E-8654-7736EA1A048F}" sibTransId="{D66059DD-2F67-46EE-BB94-715FA3DBB072}"/>
    <dgm:cxn modelId="{58782824-0075-488E-8D2B-492FE00C0326}" srcId="{4880BCB2-DC3E-4C6E-8264-44F74C032061}" destId="{062999D7-1D9D-4632-8805-F639FEB3661C}" srcOrd="2" destOrd="0" parTransId="{DF4F0AED-4ABF-42AE-85D0-C8262846E0DA}" sibTransId="{671DDDE8-600D-4422-A15E-1760E87720DB}"/>
    <dgm:cxn modelId="{60809267-C48E-8749-9281-1CF585F9BF3A}" srcId="{4880BCB2-DC3E-4C6E-8264-44F74C032061}" destId="{4EE29EC4-C02B-8142-9189-CAF2398285D0}" srcOrd="7" destOrd="0" parTransId="{7526E2C4-9727-A544-87B2-ADBF937FE4F3}" sibTransId="{EA7719D1-CE67-A241-AB5A-2F864A02E42F}"/>
    <dgm:cxn modelId="{3EA20C69-CD51-4127-A237-DBDAECD47188}" srcId="{4880BCB2-DC3E-4C6E-8264-44F74C032061}" destId="{AA1C6A0B-6885-4C58-AD0B-D569E1557B7B}" srcOrd="1" destOrd="0" parTransId="{92930434-BFB0-41F8-9005-3BC3BAA7D95D}" sibTransId="{BE653BC8-AC64-4BC7-9DC7-8A445CDC514B}"/>
    <dgm:cxn modelId="{13E0F36E-29D9-4B37-B666-642F99CF5BA0}" srcId="{4880BCB2-DC3E-4C6E-8264-44F74C032061}" destId="{07E7EC57-7893-4870-8609-6E5CA7F4B4E0}" srcOrd="6" destOrd="0" parTransId="{78E98B89-8FC1-40B3-8D6A-748445F683FE}" sibTransId="{42D04963-97BB-4B2B-A3D2-EF01D9527510}"/>
    <dgm:cxn modelId="{158F2155-0F06-4EAF-AE9B-308D9F3C2F53}" srcId="{4880BCB2-DC3E-4C6E-8264-44F74C032061}" destId="{0C9215E4-10BE-4EDC-958F-EECEC40B0580}" srcOrd="3" destOrd="0" parTransId="{13288068-2B36-4ABE-AC5B-236057F0A236}" sibTransId="{6703960D-FFD9-4A14-9381-6D57DB43578D}"/>
    <dgm:cxn modelId="{D5E50477-8AFF-314E-A254-7FC17E4BEEF7}" type="presOf" srcId="{08DC63FD-98DD-4A03-93E7-4695E35EB977}" destId="{10B7891D-8C65-8848-8FCF-44BFBC236BB0}" srcOrd="0" destOrd="0" presId="urn:microsoft.com/office/officeart/2008/layout/LinedList"/>
    <dgm:cxn modelId="{234E4D5A-1A59-2E46-88D6-357499B6651C}" type="presOf" srcId="{062999D7-1D9D-4632-8805-F639FEB3661C}" destId="{852F3919-2447-EE4C-AF92-68EECF627D8C}" srcOrd="0" destOrd="0" presId="urn:microsoft.com/office/officeart/2008/layout/LinedList"/>
    <dgm:cxn modelId="{19DDA087-92B6-7F46-B370-27F1FAB6D4F0}" type="presOf" srcId="{0C9215E4-10BE-4EDC-958F-EECEC40B0580}" destId="{887ABA08-8A59-FE4A-BF7F-74FAF6A613BA}" srcOrd="0" destOrd="0" presId="urn:microsoft.com/office/officeart/2008/layout/LinedList"/>
    <dgm:cxn modelId="{D8B5A990-9F00-444D-9635-A66901A22822}" type="presOf" srcId="{07E7EC57-7893-4870-8609-6E5CA7F4B4E0}" destId="{2731F99E-1BC0-7648-BFD8-0EBB0DE1A4C0}" srcOrd="0" destOrd="0" presId="urn:microsoft.com/office/officeart/2008/layout/LinedList"/>
    <dgm:cxn modelId="{4A23F8A1-E5C6-7F4E-8901-47E5741B3E5C}" type="presOf" srcId="{AA1C6A0B-6885-4C58-AD0B-D569E1557B7B}" destId="{4327C3AF-A463-2540-9A7A-A5313B55B308}" srcOrd="0" destOrd="0" presId="urn:microsoft.com/office/officeart/2008/layout/LinedList"/>
    <dgm:cxn modelId="{4E2197D0-F4F6-B74A-B1AC-4712C0A3657E}" type="presOf" srcId="{5E566313-295D-4822-8EE5-FDDA895363A6}" destId="{653E0292-7D9A-294B-8F78-EA04C19167C3}" srcOrd="0" destOrd="0" presId="urn:microsoft.com/office/officeart/2008/layout/LinedList"/>
    <dgm:cxn modelId="{FA785CF3-D9D7-B748-A946-088E2DB29FAD}" type="presOf" srcId="{E88DF96A-E07E-49BF-B333-B3983F4E313D}" destId="{88941CB8-4191-884D-BA76-54D1D2B617AC}" srcOrd="0" destOrd="0" presId="urn:microsoft.com/office/officeart/2008/layout/LinedList"/>
    <dgm:cxn modelId="{D96D0EF9-64BF-434A-A8DF-549F5D2C8A02}" type="presOf" srcId="{4880BCB2-DC3E-4C6E-8264-44F74C032061}" destId="{65CEA965-7708-C44E-B86C-D89F475AB0E8}" srcOrd="0" destOrd="0" presId="urn:microsoft.com/office/officeart/2008/layout/LinedList"/>
    <dgm:cxn modelId="{FE587232-4D5F-BC45-8131-E5287FD59D6F}" type="presParOf" srcId="{65CEA965-7708-C44E-B86C-D89F475AB0E8}" destId="{8FD19CBB-ED3F-3D45-A2B9-24FFE988E9D5}" srcOrd="0" destOrd="0" presId="urn:microsoft.com/office/officeart/2008/layout/LinedList"/>
    <dgm:cxn modelId="{A8B35475-07B5-E844-85AE-BE65C61F1A55}" type="presParOf" srcId="{65CEA965-7708-C44E-B86C-D89F475AB0E8}" destId="{1EBC1A3C-B14D-DD44-B6BB-F7011B44A12D}" srcOrd="1" destOrd="0" presId="urn:microsoft.com/office/officeart/2008/layout/LinedList"/>
    <dgm:cxn modelId="{A289F944-0A1D-4845-8A59-70CDE6E45AAB}" type="presParOf" srcId="{1EBC1A3C-B14D-DD44-B6BB-F7011B44A12D}" destId="{88941CB8-4191-884D-BA76-54D1D2B617AC}" srcOrd="0" destOrd="0" presId="urn:microsoft.com/office/officeart/2008/layout/LinedList"/>
    <dgm:cxn modelId="{7BE34711-1A36-BC4E-802A-C7619E983CFA}" type="presParOf" srcId="{1EBC1A3C-B14D-DD44-B6BB-F7011B44A12D}" destId="{B494F7A8-713F-3B42-AD83-C12FB6366DEB}" srcOrd="1" destOrd="0" presId="urn:microsoft.com/office/officeart/2008/layout/LinedList"/>
    <dgm:cxn modelId="{D9300B2D-ECF9-AA4F-B81C-63A1BBCB01B7}" type="presParOf" srcId="{65CEA965-7708-C44E-B86C-D89F475AB0E8}" destId="{61C827F0-5C2D-4847-875B-AA50C5826FB6}" srcOrd="2" destOrd="0" presId="urn:microsoft.com/office/officeart/2008/layout/LinedList"/>
    <dgm:cxn modelId="{03282B05-1783-CE42-A649-00CC30FC267C}" type="presParOf" srcId="{65CEA965-7708-C44E-B86C-D89F475AB0E8}" destId="{DB4CF567-A9CF-264B-BF48-5913D6BD282F}" srcOrd="3" destOrd="0" presId="urn:microsoft.com/office/officeart/2008/layout/LinedList"/>
    <dgm:cxn modelId="{9AA7EC28-31CD-5945-B6C8-F1C1858BC9F8}" type="presParOf" srcId="{DB4CF567-A9CF-264B-BF48-5913D6BD282F}" destId="{4327C3AF-A463-2540-9A7A-A5313B55B308}" srcOrd="0" destOrd="0" presId="urn:microsoft.com/office/officeart/2008/layout/LinedList"/>
    <dgm:cxn modelId="{81E91A1C-3E5E-544E-B21D-F43F04DD7568}" type="presParOf" srcId="{DB4CF567-A9CF-264B-BF48-5913D6BD282F}" destId="{E0E9CC89-D196-7449-9B31-32FE8380DA3B}" srcOrd="1" destOrd="0" presId="urn:microsoft.com/office/officeart/2008/layout/LinedList"/>
    <dgm:cxn modelId="{1B47CA6A-B0F5-7346-9368-1A558B0D3C5E}" type="presParOf" srcId="{65CEA965-7708-C44E-B86C-D89F475AB0E8}" destId="{AF8289B4-F1EC-8B42-B393-3C29E472B325}" srcOrd="4" destOrd="0" presId="urn:microsoft.com/office/officeart/2008/layout/LinedList"/>
    <dgm:cxn modelId="{950A04FB-2B20-9344-A232-90D60138A711}" type="presParOf" srcId="{65CEA965-7708-C44E-B86C-D89F475AB0E8}" destId="{20BBA8FE-0DAB-F549-A54E-9E7317CF3872}" srcOrd="5" destOrd="0" presId="urn:microsoft.com/office/officeart/2008/layout/LinedList"/>
    <dgm:cxn modelId="{008E73AB-6556-B24B-BF9F-49D400FA046F}" type="presParOf" srcId="{20BBA8FE-0DAB-F549-A54E-9E7317CF3872}" destId="{852F3919-2447-EE4C-AF92-68EECF627D8C}" srcOrd="0" destOrd="0" presId="urn:microsoft.com/office/officeart/2008/layout/LinedList"/>
    <dgm:cxn modelId="{51CA55BE-3024-384A-BE80-1EA26BE5F362}" type="presParOf" srcId="{20BBA8FE-0DAB-F549-A54E-9E7317CF3872}" destId="{4E4A74F3-F24D-9C47-B2A0-BE481AF79662}" srcOrd="1" destOrd="0" presId="urn:microsoft.com/office/officeart/2008/layout/LinedList"/>
    <dgm:cxn modelId="{B98F0347-9117-6D40-AA84-60139E560E91}" type="presParOf" srcId="{65CEA965-7708-C44E-B86C-D89F475AB0E8}" destId="{1E525F17-BD5A-804F-9A93-FF01C47C253E}" srcOrd="6" destOrd="0" presId="urn:microsoft.com/office/officeart/2008/layout/LinedList"/>
    <dgm:cxn modelId="{5ED440E5-036B-4343-9D56-674BCE1F205C}" type="presParOf" srcId="{65CEA965-7708-C44E-B86C-D89F475AB0E8}" destId="{DBD9EEC2-BA91-2C4A-8B2C-A811244CC04E}" srcOrd="7" destOrd="0" presId="urn:microsoft.com/office/officeart/2008/layout/LinedList"/>
    <dgm:cxn modelId="{AE341998-C75E-A546-A48D-FED381F7A4AB}" type="presParOf" srcId="{DBD9EEC2-BA91-2C4A-8B2C-A811244CC04E}" destId="{887ABA08-8A59-FE4A-BF7F-74FAF6A613BA}" srcOrd="0" destOrd="0" presId="urn:microsoft.com/office/officeart/2008/layout/LinedList"/>
    <dgm:cxn modelId="{5D106C21-3B89-3643-9A2C-51EA610A0001}" type="presParOf" srcId="{DBD9EEC2-BA91-2C4A-8B2C-A811244CC04E}" destId="{DFAEE566-284C-F745-AED5-4E84D7FD56E5}" srcOrd="1" destOrd="0" presId="urn:microsoft.com/office/officeart/2008/layout/LinedList"/>
    <dgm:cxn modelId="{A27BBEE4-AF45-504B-84A4-487C853E5AE7}" type="presParOf" srcId="{65CEA965-7708-C44E-B86C-D89F475AB0E8}" destId="{87EB6330-8D48-D141-8266-9B212C2EC013}" srcOrd="8" destOrd="0" presId="urn:microsoft.com/office/officeart/2008/layout/LinedList"/>
    <dgm:cxn modelId="{FF1E000D-0F45-1C40-8308-ABBD6B5196CD}" type="presParOf" srcId="{65CEA965-7708-C44E-B86C-D89F475AB0E8}" destId="{4B095F42-F5B6-BD4A-A37C-DE3757CF60C7}" srcOrd="9" destOrd="0" presId="urn:microsoft.com/office/officeart/2008/layout/LinedList"/>
    <dgm:cxn modelId="{D2FF6F23-9640-C941-A223-AFCD5810BCEA}" type="presParOf" srcId="{4B095F42-F5B6-BD4A-A37C-DE3757CF60C7}" destId="{653E0292-7D9A-294B-8F78-EA04C19167C3}" srcOrd="0" destOrd="0" presId="urn:microsoft.com/office/officeart/2008/layout/LinedList"/>
    <dgm:cxn modelId="{B0528D82-63B0-1E48-999D-5935F9EC2D4A}" type="presParOf" srcId="{4B095F42-F5B6-BD4A-A37C-DE3757CF60C7}" destId="{7CFF120E-CA74-254E-928B-73A7FDAA8708}" srcOrd="1" destOrd="0" presId="urn:microsoft.com/office/officeart/2008/layout/LinedList"/>
    <dgm:cxn modelId="{3F961144-60C8-594D-B149-E78CB898FE1E}" type="presParOf" srcId="{65CEA965-7708-C44E-B86C-D89F475AB0E8}" destId="{86430EC2-D0C5-6848-91D6-621F7A9B8E8D}" srcOrd="10" destOrd="0" presId="urn:microsoft.com/office/officeart/2008/layout/LinedList"/>
    <dgm:cxn modelId="{AEBE9762-4A0A-C748-869E-EE805FF7CCBE}" type="presParOf" srcId="{65CEA965-7708-C44E-B86C-D89F475AB0E8}" destId="{17F77E95-D53C-004C-AC5C-5782B109FF36}" srcOrd="11" destOrd="0" presId="urn:microsoft.com/office/officeart/2008/layout/LinedList"/>
    <dgm:cxn modelId="{271B6161-5190-BF4E-9BA1-0BBC39AB1125}" type="presParOf" srcId="{17F77E95-D53C-004C-AC5C-5782B109FF36}" destId="{10B7891D-8C65-8848-8FCF-44BFBC236BB0}" srcOrd="0" destOrd="0" presId="urn:microsoft.com/office/officeart/2008/layout/LinedList"/>
    <dgm:cxn modelId="{3D0AB483-7524-9D46-97A2-DF274E863C73}" type="presParOf" srcId="{17F77E95-D53C-004C-AC5C-5782B109FF36}" destId="{3DED191D-98CF-7A45-B47C-8E804260E46E}" srcOrd="1" destOrd="0" presId="urn:microsoft.com/office/officeart/2008/layout/LinedList"/>
    <dgm:cxn modelId="{61786A03-C968-9748-8429-421FEB2DCB14}" type="presParOf" srcId="{65CEA965-7708-C44E-B86C-D89F475AB0E8}" destId="{6F50B2C3-5F69-894A-90E6-A8C18E754119}" srcOrd="12" destOrd="0" presId="urn:microsoft.com/office/officeart/2008/layout/LinedList"/>
    <dgm:cxn modelId="{94AE00E5-6226-D741-8D65-1DED13C938AC}" type="presParOf" srcId="{65CEA965-7708-C44E-B86C-D89F475AB0E8}" destId="{6E7DA02E-39EA-6A48-BEFE-B5BF0208970C}" srcOrd="13" destOrd="0" presId="urn:microsoft.com/office/officeart/2008/layout/LinedList"/>
    <dgm:cxn modelId="{B343FB6F-7FFA-BA4D-873D-54C5BED4BE3E}" type="presParOf" srcId="{6E7DA02E-39EA-6A48-BEFE-B5BF0208970C}" destId="{2731F99E-1BC0-7648-BFD8-0EBB0DE1A4C0}" srcOrd="0" destOrd="0" presId="urn:microsoft.com/office/officeart/2008/layout/LinedList"/>
    <dgm:cxn modelId="{7A0FB2E5-53E9-D941-BB37-E30C92ADDE7F}" type="presParOf" srcId="{6E7DA02E-39EA-6A48-BEFE-B5BF0208970C}" destId="{54B3B59D-D6E9-5F45-95AA-2A0E2931CCCF}" srcOrd="1" destOrd="0" presId="urn:microsoft.com/office/officeart/2008/layout/LinedList"/>
    <dgm:cxn modelId="{3A409002-96F8-1248-AC0F-A1882ECE3C04}" type="presParOf" srcId="{65CEA965-7708-C44E-B86C-D89F475AB0E8}" destId="{9003FA5E-0B2A-E34B-A5A6-09D21A4F6B7E}" srcOrd="14" destOrd="0" presId="urn:microsoft.com/office/officeart/2008/layout/LinedList"/>
    <dgm:cxn modelId="{C635DF75-7238-274C-BB54-B106327C96A6}" type="presParOf" srcId="{65CEA965-7708-C44E-B86C-D89F475AB0E8}" destId="{9FA0AE70-B28D-9C47-9743-DF6B278CB9A7}" srcOrd="15" destOrd="0" presId="urn:microsoft.com/office/officeart/2008/layout/LinedList"/>
    <dgm:cxn modelId="{AD54BD40-1DB9-DD49-8C9D-737427EF6169}" type="presParOf" srcId="{9FA0AE70-B28D-9C47-9743-DF6B278CB9A7}" destId="{BBB9DB46-6825-7B46-A0B6-78F73AF3061D}" srcOrd="0" destOrd="0" presId="urn:microsoft.com/office/officeart/2008/layout/LinedList"/>
    <dgm:cxn modelId="{A9070C5E-B554-494E-8855-251C561D989D}" type="presParOf" srcId="{9FA0AE70-B28D-9C47-9743-DF6B278CB9A7}" destId="{E229D857-C3B7-154F-8569-DEC89BE3823C}"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ABF0DC2-6C4D-4BCC-B34B-4EE59708DB70}" type="doc">
      <dgm:prSet loTypeId="urn:microsoft.com/office/officeart/2008/layout/LinedList" loCatId="list" qsTypeId="urn:microsoft.com/office/officeart/2005/8/quickstyle/simple1" qsCatId="simple" csTypeId="urn:microsoft.com/office/officeart/2005/8/colors/colorful2" csCatId="colorful" phldr="1"/>
      <dgm:spPr/>
      <dgm:t>
        <a:bodyPr/>
        <a:lstStyle/>
        <a:p>
          <a:endParaRPr lang="en-US"/>
        </a:p>
      </dgm:t>
    </dgm:pt>
    <dgm:pt modelId="{98FCACE2-2A06-49DC-8AF1-8A92D9CC2D3C}">
      <dgm:prSet/>
      <dgm:spPr/>
      <dgm:t>
        <a:bodyPr/>
        <a:lstStyle/>
        <a:p>
          <a:r>
            <a:rPr lang="en-US" dirty="0"/>
            <a:t>To explore what the term ‘Conducting Investigations’ mean (overview)</a:t>
          </a:r>
        </a:p>
      </dgm:t>
    </dgm:pt>
    <dgm:pt modelId="{41D76B92-F584-4CBB-9711-C517B3907A4C}" type="parTrans" cxnId="{7977E0B1-B1D5-499A-91BD-1ECAFA61C285}">
      <dgm:prSet/>
      <dgm:spPr/>
      <dgm:t>
        <a:bodyPr/>
        <a:lstStyle/>
        <a:p>
          <a:endParaRPr lang="en-US"/>
        </a:p>
      </dgm:t>
    </dgm:pt>
    <dgm:pt modelId="{97543389-9950-4F6B-A333-C0D8EE7BE531}" type="sibTrans" cxnId="{7977E0B1-B1D5-499A-91BD-1ECAFA61C285}">
      <dgm:prSet/>
      <dgm:spPr/>
      <dgm:t>
        <a:bodyPr/>
        <a:lstStyle/>
        <a:p>
          <a:endParaRPr lang="en-US"/>
        </a:p>
      </dgm:t>
    </dgm:pt>
    <dgm:pt modelId="{295B7232-A7A5-45AF-BA30-7DF482D2EE00}">
      <dgm:prSet/>
      <dgm:spPr/>
      <dgm:t>
        <a:bodyPr/>
        <a:lstStyle/>
        <a:p>
          <a:r>
            <a:rPr lang="en-US" dirty="0"/>
            <a:t>To examine fundamental principles, legislation and powers related to conducting investigations</a:t>
          </a:r>
        </a:p>
      </dgm:t>
    </dgm:pt>
    <dgm:pt modelId="{FB270E49-4860-453B-8A30-F3BC85EECFC6}" type="parTrans" cxnId="{AEEFC8B5-38DA-403C-8A48-160E213E0945}">
      <dgm:prSet/>
      <dgm:spPr/>
      <dgm:t>
        <a:bodyPr/>
        <a:lstStyle/>
        <a:p>
          <a:endParaRPr lang="en-US"/>
        </a:p>
      </dgm:t>
    </dgm:pt>
    <dgm:pt modelId="{90EABD1E-C63D-4B22-9416-EA8194284918}" type="sibTrans" cxnId="{AEEFC8B5-38DA-403C-8A48-160E213E0945}">
      <dgm:prSet/>
      <dgm:spPr/>
      <dgm:t>
        <a:bodyPr/>
        <a:lstStyle/>
        <a:p>
          <a:endParaRPr lang="en-US"/>
        </a:p>
      </dgm:t>
    </dgm:pt>
    <dgm:pt modelId="{B8188FD9-F985-421B-96DD-75DA69B87A86}">
      <dgm:prSet/>
      <dgm:spPr/>
      <dgm:t>
        <a:bodyPr/>
        <a:lstStyle/>
        <a:p>
          <a:r>
            <a:rPr lang="en-US" dirty="0"/>
            <a:t>To understand definitions such as 'criminal investigations' and 'investigator'</a:t>
          </a:r>
        </a:p>
      </dgm:t>
    </dgm:pt>
    <dgm:pt modelId="{E7314C17-425A-4D71-93B3-6C6A904EE4EF}" type="parTrans" cxnId="{523E8BC8-F6F3-42CC-B790-6EBBA8928FC1}">
      <dgm:prSet/>
      <dgm:spPr/>
      <dgm:t>
        <a:bodyPr/>
        <a:lstStyle/>
        <a:p>
          <a:endParaRPr lang="en-US"/>
        </a:p>
      </dgm:t>
    </dgm:pt>
    <dgm:pt modelId="{C435E90B-A75D-436F-8631-A078A20DF42F}" type="sibTrans" cxnId="{523E8BC8-F6F3-42CC-B790-6EBBA8928FC1}">
      <dgm:prSet/>
      <dgm:spPr/>
      <dgm:t>
        <a:bodyPr/>
        <a:lstStyle/>
        <a:p>
          <a:endParaRPr lang="en-US"/>
        </a:p>
      </dgm:t>
    </dgm:pt>
    <dgm:pt modelId="{23727799-3CB1-304B-9868-3D541BD4300A}">
      <dgm:prSet/>
      <dgm:spPr/>
      <dgm:t>
        <a:bodyPr/>
        <a:lstStyle/>
        <a:p>
          <a:r>
            <a:rPr lang="en-GB" dirty="0"/>
            <a:t>To explore Human Rights act 1998</a:t>
          </a:r>
        </a:p>
      </dgm:t>
    </dgm:pt>
    <dgm:pt modelId="{81993B16-78B7-F54C-971C-C93ED1A2B6E5}" type="parTrans" cxnId="{66948ECF-E1C8-F142-90B4-887CE479B76D}">
      <dgm:prSet/>
      <dgm:spPr/>
      <dgm:t>
        <a:bodyPr/>
        <a:lstStyle/>
        <a:p>
          <a:endParaRPr lang="en-GB"/>
        </a:p>
      </dgm:t>
    </dgm:pt>
    <dgm:pt modelId="{EEED3B80-11C0-2845-95B9-2E47C0E781B1}" type="sibTrans" cxnId="{66948ECF-E1C8-F142-90B4-887CE479B76D}">
      <dgm:prSet/>
      <dgm:spPr/>
      <dgm:t>
        <a:bodyPr/>
        <a:lstStyle/>
        <a:p>
          <a:endParaRPr lang="en-GB"/>
        </a:p>
      </dgm:t>
    </dgm:pt>
    <dgm:pt modelId="{31A56E24-1CC6-DF4B-9FE4-BE272C4F919D}" type="pres">
      <dgm:prSet presAssocID="{6ABF0DC2-6C4D-4BCC-B34B-4EE59708DB70}" presName="vert0" presStyleCnt="0">
        <dgm:presLayoutVars>
          <dgm:dir/>
          <dgm:animOne val="branch"/>
          <dgm:animLvl val="lvl"/>
        </dgm:presLayoutVars>
      </dgm:prSet>
      <dgm:spPr/>
    </dgm:pt>
    <dgm:pt modelId="{782EC892-9FEE-B641-9D7D-434B7486873A}" type="pres">
      <dgm:prSet presAssocID="{98FCACE2-2A06-49DC-8AF1-8A92D9CC2D3C}" presName="thickLine" presStyleLbl="alignNode1" presStyleIdx="0" presStyleCnt="4"/>
      <dgm:spPr/>
    </dgm:pt>
    <dgm:pt modelId="{E1D3B5C9-0CE3-D04D-8EE2-C510B2E2F138}" type="pres">
      <dgm:prSet presAssocID="{98FCACE2-2A06-49DC-8AF1-8A92D9CC2D3C}" presName="horz1" presStyleCnt="0"/>
      <dgm:spPr/>
    </dgm:pt>
    <dgm:pt modelId="{7C1B3CCE-7088-D442-8F01-8AAE60A8453A}" type="pres">
      <dgm:prSet presAssocID="{98FCACE2-2A06-49DC-8AF1-8A92D9CC2D3C}" presName="tx1" presStyleLbl="revTx" presStyleIdx="0" presStyleCnt="4"/>
      <dgm:spPr/>
    </dgm:pt>
    <dgm:pt modelId="{89BA78A6-3E40-1A42-9AD6-9107CE7FFA50}" type="pres">
      <dgm:prSet presAssocID="{98FCACE2-2A06-49DC-8AF1-8A92D9CC2D3C}" presName="vert1" presStyleCnt="0"/>
      <dgm:spPr/>
    </dgm:pt>
    <dgm:pt modelId="{B5028ED7-B92B-5B46-8272-EEB3AAD6B468}" type="pres">
      <dgm:prSet presAssocID="{295B7232-A7A5-45AF-BA30-7DF482D2EE00}" presName="thickLine" presStyleLbl="alignNode1" presStyleIdx="1" presStyleCnt="4"/>
      <dgm:spPr/>
    </dgm:pt>
    <dgm:pt modelId="{4D00FBAB-7CF9-D943-B720-0A790FD8D24D}" type="pres">
      <dgm:prSet presAssocID="{295B7232-A7A5-45AF-BA30-7DF482D2EE00}" presName="horz1" presStyleCnt="0"/>
      <dgm:spPr/>
    </dgm:pt>
    <dgm:pt modelId="{6D3C3BE5-54A8-AF42-BB20-DA8A7A088322}" type="pres">
      <dgm:prSet presAssocID="{295B7232-A7A5-45AF-BA30-7DF482D2EE00}" presName="tx1" presStyleLbl="revTx" presStyleIdx="1" presStyleCnt="4"/>
      <dgm:spPr/>
    </dgm:pt>
    <dgm:pt modelId="{48EDA4B0-CC27-2045-8543-07BCB9B72FA2}" type="pres">
      <dgm:prSet presAssocID="{295B7232-A7A5-45AF-BA30-7DF482D2EE00}" presName="vert1" presStyleCnt="0"/>
      <dgm:spPr/>
    </dgm:pt>
    <dgm:pt modelId="{47274F36-6106-2E46-8244-88C2CBDCD20D}" type="pres">
      <dgm:prSet presAssocID="{B8188FD9-F985-421B-96DD-75DA69B87A86}" presName="thickLine" presStyleLbl="alignNode1" presStyleIdx="2" presStyleCnt="4"/>
      <dgm:spPr/>
    </dgm:pt>
    <dgm:pt modelId="{A3739631-CFED-FA41-B720-00FBFF535013}" type="pres">
      <dgm:prSet presAssocID="{B8188FD9-F985-421B-96DD-75DA69B87A86}" presName="horz1" presStyleCnt="0"/>
      <dgm:spPr/>
    </dgm:pt>
    <dgm:pt modelId="{BC4483F2-E1D7-CB48-8C77-487F4C332D3A}" type="pres">
      <dgm:prSet presAssocID="{B8188FD9-F985-421B-96DD-75DA69B87A86}" presName="tx1" presStyleLbl="revTx" presStyleIdx="2" presStyleCnt="4"/>
      <dgm:spPr/>
    </dgm:pt>
    <dgm:pt modelId="{95CB0000-F973-AD44-B217-D9227ADDE20A}" type="pres">
      <dgm:prSet presAssocID="{B8188FD9-F985-421B-96DD-75DA69B87A86}" presName="vert1" presStyleCnt="0"/>
      <dgm:spPr/>
    </dgm:pt>
    <dgm:pt modelId="{95DC8294-0EDF-664A-A27C-372602527A58}" type="pres">
      <dgm:prSet presAssocID="{23727799-3CB1-304B-9868-3D541BD4300A}" presName="thickLine" presStyleLbl="alignNode1" presStyleIdx="3" presStyleCnt="4"/>
      <dgm:spPr/>
    </dgm:pt>
    <dgm:pt modelId="{3594ACB6-4E23-2E4A-9C31-B6E12BCD8B69}" type="pres">
      <dgm:prSet presAssocID="{23727799-3CB1-304B-9868-3D541BD4300A}" presName="horz1" presStyleCnt="0"/>
      <dgm:spPr/>
    </dgm:pt>
    <dgm:pt modelId="{05D67D48-603C-7A4D-BB06-FF59F0CF82FF}" type="pres">
      <dgm:prSet presAssocID="{23727799-3CB1-304B-9868-3D541BD4300A}" presName="tx1" presStyleLbl="revTx" presStyleIdx="3" presStyleCnt="4"/>
      <dgm:spPr/>
    </dgm:pt>
    <dgm:pt modelId="{43829F89-1395-2442-BD62-475B0D336343}" type="pres">
      <dgm:prSet presAssocID="{23727799-3CB1-304B-9868-3D541BD4300A}" presName="vert1" presStyleCnt="0"/>
      <dgm:spPr/>
    </dgm:pt>
  </dgm:ptLst>
  <dgm:cxnLst>
    <dgm:cxn modelId="{55D7501D-9F16-8C49-8F48-0C241FDB192F}" type="presOf" srcId="{6ABF0DC2-6C4D-4BCC-B34B-4EE59708DB70}" destId="{31A56E24-1CC6-DF4B-9FE4-BE272C4F919D}" srcOrd="0" destOrd="0" presId="urn:microsoft.com/office/officeart/2008/layout/LinedList"/>
    <dgm:cxn modelId="{CAD5295A-5AF4-A649-8B2A-82F6ACE0C4B2}" type="presOf" srcId="{B8188FD9-F985-421B-96DD-75DA69B87A86}" destId="{BC4483F2-E1D7-CB48-8C77-487F4C332D3A}" srcOrd="0" destOrd="0" presId="urn:microsoft.com/office/officeart/2008/layout/LinedList"/>
    <dgm:cxn modelId="{FEEE3085-77FC-5E46-BA1E-FDF75957A69D}" type="presOf" srcId="{23727799-3CB1-304B-9868-3D541BD4300A}" destId="{05D67D48-603C-7A4D-BB06-FF59F0CF82FF}" srcOrd="0" destOrd="0" presId="urn:microsoft.com/office/officeart/2008/layout/LinedList"/>
    <dgm:cxn modelId="{7977E0B1-B1D5-499A-91BD-1ECAFA61C285}" srcId="{6ABF0DC2-6C4D-4BCC-B34B-4EE59708DB70}" destId="{98FCACE2-2A06-49DC-8AF1-8A92D9CC2D3C}" srcOrd="0" destOrd="0" parTransId="{41D76B92-F584-4CBB-9711-C517B3907A4C}" sibTransId="{97543389-9950-4F6B-A333-C0D8EE7BE531}"/>
    <dgm:cxn modelId="{AEEFC8B5-38DA-403C-8A48-160E213E0945}" srcId="{6ABF0DC2-6C4D-4BCC-B34B-4EE59708DB70}" destId="{295B7232-A7A5-45AF-BA30-7DF482D2EE00}" srcOrd="1" destOrd="0" parTransId="{FB270E49-4860-453B-8A30-F3BC85EECFC6}" sibTransId="{90EABD1E-C63D-4B22-9416-EA8194284918}"/>
    <dgm:cxn modelId="{523E8BC8-F6F3-42CC-B790-6EBBA8928FC1}" srcId="{6ABF0DC2-6C4D-4BCC-B34B-4EE59708DB70}" destId="{B8188FD9-F985-421B-96DD-75DA69B87A86}" srcOrd="2" destOrd="0" parTransId="{E7314C17-425A-4D71-93B3-6C6A904EE4EF}" sibTransId="{C435E90B-A75D-436F-8631-A078A20DF42F}"/>
    <dgm:cxn modelId="{66948ECF-E1C8-F142-90B4-887CE479B76D}" srcId="{6ABF0DC2-6C4D-4BCC-B34B-4EE59708DB70}" destId="{23727799-3CB1-304B-9868-3D541BD4300A}" srcOrd="3" destOrd="0" parTransId="{81993B16-78B7-F54C-971C-C93ED1A2B6E5}" sibTransId="{EEED3B80-11C0-2845-95B9-2E47C0E781B1}"/>
    <dgm:cxn modelId="{3E2B5BD3-0126-F746-8603-AB12D0F27F11}" type="presOf" srcId="{295B7232-A7A5-45AF-BA30-7DF482D2EE00}" destId="{6D3C3BE5-54A8-AF42-BB20-DA8A7A088322}" srcOrd="0" destOrd="0" presId="urn:microsoft.com/office/officeart/2008/layout/LinedList"/>
    <dgm:cxn modelId="{AB1145D6-96D6-0C4D-9EE8-6E0A8EF79D34}" type="presOf" srcId="{98FCACE2-2A06-49DC-8AF1-8A92D9CC2D3C}" destId="{7C1B3CCE-7088-D442-8F01-8AAE60A8453A}" srcOrd="0" destOrd="0" presId="urn:microsoft.com/office/officeart/2008/layout/LinedList"/>
    <dgm:cxn modelId="{C218FE93-F165-3349-8B45-5B6716DCEFE8}" type="presParOf" srcId="{31A56E24-1CC6-DF4B-9FE4-BE272C4F919D}" destId="{782EC892-9FEE-B641-9D7D-434B7486873A}" srcOrd="0" destOrd="0" presId="urn:microsoft.com/office/officeart/2008/layout/LinedList"/>
    <dgm:cxn modelId="{1A7233E8-29F2-8C47-851B-2666391F183D}" type="presParOf" srcId="{31A56E24-1CC6-DF4B-9FE4-BE272C4F919D}" destId="{E1D3B5C9-0CE3-D04D-8EE2-C510B2E2F138}" srcOrd="1" destOrd="0" presId="urn:microsoft.com/office/officeart/2008/layout/LinedList"/>
    <dgm:cxn modelId="{249E5264-FC02-5D4B-9E07-79C9F85A1C5A}" type="presParOf" srcId="{E1D3B5C9-0CE3-D04D-8EE2-C510B2E2F138}" destId="{7C1B3CCE-7088-D442-8F01-8AAE60A8453A}" srcOrd="0" destOrd="0" presId="urn:microsoft.com/office/officeart/2008/layout/LinedList"/>
    <dgm:cxn modelId="{04A27008-857D-E644-8386-275EFDE9F0F9}" type="presParOf" srcId="{E1D3B5C9-0CE3-D04D-8EE2-C510B2E2F138}" destId="{89BA78A6-3E40-1A42-9AD6-9107CE7FFA50}" srcOrd="1" destOrd="0" presId="urn:microsoft.com/office/officeart/2008/layout/LinedList"/>
    <dgm:cxn modelId="{5BDC1C00-DD82-AA42-BECB-FC5280123D15}" type="presParOf" srcId="{31A56E24-1CC6-DF4B-9FE4-BE272C4F919D}" destId="{B5028ED7-B92B-5B46-8272-EEB3AAD6B468}" srcOrd="2" destOrd="0" presId="urn:microsoft.com/office/officeart/2008/layout/LinedList"/>
    <dgm:cxn modelId="{40303A5E-A559-404C-AC3C-9EFAA1275CE7}" type="presParOf" srcId="{31A56E24-1CC6-DF4B-9FE4-BE272C4F919D}" destId="{4D00FBAB-7CF9-D943-B720-0A790FD8D24D}" srcOrd="3" destOrd="0" presId="urn:microsoft.com/office/officeart/2008/layout/LinedList"/>
    <dgm:cxn modelId="{2F1C7636-69D3-AF4C-B407-079446D07340}" type="presParOf" srcId="{4D00FBAB-7CF9-D943-B720-0A790FD8D24D}" destId="{6D3C3BE5-54A8-AF42-BB20-DA8A7A088322}" srcOrd="0" destOrd="0" presId="urn:microsoft.com/office/officeart/2008/layout/LinedList"/>
    <dgm:cxn modelId="{28391948-61B1-ED49-A906-3D8934D9ED02}" type="presParOf" srcId="{4D00FBAB-7CF9-D943-B720-0A790FD8D24D}" destId="{48EDA4B0-CC27-2045-8543-07BCB9B72FA2}" srcOrd="1" destOrd="0" presId="urn:microsoft.com/office/officeart/2008/layout/LinedList"/>
    <dgm:cxn modelId="{21F1DAF9-BE8A-BF41-B167-E7026ADEE054}" type="presParOf" srcId="{31A56E24-1CC6-DF4B-9FE4-BE272C4F919D}" destId="{47274F36-6106-2E46-8244-88C2CBDCD20D}" srcOrd="4" destOrd="0" presId="urn:microsoft.com/office/officeart/2008/layout/LinedList"/>
    <dgm:cxn modelId="{05D2764C-EA5F-8F4A-9B05-937AE415661E}" type="presParOf" srcId="{31A56E24-1CC6-DF4B-9FE4-BE272C4F919D}" destId="{A3739631-CFED-FA41-B720-00FBFF535013}" srcOrd="5" destOrd="0" presId="urn:microsoft.com/office/officeart/2008/layout/LinedList"/>
    <dgm:cxn modelId="{44E9B94E-2489-6F48-BFB7-B9FEB5E046AC}" type="presParOf" srcId="{A3739631-CFED-FA41-B720-00FBFF535013}" destId="{BC4483F2-E1D7-CB48-8C77-487F4C332D3A}" srcOrd="0" destOrd="0" presId="urn:microsoft.com/office/officeart/2008/layout/LinedList"/>
    <dgm:cxn modelId="{48D200D9-7D77-254E-A884-49C7EE09266F}" type="presParOf" srcId="{A3739631-CFED-FA41-B720-00FBFF535013}" destId="{95CB0000-F973-AD44-B217-D9227ADDE20A}" srcOrd="1" destOrd="0" presId="urn:microsoft.com/office/officeart/2008/layout/LinedList"/>
    <dgm:cxn modelId="{11A03007-030C-8741-BA9E-2C832E06574E}" type="presParOf" srcId="{31A56E24-1CC6-DF4B-9FE4-BE272C4F919D}" destId="{95DC8294-0EDF-664A-A27C-372602527A58}" srcOrd="6" destOrd="0" presId="urn:microsoft.com/office/officeart/2008/layout/LinedList"/>
    <dgm:cxn modelId="{B484BB59-DE77-9D4D-A621-66C794D115CF}" type="presParOf" srcId="{31A56E24-1CC6-DF4B-9FE4-BE272C4F919D}" destId="{3594ACB6-4E23-2E4A-9C31-B6E12BCD8B69}" srcOrd="7" destOrd="0" presId="urn:microsoft.com/office/officeart/2008/layout/LinedList"/>
    <dgm:cxn modelId="{1F7D215C-CAE3-4345-919C-32351F6B8EB0}" type="presParOf" srcId="{3594ACB6-4E23-2E4A-9C31-B6E12BCD8B69}" destId="{05D67D48-603C-7A4D-BB06-FF59F0CF82FF}" srcOrd="0" destOrd="0" presId="urn:microsoft.com/office/officeart/2008/layout/LinedList"/>
    <dgm:cxn modelId="{A4555325-FB1D-514A-B772-8EBB0FD4F135}" type="presParOf" srcId="{3594ACB6-4E23-2E4A-9C31-B6E12BCD8B69}" destId="{43829F89-1395-2442-BD62-475B0D336343}"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D33CD73-81B0-4CC9-8423-03A4049EB830}" type="doc">
      <dgm:prSet loTypeId="urn:microsoft.com/office/officeart/2005/8/layout/process4" loCatId="process" qsTypeId="urn:microsoft.com/office/officeart/2005/8/quickstyle/simple1" qsCatId="simple" csTypeId="urn:microsoft.com/office/officeart/2005/8/colors/accent1_2" csCatId="accent1"/>
      <dgm:spPr/>
      <dgm:t>
        <a:bodyPr/>
        <a:lstStyle/>
        <a:p>
          <a:endParaRPr lang="en-US"/>
        </a:p>
      </dgm:t>
    </dgm:pt>
    <dgm:pt modelId="{CB13179E-02F5-4D0D-B61A-3F67B1598437}">
      <dgm:prSet/>
      <dgm:spPr/>
      <dgm:t>
        <a:bodyPr/>
        <a:lstStyle/>
        <a:p>
          <a:r>
            <a:rPr lang="en-GB" dirty="0"/>
            <a:t>C</a:t>
          </a:r>
          <a:r>
            <a:rPr lang="en-GB" b="0" i="0" dirty="0"/>
            <a:t>rimes that have been committed</a:t>
          </a:r>
          <a:endParaRPr lang="en-US" dirty="0"/>
        </a:p>
      </dgm:t>
    </dgm:pt>
    <dgm:pt modelId="{8BE23D7A-69F5-41F5-BC07-54F864768510}" type="parTrans" cxnId="{28A58E56-7FA5-4377-898F-5A59A60F78DD}">
      <dgm:prSet/>
      <dgm:spPr/>
      <dgm:t>
        <a:bodyPr/>
        <a:lstStyle/>
        <a:p>
          <a:endParaRPr lang="en-US"/>
        </a:p>
      </dgm:t>
    </dgm:pt>
    <dgm:pt modelId="{55D4777C-897A-41D8-8EB0-BD48708DAB09}" type="sibTrans" cxnId="{28A58E56-7FA5-4377-898F-5A59A60F78DD}">
      <dgm:prSet/>
      <dgm:spPr/>
      <dgm:t>
        <a:bodyPr/>
        <a:lstStyle/>
        <a:p>
          <a:endParaRPr lang="en-US"/>
        </a:p>
      </dgm:t>
    </dgm:pt>
    <dgm:pt modelId="{8AB5E4A8-A063-44D7-BDF8-071C3B307E3D}">
      <dgm:prSet/>
      <dgm:spPr/>
      <dgm:t>
        <a:bodyPr/>
        <a:lstStyle/>
        <a:p>
          <a:r>
            <a:rPr lang="en-GB"/>
            <a:t>I</a:t>
          </a:r>
          <a:r>
            <a:rPr lang="en-GB" b="0" i="0"/>
            <a:t>dentifying whether a crime has </a:t>
          </a:r>
          <a:r>
            <a:rPr lang="en-GB" b="0" i="1"/>
            <a:t>actually</a:t>
          </a:r>
          <a:r>
            <a:rPr lang="en-GB" b="0" i="0"/>
            <a:t> been committed, with a view to commencing criminal proceedings</a:t>
          </a:r>
          <a:endParaRPr lang="en-US"/>
        </a:p>
      </dgm:t>
    </dgm:pt>
    <dgm:pt modelId="{A4CAF990-4CA8-46AD-A21A-43710649E081}" type="parTrans" cxnId="{9536B002-B1F9-4599-9BF6-EB656C1CD346}">
      <dgm:prSet/>
      <dgm:spPr/>
      <dgm:t>
        <a:bodyPr/>
        <a:lstStyle/>
        <a:p>
          <a:endParaRPr lang="en-US"/>
        </a:p>
      </dgm:t>
    </dgm:pt>
    <dgm:pt modelId="{A74B1970-93B8-4781-9DED-4900BF249528}" type="sibTrans" cxnId="{9536B002-B1F9-4599-9BF6-EB656C1CD346}">
      <dgm:prSet/>
      <dgm:spPr/>
      <dgm:t>
        <a:bodyPr/>
        <a:lstStyle/>
        <a:p>
          <a:endParaRPr lang="en-US"/>
        </a:p>
      </dgm:t>
    </dgm:pt>
    <dgm:pt modelId="{85C04050-4D06-409E-9839-39F16BEC02C5}">
      <dgm:prSet/>
      <dgm:spPr/>
      <dgm:t>
        <a:bodyPr/>
        <a:lstStyle/>
        <a:p>
          <a:r>
            <a:rPr lang="en-GB"/>
            <a:t>C</a:t>
          </a:r>
          <a:r>
            <a:rPr lang="en-GB" b="0" i="0"/>
            <a:t>rimes that the police believe may be committed, for example, when premises or individuals are kept under observation for a period of time, with a view to the possible institution of criminal proceedings</a:t>
          </a:r>
          <a:endParaRPr lang="en-US"/>
        </a:p>
      </dgm:t>
    </dgm:pt>
    <dgm:pt modelId="{27EF6E7B-163C-44D7-A281-CDAD528BC410}" type="parTrans" cxnId="{9CDC85CF-106B-4B23-BD77-49FFD25D7289}">
      <dgm:prSet/>
      <dgm:spPr/>
      <dgm:t>
        <a:bodyPr/>
        <a:lstStyle/>
        <a:p>
          <a:endParaRPr lang="en-US"/>
        </a:p>
      </dgm:t>
    </dgm:pt>
    <dgm:pt modelId="{A374C6D5-763C-4551-89E4-553C7A8DEC58}" type="sibTrans" cxnId="{9CDC85CF-106B-4B23-BD77-49FFD25D7289}">
      <dgm:prSet/>
      <dgm:spPr/>
      <dgm:t>
        <a:bodyPr/>
        <a:lstStyle/>
        <a:p>
          <a:endParaRPr lang="en-US"/>
        </a:p>
      </dgm:t>
    </dgm:pt>
    <dgm:pt modelId="{8997BDE7-C929-3D44-BDC8-7CFF8721E2E8}" type="pres">
      <dgm:prSet presAssocID="{CD33CD73-81B0-4CC9-8423-03A4049EB830}" presName="Name0" presStyleCnt="0">
        <dgm:presLayoutVars>
          <dgm:dir/>
          <dgm:animLvl val="lvl"/>
          <dgm:resizeHandles val="exact"/>
        </dgm:presLayoutVars>
      </dgm:prSet>
      <dgm:spPr/>
    </dgm:pt>
    <dgm:pt modelId="{05968D0D-BA5E-F14E-BE98-52AFCCEAA882}" type="pres">
      <dgm:prSet presAssocID="{85C04050-4D06-409E-9839-39F16BEC02C5}" presName="boxAndChildren" presStyleCnt="0"/>
      <dgm:spPr/>
    </dgm:pt>
    <dgm:pt modelId="{32775DCB-23AB-7D41-8AA3-94855295C7EF}" type="pres">
      <dgm:prSet presAssocID="{85C04050-4D06-409E-9839-39F16BEC02C5}" presName="parentTextBox" presStyleLbl="node1" presStyleIdx="0" presStyleCnt="3"/>
      <dgm:spPr/>
    </dgm:pt>
    <dgm:pt modelId="{E8C40226-F438-FA4D-906C-3F5217AC1597}" type="pres">
      <dgm:prSet presAssocID="{A74B1970-93B8-4781-9DED-4900BF249528}" presName="sp" presStyleCnt="0"/>
      <dgm:spPr/>
    </dgm:pt>
    <dgm:pt modelId="{50D8BE7A-E348-5F4C-B341-405F004C073F}" type="pres">
      <dgm:prSet presAssocID="{8AB5E4A8-A063-44D7-BDF8-071C3B307E3D}" presName="arrowAndChildren" presStyleCnt="0"/>
      <dgm:spPr/>
    </dgm:pt>
    <dgm:pt modelId="{257D0BF1-4588-6341-B4AF-AC1BD4C22AE2}" type="pres">
      <dgm:prSet presAssocID="{8AB5E4A8-A063-44D7-BDF8-071C3B307E3D}" presName="parentTextArrow" presStyleLbl="node1" presStyleIdx="1" presStyleCnt="3"/>
      <dgm:spPr/>
    </dgm:pt>
    <dgm:pt modelId="{F94410C6-4FD1-AB46-A536-4E9D4C69BFFA}" type="pres">
      <dgm:prSet presAssocID="{55D4777C-897A-41D8-8EB0-BD48708DAB09}" presName="sp" presStyleCnt="0"/>
      <dgm:spPr/>
    </dgm:pt>
    <dgm:pt modelId="{59FBFB4C-205C-784C-B60B-C91952BBE1AF}" type="pres">
      <dgm:prSet presAssocID="{CB13179E-02F5-4D0D-B61A-3F67B1598437}" presName="arrowAndChildren" presStyleCnt="0"/>
      <dgm:spPr/>
    </dgm:pt>
    <dgm:pt modelId="{D070FF4D-1232-0249-8C68-C8A3C9E1477A}" type="pres">
      <dgm:prSet presAssocID="{CB13179E-02F5-4D0D-B61A-3F67B1598437}" presName="parentTextArrow" presStyleLbl="node1" presStyleIdx="2" presStyleCnt="3"/>
      <dgm:spPr/>
    </dgm:pt>
  </dgm:ptLst>
  <dgm:cxnLst>
    <dgm:cxn modelId="{9536B002-B1F9-4599-9BF6-EB656C1CD346}" srcId="{CD33CD73-81B0-4CC9-8423-03A4049EB830}" destId="{8AB5E4A8-A063-44D7-BDF8-071C3B307E3D}" srcOrd="1" destOrd="0" parTransId="{A4CAF990-4CA8-46AD-A21A-43710649E081}" sibTransId="{A74B1970-93B8-4781-9DED-4900BF249528}"/>
    <dgm:cxn modelId="{0D82892E-850C-CE4C-8CC8-4AAFDCB3B1F7}" type="presOf" srcId="{CB13179E-02F5-4D0D-B61A-3F67B1598437}" destId="{D070FF4D-1232-0249-8C68-C8A3C9E1477A}" srcOrd="0" destOrd="0" presId="urn:microsoft.com/office/officeart/2005/8/layout/process4"/>
    <dgm:cxn modelId="{4BC63374-5C73-F543-95DA-1EFCCB079797}" type="presOf" srcId="{85C04050-4D06-409E-9839-39F16BEC02C5}" destId="{32775DCB-23AB-7D41-8AA3-94855295C7EF}" srcOrd="0" destOrd="0" presId="urn:microsoft.com/office/officeart/2005/8/layout/process4"/>
    <dgm:cxn modelId="{28A58E56-7FA5-4377-898F-5A59A60F78DD}" srcId="{CD33CD73-81B0-4CC9-8423-03A4049EB830}" destId="{CB13179E-02F5-4D0D-B61A-3F67B1598437}" srcOrd="0" destOrd="0" parTransId="{8BE23D7A-69F5-41F5-BC07-54F864768510}" sibTransId="{55D4777C-897A-41D8-8EB0-BD48708DAB09}"/>
    <dgm:cxn modelId="{85125490-0DF9-434B-80D4-4C1D6361B38D}" type="presOf" srcId="{CD33CD73-81B0-4CC9-8423-03A4049EB830}" destId="{8997BDE7-C929-3D44-BDC8-7CFF8721E2E8}" srcOrd="0" destOrd="0" presId="urn:microsoft.com/office/officeart/2005/8/layout/process4"/>
    <dgm:cxn modelId="{9CDC85CF-106B-4B23-BD77-49FFD25D7289}" srcId="{CD33CD73-81B0-4CC9-8423-03A4049EB830}" destId="{85C04050-4D06-409E-9839-39F16BEC02C5}" srcOrd="2" destOrd="0" parTransId="{27EF6E7B-163C-44D7-A281-CDAD528BC410}" sibTransId="{A374C6D5-763C-4551-89E4-553C7A8DEC58}"/>
    <dgm:cxn modelId="{D3DE3DEB-3688-264B-AF90-30BE5EF59E97}" type="presOf" srcId="{8AB5E4A8-A063-44D7-BDF8-071C3B307E3D}" destId="{257D0BF1-4588-6341-B4AF-AC1BD4C22AE2}" srcOrd="0" destOrd="0" presId="urn:microsoft.com/office/officeart/2005/8/layout/process4"/>
    <dgm:cxn modelId="{AD2123F3-F02B-0347-A068-8D52CC2C7141}" type="presParOf" srcId="{8997BDE7-C929-3D44-BDC8-7CFF8721E2E8}" destId="{05968D0D-BA5E-F14E-BE98-52AFCCEAA882}" srcOrd="0" destOrd="0" presId="urn:microsoft.com/office/officeart/2005/8/layout/process4"/>
    <dgm:cxn modelId="{AB87DA95-AAA6-1546-BD17-F8ADBE5473F3}" type="presParOf" srcId="{05968D0D-BA5E-F14E-BE98-52AFCCEAA882}" destId="{32775DCB-23AB-7D41-8AA3-94855295C7EF}" srcOrd="0" destOrd="0" presId="urn:microsoft.com/office/officeart/2005/8/layout/process4"/>
    <dgm:cxn modelId="{0BFB5A91-9DD5-9C40-A3B6-931EA520E89A}" type="presParOf" srcId="{8997BDE7-C929-3D44-BDC8-7CFF8721E2E8}" destId="{E8C40226-F438-FA4D-906C-3F5217AC1597}" srcOrd="1" destOrd="0" presId="urn:microsoft.com/office/officeart/2005/8/layout/process4"/>
    <dgm:cxn modelId="{F4B2C8AB-F5E1-364E-9E13-9603623D3FCC}" type="presParOf" srcId="{8997BDE7-C929-3D44-BDC8-7CFF8721E2E8}" destId="{50D8BE7A-E348-5F4C-B341-405F004C073F}" srcOrd="2" destOrd="0" presId="urn:microsoft.com/office/officeart/2005/8/layout/process4"/>
    <dgm:cxn modelId="{BD93A305-AF72-B04B-A66D-2B913C3CC152}" type="presParOf" srcId="{50D8BE7A-E348-5F4C-B341-405F004C073F}" destId="{257D0BF1-4588-6341-B4AF-AC1BD4C22AE2}" srcOrd="0" destOrd="0" presId="urn:microsoft.com/office/officeart/2005/8/layout/process4"/>
    <dgm:cxn modelId="{FBC1AD57-B332-CB40-AF2B-B90631D1543C}" type="presParOf" srcId="{8997BDE7-C929-3D44-BDC8-7CFF8721E2E8}" destId="{F94410C6-4FD1-AB46-A536-4E9D4C69BFFA}" srcOrd="3" destOrd="0" presId="urn:microsoft.com/office/officeart/2005/8/layout/process4"/>
    <dgm:cxn modelId="{2643AA6B-6990-9241-977D-E8ECDB33E24C}" type="presParOf" srcId="{8997BDE7-C929-3D44-BDC8-7CFF8721E2E8}" destId="{59FBFB4C-205C-784C-B60B-C91952BBE1AF}" srcOrd="4" destOrd="0" presId="urn:microsoft.com/office/officeart/2005/8/layout/process4"/>
    <dgm:cxn modelId="{7B7F6043-E403-E246-9D8B-3A3A7088C798}" type="presParOf" srcId="{59FBFB4C-205C-784C-B60B-C91952BBE1AF}" destId="{D070FF4D-1232-0249-8C68-C8A3C9E1477A}"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4C366C6-C16B-4035-ACE9-2F5B0BDB71F9}" type="doc">
      <dgm:prSet loTypeId="urn:microsoft.com/office/officeart/2005/8/layout/hProcess7" loCatId="list" qsTypeId="urn:microsoft.com/office/officeart/2005/8/quickstyle/simple1" qsCatId="simple" csTypeId="urn:microsoft.com/office/officeart/2005/8/colors/accent3_2" csCatId="accent3" phldr="1"/>
      <dgm:spPr/>
      <dgm:t>
        <a:bodyPr/>
        <a:lstStyle/>
        <a:p>
          <a:endParaRPr lang="en-US"/>
        </a:p>
      </dgm:t>
    </dgm:pt>
    <dgm:pt modelId="{C4296442-2E5E-401F-9663-F2CD621FFEA3}">
      <dgm:prSet phldrT="[Text]" custT="1"/>
      <dgm:spPr/>
      <dgm:t>
        <a:bodyPr/>
        <a:lstStyle/>
        <a:p>
          <a:r>
            <a:rPr lang="en-US" sz="2600"/>
            <a:t>Reactive</a:t>
          </a:r>
          <a:endParaRPr lang="en-US" sz="2600" dirty="0"/>
        </a:p>
      </dgm:t>
    </dgm:pt>
    <dgm:pt modelId="{BAE9D113-7EE9-4C87-99DE-62448A4B686A}" type="parTrans" cxnId="{0C701F39-33D3-4681-B30D-0999D2D23879}">
      <dgm:prSet/>
      <dgm:spPr/>
      <dgm:t>
        <a:bodyPr/>
        <a:lstStyle/>
        <a:p>
          <a:endParaRPr lang="en-US"/>
        </a:p>
      </dgm:t>
    </dgm:pt>
    <dgm:pt modelId="{8D5ADE91-8E8E-4941-80D4-3B3A12CCE410}" type="sibTrans" cxnId="{0C701F39-33D3-4681-B30D-0999D2D23879}">
      <dgm:prSet/>
      <dgm:spPr/>
      <dgm:t>
        <a:bodyPr/>
        <a:lstStyle/>
        <a:p>
          <a:endParaRPr lang="en-US"/>
        </a:p>
      </dgm:t>
    </dgm:pt>
    <dgm:pt modelId="{E0EA3FA7-0200-459D-A1E1-DFC746F095ED}">
      <dgm:prSet phldrT="[Text]" custT="1"/>
      <dgm:spPr/>
      <dgm:t>
        <a:bodyPr/>
        <a:lstStyle/>
        <a:p>
          <a:r>
            <a:rPr lang="en-US" sz="2400" dirty="0"/>
            <a:t>This starts with the discovery of a crime &amp; seeks to bring offenders to justice by uncovering material that identifies suspects &amp; provides sufficient evidence to enable a court to determine their guilt</a:t>
          </a:r>
        </a:p>
      </dgm:t>
    </dgm:pt>
    <dgm:pt modelId="{B811C8F3-CBD7-4493-9C89-FECFA3D5FB05}" type="parTrans" cxnId="{0E456EC1-867F-4E17-BE5D-6929B7FBD68A}">
      <dgm:prSet/>
      <dgm:spPr/>
      <dgm:t>
        <a:bodyPr/>
        <a:lstStyle/>
        <a:p>
          <a:endParaRPr lang="en-US"/>
        </a:p>
      </dgm:t>
    </dgm:pt>
    <dgm:pt modelId="{9FB3DEFF-935B-4964-9A46-46BDBC209FB5}" type="sibTrans" cxnId="{0E456EC1-867F-4E17-BE5D-6929B7FBD68A}">
      <dgm:prSet/>
      <dgm:spPr/>
      <dgm:t>
        <a:bodyPr/>
        <a:lstStyle/>
        <a:p>
          <a:endParaRPr lang="en-US"/>
        </a:p>
      </dgm:t>
    </dgm:pt>
    <dgm:pt modelId="{22306665-6B0C-4381-9701-03B2A27B0704}">
      <dgm:prSet phldrT="[Text]" custT="1"/>
      <dgm:spPr/>
      <dgm:t>
        <a:bodyPr/>
        <a:lstStyle/>
        <a:p>
          <a:r>
            <a:rPr lang="en-US" sz="2600"/>
            <a:t>Proactive</a:t>
          </a:r>
          <a:endParaRPr lang="en-US" sz="2600" dirty="0"/>
        </a:p>
      </dgm:t>
    </dgm:pt>
    <dgm:pt modelId="{77B49989-C1A0-4892-AFAD-CD11F61ABCB3}" type="parTrans" cxnId="{04737436-03D8-41E5-9A00-D004176F01FA}">
      <dgm:prSet/>
      <dgm:spPr/>
      <dgm:t>
        <a:bodyPr/>
        <a:lstStyle/>
        <a:p>
          <a:endParaRPr lang="en-US"/>
        </a:p>
      </dgm:t>
    </dgm:pt>
    <dgm:pt modelId="{29A8D181-B805-4CDD-AE3D-C70FA955FA21}" type="sibTrans" cxnId="{04737436-03D8-41E5-9A00-D004176F01FA}">
      <dgm:prSet/>
      <dgm:spPr/>
      <dgm:t>
        <a:bodyPr/>
        <a:lstStyle/>
        <a:p>
          <a:endParaRPr lang="en-US"/>
        </a:p>
      </dgm:t>
    </dgm:pt>
    <dgm:pt modelId="{1F362DE6-13F7-4B76-9ACE-3D01DB5D1DFC}">
      <dgm:prSet phldrT="[Text]" custT="1"/>
      <dgm:spPr/>
      <dgm:t>
        <a:bodyPr/>
        <a:lstStyle/>
        <a:p>
          <a:r>
            <a:rPr lang="en-US" sz="2400"/>
            <a:t>This usually starts with an intelligence analysis that a particular individual or group is involved in criminal enterprise</a:t>
          </a:r>
          <a:endParaRPr lang="en-US" sz="2400" dirty="0"/>
        </a:p>
      </dgm:t>
    </dgm:pt>
    <dgm:pt modelId="{A37A754B-8326-4589-9E2E-38D519B3A6AD}" type="parTrans" cxnId="{814A77FC-E895-40D3-949B-87DFE1E53515}">
      <dgm:prSet/>
      <dgm:spPr/>
      <dgm:t>
        <a:bodyPr/>
        <a:lstStyle/>
        <a:p>
          <a:endParaRPr lang="en-US"/>
        </a:p>
      </dgm:t>
    </dgm:pt>
    <dgm:pt modelId="{F6005D56-38B7-45C7-9593-7198898A5E6B}" type="sibTrans" cxnId="{814A77FC-E895-40D3-949B-87DFE1E53515}">
      <dgm:prSet/>
      <dgm:spPr/>
      <dgm:t>
        <a:bodyPr/>
        <a:lstStyle/>
        <a:p>
          <a:endParaRPr lang="en-US"/>
        </a:p>
      </dgm:t>
    </dgm:pt>
    <dgm:pt modelId="{B127B929-D84E-4A6D-A379-9F636DD1FF8E}" type="pres">
      <dgm:prSet presAssocID="{E4C366C6-C16B-4035-ACE9-2F5B0BDB71F9}" presName="Name0" presStyleCnt="0">
        <dgm:presLayoutVars>
          <dgm:dir/>
          <dgm:animLvl val="lvl"/>
          <dgm:resizeHandles val="exact"/>
        </dgm:presLayoutVars>
      </dgm:prSet>
      <dgm:spPr/>
    </dgm:pt>
    <dgm:pt modelId="{C474D5EC-6998-45D7-8411-DCCC10AF5533}" type="pres">
      <dgm:prSet presAssocID="{C4296442-2E5E-401F-9663-F2CD621FFEA3}" presName="compositeNode" presStyleCnt="0">
        <dgm:presLayoutVars>
          <dgm:bulletEnabled val="1"/>
        </dgm:presLayoutVars>
      </dgm:prSet>
      <dgm:spPr/>
    </dgm:pt>
    <dgm:pt modelId="{A1DF1F63-2763-4135-A1DA-ECB7B98BD17C}" type="pres">
      <dgm:prSet presAssocID="{C4296442-2E5E-401F-9663-F2CD621FFEA3}" presName="bgRect" presStyleLbl="node1" presStyleIdx="0" presStyleCnt="2"/>
      <dgm:spPr/>
    </dgm:pt>
    <dgm:pt modelId="{AB797D98-41A8-4CC8-8308-63AAE802E828}" type="pres">
      <dgm:prSet presAssocID="{C4296442-2E5E-401F-9663-F2CD621FFEA3}" presName="parentNode" presStyleLbl="node1" presStyleIdx="0" presStyleCnt="2">
        <dgm:presLayoutVars>
          <dgm:chMax val="0"/>
          <dgm:bulletEnabled val="1"/>
        </dgm:presLayoutVars>
      </dgm:prSet>
      <dgm:spPr/>
    </dgm:pt>
    <dgm:pt modelId="{7E8336F9-CC29-4DC2-9527-D2D0F4A0AB5F}" type="pres">
      <dgm:prSet presAssocID="{C4296442-2E5E-401F-9663-F2CD621FFEA3}" presName="childNode" presStyleLbl="node1" presStyleIdx="0" presStyleCnt="2">
        <dgm:presLayoutVars>
          <dgm:bulletEnabled val="1"/>
        </dgm:presLayoutVars>
      </dgm:prSet>
      <dgm:spPr/>
    </dgm:pt>
    <dgm:pt modelId="{58E1C14B-ABD7-4B99-9966-441FBE1366A8}" type="pres">
      <dgm:prSet presAssocID="{8D5ADE91-8E8E-4941-80D4-3B3A12CCE410}" presName="hSp" presStyleCnt="0"/>
      <dgm:spPr/>
    </dgm:pt>
    <dgm:pt modelId="{E4F67C20-86F6-44D5-8B15-FF2FC34B5882}" type="pres">
      <dgm:prSet presAssocID="{8D5ADE91-8E8E-4941-80D4-3B3A12CCE410}" presName="vProcSp" presStyleCnt="0"/>
      <dgm:spPr/>
    </dgm:pt>
    <dgm:pt modelId="{EDFE9858-CACA-4484-A622-894104201B68}" type="pres">
      <dgm:prSet presAssocID="{8D5ADE91-8E8E-4941-80D4-3B3A12CCE410}" presName="vSp1" presStyleCnt="0"/>
      <dgm:spPr/>
    </dgm:pt>
    <dgm:pt modelId="{AEFFE743-B824-4830-A4C5-EA90239FB717}" type="pres">
      <dgm:prSet presAssocID="{8D5ADE91-8E8E-4941-80D4-3B3A12CCE410}" presName="simulatedConn" presStyleLbl="solidFgAcc1" presStyleIdx="0" presStyleCnt="1"/>
      <dgm:spPr/>
    </dgm:pt>
    <dgm:pt modelId="{90C3F73A-AAA2-407D-A0AA-00BE41FF602D}" type="pres">
      <dgm:prSet presAssocID="{8D5ADE91-8E8E-4941-80D4-3B3A12CCE410}" presName="vSp2" presStyleCnt="0"/>
      <dgm:spPr/>
    </dgm:pt>
    <dgm:pt modelId="{4E2AEBCF-71E8-45AE-A754-7AF6E3BBB9AE}" type="pres">
      <dgm:prSet presAssocID="{8D5ADE91-8E8E-4941-80D4-3B3A12CCE410}" presName="sibTrans" presStyleCnt="0"/>
      <dgm:spPr/>
    </dgm:pt>
    <dgm:pt modelId="{30F07C50-761E-4604-BB4B-4E50930CEA67}" type="pres">
      <dgm:prSet presAssocID="{22306665-6B0C-4381-9701-03B2A27B0704}" presName="compositeNode" presStyleCnt="0">
        <dgm:presLayoutVars>
          <dgm:bulletEnabled val="1"/>
        </dgm:presLayoutVars>
      </dgm:prSet>
      <dgm:spPr/>
    </dgm:pt>
    <dgm:pt modelId="{DA0AF2C6-6BB1-4772-88CE-8D1B7A36BDBB}" type="pres">
      <dgm:prSet presAssocID="{22306665-6B0C-4381-9701-03B2A27B0704}" presName="bgRect" presStyleLbl="node1" presStyleIdx="1" presStyleCnt="2"/>
      <dgm:spPr/>
    </dgm:pt>
    <dgm:pt modelId="{CD86B990-B7CF-4E23-9BDC-054A4FECCC62}" type="pres">
      <dgm:prSet presAssocID="{22306665-6B0C-4381-9701-03B2A27B0704}" presName="parentNode" presStyleLbl="node1" presStyleIdx="1" presStyleCnt="2">
        <dgm:presLayoutVars>
          <dgm:chMax val="0"/>
          <dgm:bulletEnabled val="1"/>
        </dgm:presLayoutVars>
      </dgm:prSet>
      <dgm:spPr/>
    </dgm:pt>
    <dgm:pt modelId="{BE16E3B2-35B5-40DF-8750-054BD60AEB43}" type="pres">
      <dgm:prSet presAssocID="{22306665-6B0C-4381-9701-03B2A27B0704}" presName="childNode" presStyleLbl="node1" presStyleIdx="1" presStyleCnt="2">
        <dgm:presLayoutVars>
          <dgm:bulletEnabled val="1"/>
        </dgm:presLayoutVars>
      </dgm:prSet>
      <dgm:spPr/>
    </dgm:pt>
  </dgm:ptLst>
  <dgm:cxnLst>
    <dgm:cxn modelId="{04737436-03D8-41E5-9A00-D004176F01FA}" srcId="{E4C366C6-C16B-4035-ACE9-2F5B0BDB71F9}" destId="{22306665-6B0C-4381-9701-03B2A27B0704}" srcOrd="1" destOrd="0" parTransId="{77B49989-C1A0-4892-AFAD-CD11F61ABCB3}" sibTransId="{29A8D181-B805-4CDD-AE3D-C70FA955FA21}"/>
    <dgm:cxn modelId="{0C701F39-33D3-4681-B30D-0999D2D23879}" srcId="{E4C366C6-C16B-4035-ACE9-2F5B0BDB71F9}" destId="{C4296442-2E5E-401F-9663-F2CD621FFEA3}" srcOrd="0" destOrd="0" parTransId="{BAE9D113-7EE9-4C87-99DE-62448A4B686A}" sibTransId="{8D5ADE91-8E8E-4941-80D4-3B3A12CCE410}"/>
    <dgm:cxn modelId="{8FE7E83C-0ADE-486F-8EA3-F6726A58BB5A}" type="presOf" srcId="{22306665-6B0C-4381-9701-03B2A27B0704}" destId="{DA0AF2C6-6BB1-4772-88CE-8D1B7A36BDBB}" srcOrd="0" destOrd="0" presId="urn:microsoft.com/office/officeart/2005/8/layout/hProcess7"/>
    <dgm:cxn modelId="{5C829C50-EE45-4A91-ABD4-5889AD2893C1}" type="presOf" srcId="{C4296442-2E5E-401F-9663-F2CD621FFEA3}" destId="{AB797D98-41A8-4CC8-8308-63AAE802E828}" srcOrd="1" destOrd="0" presId="urn:microsoft.com/office/officeart/2005/8/layout/hProcess7"/>
    <dgm:cxn modelId="{8DAFC785-001F-4BE5-852F-1302C0AE1FDD}" type="presOf" srcId="{E4C366C6-C16B-4035-ACE9-2F5B0BDB71F9}" destId="{B127B929-D84E-4A6D-A379-9F636DD1FF8E}" srcOrd="0" destOrd="0" presId="urn:microsoft.com/office/officeart/2005/8/layout/hProcess7"/>
    <dgm:cxn modelId="{AE945BAD-A57D-4F55-863A-1E44676B13B0}" type="presOf" srcId="{1F362DE6-13F7-4B76-9ACE-3D01DB5D1DFC}" destId="{BE16E3B2-35B5-40DF-8750-054BD60AEB43}" srcOrd="0" destOrd="0" presId="urn:microsoft.com/office/officeart/2005/8/layout/hProcess7"/>
    <dgm:cxn modelId="{0E456EC1-867F-4E17-BE5D-6929B7FBD68A}" srcId="{C4296442-2E5E-401F-9663-F2CD621FFEA3}" destId="{E0EA3FA7-0200-459D-A1E1-DFC746F095ED}" srcOrd="0" destOrd="0" parTransId="{B811C8F3-CBD7-4493-9C89-FECFA3D5FB05}" sibTransId="{9FB3DEFF-935B-4964-9A46-46BDBC209FB5}"/>
    <dgm:cxn modelId="{8BCF8BC4-8D1F-41AB-A786-5C1EDA829C74}" type="presOf" srcId="{E0EA3FA7-0200-459D-A1E1-DFC746F095ED}" destId="{7E8336F9-CC29-4DC2-9527-D2D0F4A0AB5F}" srcOrd="0" destOrd="0" presId="urn:microsoft.com/office/officeart/2005/8/layout/hProcess7"/>
    <dgm:cxn modelId="{A7F72CCF-AD6D-487E-BD1A-0C8732FE6A76}" type="presOf" srcId="{22306665-6B0C-4381-9701-03B2A27B0704}" destId="{CD86B990-B7CF-4E23-9BDC-054A4FECCC62}" srcOrd="1" destOrd="0" presId="urn:microsoft.com/office/officeart/2005/8/layout/hProcess7"/>
    <dgm:cxn modelId="{F9560FD5-4FB3-4672-840D-3A4147112E52}" type="presOf" srcId="{C4296442-2E5E-401F-9663-F2CD621FFEA3}" destId="{A1DF1F63-2763-4135-A1DA-ECB7B98BD17C}" srcOrd="0" destOrd="0" presId="urn:microsoft.com/office/officeart/2005/8/layout/hProcess7"/>
    <dgm:cxn modelId="{814A77FC-E895-40D3-949B-87DFE1E53515}" srcId="{22306665-6B0C-4381-9701-03B2A27B0704}" destId="{1F362DE6-13F7-4B76-9ACE-3D01DB5D1DFC}" srcOrd="0" destOrd="0" parTransId="{A37A754B-8326-4589-9E2E-38D519B3A6AD}" sibTransId="{F6005D56-38B7-45C7-9593-7198898A5E6B}"/>
    <dgm:cxn modelId="{D04152CE-BC88-47E9-A5C1-FB5CDCE53051}" type="presParOf" srcId="{B127B929-D84E-4A6D-A379-9F636DD1FF8E}" destId="{C474D5EC-6998-45D7-8411-DCCC10AF5533}" srcOrd="0" destOrd="0" presId="urn:microsoft.com/office/officeart/2005/8/layout/hProcess7"/>
    <dgm:cxn modelId="{D5ECCFC9-245A-4179-A1D2-6A8F5FE67922}" type="presParOf" srcId="{C474D5EC-6998-45D7-8411-DCCC10AF5533}" destId="{A1DF1F63-2763-4135-A1DA-ECB7B98BD17C}" srcOrd="0" destOrd="0" presId="urn:microsoft.com/office/officeart/2005/8/layout/hProcess7"/>
    <dgm:cxn modelId="{3A75DC05-CD5B-469D-841D-FAA2890A1A30}" type="presParOf" srcId="{C474D5EC-6998-45D7-8411-DCCC10AF5533}" destId="{AB797D98-41A8-4CC8-8308-63AAE802E828}" srcOrd="1" destOrd="0" presId="urn:microsoft.com/office/officeart/2005/8/layout/hProcess7"/>
    <dgm:cxn modelId="{E61A50F4-DC67-496E-B528-A3DBC4595981}" type="presParOf" srcId="{C474D5EC-6998-45D7-8411-DCCC10AF5533}" destId="{7E8336F9-CC29-4DC2-9527-D2D0F4A0AB5F}" srcOrd="2" destOrd="0" presId="urn:microsoft.com/office/officeart/2005/8/layout/hProcess7"/>
    <dgm:cxn modelId="{8D203785-EA4A-4AD3-A4E5-2A295C1F3F97}" type="presParOf" srcId="{B127B929-D84E-4A6D-A379-9F636DD1FF8E}" destId="{58E1C14B-ABD7-4B99-9966-441FBE1366A8}" srcOrd="1" destOrd="0" presId="urn:microsoft.com/office/officeart/2005/8/layout/hProcess7"/>
    <dgm:cxn modelId="{0F6EB7C2-15C8-4F6F-834F-DEC3EF9167CB}" type="presParOf" srcId="{B127B929-D84E-4A6D-A379-9F636DD1FF8E}" destId="{E4F67C20-86F6-44D5-8B15-FF2FC34B5882}" srcOrd="2" destOrd="0" presId="urn:microsoft.com/office/officeart/2005/8/layout/hProcess7"/>
    <dgm:cxn modelId="{0D18333A-D241-41B5-9725-D30DD041A8E3}" type="presParOf" srcId="{E4F67C20-86F6-44D5-8B15-FF2FC34B5882}" destId="{EDFE9858-CACA-4484-A622-894104201B68}" srcOrd="0" destOrd="0" presId="urn:microsoft.com/office/officeart/2005/8/layout/hProcess7"/>
    <dgm:cxn modelId="{D5FEF16C-98AC-44ED-9811-854718E13239}" type="presParOf" srcId="{E4F67C20-86F6-44D5-8B15-FF2FC34B5882}" destId="{AEFFE743-B824-4830-A4C5-EA90239FB717}" srcOrd="1" destOrd="0" presId="urn:microsoft.com/office/officeart/2005/8/layout/hProcess7"/>
    <dgm:cxn modelId="{E386E929-0BA3-482C-AD64-DD3905F70501}" type="presParOf" srcId="{E4F67C20-86F6-44D5-8B15-FF2FC34B5882}" destId="{90C3F73A-AAA2-407D-A0AA-00BE41FF602D}" srcOrd="2" destOrd="0" presId="urn:microsoft.com/office/officeart/2005/8/layout/hProcess7"/>
    <dgm:cxn modelId="{B224ACB9-E542-4B9E-AB5C-B092D5FFB078}" type="presParOf" srcId="{B127B929-D84E-4A6D-A379-9F636DD1FF8E}" destId="{4E2AEBCF-71E8-45AE-A754-7AF6E3BBB9AE}" srcOrd="3" destOrd="0" presId="urn:microsoft.com/office/officeart/2005/8/layout/hProcess7"/>
    <dgm:cxn modelId="{D4A24D0B-66E9-41DA-BB6A-990DD2546FDA}" type="presParOf" srcId="{B127B929-D84E-4A6D-A379-9F636DD1FF8E}" destId="{30F07C50-761E-4604-BB4B-4E50930CEA67}" srcOrd="4" destOrd="0" presId="urn:microsoft.com/office/officeart/2005/8/layout/hProcess7"/>
    <dgm:cxn modelId="{156AE197-D097-4AE4-A2FC-9FD5B48213CF}" type="presParOf" srcId="{30F07C50-761E-4604-BB4B-4E50930CEA67}" destId="{DA0AF2C6-6BB1-4772-88CE-8D1B7A36BDBB}" srcOrd="0" destOrd="0" presId="urn:microsoft.com/office/officeart/2005/8/layout/hProcess7"/>
    <dgm:cxn modelId="{3E7B2B58-858C-464C-A2B9-4711582D32E1}" type="presParOf" srcId="{30F07C50-761E-4604-BB4B-4E50930CEA67}" destId="{CD86B990-B7CF-4E23-9BDC-054A4FECCC62}" srcOrd="1" destOrd="0" presId="urn:microsoft.com/office/officeart/2005/8/layout/hProcess7"/>
    <dgm:cxn modelId="{15DEFBA0-D47A-43AB-A1FD-18641775807E}" type="presParOf" srcId="{30F07C50-761E-4604-BB4B-4E50930CEA67}" destId="{BE16E3B2-35B5-40DF-8750-054BD60AEB43}" srcOrd="2" destOrd="0" presId="urn:microsoft.com/office/officeart/2005/8/layout/hProcess7"/>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C3B3AC8-DE06-4829-ABE0-D7475914E666}"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318FEA81-DF9A-4917-83E2-33E76B145A32}">
      <dgm:prSet/>
      <dgm:spPr/>
      <dgm:t>
        <a:bodyPr/>
        <a:lstStyle/>
        <a:p>
          <a:r>
            <a:rPr lang="en-US" dirty="0"/>
            <a:t>The planning required to conduct an investigation and the investigative process</a:t>
          </a:r>
        </a:p>
      </dgm:t>
    </dgm:pt>
    <dgm:pt modelId="{730096F0-5D07-4B1B-A82A-B1F0B14D97C8}" type="parTrans" cxnId="{00B931D6-AB22-49C3-ADD3-835AF6B63D4B}">
      <dgm:prSet/>
      <dgm:spPr/>
      <dgm:t>
        <a:bodyPr/>
        <a:lstStyle/>
        <a:p>
          <a:endParaRPr lang="en-US"/>
        </a:p>
      </dgm:t>
    </dgm:pt>
    <dgm:pt modelId="{8EB027FB-144C-452B-8C89-9809F49D532A}" type="sibTrans" cxnId="{00B931D6-AB22-49C3-ADD3-835AF6B63D4B}">
      <dgm:prSet/>
      <dgm:spPr/>
      <dgm:t>
        <a:bodyPr/>
        <a:lstStyle/>
        <a:p>
          <a:endParaRPr lang="en-US"/>
        </a:p>
      </dgm:t>
    </dgm:pt>
    <dgm:pt modelId="{EDE70053-EAAB-46EF-92FA-045F3277CB5F}">
      <dgm:prSet/>
      <dgm:spPr/>
      <dgm:t>
        <a:bodyPr/>
        <a:lstStyle/>
        <a:p>
          <a:r>
            <a:rPr lang="en-US" dirty="0"/>
            <a:t>Decision making and how it can be improved by applying the investigative mindset</a:t>
          </a:r>
        </a:p>
      </dgm:t>
    </dgm:pt>
    <dgm:pt modelId="{F3BC982D-157B-4AC2-AFC2-16090D8E2291}" type="parTrans" cxnId="{A86B70CC-E06B-42CC-BE6F-274EA2D294DD}">
      <dgm:prSet/>
      <dgm:spPr/>
      <dgm:t>
        <a:bodyPr/>
        <a:lstStyle/>
        <a:p>
          <a:endParaRPr lang="en-US"/>
        </a:p>
      </dgm:t>
    </dgm:pt>
    <dgm:pt modelId="{ECE10B0D-2BBE-41EA-B809-06BEB95EDC98}" type="sibTrans" cxnId="{A86B70CC-E06B-42CC-BE6F-274EA2D294DD}">
      <dgm:prSet/>
      <dgm:spPr/>
      <dgm:t>
        <a:bodyPr/>
        <a:lstStyle/>
        <a:p>
          <a:endParaRPr lang="en-US"/>
        </a:p>
      </dgm:t>
    </dgm:pt>
    <dgm:pt modelId="{F8939EDE-A375-425D-842D-9BE951171B8D}">
      <dgm:prSet/>
      <dgm:spPr/>
      <dgm:t>
        <a:bodyPr/>
        <a:lstStyle/>
        <a:p>
          <a:r>
            <a:rPr lang="en-US" dirty="0"/>
            <a:t>Investigative and evidential evaluation (which can assist the investigator to determine the value of material gathered during the investigation)</a:t>
          </a:r>
        </a:p>
      </dgm:t>
    </dgm:pt>
    <dgm:pt modelId="{237C49BB-C843-4FE2-AF05-3AD2B5397F33}" type="parTrans" cxnId="{64FB3AC0-9152-486C-A157-DA5C0BC2DB5B}">
      <dgm:prSet/>
      <dgm:spPr/>
      <dgm:t>
        <a:bodyPr/>
        <a:lstStyle/>
        <a:p>
          <a:endParaRPr lang="en-US"/>
        </a:p>
      </dgm:t>
    </dgm:pt>
    <dgm:pt modelId="{56564D4F-FA13-4A9C-9001-309F62EE7F5C}" type="sibTrans" cxnId="{64FB3AC0-9152-486C-A157-DA5C0BC2DB5B}">
      <dgm:prSet/>
      <dgm:spPr/>
      <dgm:t>
        <a:bodyPr/>
        <a:lstStyle/>
        <a:p>
          <a:endParaRPr lang="en-US"/>
        </a:p>
      </dgm:t>
    </dgm:pt>
    <dgm:pt modelId="{FF791996-2DF6-470F-9030-00B468B03E8B}">
      <dgm:prSet/>
      <dgm:spPr/>
      <dgm:t>
        <a:bodyPr/>
        <a:lstStyle/>
        <a:p>
          <a:r>
            <a:rPr lang="en-US"/>
            <a:t>Creative thinking</a:t>
          </a:r>
        </a:p>
      </dgm:t>
    </dgm:pt>
    <dgm:pt modelId="{3075C5F0-6AF0-4E71-A4B2-E716695BAE07}" type="parTrans" cxnId="{A1FDFC67-5720-4465-B096-C8BD6BB57015}">
      <dgm:prSet/>
      <dgm:spPr/>
      <dgm:t>
        <a:bodyPr/>
        <a:lstStyle/>
        <a:p>
          <a:endParaRPr lang="en-US"/>
        </a:p>
      </dgm:t>
    </dgm:pt>
    <dgm:pt modelId="{E86277B4-9B75-478F-A40A-E9C2FE0AA6E6}" type="sibTrans" cxnId="{A1FDFC67-5720-4465-B096-C8BD6BB57015}">
      <dgm:prSet/>
      <dgm:spPr/>
      <dgm:t>
        <a:bodyPr/>
        <a:lstStyle/>
        <a:p>
          <a:endParaRPr lang="en-US"/>
        </a:p>
      </dgm:t>
    </dgm:pt>
    <dgm:pt modelId="{6C3A4D95-91A6-44DC-82B9-5D1687409784}">
      <dgm:prSet/>
      <dgm:spPr/>
      <dgm:t>
        <a:bodyPr/>
        <a:lstStyle/>
        <a:p>
          <a:r>
            <a:rPr lang="en-US"/>
            <a:t>Challenging experts</a:t>
          </a:r>
        </a:p>
      </dgm:t>
    </dgm:pt>
    <dgm:pt modelId="{6F8DB10C-FABD-4B71-9DF2-8AFA8D6888E6}" type="parTrans" cxnId="{C8895998-5B95-48F4-9F4F-5C28AE88310F}">
      <dgm:prSet/>
      <dgm:spPr/>
      <dgm:t>
        <a:bodyPr/>
        <a:lstStyle/>
        <a:p>
          <a:endParaRPr lang="en-US"/>
        </a:p>
      </dgm:t>
    </dgm:pt>
    <dgm:pt modelId="{2449D3F5-9192-4AC3-8168-E60B9EA75074}" type="sibTrans" cxnId="{C8895998-5B95-48F4-9F4F-5C28AE88310F}">
      <dgm:prSet/>
      <dgm:spPr/>
      <dgm:t>
        <a:bodyPr/>
        <a:lstStyle/>
        <a:p>
          <a:endParaRPr lang="en-US"/>
        </a:p>
      </dgm:t>
    </dgm:pt>
    <dgm:pt modelId="{01633685-2655-4126-9A9A-AA095C7B0C4B}">
      <dgm:prSet/>
      <dgm:spPr/>
      <dgm:t>
        <a:bodyPr/>
        <a:lstStyle/>
        <a:p>
          <a:r>
            <a:rPr lang="en-US"/>
            <a:t>Victim and witness care</a:t>
          </a:r>
        </a:p>
      </dgm:t>
    </dgm:pt>
    <dgm:pt modelId="{DE94D95E-F2CE-45E5-BCD9-C960DBAD2C9D}" type="parTrans" cxnId="{06E1C50F-6677-4618-8F54-89DEF0E31769}">
      <dgm:prSet/>
      <dgm:spPr/>
      <dgm:t>
        <a:bodyPr/>
        <a:lstStyle/>
        <a:p>
          <a:endParaRPr lang="en-US"/>
        </a:p>
      </dgm:t>
    </dgm:pt>
    <dgm:pt modelId="{4FCD05B9-8387-4A85-BF3F-E9787CA6D3B3}" type="sibTrans" cxnId="{06E1C50F-6677-4618-8F54-89DEF0E31769}">
      <dgm:prSet/>
      <dgm:spPr/>
      <dgm:t>
        <a:bodyPr/>
        <a:lstStyle/>
        <a:p>
          <a:endParaRPr lang="en-US"/>
        </a:p>
      </dgm:t>
    </dgm:pt>
    <dgm:pt modelId="{BDC69030-D5C6-484D-9A02-F1E6715D80DE}">
      <dgm:prSet/>
      <dgm:spPr/>
      <dgm:t>
        <a:bodyPr/>
        <a:lstStyle/>
        <a:p>
          <a:r>
            <a:rPr lang="en-US" dirty="0"/>
            <a:t>Investigators need to be skilled in the following areas:</a:t>
          </a:r>
        </a:p>
      </dgm:t>
    </dgm:pt>
    <dgm:pt modelId="{25080CB1-DDC1-4A8F-944D-BB5CFFC7F93C}" type="sibTrans" cxnId="{FE2BF6EF-2AAE-43D3-8C54-2C884FDBE844}">
      <dgm:prSet/>
      <dgm:spPr/>
      <dgm:t>
        <a:bodyPr/>
        <a:lstStyle/>
        <a:p>
          <a:endParaRPr lang="en-US"/>
        </a:p>
      </dgm:t>
    </dgm:pt>
    <dgm:pt modelId="{A6599CD2-6268-49D9-AC96-E30BB392C949}" type="parTrans" cxnId="{FE2BF6EF-2AAE-43D3-8C54-2C884FDBE844}">
      <dgm:prSet/>
      <dgm:spPr/>
      <dgm:t>
        <a:bodyPr/>
        <a:lstStyle/>
        <a:p>
          <a:endParaRPr lang="en-US"/>
        </a:p>
      </dgm:t>
    </dgm:pt>
    <dgm:pt modelId="{911E4FAD-8A69-F347-B7CF-4DF09DAA02A3}" type="pres">
      <dgm:prSet presAssocID="{6C3B3AC8-DE06-4829-ABE0-D7475914E666}" presName="linear" presStyleCnt="0">
        <dgm:presLayoutVars>
          <dgm:animLvl val="lvl"/>
          <dgm:resizeHandles val="exact"/>
        </dgm:presLayoutVars>
      </dgm:prSet>
      <dgm:spPr/>
    </dgm:pt>
    <dgm:pt modelId="{EA5063E1-086A-294E-8363-B296531B4208}" type="pres">
      <dgm:prSet presAssocID="{BDC69030-D5C6-484D-9A02-F1E6715D80DE}" presName="parentText" presStyleLbl="node1" presStyleIdx="0" presStyleCnt="1">
        <dgm:presLayoutVars>
          <dgm:chMax val="0"/>
          <dgm:bulletEnabled val="1"/>
        </dgm:presLayoutVars>
      </dgm:prSet>
      <dgm:spPr/>
    </dgm:pt>
    <dgm:pt modelId="{62F03D9D-A6FE-9644-BB11-8DA7B8CDC8AC}" type="pres">
      <dgm:prSet presAssocID="{BDC69030-D5C6-484D-9A02-F1E6715D80DE}" presName="childText" presStyleLbl="revTx" presStyleIdx="0" presStyleCnt="1">
        <dgm:presLayoutVars>
          <dgm:bulletEnabled val="1"/>
        </dgm:presLayoutVars>
      </dgm:prSet>
      <dgm:spPr/>
    </dgm:pt>
  </dgm:ptLst>
  <dgm:cxnLst>
    <dgm:cxn modelId="{06E1C50F-6677-4618-8F54-89DEF0E31769}" srcId="{BDC69030-D5C6-484D-9A02-F1E6715D80DE}" destId="{01633685-2655-4126-9A9A-AA095C7B0C4B}" srcOrd="5" destOrd="0" parTransId="{DE94D95E-F2CE-45E5-BCD9-C960DBAD2C9D}" sibTransId="{4FCD05B9-8387-4A85-BF3F-E9787CA6D3B3}"/>
    <dgm:cxn modelId="{2F0C4442-557A-4748-A839-3A7046656BFF}" type="presOf" srcId="{6C3B3AC8-DE06-4829-ABE0-D7475914E666}" destId="{911E4FAD-8A69-F347-B7CF-4DF09DAA02A3}" srcOrd="0" destOrd="0" presId="urn:microsoft.com/office/officeart/2005/8/layout/vList2"/>
    <dgm:cxn modelId="{5AA61744-A93A-9140-97BB-D51190634EF7}" type="presOf" srcId="{01633685-2655-4126-9A9A-AA095C7B0C4B}" destId="{62F03D9D-A6FE-9644-BB11-8DA7B8CDC8AC}" srcOrd="0" destOrd="5" presId="urn:microsoft.com/office/officeart/2005/8/layout/vList2"/>
    <dgm:cxn modelId="{78265044-E46F-1741-B6F7-D3C20F9D6A46}" type="presOf" srcId="{FF791996-2DF6-470F-9030-00B468B03E8B}" destId="{62F03D9D-A6FE-9644-BB11-8DA7B8CDC8AC}" srcOrd="0" destOrd="3" presId="urn:microsoft.com/office/officeart/2005/8/layout/vList2"/>
    <dgm:cxn modelId="{A1FDFC67-5720-4465-B096-C8BD6BB57015}" srcId="{BDC69030-D5C6-484D-9A02-F1E6715D80DE}" destId="{FF791996-2DF6-470F-9030-00B468B03E8B}" srcOrd="3" destOrd="0" parTransId="{3075C5F0-6AF0-4E71-A4B2-E716695BAE07}" sibTransId="{E86277B4-9B75-478F-A40A-E9C2FE0AA6E6}"/>
    <dgm:cxn modelId="{AEB3834F-7A29-CE40-9894-525C1A78D296}" type="presOf" srcId="{F8939EDE-A375-425D-842D-9BE951171B8D}" destId="{62F03D9D-A6FE-9644-BB11-8DA7B8CDC8AC}" srcOrd="0" destOrd="2" presId="urn:microsoft.com/office/officeart/2005/8/layout/vList2"/>
    <dgm:cxn modelId="{C8895998-5B95-48F4-9F4F-5C28AE88310F}" srcId="{BDC69030-D5C6-484D-9A02-F1E6715D80DE}" destId="{6C3A4D95-91A6-44DC-82B9-5D1687409784}" srcOrd="4" destOrd="0" parTransId="{6F8DB10C-FABD-4B71-9DF2-8AFA8D6888E6}" sibTransId="{2449D3F5-9192-4AC3-8168-E60B9EA75074}"/>
    <dgm:cxn modelId="{84B36599-A68E-A140-BBA8-CE30D111E858}" type="presOf" srcId="{318FEA81-DF9A-4917-83E2-33E76B145A32}" destId="{62F03D9D-A6FE-9644-BB11-8DA7B8CDC8AC}" srcOrd="0" destOrd="0" presId="urn:microsoft.com/office/officeart/2005/8/layout/vList2"/>
    <dgm:cxn modelId="{9AE2A9AC-D380-0748-A93F-AE7139873A94}" type="presOf" srcId="{6C3A4D95-91A6-44DC-82B9-5D1687409784}" destId="{62F03D9D-A6FE-9644-BB11-8DA7B8CDC8AC}" srcOrd="0" destOrd="4" presId="urn:microsoft.com/office/officeart/2005/8/layout/vList2"/>
    <dgm:cxn modelId="{64FB3AC0-9152-486C-A157-DA5C0BC2DB5B}" srcId="{BDC69030-D5C6-484D-9A02-F1E6715D80DE}" destId="{F8939EDE-A375-425D-842D-9BE951171B8D}" srcOrd="2" destOrd="0" parTransId="{237C49BB-C843-4FE2-AF05-3AD2B5397F33}" sibTransId="{56564D4F-FA13-4A9C-9001-309F62EE7F5C}"/>
    <dgm:cxn modelId="{71AA6EC0-9E69-E849-81A5-A7021FBFC4E6}" type="presOf" srcId="{EDE70053-EAAB-46EF-92FA-045F3277CB5F}" destId="{62F03D9D-A6FE-9644-BB11-8DA7B8CDC8AC}" srcOrd="0" destOrd="1" presId="urn:microsoft.com/office/officeart/2005/8/layout/vList2"/>
    <dgm:cxn modelId="{A86B70CC-E06B-42CC-BE6F-274EA2D294DD}" srcId="{BDC69030-D5C6-484D-9A02-F1E6715D80DE}" destId="{EDE70053-EAAB-46EF-92FA-045F3277CB5F}" srcOrd="1" destOrd="0" parTransId="{F3BC982D-157B-4AC2-AFC2-16090D8E2291}" sibTransId="{ECE10B0D-2BBE-41EA-B809-06BEB95EDC98}"/>
    <dgm:cxn modelId="{00B931D6-AB22-49C3-ADD3-835AF6B63D4B}" srcId="{BDC69030-D5C6-484D-9A02-F1E6715D80DE}" destId="{318FEA81-DF9A-4917-83E2-33E76B145A32}" srcOrd="0" destOrd="0" parTransId="{730096F0-5D07-4B1B-A82A-B1F0B14D97C8}" sibTransId="{8EB027FB-144C-452B-8C89-9809F49D532A}"/>
    <dgm:cxn modelId="{FE2BF6EF-2AAE-43D3-8C54-2C884FDBE844}" srcId="{6C3B3AC8-DE06-4829-ABE0-D7475914E666}" destId="{BDC69030-D5C6-484D-9A02-F1E6715D80DE}" srcOrd="0" destOrd="0" parTransId="{A6599CD2-6268-49D9-AC96-E30BB392C949}" sibTransId="{25080CB1-DDC1-4A8F-944D-BB5CFFC7F93C}"/>
    <dgm:cxn modelId="{4D6776F9-E308-0B48-8984-7FCB4FF88276}" type="presOf" srcId="{BDC69030-D5C6-484D-9A02-F1E6715D80DE}" destId="{EA5063E1-086A-294E-8363-B296531B4208}" srcOrd="0" destOrd="0" presId="urn:microsoft.com/office/officeart/2005/8/layout/vList2"/>
    <dgm:cxn modelId="{9EB18461-919B-EB4F-A762-08DB75E08803}" type="presParOf" srcId="{911E4FAD-8A69-F347-B7CF-4DF09DAA02A3}" destId="{EA5063E1-086A-294E-8363-B296531B4208}" srcOrd="0" destOrd="0" presId="urn:microsoft.com/office/officeart/2005/8/layout/vList2"/>
    <dgm:cxn modelId="{AD25B205-408C-B647-B01D-8ADBBCD3BA4E}" type="presParOf" srcId="{911E4FAD-8A69-F347-B7CF-4DF09DAA02A3}" destId="{62F03D9D-A6FE-9644-BB11-8DA7B8CDC8AC}"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67E08BEE-B552-44A3-A7C5-D9B58C3CDEC1}" type="doc">
      <dgm:prSet loTypeId="urn:microsoft.com/office/officeart/2005/8/layout/bProcess4" loCatId="process" qsTypeId="urn:microsoft.com/office/officeart/2005/8/quickstyle/simple1" qsCatId="simple" csTypeId="urn:microsoft.com/office/officeart/2005/8/colors/colorful5" csCatId="colorful" phldr="1"/>
      <dgm:spPr/>
      <dgm:t>
        <a:bodyPr/>
        <a:lstStyle/>
        <a:p>
          <a:endParaRPr lang="en-US"/>
        </a:p>
      </dgm:t>
    </dgm:pt>
    <dgm:pt modelId="{49407DCA-96EF-48C1-AA45-7E012DBF41D8}">
      <dgm:prSet phldrT="[Text]" custT="1"/>
      <dgm:spPr>
        <a:xfrm>
          <a:off x="585112" y="363"/>
          <a:ext cx="1901031" cy="1140618"/>
        </a:xfrm>
        <a:prstGeom prst="roundRect">
          <a:avLst>
            <a:gd name="adj" fmla="val 10000"/>
          </a:avLst>
        </a:prstGeom>
      </dgm:spPr>
      <dgm:t>
        <a:bodyPr/>
        <a:lstStyle/>
        <a:p>
          <a:r>
            <a:rPr lang="en-US" sz="2000">
              <a:latin typeface="Calibri" panose="020F0502020204030204"/>
              <a:ea typeface="+mn-ea"/>
              <a:cs typeface="+mn-cs"/>
            </a:rPr>
            <a:t>Information obtained from initial call</a:t>
          </a:r>
          <a:endParaRPr lang="en-US" sz="2000" dirty="0">
            <a:latin typeface="Calibri" panose="020F0502020204030204"/>
            <a:ea typeface="+mn-ea"/>
            <a:cs typeface="+mn-cs"/>
          </a:endParaRPr>
        </a:p>
      </dgm:t>
    </dgm:pt>
    <dgm:pt modelId="{2C120CA4-6A15-4A93-BD4E-809CEE92F581}" type="parTrans" cxnId="{1A32E935-265D-44B5-A1A3-71B4CA3348A6}">
      <dgm:prSet/>
      <dgm:spPr/>
      <dgm:t>
        <a:bodyPr/>
        <a:lstStyle/>
        <a:p>
          <a:endParaRPr lang="en-US"/>
        </a:p>
      </dgm:t>
    </dgm:pt>
    <dgm:pt modelId="{37794720-7F5F-4E01-BCB9-AF34C42DEC17}" type="sibTrans" cxnId="{1A32E935-265D-44B5-A1A3-71B4CA3348A6}">
      <dgm:prSet/>
      <dgm:spPr>
        <a:xfrm rot="5400000">
          <a:off x="260852" y="907563"/>
          <a:ext cx="1417353" cy="171092"/>
        </a:xfrm>
        <a:prstGeom prst="rect">
          <a:avLst/>
        </a:prstGeom>
      </dgm:spPr>
      <dgm:t>
        <a:bodyPr/>
        <a:lstStyle/>
        <a:p>
          <a:endParaRPr lang="en-US"/>
        </a:p>
      </dgm:t>
    </dgm:pt>
    <dgm:pt modelId="{9EBD6E56-1D66-4E84-9A29-379997B52E75}">
      <dgm:prSet phldrT="[Text]" custT="1"/>
      <dgm:spPr>
        <a:xfrm>
          <a:off x="585112" y="1426137"/>
          <a:ext cx="1901031" cy="1140618"/>
        </a:xfrm>
        <a:prstGeom prst="roundRect">
          <a:avLst>
            <a:gd name="adj" fmla="val 10000"/>
          </a:avLst>
        </a:prstGeom>
      </dgm:spPr>
      <dgm:t>
        <a:bodyPr/>
        <a:lstStyle/>
        <a:p>
          <a:r>
            <a:rPr lang="en-US" sz="2000">
              <a:latin typeface="Calibri" panose="020F0502020204030204"/>
              <a:ea typeface="+mn-ea"/>
              <a:cs typeface="+mn-cs"/>
            </a:rPr>
            <a:t>Information from police systems</a:t>
          </a:r>
          <a:endParaRPr lang="en-US" sz="2000" dirty="0">
            <a:latin typeface="Calibri" panose="020F0502020204030204"/>
            <a:ea typeface="+mn-ea"/>
            <a:cs typeface="+mn-cs"/>
          </a:endParaRPr>
        </a:p>
      </dgm:t>
    </dgm:pt>
    <dgm:pt modelId="{E496DD8E-CB4C-407F-92D5-823E7559E462}" type="parTrans" cxnId="{E9F827DC-C981-432D-B8AE-0A4D4A335CF9}">
      <dgm:prSet/>
      <dgm:spPr/>
      <dgm:t>
        <a:bodyPr/>
        <a:lstStyle/>
        <a:p>
          <a:endParaRPr lang="en-US"/>
        </a:p>
      </dgm:t>
    </dgm:pt>
    <dgm:pt modelId="{B548F435-A7DC-46B8-8BA8-CF863B4206E3}" type="sibTrans" cxnId="{E9F827DC-C981-432D-B8AE-0A4D4A335CF9}">
      <dgm:prSet/>
      <dgm:spPr>
        <a:xfrm rot="5400000">
          <a:off x="260852" y="2333337"/>
          <a:ext cx="1417353" cy="171092"/>
        </a:xfrm>
        <a:prstGeom prst="rect">
          <a:avLst/>
        </a:prstGeom>
      </dgm:spPr>
      <dgm:t>
        <a:bodyPr/>
        <a:lstStyle/>
        <a:p>
          <a:endParaRPr lang="en-US"/>
        </a:p>
      </dgm:t>
    </dgm:pt>
    <dgm:pt modelId="{16565916-0A21-4C05-A52C-EF2FC025380E}">
      <dgm:prSet phldrT="[Text]" custT="1"/>
      <dgm:spPr>
        <a:xfrm>
          <a:off x="585112" y="2851910"/>
          <a:ext cx="1901031" cy="1140618"/>
        </a:xfrm>
        <a:prstGeom prst="roundRect">
          <a:avLst>
            <a:gd name="adj" fmla="val 10000"/>
          </a:avLst>
        </a:prstGeom>
      </dgm:spPr>
      <dgm:t>
        <a:bodyPr/>
        <a:lstStyle/>
        <a:p>
          <a:r>
            <a:rPr lang="en-US" sz="2000">
              <a:latin typeface="Calibri" panose="020F0502020204030204"/>
              <a:ea typeface="+mn-ea"/>
              <a:cs typeface="+mn-cs"/>
            </a:rPr>
            <a:t>Information from officer attending</a:t>
          </a:r>
          <a:endParaRPr lang="en-US" sz="2000" dirty="0">
            <a:latin typeface="Calibri" panose="020F0502020204030204"/>
            <a:ea typeface="+mn-ea"/>
            <a:cs typeface="+mn-cs"/>
          </a:endParaRPr>
        </a:p>
      </dgm:t>
    </dgm:pt>
    <dgm:pt modelId="{31DAEE66-675F-4CBF-B078-47434D4208AC}" type="parTrans" cxnId="{3D74DEBF-AF3E-47D9-895D-82397D73270C}">
      <dgm:prSet/>
      <dgm:spPr/>
      <dgm:t>
        <a:bodyPr/>
        <a:lstStyle/>
        <a:p>
          <a:endParaRPr lang="en-US"/>
        </a:p>
      </dgm:t>
    </dgm:pt>
    <dgm:pt modelId="{942842AA-9159-4C6D-911B-F0E14948129F}" type="sibTrans" cxnId="{3D74DEBF-AF3E-47D9-895D-82397D73270C}">
      <dgm:prSet/>
      <dgm:spPr>
        <a:xfrm rot="5400000">
          <a:off x="260852" y="3759110"/>
          <a:ext cx="1417353" cy="171092"/>
        </a:xfrm>
        <a:prstGeom prst="rect">
          <a:avLst/>
        </a:prstGeom>
      </dgm:spPr>
      <dgm:t>
        <a:bodyPr/>
        <a:lstStyle/>
        <a:p>
          <a:endParaRPr lang="en-US"/>
        </a:p>
      </dgm:t>
    </dgm:pt>
    <dgm:pt modelId="{E6074F13-881E-4F27-A0E7-DF3745094E0D}">
      <dgm:prSet phldrT="[Text]" custT="1"/>
      <dgm:spPr>
        <a:xfrm>
          <a:off x="585112" y="4277684"/>
          <a:ext cx="1901031" cy="1140618"/>
        </a:xfrm>
        <a:prstGeom prst="roundRect">
          <a:avLst>
            <a:gd name="adj" fmla="val 10000"/>
          </a:avLst>
        </a:prstGeom>
      </dgm:spPr>
      <dgm:t>
        <a:bodyPr/>
        <a:lstStyle/>
        <a:p>
          <a:r>
            <a:rPr lang="en-US" sz="2000">
              <a:latin typeface="Calibri" panose="020F0502020204030204"/>
              <a:ea typeface="+mn-ea"/>
              <a:cs typeface="+mn-cs"/>
            </a:rPr>
            <a:t>Information provided by 1</a:t>
          </a:r>
          <a:r>
            <a:rPr lang="en-US" sz="2000" baseline="30000">
              <a:latin typeface="Calibri" panose="020F0502020204030204"/>
              <a:ea typeface="+mn-ea"/>
              <a:cs typeface="+mn-cs"/>
            </a:rPr>
            <a:t>st</a:t>
          </a:r>
          <a:r>
            <a:rPr lang="en-US" sz="2000">
              <a:latin typeface="Calibri" panose="020F0502020204030204"/>
              <a:ea typeface="+mn-ea"/>
              <a:cs typeface="+mn-cs"/>
            </a:rPr>
            <a:t> witness</a:t>
          </a:r>
          <a:endParaRPr lang="en-US" sz="2000" dirty="0">
            <a:latin typeface="Calibri" panose="020F0502020204030204"/>
            <a:ea typeface="+mn-ea"/>
            <a:cs typeface="+mn-cs"/>
          </a:endParaRPr>
        </a:p>
      </dgm:t>
    </dgm:pt>
    <dgm:pt modelId="{02E52479-0EBA-45F7-A529-4A1EE77A57FD}" type="parTrans" cxnId="{87262FCF-BC74-48C2-9846-3BA185CB2B1F}">
      <dgm:prSet/>
      <dgm:spPr/>
      <dgm:t>
        <a:bodyPr/>
        <a:lstStyle/>
        <a:p>
          <a:endParaRPr lang="en-US"/>
        </a:p>
      </dgm:t>
    </dgm:pt>
    <dgm:pt modelId="{92CD8DA3-330C-4FC4-B6A7-2EB102AA4F1C}" type="sibTrans" cxnId="{87262FCF-BC74-48C2-9846-3BA185CB2B1F}">
      <dgm:prSet/>
      <dgm:spPr>
        <a:xfrm>
          <a:off x="973738" y="4471997"/>
          <a:ext cx="2519951" cy="171092"/>
        </a:xfrm>
        <a:prstGeom prst="rect">
          <a:avLst/>
        </a:prstGeom>
      </dgm:spPr>
      <dgm:t>
        <a:bodyPr/>
        <a:lstStyle/>
        <a:p>
          <a:endParaRPr lang="en-US"/>
        </a:p>
      </dgm:t>
    </dgm:pt>
    <dgm:pt modelId="{1F288954-B98B-4850-9D53-57ECBF1F59E1}">
      <dgm:prSet phldrT="[Text]" custT="1"/>
      <dgm:spPr>
        <a:xfrm>
          <a:off x="3113484" y="4277684"/>
          <a:ext cx="1901031" cy="1140618"/>
        </a:xfrm>
        <a:prstGeom prst="roundRect">
          <a:avLst>
            <a:gd name="adj" fmla="val 10000"/>
          </a:avLst>
        </a:prstGeom>
      </dgm:spPr>
      <dgm:t>
        <a:bodyPr/>
        <a:lstStyle/>
        <a:p>
          <a:r>
            <a:rPr lang="en-US" sz="2000">
              <a:latin typeface="Calibri" panose="020F0502020204030204"/>
              <a:ea typeface="+mn-ea"/>
              <a:cs typeface="+mn-cs"/>
            </a:rPr>
            <a:t>Info provided by victim (1</a:t>
          </a:r>
          <a:r>
            <a:rPr lang="en-US" sz="2000" baseline="30000">
              <a:latin typeface="Calibri" panose="020F0502020204030204"/>
              <a:ea typeface="+mn-ea"/>
              <a:cs typeface="+mn-cs"/>
            </a:rPr>
            <a:t>st</a:t>
          </a:r>
          <a:r>
            <a:rPr lang="en-US" sz="2000">
              <a:latin typeface="Calibri" panose="020F0502020204030204"/>
              <a:ea typeface="+mn-ea"/>
              <a:cs typeface="+mn-cs"/>
            </a:rPr>
            <a:t> account)</a:t>
          </a:r>
          <a:endParaRPr lang="en-US" sz="2000" dirty="0">
            <a:latin typeface="Calibri" panose="020F0502020204030204"/>
            <a:ea typeface="+mn-ea"/>
            <a:cs typeface="+mn-cs"/>
          </a:endParaRPr>
        </a:p>
      </dgm:t>
    </dgm:pt>
    <dgm:pt modelId="{7DC864A7-9C51-4634-B869-2449A10D1F33}" type="parTrans" cxnId="{AFD08741-0E49-4936-A4C1-CD871E1D46F0}">
      <dgm:prSet/>
      <dgm:spPr/>
      <dgm:t>
        <a:bodyPr/>
        <a:lstStyle/>
        <a:p>
          <a:endParaRPr lang="en-US"/>
        </a:p>
      </dgm:t>
    </dgm:pt>
    <dgm:pt modelId="{3816BF67-AA17-4E78-B951-D1BF6B313529}" type="sibTrans" cxnId="{AFD08741-0E49-4936-A4C1-CD871E1D46F0}">
      <dgm:prSet/>
      <dgm:spPr>
        <a:xfrm rot="16200000">
          <a:off x="2789223" y="3759110"/>
          <a:ext cx="1417353" cy="171092"/>
        </a:xfrm>
        <a:prstGeom prst="rect">
          <a:avLst/>
        </a:prstGeom>
      </dgm:spPr>
      <dgm:t>
        <a:bodyPr/>
        <a:lstStyle/>
        <a:p>
          <a:endParaRPr lang="en-US"/>
        </a:p>
      </dgm:t>
    </dgm:pt>
    <dgm:pt modelId="{0AAEDA6B-BA8B-4C79-89F7-EB41EE8B88ED}">
      <dgm:prSet phldrT="[Text]" custT="1"/>
      <dgm:spPr>
        <a:xfrm>
          <a:off x="3113484" y="2851910"/>
          <a:ext cx="1901031" cy="1140618"/>
        </a:xfrm>
        <a:prstGeom prst="roundRect">
          <a:avLst>
            <a:gd name="adj" fmla="val 10000"/>
          </a:avLst>
        </a:prstGeom>
      </dgm:spPr>
      <dgm:t>
        <a:bodyPr/>
        <a:lstStyle/>
        <a:p>
          <a:r>
            <a:rPr lang="en-US" sz="2000">
              <a:latin typeface="Calibri" panose="020F0502020204030204"/>
              <a:ea typeface="+mn-ea"/>
              <a:cs typeface="+mn-cs"/>
            </a:rPr>
            <a:t>Evidence collected at scene (exhibits)</a:t>
          </a:r>
          <a:endParaRPr lang="en-US" sz="2000" dirty="0">
            <a:latin typeface="Calibri" panose="020F0502020204030204"/>
            <a:ea typeface="+mn-ea"/>
            <a:cs typeface="+mn-cs"/>
          </a:endParaRPr>
        </a:p>
      </dgm:t>
    </dgm:pt>
    <dgm:pt modelId="{3D155EAE-6F01-4A28-A80F-36B7C811B3A7}" type="parTrans" cxnId="{E0391469-9311-40AE-B3DA-B5744D7F0300}">
      <dgm:prSet/>
      <dgm:spPr/>
      <dgm:t>
        <a:bodyPr/>
        <a:lstStyle/>
        <a:p>
          <a:endParaRPr lang="en-US"/>
        </a:p>
      </dgm:t>
    </dgm:pt>
    <dgm:pt modelId="{8301CE59-D8D6-4053-8276-841B1D48A07A}" type="sibTrans" cxnId="{E0391469-9311-40AE-B3DA-B5744D7F0300}">
      <dgm:prSet/>
      <dgm:spPr>
        <a:xfrm rot="16200000">
          <a:off x="2789223" y="2333337"/>
          <a:ext cx="1417353" cy="171092"/>
        </a:xfrm>
        <a:prstGeom prst="rect">
          <a:avLst/>
        </a:prstGeom>
      </dgm:spPr>
      <dgm:t>
        <a:bodyPr/>
        <a:lstStyle/>
        <a:p>
          <a:endParaRPr lang="en-US"/>
        </a:p>
      </dgm:t>
    </dgm:pt>
    <dgm:pt modelId="{A2A3DA45-8D9B-4050-91E4-7C3F27C05E52}">
      <dgm:prSet phldrT="[Text]" custT="1"/>
      <dgm:spPr>
        <a:xfrm>
          <a:off x="3113484" y="1426137"/>
          <a:ext cx="1901031" cy="1140618"/>
        </a:xfrm>
        <a:prstGeom prst="roundRect">
          <a:avLst>
            <a:gd name="adj" fmla="val 10000"/>
          </a:avLst>
        </a:prstGeom>
      </dgm:spPr>
      <dgm:t>
        <a:bodyPr/>
        <a:lstStyle/>
        <a:p>
          <a:r>
            <a:rPr lang="en-US" sz="2000">
              <a:latin typeface="Calibri" panose="020F0502020204030204"/>
              <a:ea typeface="+mn-ea"/>
              <a:cs typeface="+mn-cs"/>
            </a:rPr>
            <a:t>Evidence from CSI in attendance</a:t>
          </a:r>
          <a:endParaRPr lang="en-US" sz="2000" dirty="0">
            <a:latin typeface="Calibri" panose="020F0502020204030204"/>
            <a:ea typeface="+mn-ea"/>
            <a:cs typeface="+mn-cs"/>
          </a:endParaRPr>
        </a:p>
      </dgm:t>
    </dgm:pt>
    <dgm:pt modelId="{E13E4986-BF6B-44C1-98DC-668AA5DEBF26}" type="parTrans" cxnId="{C68EC5B6-F6B9-4739-B440-984011A50EDC}">
      <dgm:prSet/>
      <dgm:spPr/>
      <dgm:t>
        <a:bodyPr/>
        <a:lstStyle/>
        <a:p>
          <a:endParaRPr lang="en-US"/>
        </a:p>
      </dgm:t>
    </dgm:pt>
    <dgm:pt modelId="{336EF6E9-EA7D-431D-BFD7-87FD57825F21}" type="sibTrans" cxnId="{C68EC5B6-F6B9-4739-B440-984011A50EDC}">
      <dgm:prSet/>
      <dgm:spPr>
        <a:xfrm rot="16200000">
          <a:off x="2789223" y="907563"/>
          <a:ext cx="1417353" cy="171092"/>
        </a:xfrm>
        <a:prstGeom prst="rect">
          <a:avLst/>
        </a:prstGeom>
      </dgm:spPr>
      <dgm:t>
        <a:bodyPr/>
        <a:lstStyle/>
        <a:p>
          <a:endParaRPr lang="en-US"/>
        </a:p>
      </dgm:t>
    </dgm:pt>
    <dgm:pt modelId="{4722DD0C-2355-4DC0-93FB-E5E223894B1F}">
      <dgm:prSet phldrT="[Text]" custT="1"/>
      <dgm:spPr>
        <a:xfrm>
          <a:off x="3113484" y="363"/>
          <a:ext cx="1901031" cy="1140618"/>
        </a:xfrm>
        <a:prstGeom prst="roundRect">
          <a:avLst>
            <a:gd name="adj" fmla="val 10000"/>
          </a:avLst>
        </a:prstGeom>
      </dgm:spPr>
      <dgm:t>
        <a:bodyPr/>
        <a:lstStyle/>
        <a:p>
          <a:r>
            <a:rPr lang="en-US" sz="2000">
              <a:latin typeface="Calibri" panose="020F0502020204030204"/>
              <a:ea typeface="+mn-ea"/>
              <a:cs typeface="+mn-cs"/>
            </a:rPr>
            <a:t>Suspect information &amp; intelligence</a:t>
          </a:r>
          <a:endParaRPr lang="en-US" sz="2000" dirty="0">
            <a:latin typeface="Calibri" panose="020F0502020204030204"/>
            <a:ea typeface="+mn-ea"/>
            <a:cs typeface="+mn-cs"/>
          </a:endParaRPr>
        </a:p>
      </dgm:t>
    </dgm:pt>
    <dgm:pt modelId="{9FA81088-042E-4649-97BA-83F7918E92B2}" type="parTrans" cxnId="{1A183502-872F-4416-8F6E-27883FB64CD3}">
      <dgm:prSet/>
      <dgm:spPr/>
      <dgm:t>
        <a:bodyPr/>
        <a:lstStyle/>
        <a:p>
          <a:endParaRPr lang="en-US"/>
        </a:p>
      </dgm:t>
    </dgm:pt>
    <dgm:pt modelId="{1EC27701-A625-4EB2-BB6C-B4887084B103}" type="sibTrans" cxnId="{1A183502-872F-4416-8F6E-27883FB64CD3}">
      <dgm:prSet/>
      <dgm:spPr>
        <a:xfrm>
          <a:off x="3502110" y="194677"/>
          <a:ext cx="2519951" cy="171092"/>
        </a:xfrm>
        <a:prstGeom prst="rect">
          <a:avLst/>
        </a:prstGeom>
      </dgm:spPr>
      <dgm:t>
        <a:bodyPr/>
        <a:lstStyle/>
        <a:p>
          <a:endParaRPr lang="en-US"/>
        </a:p>
      </dgm:t>
    </dgm:pt>
    <dgm:pt modelId="{006EAAB9-399A-410F-8D2F-74E1F4937D35}">
      <dgm:prSet phldrT="[Text]"/>
      <dgm:spPr>
        <a:xfrm>
          <a:off x="5641855" y="363"/>
          <a:ext cx="1901031" cy="1140618"/>
        </a:xfrm>
        <a:prstGeom prst="roundRect">
          <a:avLst>
            <a:gd name="adj" fmla="val 10000"/>
          </a:avLst>
        </a:prstGeom>
      </dgm:spPr>
      <dgm:t>
        <a:bodyPr/>
        <a:lstStyle/>
        <a:p>
          <a:r>
            <a:rPr lang="en-US">
              <a:latin typeface="Calibri" panose="020F0502020204030204"/>
              <a:ea typeface="+mn-ea"/>
              <a:cs typeface="+mn-cs"/>
            </a:rPr>
            <a:t>Plan to locate &amp; manage suspect</a:t>
          </a:r>
          <a:endParaRPr lang="en-US" dirty="0">
            <a:latin typeface="Calibri" panose="020F0502020204030204"/>
            <a:ea typeface="+mn-ea"/>
            <a:cs typeface="+mn-cs"/>
          </a:endParaRPr>
        </a:p>
      </dgm:t>
    </dgm:pt>
    <dgm:pt modelId="{226841C8-44C2-4358-BA6F-A6D2B3D70AFE}" type="parTrans" cxnId="{6E0703F6-D0A0-4EDF-AADC-F64A83010630}">
      <dgm:prSet/>
      <dgm:spPr/>
      <dgm:t>
        <a:bodyPr/>
        <a:lstStyle/>
        <a:p>
          <a:endParaRPr lang="en-US"/>
        </a:p>
      </dgm:t>
    </dgm:pt>
    <dgm:pt modelId="{CE010AEA-8180-4B06-967D-F8595BFCE3D4}" type="sibTrans" cxnId="{6E0703F6-D0A0-4EDF-AADC-F64A83010630}">
      <dgm:prSet/>
      <dgm:spPr>
        <a:xfrm rot="5400000">
          <a:off x="5317595" y="907563"/>
          <a:ext cx="1417353" cy="171092"/>
        </a:xfrm>
        <a:prstGeom prst="rect">
          <a:avLst/>
        </a:prstGeom>
      </dgm:spPr>
      <dgm:t>
        <a:bodyPr/>
        <a:lstStyle/>
        <a:p>
          <a:endParaRPr lang="en-US"/>
        </a:p>
      </dgm:t>
    </dgm:pt>
    <dgm:pt modelId="{0C6ECD49-D414-49AF-A043-F78F74AF9DEA}">
      <dgm:prSet phldrT="[Text]"/>
      <dgm:spPr>
        <a:xfrm>
          <a:off x="5641855" y="1426137"/>
          <a:ext cx="1901031" cy="1140618"/>
        </a:xfrm>
        <a:prstGeom prst="roundRect">
          <a:avLst>
            <a:gd name="adj" fmla="val 10000"/>
          </a:avLst>
        </a:prstGeom>
      </dgm:spPr>
      <dgm:t>
        <a:bodyPr/>
        <a:lstStyle/>
        <a:p>
          <a:r>
            <a:rPr lang="en-US" dirty="0">
              <a:latin typeface="Calibri" panose="020F0502020204030204"/>
              <a:ea typeface="+mn-ea"/>
              <a:cs typeface="+mn-cs"/>
            </a:rPr>
            <a:t>Complete crime report</a:t>
          </a:r>
        </a:p>
      </dgm:t>
    </dgm:pt>
    <dgm:pt modelId="{DFB68EAE-C894-4C16-86A8-F6EE34BC07FC}" type="parTrans" cxnId="{79BF2B23-C455-48F1-B7F9-E9034755161F}">
      <dgm:prSet/>
      <dgm:spPr/>
      <dgm:t>
        <a:bodyPr/>
        <a:lstStyle/>
        <a:p>
          <a:endParaRPr lang="en-US"/>
        </a:p>
      </dgm:t>
    </dgm:pt>
    <dgm:pt modelId="{FF080F09-03E5-4994-9188-D325EBF424B7}" type="sibTrans" cxnId="{79BF2B23-C455-48F1-B7F9-E9034755161F}">
      <dgm:prSet/>
      <dgm:spPr>
        <a:xfrm rot="5400000">
          <a:off x="5317595" y="2333337"/>
          <a:ext cx="1417353" cy="171092"/>
        </a:xfrm>
        <a:prstGeom prst="rect">
          <a:avLst/>
        </a:prstGeom>
      </dgm:spPr>
      <dgm:t>
        <a:bodyPr/>
        <a:lstStyle/>
        <a:p>
          <a:endParaRPr lang="en-US"/>
        </a:p>
      </dgm:t>
    </dgm:pt>
    <dgm:pt modelId="{24185F08-73B1-424F-8134-06383571B5DE}">
      <dgm:prSet phldrT="[Text]"/>
      <dgm:spPr>
        <a:xfrm>
          <a:off x="5641855" y="2851910"/>
          <a:ext cx="1901031" cy="1140618"/>
        </a:xfrm>
        <a:prstGeom prst="roundRect">
          <a:avLst>
            <a:gd name="adj" fmla="val 10000"/>
          </a:avLst>
        </a:prstGeom>
      </dgm:spPr>
      <dgm:t>
        <a:bodyPr/>
        <a:lstStyle/>
        <a:p>
          <a:r>
            <a:rPr lang="en-US">
              <a:latin typeface="Calibri" panose="020F0502020204030204"/>
              <a:ea typeface="+mn-ea"/>
              <a:cs typeface="+mn-cs"/>
            </a:rPr>
            <a:t>Consider multi-agency approach</a:t>
          </a:r>
          <a:endParaRPr lang="en-US" dirty="0">
            <a:latin typeface="Calibri" panose="020F0502020204030204"/>
            <a:ea typeface="+mn-ea"/>
            <a:cs typeface="+mn-cs"/>
          </a:endParaRPr>
        </a:p>
      </dgm:t>
    </dgm:pt>
    <dgm:pt modelId="{7CA42CD7-9B36-4A6E-933E-F4C120E8ADC9}" type="parTrans" cxnId="{A71877A7-F7C5-4B96-82E4-3CECEC011377}">
      <dgm:prSet/>
      <dgm:spPr/>
      <dgm:t>
        <a:bodyPr/>
        <a:lstStyle/>
        <a:p>
          <a:endParaRPr lang="en-US"/>
        </a:p>
      </dgm:t>
    </dgm:pt>
    <dgm:pt modelId="{793CB86D-E7FD-46E6-91FB-0ED322E0A63A}" type="sibTrans" cxnId="{A71877A7-F7C5-4B96-82E4-3CECEC011377}">
      <dgm:prSet/>
      <dgm:spPr>
        <a:xfrm rot="5400000">
          <a:off x="5317595" y="3759110"/>
          <a:ext cx="1417353" cy="171092"/>
        </a:xfrm>
        <a:prstGeom prst="rect">
          <a:avLst/>
        </a:prstGeom>
      </dgm:spPr>
      <dgm:t>
        <a:bodyPr/>
        <a:lstStyle/>
        <a:p>
          <a:endParaRPr lang="en-US"/>
        </a:p>
      </dgm:t>
    </dgm:pt>
    <dgm:pt modelId="{6028196C-344C-43A1-B9F3-147F7D252D43}">
      <dgm:prSet phldrT="[Text]" custT="1"/>
      <dgm:spPr>
        <a:xfrm>
          <a:off x="5641855" y="4277684"/>
          <a:ext cx="1901031" cy="1140618"/>
        </a:xfrm>
        <a:prstGeom prst="roundRect">
          <a:avLst>
            <a:gd name="adj" fmla="val 10000"/>
          </a:avLst>
        </a:prstGeom>
      </dgm:spPr>
      <dgm:t>
        <a:bodyPr/>
        <a:lstStyle/>
        <a:p>
          <a:r>
            <a:rPr lang="en-US" sz="2000">
              <a:latin typeface="Calibri" panose="020F0502020204030204"/>
              <a:ea typeface="+mn-ea"/>
              <a:cs typeface="+mn-cs"/>
            </a:rPr>
            <a:t>Consider future action- ie searches, interview, file prep</a:t>
          </a:r>
          <a:endParaRPr lang="en-US" sz="2000" dirty="0">
            <a:latin typeface="Calibri" panose="020F0502020204030204"/>
            <a:ea typeface="+mn-ea"/>
            <a:cs typeface="+mn-cs"/>
          </a:endParaRPr>
        </a:p>
      </dgm:t>
    </dgm:pt>
    <dgm:pt modelId="{9121A95B-6C26-431A-BBBE-9C4E8EF3E2F3}" type="parTrans" cxnId="{43F9EAF8-7A3B-4B85-B051-34ABA52FB0FB}">
      <dgm:prSet/>
      <dgm:spPr/>
      <dgm:t>
        <a:bodyPr/>
        <a:lstStyle/>
        <a:p>
          <a:endParaRPr lang="en-US"/>
        </a:p>
      </dgm:t>
    </dgm:pt>
    <dgm:pt modelId="{3C47A097-1527-4329-86BE-0200C6181BB2}" type="sibTrans" cxnId="{43F9EAF8-7A3B-4B85-B051-34ABA52FB0FB}">
      <dgm:prSet/>
      <dgm:spPr/>
      <dgm:t>
        <a:bodyPr/>
        <a:lstStyle/>
        <a:p>
          <a:endParaRPr lang="en-US"/>
        </a:p>
      </dgm:t>
    </dgm:pt>
    <dgm:pt modelId="{DB6A169C-176B-4F36-B2A7-F402D6F967A1}" type="pres">
      <dgm:prSet presAssocID="{67E08BEE-B552-44A3-A7C5-D9B58C3CDEC1}" presName="Name0" presStyleCnt="0">
        <dgm:presLayoutVars>
          <dgm:dir/>
          <dgm:resizeHandles/>
        </dgm:presLayoutVars>
      </dgm:prSet>
      <dgm:spPr/>
    </dgm:pt>
    <dgm:pt modelId="{3CD80273-244B-41FB-B974-67921513C9A6}" type="pres">
      <dgm:prSet presAssocID="{49407DCA-96EF-48C1-AA45-7E012DBF41D8}" presName="compNode" presStyleCnt="0"/>
      <dgm:spPr/>
    </dgm:pt>
    <dgm:pt modelId="{5A5CCD81-56C3-4E34-A053-F6CA9008F317}" type="pres">
      <dgm:prSet presAssocID="{49407DCA-96EF-48C1-AA45-7E012DBF41D8}" presName="dummyConnPt" presStyleCnt="0"/>
      <dgm:spPr/>
    </dgm:pt>
    <dgm:pt modelId="{2D83DF38-1E7D-4A79-A54D-808AB0934908}" type="pres">
      <dgm:prSet presAssocID="{49407DCA-96EF-48C1-AA45-7E012DBF41D8}" presName="node" presStyleLbl="node1" presStyleIdx="0" presStyleCnt="12" custScaleX="127679">
        <dgm:presLayoutVars>
          <dgm:bulletEnabled val="1"/>
        </dgm:presLayoutVars>
      </dgm:prSet>
      <dgm:spPr/>
    </dgm:pt>
    <dgm:pt modelId="{B60316E1-A0CD-4E08-AC86-C5CECD5B513A}" type="pres">
      <dgm:prSet presAssocID="{37794720-7F5F-4E01-BCB9-AF34C42DEC17}" presName="sibTrans" presStyleLbl="bgSibTrans2D1" presStyleIdx="0" presStyleCnt="11"/>
      <dgm:spPr/>
    </dgm:pt>
    <dgm:pt modelId="{2B26F7FC-9662-4D09-A457-5DB77E5E6785}" type="pres">
      <dgm:prSet presAssocID="{9EBD6E56-1D66-4E84-9A29-379997B52E75}" presName="compNode" presStyleCnt="0"/>
      <dgm:spPr/>
    </dgm:pt>
    <dgm:pt modelId="{35A1EEE4-738F-4B97-BFEB-1B3895CAEE4C}" type="pres">
      <dgm:prSet presAssocID="{9EBD6E56-1D66-4E84-9A29-379997B52E75}" presName="dummyConnPt" presStyleCnt="0"/>
      <dgm:spPr/>
    </dgm:pt>
    <dgm:pt modelId="{043A3AAB-C933-439D-BCD4-4718F59C0CFC}" type="pres">
      <dgm:prSet presAssocID="{9EBD6E56-1D66-4E84-9A29-379997B52E75}" presName="node" presStyleLbl="node1" presStyleIdx="1" presStyleCnt="12" custScaleX="124911">
        <dgm:presLayoutVars>
          <dgm:bulletEnabled val="1"/>
        </dgm:presLayoutVars>
      </dgm:prSet>
      <dgm:spPr/>
    </dgm:pt>
    <dgm:pt modelId="{024EFAC4-4D99-4A1E-BF15-C25D5F8FED6E}" type="pres">
      <dgm:prSet presAssocID="{B548F435-A7DC-46B8-8BA8-CF863B4206E3}" presName="sibTrans" presStyleLbl="bgSibTrans2D1" presStyleIdx="1" presStyleCnt="11"/>
      <dgm:spPr/>
    </dgm:pt>
    <dgm:pt modelId="{5984C476-3F9B-434B-9665-3BCDFB53DAB1}" type="pres">
      <dgm:prSet presAssocID="{16565916-0A21-4C05-A52C-EF2FC025380E}" presName="compNode" presStyleCnt="0"/>
      <dgm:spPr/>
    </dgm:pt>
    <dgm:pt modelId="{5F27D2E8-18A2-4E16-BE25-04911DEDD876}" type="pres">
      <dgm:prSet presAssocID="{16565916-0A21-4C05-A52C-EF2FC025380E}" presName="dummyConnPt" presStyleCnt="0"/>
      <dgm:spPr/>
    </dgm:pt>
    <dgm:pt modelId="{9A9BF8F1-91AC-4A56-B096-A821E5EACEE2}" type="pres">
      <dgm:prSet presAssocID="{16565916-0A21-4C05-A52C-EF2FC025380E}" presName="node" presStyleLbl="node1" presStyleIdx="2" presStyleCnt="12" custScaleX="124911">
        <dgm:presLayoutVars>
          <dgm:bulletEnabled val="1"/>
        </dgm:presLayoutVars>
      </dgm:prSet>
      <dgm:spPr/>
    </dgm:pt>
    <dgm:pt modelId="{14914E43-5338-477F-B9C3-27B223D427D6}" type="pres">
      <dgm:prSet presAssocID="{942842AA-9159-4C6D-911B-F0E14948129F}" presName="sibTrans" presStyleLbl="bgSibTrans2D1" presStyleIdx="2" presStyleCnt="11"/>
      <dgm:spPr/>
    </dgm:pt>
    <dgm:pt modelId="{76E29541-0FBF-4246-8F79-B9FB2D8B0B33}" type="pres">
      <dgm:prSet presAssocID="{E6074F13-881E-4F27-A0E7-DF3745094E0D}" presName="compNode" presStyleCnt="0"/>
      <dgm:spPr/>
    </dgm:pt>
    <dgm:pt modelId="{75FAF2CB-6BA0-44BF-AA70-C9D6671AE73D}" type="pres">
      <dgm:prSet presAssocID="{E6074F13-881E-4F27-A0E7-DF3745094E0D}" presName="dummyConnPt" presStyleCnt="0"/>
      <dgm:spPr/>
    </dgm:pt>
    <dgm:pt modelId="{44AE3097-2618-48A5-A768-9AB705C7E323}" type="pres">
      <dgm:prSet presAssocID="{E6074F13-881E-4F27-A0E7-DF3745094E0D}" presName="node" presStyleLbl="node1" presStyleIdx="3" presStyleCnt="12" custScaleX="119375">
        <dgm:presLayoutVars>
          <dgm:bulletEnabled val="1"/>
        </dgm:presLayoutVars>
      </dgm:prSet>
      <dgm:spPr/>
    </dgm:pt>
    <dgm:pt modelId="{1B9E751B-8298-4E74-A1A1-311C9EC298D2}" type="pres">
      <dgm:prSet presAssocID="{92CD8DA3-330C-4FC4-B6A7-2EB102AA4F1C}" presName="sibTrans" presStyleLbl="bgSibTrans2D1" presStyleIdx="3" presStyleCnt="11"/>
      <dgm:spPr/>
    </dgm:pt>
    <dgm:pt modelId="{12A75514-C750-4F01-ABE4-247BE0B09D1F}" type="pres">
      <dgm:prSet presAssocID="{1F288954-B98B-4850-9D53-57ECBF1F59E1}" presName="compNode" presStyleCnt="0"/>
      <dgm:spPr/>
    </dgm:pt>
    <dgm:pt modelId="{6EB65B76-D44A-425B-9290-B0AAAB1BCCFC}" type="pres">
      <dgm:prSet presAssocID="{1F288954-B98B-4850-9D53-57ECBF1F59E1}" presName="dummyConnPt" presStyleCnt="0"/>
      <dgm:spPr/>
    </dgm:pt>
    <dgm:pt modelId="{DFA30D8B-9AB0-481A-806C-D43E2C3A1512}" type="pres">
      <dgm:prSet presAssocID="{1F288954-B98B-4850-9D53-57ECBF1F59E1}" presName="node" presStyleLbl="node1" presStyleIdx="4" presStyleCnt="12" custScaleX="129463">
        <dgm:presLayoutVars>
          <dgm:bulletEnabled val="1"/>
        </dgm:presLayoutVars>
      </dgm:prSet>
      <dgm:spPr/>
    </dgm:pt>
    <dgm:pt modelId="{02406E35-719E-4C36-8806-B11B1AC077B9}" type="pres">
      <dgm:prSet presAssocID="{3816BF67-AA17-4E78-B951-D1BF6B313529}" presName="sibTrans" presStyleLbl="bgSibTrans2D1" presStyleIdx="4" presStyleCnt="11"/>
      <dgm:spPr/>
    </dgm:pt>
    <dgm:pt modelId="{5FEC030A-DF1E-4DD4-8F9B-D85557D219CD}" type="pres">
      <dgm:prSet presAssocID="{0AAEDA6B-BA8B-4C79-89F7-EB41EE8B88ED}" presName="compNode" presStyleCnt="0"/>
      <dgm:spPr/>
    </dgm:pt>
    <dgm:pt modelId="{309CEFBB-573A-4E44-89AA-17B95A041224}" type="pres">
      <dgm:prSet presAssocID="{0AAEDA6B-BA8B-4C79-89F7-EB41EE8B88ED}" presName="dummyConnPt" presStyleCnt="0"/>
      <dgm:spPr/>
    </dgm:pt>
    <dgm:pt modelId="{2BCDBFB8-5752-4DAC-9292-D8A7E56D5200}" type="pres">
      <dgm:prSet presAssocID="{0AAEDA6B-BA8B-4C79-89F7-EB41EE8B88ED}" presName="node" presStyleLbl="node1" presStyleIdx="5" presStyleCnt="12" custScaleX="132231">
        <dgm:presLayoutVars>
          <dgm:bulletEnabled val="1"/>
        </dgm:presLayoutVars>
      </dgm:prSet>
      <dgm:spPr/>
    </dgm:pt>
    <dgm:pt modelId="{C21A33FF-D11F-47E5-91A1-DED9E5D3A6F6}" type="pres">
      <dgm:prSet presAssocID="{8301CE59-D8D6-4053-8276-841B1D48A07A}" presName="sibTrans" presStyleLbl="bgSibTrans2D1" presStyleIdx="5" presStyleCnt="11"/>
      <dgm:spPr/>
    </dgm:pt>
    <dgm:pt modelId="{E7511057-D69A-4C64-A4A7-1E7A034B38CC}" type="pres">
      <dgm:prSet presAssocID="{A2A3DA45-8D9B-4050-91E4-7C3F27C05E52}" presName="compNode" presStyleCnt="0"/>
      <dgm:spPr/>
    </dgm:pt>
    <dgm:pt modelId="{8924E7E0-9726-4083-9F8E-955A99B09514}" type="pres">
      <dgm:prSet presAssocID="{A2A3DA45-8D9B-4050-91E4-7C3F27C05E52}" presName="dummyConnPt" presStyleCnt="0"/>
      <dgm:spPr/>
    </dgm:pt>
    <dgm:pt modelId="{03F532BE-B3BF-49FE-B7AB-943778684D67}" type="pres">
      <dgm:prSet presAssocID="{A2A3DA45-8D9B-4050-91E4-7C3F27C05E52}" presName="node" presStyleLbl="node1" presStyleIdx="6" presStyleCnt="12" custScaleX="134999">
        <dgm:presLayoutVars>
          <dgm:bulletEnabled val="1"/>
        </dgm:presLayoutVars>
      </dgm:prSet>
      <dgm:spPr/>
    </dgm:pt>
    <dgm:pt modelId="{0116E63E-5F3F-4A18-9F0F-EFE71CE30ABA}" type="pres">
      <dgm:prSet presAssocID="{336EF6E9-EA7D-431D-BFD7-87FD57825F21}" presName="sibTrans" presStyleLbl="bgSibTrans2D1" presStyleIdx="6" presStyleCnt="11"/>
      <dgm:spPr/>
    </dgm:pt>
    <dgm:pt modelId="{B01386D7-2881-4851-A1BB-E2F63720A1B4}" type="pres">
      <dgm:prSet presAssocID="{4722DD0C-2355-4DC0-93FB-E5E223894B1F}" presName="compNode" presStyleCnt="0"/>
      <dgm:spPr/>
    </dgm:pt>
    <dgm:pt modelId="{D9C82081-2253-474B-826D-607C6BD8E634}" type="pres">
      <dgm:prSet presAssocID="{4722DD0C-2355-4DC0-93FB-E5E223894B1F}" presName="dummyConnPt" presStyleCnt="0"/>
      <dgm:spPr/>
    </dgm:pt>
    <dgm:pt modelId="{3E23C7A6-D091-4020-865A-0B1338806610}" type="pres">
      <dgm:prSet presAssocID="{4722DD0C-2355-4DC0-93FB-E5E223894B1F}" presName="node" presStyleLbl="node1" presStyleIdx="7" presStyleCnt="12" custScaleX="132231">
        <dgm:presLayoutVars>
          <dgm:bulletEnabled val="1"/>
        </dgm:presLayoutVars>
      </dgm:prSet>
      <dgm:spPr/>
    </dgm:pt>
    <dgm:pt modelId="{3DE66A17-7A49-4C2B-9DA6-F085BAFC0B3F}" type="pres">
      <dgm:prSet presAssocID="{1EC27701-A625-4EB2-BB6C-B4887084B103}" presName="sibTrans" presStyleLbl="bgSibTrans2D1" presStyleIdx="7" presStyleCnt="11"/>
      <dgm:spPr/>
    </dgm:pt>
    <dgm:pt modelId="{E4346111-29CF-4F36-A6D0-48CB7FAB0E97}" type="pres">
      <dgm:prSet presAssocID="{006EAAB9-399A-410F-8D2F-74E1F4937D35}" presName="compNode" presStyleCnt="0"/>
      <dgm:spPr/>
    </dgm:pt>
    <dgm:pt modelId="{E249EEA4-885A-45D7-99FD-9D4685326D9D}" type="pres">
      <dgm:prSet presAssocID="{006EAAB9-399A-410F-8D2F-74E1F4937D35}" presName="dummyConnPt" presStyleCnt="0"/>
      <dgm:spPr/>
    </dgm:pt>
    <dgm:pt modelId="{0E86FD3E-B8E1-4C86-B740-19A8B7BACC13}" type="pres">
      <dgm:prSet presAssocID="{006EAAB9-399A-410F-8D2F-74E1F4937D35}" presName="node" presStyleLbl="node1" presStyleIdx="8" presStyleCnt="12" custScaleX="136336">
        <dgm:presLayoutVars>
          <dgm:bulletEnabled val="1"/>
        </dgm:presLayoutVars>
      </dgm:prSet>
      <dgm:spPr/>
    </dgm:pt>
    <dgm:pt modelId="{84A051C4-FBD8-40A1-8A58-78B001EB0A8F}" type="pres">
      <dgm:prSet presAssocID="{CE010AEA-8180-4B06-967D-F8595BFCE3D4}" presName="sibTrans" presStyleLbl="bgSibTrans2D1" presStyleIdx="8" presStyleCnt="11"/>
      <dgm:spPr/>
    </dgm:pt>
    <dgm:pt modelId="{C1E4B407-68AC-4FF0-BE05-832080A6B76C}" type="pres">
      <dgm:prSet presAssocID="{0C6ECD49-D414-49AF-A043-F78F74AF9DEA}" presName="compNode" presStyleCnt="0"/>
      <dgm:spPr/>
    </dgm:pt>
    <dgm:pt modelId="{51BB46D2-F0D8-4E7F-9430-C6F985598404}" type="pres">
      <dgm:prSet presAssocID="{0C6ECD49-D414-49AF-A043-F78F74AF9DEA}" presName="dummyConnPt" presStyleCnt="0"/>
      <dgm:spPr/>
    </dgm:pt>
    <dgm:pt modelId="{F23AE5DF-437C-45FE-8DA4-6AAD04349F0D}" type="pres">
      <dgm:prSet presAssocID="{0C6ECD49-D414-49AF-A043-F78F74AF9DEA}" presName="node" presStyleLbl="node1" presStyleIdx="9" presStyleCnt="12" custScaleX="133569">
        <dgm:presLayoutVars>
          <dgm:bulletEnabled val="1"/>
        </dgm:presLayoutVars>
      </dgm:prSet>
      <dgm:spPr/>
    </dgm:pt>
    <dgm:pt modelId="{1D2AD03E-9731-49FE-A8F9-037CE37D7AE5}" type="pres">
      <dgm:prSet presAssocID="{FF080F09-03E5-4994-9188-D325EBF424B7}" presName="sibTrans" presStyleLbl="bgSibTrans2D1" presStyleIdx="9" presStyleCnt="11"/>
      <dgm:spPr/>
    </dgm:pt>
    <dgm:pt modelId="{9EE09982-9E21-403A-85D8-FC55E9B40653}" type="pres">
      <dgm:prSet presAssocID="{24185F08-73B1-424F-8134-06383571B5DE}" presName="compNode" presStyleCnt="0"/>
      <dgm:spPr/>
    </dgm:pt>
    <dgm:pt modelId="{E7A8EB7A-819A-4FE9-9722-08BE2407C3DC}" type="pres">
      <dgm:prSet presAssocID="{24185F08-73B1-424F-8134-06383571B5DE}" presName="dummyConnPt" presStyleCnt="0"/>
      <dgm:spPr/>
    </dgm:pt>
    <dgm:pt modelId="{FC5C35D5-4365-4B6F-B8E8-0EE620BB619C}" type="pres">
      <dgm:prSet presAssocID="{24185F08-73B1-424F-8134-06383571B5DE}" presName="node" presStyleLbl="node1" presStyleIdx="10" presStyleCnt="12" custScaleX="130801">
        <dgm:presLayoutVars>
          <dgm:bulletEnabled val="1"/>
        </dgm:presLayoutVars>
      </dgm:prSet>
      <dgm:spPr/>
    </dgm:pt>
    <dgm:pt modelId="{018C0345-39F4-405A-9F38-F128C9FAA427}" type="pres">
      <dgm:prSet presAssocID="{793CB86D-E7FD-46E6-91FB-0ED322E0A63A}" presName="sibTrans" presStyleLbl="bgSibTrans2D1" presStyleIdx="10" presStyleCnt="11"/>
      <dgm:spPr/>
    </dgm:pt>
    <dgm:pt modelId="{9626CF64-E984-4698-95E1-09E82193230F}" type="pres">
      <dgm:prSet presAssocID="{6028196C-344C-43A1-B9F3-147F7D252D43}" presName="compNode" presStyleCnt="0"/>
      <dgm:spPr/>
    </dgm:pt>
    <dgm:pt modelId="{C40B8CDC-438B-4517-BFBF-169C7C7EC017}" type="pres">
      <dgm:prSet presAssocID="{6028196C-344C-43A1-B9F3-147F7D252D43}" presName="dummyConnPt" presStyleCnt="0"/>
      <dgm:spPr/>
    </dgm:pt>
    <dgm:pt modelId="{0948C36A-DD2B-49FF-8AE4-567A9602D1B8}" type="pres">
      <dgm:prSet presAssocID="{6028196C-344C-43A1-B9F3-147F7D252D43}" presName="node" presStyleLbl="node1" presStyleIdx="11" presStyleCnt="12" custScaleX="146799" custScaleY="97356">
        <dgm:presLayoutVars>
          <dgm:bulletEnabled val="1"/>
        </dgm:presLayoutVars>
      </dgm:prSet>
      <dgm:spPr/>
    </dgm:pt>
  </dgm:ptLst>
  <dgm:cxnLst>
    <dgm:cxn modelId="{1A183502-872F-4416-8F6E-27883FB64CD3}" srcId="{67E08BEE-B552-44A3-A7C5-D9B58C3CDEC1}" destId="{4722DD0C-2355-4DC0-93FB-E5E223894B1F}" srcOrd="7" destOrd="0" parTransId="{9FA81088-042E-4649-97BA-83F7918E92B2}" sibTransId="{1EC27701-A625-4EB2-BB6C-B4887084B103}"/>
    <dgm:cxn modelId="{4CDC810E-FA6A-4E3B-BF8A-7EAF690AA6D7}" type="presOf" srcId="{336EF6E9-EA7D-431D-BFD7-87FD57825F21}" destId="{0116E63E-5F3F-4A18-9F0F-EFE71CE30ABA}" srcOrd="0" destOrd="0" presId="urn:microsoft.com/office/officeart/2005/8/layout/bProcess4"/>
    <dgm:cxn modelId="{1B82F91C-A844-4A52-BE78-450891D2C562}" type="presOf" srcId="{CE010AEA-8180-4B06-967D-F8595BFCE3D4}" destId="{84A051C4-FBD8-40A1-8A58-78B001EB0A8F}" srcOrd="0" destOrd="0" presId="urn:microsoft.com/office/officeart/2005/8/layout/bProcess4"/>
    <dgm:cxn modelId="{79BF2B23-C455-48F1-B7F9-E9034755161F}" srcId="{67E08BEE-B552-44A3-A7C5-D9B58C3CDEC1}" destId="{0C6ECD49-D414-49AF-A043-F78F74AF9DEA}" srcOrd="9" destOrd="0" parTransId="{DFB68EAE-C894-4C16-86A8-F6EE34BC07FC}" sibTransId="{FF080F09-03E5-4994-9188-D325EBF424B7}"/>
    <dgm:cxn modelId="{58866126-2333-4BAA-A99A-FF42B1AE3326}" type="presOf" srcId="{006EAAB9-399A-410F-8D2F-74E1F4937D35}" destId="{0E86FD3E-B8E1-4C86-B740-19A8B7BACC13}" srcOrd="0" destOrd="0" presId="urn:microsoft.com/office/officeart/2005/8/layout/bProcess4"/>
    <dgm:cxn modelId="{747D8829-9D99-4DC2-B22A-B200FD7FAADA}" type="presOf" srcId="{67E08BEE-B552-44A3-A7C5-D9B58C3CDEC1}" destId="{DB6A169C-176B-4F36-B2A7-F402D6F967A1}" srcOrd="0" destOrd="0" presId="urn:microsoft.com/office/officeart/2005/8/layout/bProcess4"/>
    <dgm:cxn modelId="{23D6B52C-D90E-459F-91A1-E357E2DBC759}" type="presOf" srcId="{6028196C-344C-43A1-B9F3-147F7D252D43}" destId="{0948C36A-DD2B-49FF-8AE4-567A9602D1B8}" srcOrd="0" destOrd="0" presId="urn:microsoft.com/office/officeart/2005/8/layout/bProcess4"/>
    <dgm:cxn modelId="{6B690230-1D48-4F6C-B1AA-B791B571C3C6}" type="presOf" srcId="{9EBD6E56-1D66-4E84-9A29-379997B52E75}" destId="{043A3AAB-C933-439D-BCD4-4718F59C0CFC}" srcOrd="0" destOrd="0" presId="urn:microsoft.com/office/officeart/2005/8/layout/bProcess4"/>
    <dgm:cxn modelId="{F6FE2C31-705A-490B-AF64-08BE3735EBB9}" type="presOf" srcId="{24185F08-73B1-424F-8134-06383571B5DE}" destId="{FC5C35D5-4365-4B6F-B8E8-0EE620BB619C}" srcOrd="0" destOrd="0" presId="urn:microsoft.com/office/officeart/2005/8/layout/bProcess4"/>
    <dgm:cxn modelId="{1A32E935-265D-44B5-A1A3-71B4CA3348A6}" srcId="{67E08BEE-B552-44A3-A7C5-D9B58C3CDEC1}" destId="{49407DCA-96EF-48C1-AA45-7E012DBF41D8}" srcOrd="0" destOrd="0" parTransId="{2C120CA4-6A15-4A93-BD4E-809CEE92F581}" sibTransId="{37794720-7F5F-4E01-BCB9-AF34C42DEC17}"/>
    <dgm:cxn modelId="{E428AC37-A644-410F-AB5A-E19F1DCEE90F}" type="presOf" srcId="{3816BF67-AA17-4E78-B951-D1BF6B313529}" destId="{02406E35-719E-4C36-8806-B11B1AC077B9}" srcOrd="0" destOrd="0" presId="urn:microsoft.com/office/officeart/2005/8/layout/bProcess4"/>
    <dgm:cxn modelId="{AFD08741-0E49-4936-A4C1-CD871E1D46F0}" srcId="{67E08BEE-B552-44A3-A7C5-D9B58C3CDEC1}" destId="{1F288954-B98B-4850-9D53-57ECBF1F59E1}" srcOrd="4" destOrd="0" parTransId="{7DC864A7-9C51-4634-B869-2449A10D1F33}" sibTransId="{3816BF67-AA17-4E78-B951-D1BF6B313529}"/>
    <dgm:cxn modelId="{2795B246-C6EE-4E1B-B105-9449C0F19928}" type="presOf" srcId="{0C6ECD49-D414-49AF-A043-F78F74AF9DEA}" destId="{F23AE5DF-437C-45FE-8DA4-6AAD04349F0D}" srcOrd="0" destOrd="0" presId="urn:microsoft.com/office/officeart/2005/8/layout/bProcess4"/>
    <dgm:cxn modelId="{E0391469-9311-40AE-B3DA-B5744D7F0300}" srcId="{67E08BEE-B552-44A3-A7C5-D9B58C3CDEC1}" destId="{0AAEDA6B-BA8B-4C79-89F7-EB41EE8B88ED}" srcOrd="5" destOrd="0" parTransId="{3D155EAE-6F01-4A28-A80F-36B7C811B3A7}" sibTransId="{8301CE59-D8D6-4053-8276-841B1D48A07A}"/>
    <dgm:cxn modelId="{D1C8CA4D-E02F-4EE6-B347-BC29FF533C6A}" type="presOf" srcId="{92CD8DA3-330C-4FC4-B6A7-2EB102AA4F1C}" destId="{1B9E751B-8298-4E74-A1A1-311C9EC298D2}" srcOrd="0" destOrd="0" presId="urn:microsoft.com/office/officeart/2005/8/layout/bProcess4"/>
    <dgm:cxn modelId="{1FCD1072-9C04-4041-9F2A-7B7EFCE55E5E}" type="presOf" srcId="{B548F435-A7DC-46B8-8BA8-CF863B4206E3}" destId="{024EFAC4-4D99-4A1E-BF15-C25D5F8FED6E}" srcOrd="0" destOrd="0" presId="urn:microsoft.com/office/officeart/2005/8/layout/bProcess4"/>
    <dgm:cxn modelId="{181AD35A-584B-42B6-9BB5-D148C9BB41E9}" type="presOf" srcId="{49407DCA-96EF-48C1-AA45-7E012DBF41D8}" destId="{2D83DF38-1E7D-4A79-A54D-808AB0934908}" srcOrd="0" destOrd="0" presId="urn:microsoft.com/office/officeart/2005/8/layout/bProcess4"/>
    <dgm:cxn modelId="{7F270B7D-29F0-4D37-9AEF-982DFADFF831}" type="presOf" srcId="{37794720-7F5F-4E01-BCB9-AF34C42DEC17}" destId="{B60316E1-A0CD-4E08-AC86-C5CECD5B513A}" srcOrd="0" destOrd="0" presId="urn:microsoft.com/office/officeart/2005/8/layout/bProcess4"/>
    <dgm:cxn modelId="{BDDC4C88-57C8-4E2E-99D8-B8071046A147}" type="presOf" srcId="{4722DD0C-2355-4DC0-93FB-E5E223894B1F}" destId="{3E23C7A6-D091-4020-865A-0B1338806610}" srcOrd="0" destOrd="0" presId="urn:microsoft.com/office/officeart/2005/8/layout/bProcess4"/>
    <dgm:cxn modelId="{FA7A7B89-F032-4198-ADAF-0A979A44FE0D}" type="presOf" srcId="{1EC27701-A625-4EB2-BB6C-B4887084B103}" destId="{3DE66A17-7A49-4C2B-9DA6-F085BAFC0B3F}" srcOrd="0" destOrd="0" presId="urn:microsoft.com/office/officeart/2005/8/layout/bProcess4"/>
    <dgm:cxn modelId="{ABF1A58C-3F44-420B-9B18-6B216A93CD0F}" type="presOf" srcId="{0AAEDA6B-BA8B-4C79-89F7-EB41EE8B88ED}" destId="{2BCDBFB8-5752-4DAC-9292-D8A7E56D5200}" srcOrd="0" destOrd="0" presId="urn:microsoft.com/office/officeart/2005/8/layout/bProcess4"/>
    <dgm:cxn modelId="{DD6AE49D-02F3-4583-AD2D-802A867531A8}" type="presOf" srcId="{8301CE59-D8D6-4053-8276-841B1D48A07A}" destId="{C21A33FF-D11F-47E5-91A1-DED9E5D3A6F6}" srcOrd="0" destOrd="0" presId="urn:microsoft.com/office/officeart/2005/8/layout/bProcess4"/>
    <dgm:cxn modelId="{A71877A7-F7C5-4B96-82E4-3CECEC011377}" srcId="{67E08BEE-B552-44A3-A7C5-D9B58C3CDEC1}" destId="{24185F08-73B1-424F-8134-06383571B5DE}" srcOrd="10" destOrd="0" parTransId="{7CA42CD7-9B36-4A6E-933E-F4C120E8ADC9}" sibTransId="{793CB86D-E7FD-46E6-91FB-0ED322E0A63A}"/>
    <dgm:cxn modelId="{C68EC5B6-F6B9-4739-B440-984011A50EDC}" srcId="{67E08BEE-B552-44A3-A7C5-D9B58C3CDEC1}" destId="{A2A3DA45-8D9B-4050-91E4-7C3F27C05E52}" srcOrd="6" destOrd="0" parTransId="{E13E4986-BF6B-44C1-98DC-668AA5DEBF26}" sibTransId="{336EF6E9-EA7D-431D-BFD7-87FD57825F21}"/>
    <dgm:cxn modelId="{8643DBBF-A267-45E3-9125-A6255E2278C0}" type="presOf" srcId="{793CB86D-E7FD-46E6-91FB-0ED322E0A63A}" destId="{018C0345-39F4-405A-9F38-F128C9FAA427}" srcOrd="0" destOrd="0" presId="urn:microsoft.com/office/officeart/2005/8/layout/bProcess4"/>
    <dgm:cxn modelId="{3D74DEBF-AF3E-47D9-895D-82397D73270C}" srcId="{67E08BEE-B552-44A3-A7C5-D9B58C3CDEC1}" destId="{16565916-0A21-4C05-A52C-EF2FC025380E}" srcOrd="2" destOrd="0" parTransId="{31DAEE66-675F-4CBF-B078-47434D4208AC}" sibTransId="{942842AA-9159-4C6D-911B-F0E14948129F}"/>
    <dgm:cxn modelId="{87262FCF-BC74-48C2-9846-3BA185CB2B1F}" srcId="{67E08BEE-B552-44A3-A7C5-D9B58C3CDEC1}" destId="{E6074F13-881E-4F27-A0E7-DF3745094E0D}" srcOrd="3" destOrd="0" parTransId="{02E52479-0EBA-45F7-A529-4A1EE77A57FD}" sibTransId="{92CD8DA3-330C-4FC4-B6A7-2EB102AA4F1C}"/>
    <dgm:cxn modelId="{01B47CCF-BD21-4F53-B35F-79DE0C858645}" type="presOf" srcId="{942842AA-9159-4C6D-911B-F0E14948129F}" destId="{14914E43-5338-477F-B9C3-27B223D427D6}" srcOrd="0" destOrd="0" presId="urn:microsoft.com/office/officeart/2005/8/layout/bProcess4"/>
    <dgm:cxn modelId="{E9F827DC-C981-432D-B8AE-0A4D4A335CF9}" srcId="{67E08BEE-B552-44A3-A7C5-D9B58C3CDEC1}" destId="{9EBD6E56-1D66-4E84-9A29-379997B52E75}" srcOrd="1" destOrd="0" parTransId="{E496DD8E-CB4C-407F-92D5-823E7559E462}" sibTransId="{B548F435-A7DC-46B8-8BA8-CF863B4206E3}"/>
    <dgm:cxn modelId="{A03552DD-5A2F-4D14-81AC-5367FD4CC81A}" type="presOf" srcId="{1F288954-B98B-4850-9D53-57ECBF1F59E1}" destId="{DFA30D8B-9AB0-481A-806C-D43E2C3A1512}" srcOrd="0" destOrd="0" presId="urn:microsoft.com/office/officeart/2005/8/layout/bProcess4"/>
    <dgm:cxn modelId="{01B56DE5-98A0-42FF-958A-E3FAEB195A08}" type="presOf" srcId="{16565916-0A21-4C05-A52C-EF2FC025380E}" destId="{9A9BF8F1-91AC-4A56-B096-A821E5EACEE2}" srcOrd="0" destOrd="0" presId="urn:microsoft.com/office/officeart/2005/8/layout/bProcess4"/>
    <dgm:cxn modelId="{2D404AEC-5655-4C46-92CD-33E5FED26DFA}" type="presOf" srcId="{E6074F13-881E-4F27-A0E7-DF3745094E0D}" destId="{44AE3097-2618-48A5-A768-9AB705C7E323}" srcOrd="0" destOrd="0" presId="urn:microsoft.com/office/officeart/2005/8/layout/bProcess4"/>
    <dgm:cxn modelId="{155209ED-A8C4-43D8-84B3-59B3E390987E}" type="presOf" srcId="{FF080F09-03E5-4994-9188-D325EBF424B7}" destId="{1D2AD03E-9731-49FE-A8F9-037CE37D7AE5}" srcOrd="0" destOrd="0" presId="urn:microsoft.com/office/officeart/2005/8/layout/bProcess4"/>
    <dgm:cxn modelId="{6E0703F6-D0A0-4EDF-AADC-F64A83010630}" srcId="{67E08BEE-B552-44A3-A7C5-D9B58C3CDEC1}" destId="{006EAAB9-399A-410F-8D2F-74E1F4937D35}" srcOrd="8" destOrd="0" parTransId="{226841C8-44C2-4358-BA6F-A6D2B3D70AFE}" sibTransId="{CE010AEA-8180-4B06-967D-F8595BFCE3D4}"/>
    <dgm:cxn modelId="{43F9EAF8-7A3B-4B85-B051-34ABA52FB0FB}" srcId="{67E08BEE-B552-44A3-A7C5-D9B58C3CDEC1}" destId="{6028196C-344C-43A1-B9F3-147F7D252D43}" srcOrd="11" destOrd="0" parTransId="{9121A95B-6C26-431A-BBBE-9C4E8EF3E2F3}" sibTransId="{3C47A097-1527-4329-86BE-0200C6181BB2}"/>
    <dgm:cxn modelId="{8A6E50FC-7690-4431-AAE4-5F99246747F4}" type="presOf" srcId="{A2A3DA45-8D9B-4050-91E4-7C3F27C05E52}" destId="{03F532BE-B3BF-49FE-B7AB-943778684D67}" srcOrd="0" destOrd="0" presId="urn:microsoft.com/office/officeart/2005/8/layout/bProcess4"/>
    <dgm:cxn modelId="{33D9BE3E-F0D7-4321-834C-FA072841A426}" type="presParOf" srcId="{DB6A169C-176B-4F36-B2A7-F402D6F967A1}" destId="{3CD80273-244B-41FB-B974-67921513C9A6}" srcOrd="0" destOrd="0" presId="urn:microsoft.com/office/officeart/2005/8/layout/bProcess4"/>
    <dgm:cxn modelId="{051F89CF-20F9-49CB-B530-2590068630AB}" type="presParOf" srcId="{3CD80273-244B-41FB-B974-67921513C9A6}" destId="{5A5CCD81-56C3-4E34-A053-F6CA9008F317}" srcOrd="0" destOrd="0" presId="urn:microsoft.com/office/officeart/2005/8/layout/bProcess4"/>
    <dgm:cxn modelId="{E1AF0498-7D08-4205-935B-8A93938F1094}" type="presParOf" srcId="{3CD80273-244B-41FB-B974-67921513C9A6}" destId="{2D83DF38-1E7D-4A79-A54D-808AB0934908}" srcOrd="1" destOrd="0" presId="urn:microsoft.com/office/officeart/2005/8/layout/bProcess4"/>
    <dgm:cxn modelId="{58C26993-3B28-40DE-8CE7-CD466B9F931D}" type="presParOf" srcId="{DB6A169C-176B-4F36-B2A7-F402D6F967A1}" destId="{B60316E1-A0CD-4E08-AC86-C5CECD5B513A}" srcOrd="1" destOrd="0" presId="urn:microsoft.com/office/officeart/2005/8/layout/bProcess4"/>
    <dgm:cxn modelId="{B44FDF0D-8DB5-4496-8362-88A85CBD469A}" type="presParOf" srcId="{DB6A169C-176B-4F36-B2A7-F402D6F967A1}" destId="{2B26F7FC-9662-4D09-A457-5DB77E5E6785}" srcOrd="2" destOrd="0" presId="urn:microsoft.com/office/officeart/2005/8/layout/bProcess4"/>
    <dgm:cxn modelId="{C76F39A2-5291-4A63-890A-81324764CF65}" type="presParOf" srcId="{2B26F7FC-9662-4D09-A457-5DB77E5E6785}" destId="{35A1EEE4-738F-4B97-BFEB-1B3895CAEE4C}" srcOrd="0" destOrd="0" presId="urn:microsoft.com/office/officeart/2005/8/layout/bProcess4"/>
    <dgm:cxn modelId="{F4216514-2D19-4A6C-806A-4E523B9C0147}" type="presParOf" srcId="{2B26F7FC-9662-4D09-A457-5DB77E5E6785}" destId="{043A3AAB-C933-439D-BCD4-4718F59C0CFC}" srcOrd="1" destOrd="0" presId="urn:microsoft.com/office/officeart/2005/8/layout/bProcess4"/>
    <dgm:cxn modelId="{811C6D7B-35CE-4F24-8972-FA873FD0DBE9}" type="presParOf" srcId="{DB6A169C-176B-4F36-B2A7-F402D6F967A1}" destId="{024EFAC4-4D99-4A1E-BF15-C25D5F8FED6E}" srcOrd="3" destOrd="0" presId="urn:microsoft.com/office/officeart/2005/8/layout/bProcess4"/>
    <dgm:cxn modelId="{03953C4D-45FC-493C-B755-9D25F12CA5FC}" type="presParOf" srcId="{DB6A169C-176B-4F36-B2A7-F402D6F967A1}" destId="{5984C476-3F9B-434B-9665-3BCDFB53DAB1}" srcOrd="4" destOrd="0" presId="urn:microsoft.com/office/officeart/2005/8/layout/bProcess4"/>
    <dgm:cxn modelId="{D2D09A8A-1DEA-42D3-A5F7-98E1D5190AE2}" type="presParOf" srcId="{5984C476-3F9B-434B-9665-3BCDFB53DAB1}" destId="{5F27D2E8-18A2-4E16-BE25-04911DEDD876}" srcOrd="0" destOrd="0" presId="urn:microsoft.com/office/officeart/2005/8/layout/bProcess4"/>
    <dgm:cxn modelId="{106D464C-B145-43A3-8FC0-E83C5A7F9495}" type="presParOf" srcId="{5984C476-3F9B-434B-9665-3BCDFB53DAB1}" destId="{9A9BF8F1-91AC-4A56-B096-A821E5EACEE2}" srcOrd="1" destOrd="0" presId="urn:microsoft.com/office/officeart/2005/8/layout/bProcess4"/>
    <dgm:cxn modelId="{51F0C9B1-94A8-4BF9-BD00-DD8F89DA93F8}" type="presParOf" srcId="{DB6A169C-176B-4F36-B2A7-F402D6F967A1}" destId="{14914E43-5338-477F-B9C3-27B223D427D6}" srcOrd="5" destOrd="0" presId="urn:microsoft.com/office/officeart/2005/8/layout/bProcess4"/>
    <dgm:cxn modelId="{201DBEB7-52E9-4400-A71E-3065BBFC1299}" type="presParOf" srcId="{DB6A169C-176B-4F36-B2A7-F402D6F967A1}" destId="{76E29541-0FBF-4246-8F79-B9FB2D8B0B33}" srcOrd="6" destOrd="0" presId="urn:microsoft.com/office/officeart/2005/8/layout/bProcess4"/>
    <dgm:cxn modelId="{0A3935A2-9DB2-453A-BB77-248E8353A163}" type="presParOf" srcId="{76E29541-0FBF-4246-8F79-B9FB2D8B0B33}" destId="{75FAF2CB-6BA0-44BF-AA70-C9D6671AE73D}" srcOrd="0" destOrd="0" presId="urn:microsoft.com/office/officeart/2005/8/layout/bProcess4"/>
    <dgm:cxn modelId="{383522CD-D2A5-4CC3-90E1-227C06453A96}" type="presParOf" srcId="{76E29541-0FBF-4246-8F79-B9FB2D8B0B33}" destId="{44AE3097-2618-48A5-A768-9AB705C7E323}" srcOrd="1" destOrd="0" presId="urn:microsoft.com/office/officeart/2005/8/layout/bProcess4"/>
    <dgm:cxn modelId="{10201AA9-307F-4660-A08C-6A2549F51AF9}" type="presParOf" srcId="{DB6A169C-176B-4F36-B2A7-F402D6F967A1}" destId="{1B9E751B-8298-4E74-A1A1-311C9EC298D2}" srcOrd="7" destOrd="0" presId="urn:microsoft.com/office/officeart/2005/8/layout/bProcess4"/>
    <dgm:cxn modelId="{EBA16785-BB17-4656-91CA-271B712E72B2}" type="presParOf" srcId="{DB6A169C-176B-4F36-B2A7-F402D6F967A1}" destId="{12A75514-C750-4F01-ABE4-247BE0B09D1F}" srcOrd="8" destOrd="0" presId="urn:microsoft.com/office/officeart/2005/8/layout/bProcess4"/>
    <dgm:cxn modelId="{544ACF1F-F9F1-4010-92B9-8AC991A6CD92}" type="presParOf" srcId="{12A75514-C750-4F01-ABE4-247BE0B09D1F}" destId="{6EB65B76-D44A-425B-9290-B0AAAB1BCCFC}" srcOrd="0" destOrd="0" presId="urn:microsoft.com/office/officeart/2005/8/layout/bProcess4"/>
    <dgm:cxn modelId="{2F9C0560-F762-4ABE-8D7A-644A0A711A69}" type="presParOf" srcId="{12A75514-C750-4F01-ABE4-247BE0B09D1F}" destId="{DFA30D8B-9AB0-481A-806C-D43E2C3A1512}" srcOrd="1" destOrd="0" presId="urn:microsoft.com/office/officeart/2005/8/layout/bProcess4"/>
    <dgm:cxn modelId="{7C39DE9B-D226-4162-880B-BE831BF3F4F9}" type="presParOf" srcId="{DB6A169C-176B-4F36-B2A7-F402D6F967A1}" destId="{02406E35-719E-4C36-8806-B11B1AC077B9}" srcOrd="9" destOrd="0" presId="urn:microsoft.com/office/officeart/2005/8/layout/bProcess4"/>
    <dgm:cxn modelId="{A3BA3835-1051-48C0-A66C-96C5F03E80A5}" type="presParOf" srcId="{DB6A169C-176B-4F36-B2A7-F402D6F967A1}" destId="{5FEC030A-DF1E-4DD4-8F9B-D85557D219CD}" srcOrd="10" destOrd="0" presId="urn:microsoft.com/office/officeart/2005/8/layout/bProcess4"/>
    <dgm:cxn modelId="{344336EF-7D03-4E5E-9CAD-0479A8D5D18D}" type="presParOf" srcId="{5FEC030A-DF1E-4DD4-8F9B-D85557D219CD}" destId="{309CEFBB-573A-4E44-89AA-17B95A041224}" srcOrd="0" destOrd="0" presId="urn:microsoft.com/office/officeart/2005/8/layout/bProcess4"/>
    <dgm:cxn modelId="{EC599E32-BBA2-4CB9-BA31-62588F5B8CF9}" type="presParOf" srcId="{5FEC030A-DF1E-4DD4-8F9B-D85557D219CD}" destId="{2BCDBFB8-5752-4DAC-9292-D8A7E56D5200}" srcOrd="1" destOrd="0" presId="urn:microsoft.com/office/officeart/2005/8/layout/bProcess4"/>
    <dgm:cxn modelId="{E8CC5690-C8C4-4275-B790-811EE325AD4F}" type="presParOf" srcId="{DB6A169C-176B-4F36-B2A7-F402D6F967A1}" destId="{C21A33FF-D11F-47E5-91A1-DED9E5D3A6F6}" srcOrd="11" destOrd="0" presId="urn:microsoft.com/office/officeart/2005/8/layout/bProcess4"/>
    <dgm:cxn modelId="{9401B3F4-481E-4DB2-A186-87FD79EF4DEE}" type="presParOf" srcId="{DB6A169C-176B-4F36-B2A7-F402D6F967A1}" destId="{E7511057-D69A-4C64-A4A7-1E7A034B38CC}" srcOrd="12" destOrd="0" presId="urn:microsoft.com/office/officeart/2005/8/layout/bProcess4"/>
    <dgm:cxn modelId="{0C096882-10BF-4829-9700-8330E6CFFE92}" type="presParOf" srcId="{E7511057-D69A-4C64-A4A7-1E7A034B38CC}" destId="{8924E7E0-9726-4083-9F8E-955A99B09514}" srcOrd="0" destOrd="0" presId="urn:microsoft.com/office/officeart/2005/8/layout/bProcess4"/>
    <dgm:cxn modelId="{E33B6F82-D5B7-4AB2-92E7-D6C6801B0EA7}" type="presParOf" srcId="{E7511057-D69A-4C64-A4A7-1E7A034B38CC}" destId="{03F532BE-B3BF-49FE-B7AB-943778684D67}" srcOrd="1" destOrd="0" presId="urn:microsoft.com/office/officeart/2005/8/layout/bProcess4"/>
    <dgm:cxn modelId="{7965D530-E8F3-4534-8B2E-98E9B16A6E36}" type="presParOf" srcId="{DB6A169C-176B-4F36-B2A7-F402D6F967A1}" destId="{0116E63E-5F3F-4A18-9F0F-EFE71CE30ABA}" srcOrd="13" destOrd="0" presId="urn:microsoft.com/office/officeart/2005/8/layout/bProcess4"/>
    <dgm:cxn modelId="{724236C3-80E2-4D5B-B833-6B9792C3D303}" type="presParOf" srcId="{DB6A169C-176B-4F36-B2A7-F402D6F967A1}" destId="{B01386D7-2881-4851-A1BB-E2F63720A1B4}" srcOrd="14" destOrd="0" presId="urn:microsoft.com/office/officeart/2005/8/layout/bProcess4"/>
    <dgm:cxn modelId="{75FA5567-D4BE-4500-BFB5-48757AA76C37}" type="presParOf" srcId="{B01386D7-2881-4851-A1BB-E2F63720A1B4}" destId="{D9C82081-2253-474B-826D-607C6BD8E634}" srcOrd="0" destOrd="0" presId="urn:microsoft.com/office/officeart/2005/8/layout/bProcess4"/>
    <dgm:cxn modelId="{5F008D3B-5B7C-473E-AB16-86A8C7D61115}" type="presParOf" srcId="{B01386D7-2881-4851-A1BB-E2F63720A1B4}" destId="{3E23C7A6-D091-4020-865A-0B1338806610}" srcOrd="1" destOrd="0" presId="urn:microsoft.com/office/officeart/2005/8/layout/bProcess4"/>
    <dgm:cxn modelId="{69A972A0-9967-4D65-B24C-2F7E32EBBA6F}" type="presParOf" srcId="{DB6A169C-176B-4F36-B2A7-F402D6F967A1}" destId="{3DE66A17-7A49-4C2B-9DA6-F085BAFC0B3F}" srcOrd="15" destOrd="0" presId="urn:microsoft.com/office/officeart/2005/8/layout/bProcess4"/>
    <dgm:cxn modelId="{6F229702-2EF6-411A-B0B3-DE5D69D24997}" type="presParOf" srcId="{DB6A169C-176B-4F36-B2A7-F402D6F967A1}" destId="{E4346111-29CF-4F36-A6D0-48CB7FAB0E97}" srcOrd="16" destOrd="0" presId="urn:microsoft.com/office/officeart/2005/8/layout/bProcess4"/>
    <dgm:cxn modelId="{23132F25-FBBB-435C-AC5E-ABB613839CD0}" type="presParOf" srcId="{E4346111-29CF-4F36-A6D0-48CB7FAB0E97}" destId="{E249EEA4-885A-45D7-99FD-9D4685326D9D}" srcOrd="0" destOrd="0" presId="urn:microsoft.com/office/officeart/2005/8/layout/bProcess4"/>
    <dgm:cxn modelId="{0D179E55-7B61-41F5-B955-5004DBEB968D}" type="presParOf" srcId="{E4346111-29CF-4F36-A6D0-48CB7FAB0E97}" destId="{0E86FD3E-B8E1-4C86-B740-19A8B7BACC13}" srcOrd="1" destOrd="0" presId="urn:microsoft.com/office/officeart/2005/8/layout/bProcess4"/>
    <dgm:cxn modelId="{A08DCB11-D718-43D5-95A3-913950BC239E}" type="presParOf" srcId="{DB6A169C-176B-4F36-B2A7-F402D6F967A1}" destId="{84A051C4-FBD8-40A1-8A58-78B001EB0A8F}" srcOrd="17" destOrd="0" presId="urn:microsoft.com/office/officeart/2005/8/layout/bProcess4"/>
    <dgm:cxn modelId="{340C686A-07E2-4422-8ECB-C9A92F2C76BB}" type="presParOf" srcId="{DB6A169C-176B-4F36-B2A7-F402D6F967A1}" destId="{C1E4B407-68AC-4FF0-BE05-832080A6B76C}" srcOrd="18" destOrd="0" presId="urn:microsoft.com/office/officeart/2005/8/layout/bProcess4"/>
    <dgm:cxn modelId="{C595987E-6DB5-40F6-A36C-719CA74D2B4E}" type="presParOf" srcId="{C1E4B407-68AC-4FF0-BE05-832080A6B76C}" destId="{51BB46D2-F0D8-4E7F-9430-C6F985598404}" srcOrd="0" destOrd="0" presId="urn:microsoft.com/office/officeart/2005/8/layout/bProcess4"/>
    <dgm:cxn modelId="{9706B9D3-2EF5-464D-B900-CBA87E3E38B2}" type="presParOf" srcId="{C1E4B407-68AC-4FF0-BE05-832080A6B76C}" destId="{F23AE5DF-437C-45FE-8DA4-6AAD04349F0D}" srcOrd="1" destOrd="0" presId="urn:microsoft.com/office/officeart/2005/8/layout/bProcess4"/>
    <dgm:cxn modelId="{611D7AC6-4B52-4446-ADB3-B70905D0F7EF}" type="presParOf" srcId="{DB6A169C-176B-4F36-B2A7-F402D6F967A1}" destId="{1D2AD03E-9731-49FE-A8F9-037CE37D7AE5}" srcOrd="19" destOrd="0" presId="urn:microsoft.com/office/officeart/2005/8/layout/bProcess4"/>
    <dgm:cxn modelId="{491D42AB-C216-42AF-8F92-8F101BBA3BF8}" type="presParOf" srcId="{DB6A169C-176B-4F36-B2A7-F402D6F967A1}" destId="{9EE09982-9E21-403A-85D8-FC55E9B40653}" srcOrd="20" destOrd="0" presId="urn:microsoft.com/office/officeart/2005/8/layout/bProcess4"/>
    <dgm:cxn modelId="{EAE31534-F2DA-40BA-B7CB-CA431F96EFA1}" type="presParOf" srcId="{9EE09982-9E21-403A-85D8-FC55E9B40653}" destId="{E7A8EB7A-819A-4FE9-9722-08BE2407C3DC}" srcOrd="0" destOrd="0" presId="urn:microsoft.com/office/officeart/2005/8/layout/bProcess4"/>
    <dgm:cxn modelId="{9D553DA0-C9E3-4091-B49A-159F120FB7F5}" type="presParOf" srcId="{9EE09982-9E21-403A-85D8-FC55E9B40653}" destId="{FC5C35D5-4365-4B6F-B8E8-0EE620BB619C}" srcOrd="1" destOrd="0" presId="urn:microsoft.com/office/officeart/2005/8/layout/bProcess4"/>
    <dgm:cxn modelId="{8FD01207-FD4E-4CDA-BBD6-9083B18B0208}" type="presParOf" srcId="{DB6A169C-176B-4F36-B2A7-F402D6F967A1}" destId="{018C0345-39F4-405A-9F38-F128C9FAA427}" srcOrd="21" destOrd="0" presId="urn:microsoft.com/office/officeart/2005/8/layout/bProcess4"/>
    <dgm:cxn modelId="{3EB50023-9DC6-4C3B-AA6A-23588E73041D}" type="presParOf" srcId="{DB6A169C-176B-4F36-B2A7-F402D6F967A1}" destId="{9626CF64-E984-4698-95E1-09E82193230F}" srcOrd="22" destOrd="0" presId="urn:microsoft.com/office/officeart/2005/8/layout/bProcess4"/>
    <dgm:cxn modelId="{F9EBDC44-89A1-4802-9505-204161500D1E}" type="presParOf" srcId="{9626CF64-E984-4698-95E1-09E82193230F}" destId="{C40B8CDC-438B-4517-BFBF-169C7C7EC017}" srcOrd="0" destOrd="0" presId="urn:microsoft.com/office/officeart/2005/8/layout/bProcess4"/>
    <dgm:cxn modelId="{9C94BFD5-DDC1-4C86-9774-CCA7C6D09F9D}" type="presParOf" srcId="{9626CF64-E984-4698-95E1-09E82193230F}" destId="{0948C36A-DD2B-49FF-8AE4-567A9602D1B8}" srcOrd="1" destOrd="0" presId="urn:microsoft.com/office/officeart/2005/8/layout/b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9E1506C7-F850-40DD-B155-0373A79BE9FA}" type="doc">
      <dgm:prSet loTypeId="urn:microsoft.com/office/officeart/2005/8/layout/default" loCatId="list" qsTypeId="urn:microsoft.com/office/officeart/2005/8/quickstyle/simple2" qsCatId="simple" csTypeId="urn:microsoft.com/office/officeart/2005/8/colors/accent5_2" csCatId="accent5" phldr="1"/>
      <dgm:spPr/>
      <dgm:t>
        <a:bodyPr/>
        <a:lstStyle/>
        <a:p>
          <a:endParaRPr lang="en-US"/>
        </a:p>
      </dgm:t>
    </dgm:pt>
    <dgm:pt modelId="{7B8D2189-1331-4F63-AE8F-40DB7AA39F14}">
      <dgm:prSet/>
      <dgm:spPr/>
      <dgm:t>
        <a:bodyPr/>
        <a:lstStyle/>
        <a:p>
          <a:r>
            <a:rPr lang="en-GB" dirty="0"/>
            <a:t>“Term used to describe a systematic approach to gathering and assessing material, underpinning an effective investigation’’ </a:t>
          </a:r>
          <a:br>
            <a:rPr lang="en-GB" dirty="0"/>
          </a:br>
          <a:r>
            <a:rPr lang="en-GB" dirty="0"/>
            <a:t>(ACPO Core Investigative Doctrine, 2005, p. 61).</a:t>
          </a:r>
          <a:endParaRPr lang="en-US" dirty="0"/>
        </a:p>
      </dgm:t>
    </dgm:pt>
    <dgm:pt modelId="{EFCF995E-1153-4540-95D0-C905011E2353}" type="parTrans" cxnId="{A17B8CE6-357C-4F73-B639-1B13EF303756}">
      <dgm:prSet/>
      <dgm:spPr/>
      <dgm:t>
        <a:bodyPr/>
        <a:lstStyle/>
        <a:p>
          <a:endParaRPr lang="en-US" sz="2000"/>
        </a:p>
      </dgm:t>
    </dgm:pt>
    <dgm:pt modelId="{21CF779F-F369-428C-A8D1-223DD1D7755C}" type="sibTrans" cxnId="{A17B8CE6-357C-4F73-B639-1B13EF303756}">
      <dgm:prSet/>
      <dgm:spPr/>
      <dgm:t>
        <a:bodyPr/>
        <a:lstStyle/>
        <a:p>
          <a:endParaRPr lang="en-US"/>
        </a:p>
      </dgm:t>
    </dgm:pt>
    <dgm:pt modelId="{B2EB6664-9203-4493-9AC6-4E6492DF48CD}">
      <dgm:prSet/>
      <dgm:spPr/>
      <dgm:t>
        <a:bodyPr/>
        <a:lstStyle/>
        <a:p>
          <a:r>
            <a:rPr lang="en-GB" dirty="0"/>
            <a:t>“The application of an investigative mindset will bring some order to the way in which investigators examine material and make decisions’’ </a:t>
          </a:r>
          <a:br>
            <a:rPr lang="en-GB" dirty="0"/>
          </a:br>
          <a:r>
            <a:rPr lang="en-GB" dirty="0"/>
            <a:t>(ACPO Core Investigative Doctrine, 2021, p, 84). </a:t>
          </a:r>
          <a:endParaRPr lang="en-US" dirty="0"/>
        </a:p>
      </dgm:t>
    </dgm:pt>
    <dgm:pt modelId="{615983AC-E1A1-4B07-86B9-7AD2400689E4}" type="parTrans" cxnId="{9F6BFAB1-FC36-433B-B691-293B303AB479}">
      <dgm:prSet/>
      <dgm:spPr/>
      <dgm:t>
        <a:bodyPr/>
        <a:lstStyle/>
        <a:p>
          <a:endParaRPr lang="en-US" sz="2000"/>
        </a:p>
      </dgm:t>
    </dgm:pt>
    <dgm:pt modelId="{641B9D4B-1966-4CB2-AF07-6959E92C33F7}" type="sibTrans" cxnId="{9F6BFAB1-FC36-433B-B691-293B303AB479}">
      <dgm:prSet/>
      <dgm:spPr/>
      <dgm:t>
        <a:bodyPr/>
        <a:lstStyle/>
        <a:p>
          <a:endParaRPr lang="en-US"/>
        </a:p>
      </dgm:t>
    </dgm:pt>
    <dgm:pt modelId="{C887B9BF-89F4-AA42-BF05-38B2162FB94C}" type="pres">
      <dgm:prSet presAssocID="{9E1506C7-F850-40DD-B155-0373A79BE9FA}" presName="diagram" presStyleCnt="0">
        <dgm:presLayoutVars>
          <dgm:dir/>
          <dgm:resizeHandles val="exact"/>
        </dgm:presLayoutVars>
      </dgm:prSet>
      <dgm:spPr/>
    </dgm:pt>
    <dgm:pt modelId="{C31A974A-89A3-444E-A13F-0940B4529408}" type="pres">
      <dgm:prSet presAssocID="{7B8D2189-1331-4F63-AE8F-40DB7AA39F14}" presName="node" presStyleLbl="node1" presStyleIdx="0" presStyleCnt="2">
        <dgm:presLayoutVars>
          <dgm:bulletEnabled val="1"/>
        </dgm:presLayoutVars>
      </dgm:prSet>
      <dgm:spPr/>
    </dgm:pt>
    <dgm:pt modelId="{66DC29E4-DE6C-C64F-8948-7B6467F070A2}" type="pres">
      <dgm:prSet presAssocID="{21CF779F-F369-428C-A8D1-223DD1D7755C}" presName="sibTrans" presStyleCnt="0"/>
      <dgm:spPr/>
    </dgm:pt>
    <dgm:pt modelId="{8BF64E7F-8C0B-934F-A060-A2C4FFF8EAE7}" type="pres">
      <dgm:prSet presAssocID="{B2EB6664-9203-4493-9AC6-4E6492DF48CD}" presName="node" presStyleLbl="node1" presStyleIdx="1" presStyleCnt="2">
        <dgm:presLayoutVars>
          <dgm:bulletEnabled val="1"/>
        </dgm:presLayoutVars>
      </dgm:prSet>
      <dgm:spPr/>
    </dgm:pt>
  </dgm:ptLst>
  <dgm:cxnLst>
    <dgm:cxn modelId="{384F5A1B-8171-434C-8BC6-4401C0191186}" type="presOf" srcId="{B2EB6664-9203-4493-9AC6-4E6492DF48CD}" destId="{8BF64E7F-8C0B-934F-A060-A2C4FFF8EAE7}" srcOrd="0" destOrd="0" presId="urn:microsoft.com/office/officeart/2005/8/layout/default"/>
    <dgm:cxn modelId="{B24D6F49-311F-AD4B-A944-AF03EDA961FB}" type="presOf" srcId="{9E1506C7-F850-40DD-B155-0373A79BE9FA}" destId="{C887B9BF-89F4-AA42-BF05-38B2162FB94C}" srcOrd="0" destOrd="0" presId="urn:microsoft.com/office/officeart/2005/8/layout/default"/>
    <dgm:cxn modelId="{3B12EAAE-79AD-B14B-A618-FA1E18D36ED1}" type="presOf" srcId="{7B8D2189-1331-4F63-AE8F-40DB7AA39F14}" destId="{C31A974A-89A3-444E-A13F-0940B4529408}" srcOrd="0" destOrd="0" presId="urn:microsoft.com/office/officeart/2005/8/layout/default"/>
    <dgm:cxn modelId="{9F6BFAB1-FC36-433B-B691-293B303AB479}" srcId="{9E1506C7-F850-40DD-B155-0373A79BE9FA}" destId="{B2EB6664-9203-4493-9AC6-4E6492DF48CD}" srcOrd="1" destOrd="0" parTransId="{615983AC-E1A1-4B07-86B9-7AD2400689E4}" sibTransId="{641B9D4B-1966-4CB2-AF07-6959E92C33F7}"/>
    <dgm:cxn modelId="{A17B8CE6-357C-4F73-B639-1B13EF303756}" srcId="{9E1506C7-F850-40DD-B155-0373A79BE9FA}" destId="{7B8D2189-1331-4F63-AE8F-40DB7AA39F14}" srcOrd="0" destOrd="0" parTransId="{EFCF995E-1153-4540-95D0-C905011E2353}" sibTransId="{21CF779F-F369-428C-A8D1-223DD1D7755C}"/>
    <dgm:cxn modelId="{C1B57C7E-83FE-564F-96C4-FF46A4A44572}" type="presParOf" srcId="{C887B9BF-89F4-AA42-BF05-38B2162FB94C}" destId="{C31A974A-89A3-444E-A13F-0940B4529408}" srcOrd="0" destOrd="0" presId="urn:microsoft.com/office/officeart/2005/8/layout/default"/>
    <dgm:cxn modelId="{5B318952-2B28-734D-91BA-AC60F71AE2F6}" type="presParOf" srcId="{C887B9BF-89F4-AA42-BF05-38B2162FB94C}" destId="{66DC29E4-DE6C-C64F-8948-7B6467F070A2}" srcOrd="1" destOrd="0" presId="urn:microsoft.com/office/officeart/2005/8/layout/default"/>
    <dgm:cxn modelId="{310961E0-BE01-E549-8CF0-CF2DF9ABADCB}" type="presParOf" srcId="{C887B9BF-89F4-AA42-BF05-38B2162FB94C}" destId="{8BF64E7F-8C0B-934F-A060-A2C4FFF8EAE7}" srcOrd="2"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a:ext uri="{C62137D5-CB1D-491B-B009-E17868A290BF}">
      <dgm14:recolorImg xmlns:dgm14="http://schemas.microsoft.com/office/drawing/2010/diagram" val="1"/>
    </a:ext>
  </dgm:extLst>
</dgm:dataModel>
</file>

<file path=ppt/diagrams/data10.xml><?xml version="1.0" encoding="utf-8"?>
<dgm:dataModel xmlns:dgm="http://schemas.openxmlformats.org/drawingml/2006/diagram" xmlns:a="http://schemas.openxmlformats.org/drawingml/2006/main">
  <dgm:ptLst>
    <dgm:pt modelId="{EE43DF8F-B802-411E-882B-448F1579E8F8}" type="doc">
      <dgm:prSet loTypeId="urn:microsoft.com/office/officeart/2005/8/layout/default" loCatId="list" qsTypeId="urn:microsoft.com/office/officeart/2005/8/quickstyle/simple3" qsCatId="simple" csTypeId="urn:microsoft.com/office/officeart/2005/8/colors/colorful2" csCatId="colorful" phldr="1"/>
      <dgm:spPr/>
      <dgm:t>
        <a:bodyPr/>
        <a:lstStyle/>
        <a:p>
          <a:endParaRPr lang="en-US"/>
        </a:p>
      </dgm:t>
    </dgm:pt>
    <dgm:pt modelId="{592D4043-989F-47EC-B2DD-CF2C829665CA}">
      <dgm:prSet/>
      <dgm:spPr/>
      <dgm:t>
        <a:bodyPr/>
        <a:lstStyle/>
        <a:p>
          <a:r>
            <a:rPr lang="en-GB" dirty="0"/>
            <a:t>T</a:t>
          </a:r>
          <a:r>
            <a:rPr lang="en-GB" b="0" i="0" dirty="0"/>
            <a:t>he exercise of legal powers should not be oppressive and should be proportionate to the crime under investigation</a:t>
          </a:r>
          <a:endParaRPr lang="en-US" dirty="0"/>
        </a:p>
      </dgm:t>
    </dgm:pt>
    <dgm:pt modelId="{B3B874CC-282F-42D3-81DA-BEA2B803DC61}" type="parTrans" cxnId="{EE330FD0-BA56-420A-AA0B-89037D891E66}">
      <dgm:prSet/>
      <dgm:spPr/>
      <dgm:t>
        <a:bodyPr/>
        <a:lstStyle/>
        <a:p>
          <a:endParaRPr lang="en-US"/>
        </a:p>
      </dgm:t>
    </dgm:pt>
    <dgm:pt modelId="{B773B303-F02F-4D94-A84C-C9D6E6DCA79B}" type="sibTrans" cxnId="{EE330FD0-BA56-420A-AA0B-89037D891E66}">
      <dgm:prSet/>
      <dgm:spPr/>
      <dgm:t>
        <a:bodyPr/>
        <a:lstStyle/>
        <a:p>
          <a:endParaRPr lang="en-US"/>
        </a:p>
      </dgm:t>
    </dgm:pt>
    <dgm:pt modelId="{637D743A-9532-4864-B902-519958B3DF5E}">
      <dgm:prSet/>
      <dgm:spPr/>
      <dgm:t>
        <a:bodyPr/>
        <a:lstStyle/>
        <a:p>
          <a:r>
            <a:rPr lang="en-GB" dirty="0"/>
            <a:t>A</a:t>
          </a:r>
          <a:r>
            <a:rPr lang="en-GB" b="0" i="0" dirty="0"/>
            <a:t>s far as is operationally practical and having regard to an individual’s right to confidentiality, investigations should be carried out as transparently as possible – victims, witnesses and suspects should be kept up to date with developments in the case</a:t>
          </a:r>
          <a:endParaRPr lang="en-US" dirty="0"/>
        </a:p>
      </dgm:t>
    </dgm:pt>
    <dgm:pt modelId="{6E16AB7D-BA14-4BC1-8E60-F3C3F3ECBF63}" type="parTrans" cxnId="{1065761E-05D8-4A73-A943-DF3F69EB935D}">
      <dgm:prSet/>
      <dgm:spPr/>
      <dgm:t>
        <a:bodyPr/>
        <a:lstStyle/>
        <a:p>
          <a:endParaRPr lang="en-US"/>
        </a:p>
      </dgm:t>
    </dgm:pt>
    <dgm:pt modelId="{F250E05F-A437-4936-9BDA-C03E43CFFCB0}" type="sibTrans" cxnId="{1065761E-05D8-4A73-A943-DF3F69EB935D}">
      <dgm:prSet/>
      <dgm:spPr/>
      <dgm:t>
        <a:bodyPr/>
        <a:lstStyle/>
        <a:p>
          <a:endParaRPr lang="en-US"/>
        </a:p>
      </dgm:t>
    </dgm:pt>
    <dgm:pt modelId="{357A288C-EF4E-4576-B5C4-58CBF00367E4}">
      <dgm:prSet/>
      <dgm:spPr/>
      <dgm:t>
        <a:bodyPr/>
        <a:lstStyle/>
        <a:p>
          <a:r>
            <a:rPr lang="en-GB" dirty="0"/>
            <a:t>I</a:t>
          </a:r>
          <a:r>
            <a:rPr lang="en-GB" b="0" i="0" dirty="0"/>
            <a:t>nvestigators should take all reasonable steps to understand the particular needs of individuals, including, but not limited to, any protected characteristics they may have, in order to comply with the provisions of the Equality Act 2010</a:t>
          </a:r>
          <a:endParaRPr lang="en-US" dirty="0"/>
        </a:p>
      </dgm:t>
    </dgm:pt>
    <dgm:pt modelId="{2EBD01AC-8C59-4C16-A09B-2E984525C1D5}" type="parTrans" cxnId="{0AD58588-4F2E-45F3-B91D-87FDEF9F2B53}">
      <dgm:prSet/>
      <dgm:spPr/>
      <dgm:t>
        <a:bodyPr/>
        <a:lstStyle/>
        <a:p>
          <a:endParaRPr lang="en-US"/>
        </a:p>
      </dgm:t>
    </dgm:pt>
    <dgm:pt modelId="{DD802AB7-A5E8-4F35-8D19-3EBCF1BBD935}" type="sibTrans" cxnId="{0AD58588-4F2E-45F3-B91D-87FDEF9F2B53}">
      <dgm:prSet/>
      <dgm:spPr/>
      <dgm:t>
        <a:bodyPr/>
        <a:lstStyle/>
        <a:p>
          <a:endParaRPr lang="en-US"/>
        </a:p>
      </dgm:t>
    </dgm:pt>
    <dgm:pt modelId="{77C25D9B-18AD-934A-B0EE-505FC828DEF6}" type="pres">
      <dgm:prSet presAssocID="{EE43DF8F-B802-411E-882B-448F1579E8F8}" presName="diagram" presStyleCnt="0">
        <dgm:presLayoutVars>
          <dgm:dir/>
          <dgm:resizeHandles val="exact"/>
        </dgm:presLayoutVars>
      </dgm:prSet>
      <dgm:spPr/>
    </dgm:pt>
    <dgm:pt modelId="{C2C0B64D-068E-3B44-9DD5-AEE4BD10B1D0}" type="pres">
      <dgm:prSet presAssocID="{592D4043-989F-47EC-B2DD-CF2C829665CA}" presName="node" presStyleLbl="node1" presStyleIdx="0" presStyleCnt="3" custScaleY="180062">
        <dgm:presLayoutVars>
          <dgm:bulletEnabled val="1"/>
        </dgm:presLayoutVars>
      </dgm:prSet>
      <dgm:spPr/>
    </dgm:pt>
    <dgm:pt modelId="{1C1C273C-5E1F-8F4F-8766-3896CFC6AB3C}" type="pres">
      <dgm:prSet presAssocID="{B773B303-F02F-4D94-A84C-C9D6E6DCA79B}" presName="sibTrans" presStyleCnt="0"/>
      <dgm:spPr/>
    </dgm:pt>
    <dgm:pt modelId="{EFE7E131-855A-8744-96A6-2F1F66503891}" type="pres">
      <dgm:prSet presAssocID="{637D743A-9532-4864-B902-519958B3DF5E}" presName="node" presStyleLbl="node1" presStyleIdx="1" presStyleCnt="3" custScaleY="180343">
        <dgm:presLayoutVars>
          <dgm:bulletEnabled val="1"/>
        </dgm:presLayoutVars>
      </dgm:prSet>
      <dgm:spPr/>
    </dgm:pt>
    <dgm:pt modelId="{E6D664E6-113C-2846-917C-F845FD952B54}" type="pres">
      <dgm:prSet presAssocID="{F250E05F-A437-4936-9BDA-C03E43CFFCB0}" presName="sibTrans" presStyleCnt="0"/>
      <dgm:spPr/>
    </dgm:pt>
    <dgm:pt modelId="{8E897FC3-44F8-D14E-9993-8228F730C5EB}" type="pres">
      <dgm:prSet presAssocID="{357A288C-EF4E-4576-B5C4-58CBF00367E4}" presName="node" presStyleLbl="node1" presStyleIdx="2" presStyleCnt="3" custScaleY="180343" custLinFactNeighborX="-4408" custLinFactNeighborY="-38200">
        <dgm:presLayoutVars>
          <dgm:bulletEnabled val="1"/>
        </dgm:presLayoutVars>
      </dgm:prSet>
      <dgm:spPr/>
    </dgm:pt>
  </dgm:ptLst>
  <dgm:cxnLst>
    <dgm:cxn modelId="{1065761E-05D8-4A73-A943-DF3F69EB935D}" srcId="{EE43DF8F-B802-411E-882B-448F1579E8F8}" destId="{637D743A-9532-4864-B902-519958B3DF5E}" srcOrd="1" destOrd="0" parTransId="{6E16AB7D-BA14-4BC1-8E60-F3C3F3ECBF63}" sibTransId="{F250E05F-A437-4936-9BDA-C03E43CFFCB0}"/>
    <dgm:cxn modelId="{B12C5A65-2F5A-F546-9AB9-DFC5C03ED24D}" type="presOf" srcId="{EE43DF8F-B802-411E-882B-448F1579E8F8}" destId="{77C25D9B-18AD-934A-B0EE-505FC828DEF6}" srcOrd="0" destOrd="0" presId="urn:microsoft.com/office/officeart/2005/8/layout/default"/>
    <dgm:cxn modelId="{0AD58588-4F2E-45F3-B91D-87FDEF9F2B53}" srcId="{EE43DF8F-B802-411E-882B-448F1579E8F8}" destId="{357A288C-EF4E-4576-B5C4-58CBF00367E4}" srcOrd="2" destOrd="0" parTransId="{2EBD01AC-8C59-4C16-A09B-2E984525C1D5}" sibTransId="{DD802AB7-A5E8-4F35-8D19-3EBCF1BBD935}"/>
    <dgm:cxn modelId="{67C71E8D-BF23-BB45-B887-6B2DE12CC46B}" type="presOf" srcId="{637D743A-9532-4864-B902-519958B3DF5E}" destId="{EFE7E131-855A-8744-96A6-2F1F66503891}" srcOrd="0" destOrd="0" presId="urn:microsoft.com/office/officeart/2005/8/layout/default"/>
    <dgm:cxn modelId="{EE330FD0-BA56-420A-AA0B-89037D891E66}" srcId="{EE43DF8F-B802-411E-882B-448F1579E8F8}" destId="{592D4043-989F-47EC-B2DD-CF2C829665CA}" srcOrd="0" destOrd="0" parTransId="{B3B874CC-282F-42D3-81DA-BEA2B803DC61}" sibTransId="{B773B303-F02F-4D94-A84C-C9D6E6DCA79B}"/>
    <dgm:cxn modelId="{51F1B9D9-F90A-F94B-837C-0E3545F5849A}" type="presOf" srcId="{357A288C-EF4E-4576-B5C4-58CBF00367E4}" destId="{8E897FC3-44F8-D14E-9993-8228F730C5EB}" srcOrd="0" destOrd="0" presId="urn:microsoft.com/office/officeart/2005/8/layout/default"/>
    <dgm:cxn modelId="{33F393E2-10DD-AF4B-9498-CA5F43BCF7FC}" type="presOf" srcId="{592D4043-989F-47EC-B2DD-CF2C829665CA}" destId="{C2C0B64D-068E-3B44-9DD5-AEE4BD10B1D0}" srcOrd="0" destOrd="0" presId="urn:microsoft.com/office/officeart/2005/8/layout/default"/>
    <dgm:cxn modelId="{B42DFCD5-CD66-DF43-91D7-DC0AA2422D38}" type="presParOf" srcId="{77C25D9B-18AD-934A-B0EE-505FC828DEF6}" destId="{C2C0B64D-068E-3B44-9DD5-AEE4BD10B1D0}" srcOrd="0" destOrd="0" presId="urn:microsoft.com/office/officeart/2005/8/layout/default"/>
    <dgm:cxn modelId="{FEC310A8-980B-B64C-8075-7C80B9945BD4}" type="presParOf" srcId="{77C25D9B-18AD-934A-B0EE-505FC828DEF6}" destId="{1C1C273C-5E1F-8F4F-8766-3896CFC6AB3C}" srcOrd="1" destOrd="0" presId="urn:microsoft.com/office/officeart/2005/8/layout/default"/>
    <dgm:cxn modelId="{85D930E9-0E83-1D48-A6FB-ECC5D223D251}" type="presParOf" srcId="{77C25D9B-18AD-934A-B0EE-505FC828DEF6}" destId="{EFE7E131-855A-8744-96A6-2F1F66503891}" srcOrd="2" destOrd="0" presId="urn:microsoft.com/office/officeart/2005/8/layout/default"/>
    <dgm:cxn modelId="{56C7DB18-3454-7748-AF97-9B9DF72672E5}" type="presParOf" srcId="{77C25D9B-18AD-934A-B0EE-505FC828DEF6}" destId="{E6D664E6-113C-2846-917C-F845FD952B54}" srcOrd="3" destOrd="0" presId="urn:microsoft.com/office/officeart/2005/8/layout/default"/>
    <dgm:cxn modelId="{A14B08B8-5177-3943-B8F8-C5EC36E42697}" type="presParOf" srcId="{77C25D9B-18AD-934A-B0EE-505FC828DEF6}" destId="{8E897FC3-44F8-D14E-9993-8228F730C5EB}" srcOrd="4"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EE43DF8F-B802-411E-882B-448F1579E8F8}" type="doc">
      <dgm:prSet loTypeId="urn:microsoft.com/office/officeart/2005/8/layout/default" loCatId="list" qsTypeId="urn:microsoft.com/office/officeart/2005/8/quickstyle/simple3" qsCatId="simple" csTypeId="urn:microsoft.com/office/officeart/2005/8/colors/colorful2" csCatId="colorful" phldr="1"/>
      <dgm:spPr/>
      <dgm:t>
        <a:bodyPr/>
        <a:lstStyle/>
        <a:p>
          <a:endParaRPr lang="en-US"/>
        </a:p>
      </dgm:t>
    </dgm:pt>
    <dgm:pt modelId="{19DE79CD-9BB0-4007-94A5-87CB080775A5}">
      <dgm:prSet/>
      <dgm:spPr/>
      <dgm:t>
        <a:bodyPr/>
        <a:lstStyle/>
        <a:p>
          <a:r>
            <a:rPr lang="en-GB" dirty="0"/>
            <a:t>I</a:t>
          </a:r>
          <a:r>
            <a:rPr lang="en-GB" b="0" i="0" dirty="0"/>
            <a:t>nvestigators should have particular regard for vulnerable people and children</a:t>
          </a:r>
          <a:endParaRPr lang="en-US" dirty="0"/>
        </a:p>
      </dgm:t>
    </dgm:pt>
    <dgm:pt modelId="{014AF240-FDBA-4E23-B270-B15BFC801E8B}" type="parTrans" cxnId="{A9EBFF41-8A07-4EC7-AEC9-F7B6EB20C979}">
      <dgm:prSet/>
      <dgm:spPr/>
      <dgm:t>
        <a:bodyPr/>
        <a:lstStyle/>
        <a:p>
          <a:endParaRPr lang="en-US"/>
        </a:p>
      </dgm:t>
    </dgm:pt>
    <dgm:pt modelId="{A535DF9B-BF5C-49E2-8873-5C43DD4B4AF3}" type="sibTrans" cxnId="{A9EBFF41-8A07-4EC7-AEC9-F7B6EB20C979}">
      <dgm:prSet/>
      <dgm:spPr/>
      <dgm:t>
        <a:bodyPr/>
        <a:lstStyle/>
        <a:p>
          <a:endParaRPr lang="en-US"/>
        </a:p>
      </dgm:t>
    </dgm:pt>
    <dgm:pt modelId="{34F1338D-9D62-4CE6-BA59-A64C1921DBD7}">
      <dgm:prSet/>
      <dgm:spPr/>
      <dgm:t>
        <a:bodyPr/>
        <a:lstStyle/>
        <a:p>
          <a:r>
            <a:rPr lang="en-GB" dirty="0"/>
            <a:t>I</a:t>
          </a:r>
          <a:r>
            <a:rPr lang="en-GB" b="0" i="0" dirty="0"/>
            <a:t>nvestigators should respect the professional ethics of others. This is particularly important when working with those whose role it is to support suspects</a:t>
          </a:r>
          <a:endParaRPr lang="en-US" dirty="0"/>
        </a:p>
      </dgm:t>
    </dgm:pt>
    <dgm:pt modelId="{7F05A73E-8FB8-4B56-AABA-05EDB65B19D5}" type="parTrans" cxnId="{48CDD573-EBF3-49DF-B0B4-8FED6ACEEC77}">
      <dgm:prSet/>
      <dgm:spPr/>
      <dgm:t>
        <a:bodyPr/>
        <a:lstStyle/>
        <a:p>
          <a:endParaRPr lang="en-US"/>
        </a:p>
      </dgm:t>
    </dgm:pt>
    <dgm:pt modelId="{47671D81-3886-4AED-87E1-CB745BF93402}" type="sibTrans" cxnId="{48CDD573-EBF3-49DF-B0B4-8FED6ACEEC77}">
      <dgm:prSet/>
      <dgm:spPr/>
      <dgm:t>
        <a:bodyPr/>
        <a:lstStyle/>
        <a:p>
          <a:endParaRPr lang="en-US"/>
        </a:p>
      </dgm:t>
    </dgm:pt>
    <dgm:pt modelId="{1C2825F3-8869-4A2A-8442-AE7B2411FF23}">
      <dgm:prSet/>
      <dgm:spPr/>
      <dgm:t>
        <a:bodyPr/>
        <a:lstStyle/>
        <a:p>
          <a:r>
            <a:rPr lang="en-GB" b="0" i="0" dirty="0"/>
            <a:t>These principles, the investigation process, and an investigative mindset provide a structure to support quality investigations.</a:t>
          </a:r>
          <a:endParaRPr lang="en-US" dirty="0"/>
        </a:p>
      </dgm:t>
    </dgm:pt>
    <dgm:pt modelId="{DAE9AA1B-9A0A-4300-B346-288CE35C3F1A}" type="parTrans" cxnId="{06F6A5D1-E7E1-43B5-888C-BD1155C04D58}">
      <dgm:prSet/>
      <dgm:spPr/>
      <dgm:t>
        <a:bodyPr/>
        <a:lstStyle/>
        <a:p>
          <a:endParaRPr lang="en-US"/>
        </a:p>
      </dgm:t>
    </dgm:pt>
    <dgm:pt modelId="{7B997E1B-FC20-4462-98D6-5CC20BD0176C}" type="sibTrans" cxnId="{06F6A5D1-E7E1-43B5-888C-BD1155C04D58}">
      <dgm:prSet/>
      <dgm:spPr/>
      <dgm:t>
        <a:bodyPr/>
        <a:lstStyle/>
        <a:p>
          <a:endParaRPr lang="en-US"/>
        </a:p>
      </dgm:t>
    </dgm:pt>
    <dgm:pt modelId="{77C25D9B-18AD-934A-B0EE-505FC828DEF6}" type="pres">
      <dgm:prSet presAssocID="{EE43DF8F-B802-411E-882B-448F1579E8F8}" presName="diagram" presStyleCnt="0">
        <dgm:presLayoutVars>
          <dgm:dir/>
          <dgm:resizeHandles val="exact"/>
        </dgm:presLayoutVars>
      </dgm:prSet>
      <dgm:spPr/>
    </dgm:pt>
    <dgm:pt modelId="{F58FBB97-D935-D54E-9046-010FC235C9A0}" type="pres">
      <dgm:prSet presAssocID="{19DE79CD-9BB0-4007-94A5-87CB080775A5}" presName="node" presStyleLbl="node1" presStyleIdx="0" presStyleCnt="3" custScaleY="179138">
        <dgm:presLayoutVars>
          <dgm:bulletEnabled val="1"/>
        </dgm:presLayoutVars>
      </dgm:prSet>
      <dgm:spPr/>
    </dgm:pt>
    <dgm:pt modelId="{8C73D5FC-C33D-FC4E-B7AF-93C2F4969507}" type="pres">
      <dgm:prSet presAssocID="{A535DF9B-BF5C-49E2-8873-5C43DD4B4AF3}" presName="sibTrans" presStyleCnt="0"/>
      <dgm:spPr/>
    </dgm:pt>
    <dgm:pt modelId="{F16DF868-E27C-4F48-88AE-1041378D54E9}" type="pres">
      <dgm:prSet presAssocID="{34F1338D-9D62-4CE6-BA59-A64C1921DBD7}" presName="node" presStyleLbl="node1" presStyleIdx="1" presStyleCnt="3" custScaleY="180062">
        <dgm:presLayoutVars>
          <dgm:bulletEnabled val="1"/>
        </dgm:presLayoutVars>
      </dgm:prSet>
      <dgm:spPr/>
    </dgm:pt>
    <dgm:pt modelId="{649A7F40-2C0B-5449-954C-259503D4C1FC}" type="pres">
      <dgm:prSet presAssocID="{47671D81-3886-4AED-87E1-CB745BF93402}" presName="sibTrans" presStyleCnt="0"/>
      <dgm:spPr/>
    </dgm:pt>
    <dgm:pt modelId="{E0771FF2-E5BB-FB4F-B3F5-6DA1A8457950}" type="pres">
      <dgm:prSet presAssocID="{1C2825F3-8869-4A2A-8442-AE7B2411FF23}" presName="node" presStyleLbl="node1" presStyleIdx="2" presStyleCnt="3" custScaleY="180343">
        <dgm:presLayoutVars>
          <dgm:bulletEnabled val="1"/>
        </dgm:presLayoutVars>
      </dgm:prSet>
      <dgm:spPr/>
    </dgm:pt>
  </dgm:ptLst>
  <dgm:cxnLst>
    <dgm:cxn modelId="{AA1D2327-6531-2942-93DE-5EB086D07ECD}" type="presOf" srcId="{34F1338D-9D62-4CE6-BA59-A64C1921DBD7}" destId="{F16DF868-E27C-4F48-88AE-1041378D54E9}" srcOrd="0" destOrd="0" presId="urn:microsoft.com/office/officeart/2005/8/layout/default"/>
    <dgm:cxn modelId="{A9EBFF41-8A07-4EC7-AEC9-F7B6EB20C979}" srcId="{EE43DF8F-B802-411E-882B-448F1579E8F8}" destId="{19DE79CD-9BB0-4007-94A5-87CB080775A5}" srcOrd="0" destOrd="0" parTransId="{014AF240-FDBA-4E23-B270-B15BFC801E8B}" sibTransId="{A535DF9B-BF5C-49E2-8873-5C43DD4B4AF3}"/>
    <dgm:cxn modelId="{B12C5A65-2F5A-F546-9AB9-DFC5C03ED24D}" type="presOf" srcId="{EE43DF8F-B802-411E-882B-448F1579E8F8}" destId="{77C25D9B-18AD-934A-B0EE-505FC828DEF6}" srcOrd="0" destOrd="0" presId="urn:microsoft.com/office/officeart/2005/8/layout/default"/>
    <dgm:cxn modelId="{48CDD573-EBF3-49DF-B0B4-8FED6ACEEC77}" srcId="{EE43DF8F-B802-411E-882B-448F1579E8F8}" destId="{34F1338D-9D62-4CE6-BA59-A64C1921DBD7}" srcOrd="1" destOrd="0" parTransId="{7F05A73E-8FB8-4B56-AABA-05EDB65B19D5}" sibTransId="{47671D81-3886-4AED-87E1-CB745BF93402}"/>
    <dgm:cxn modelId="{06F6A5D1-E7E1-43B5-888C-BD1155C04D58}" srcId="{EE43DF8F-B802-411E-882B-448F1579E8F8}" destId="{1C2825F3-8869-4A2A-8442-AE7B2411FF23}" srcOrd="2" destOrd="0" parTransId="{DAE9AA1B-9A0A-4300-B346-288CE35C3F1A}" sibTransId="{7B997E1B-FC20-4462-98D6-5CC20BD0176C}"/>
    <dgm:cxn modelId="{B449ACD4-856D-304C-891B-750BC18C1D2E}" type="presOf" srcId="{1C2825F3-8869-4A2A-8442-AE7B2411FF23}" destId="{E0771FF2-E5BB-FB4F-B3F5-6DA1A8457950}" srcOrd="0" destOrd="0" presId="urn:microsoft.com/office/officeart/2005/8/layout/default"/>
    <dgm:cxn modelId="{804E39EA-B580-1746-A99A-9C9BE23F59D6}" type="presOf" srcId="{19DE79CD-9BB0-4007-94A5-87CB080775A5}" destId="{F58FBB97-D935-D54E-9046-010FC235C9A0}" srcOrd="0" destOrd="0" presId="urn:microsoft.com/office/officeart/2005/8/layout/default"/>
    <dgm:cxn modelId="{D556AE90-AE41-CE48-A944-1845F862502B}" type="presParOf" srcId="{77C25D9B-18AD-934A-B0EE-505FC828DEF6}" destId="{F58FBB97-D935-D54E-9046-010FC235C9A0}" srcOrd="0" destOrd="0" presId="urn:microsoft.com/office/officeart/2005/8/layout/default"/>
    <dgm:cxn modelId="{21491440-FA0B-5240-BC90-6B86A87D3226}" type="presParOf" srcId="{77C25D9B-18AD-934A-B0EE-505FC828DEF6}" destId="{8C73D5FC-C33D-FC4E-B7AF-93C2F4969507}" srcOrd="1" destOrd="0" presId="urn:microsoft.com/office/officeart/2005/8/layout/default"/>
    <dgm:cxn modelId="{B1C85A43-7CC5-8147-998F-13196BA70511}" type="presParOf" srcId="{77C25D9B-18AD-934A-B0EE-505FC828DEF6}" destId="{F16DF868-E27C-4F48-88AE-1041378D54E9}" srcOrd="2" destOrd="0" presId="urn:microsoft.com/office/officeart/2005/8/layout/default"/>
    <dgm:cxn modelId="{3E784E9A-3531-8447-94AD-69EAC6D98B73}" type="presParOf" srcId="{77C25D9B-18AD-934A-B0EE-505FC828DEF6}" destId="{649A7F40-2C0B-5449-954C-259503D4C1FC}" srcOrd="3" destOrd="0" presId="urn:microsoft.com/office/officeart/2005/8/layout/default"/>
    <dgm:cxn modelId="{11E5F811-982C-9744-A29B-38CF17F9ED14}" type="presParOf" srcId="{77C25D9B-18AD-934A-B0EE-505FC828DEF6}" destId="{E0771FF2-E5BB-FB4F-B3F5-6DA1A8457950}" srcOrd="4"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98ED815B-F9F7-4B6C-A57C-E99F2D7E498E}"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69C7F4E3-5E4B-4310-880A-731AA84A2786}">
      <dgm:prSet/>
      <dgm:spPr/>
      <dgm:t>
        <a:bodyPr/>
        <a:lstStyle/>
        <a:p>
          <a:r>
            <a:rPr lang="en-GB" b="0" i="0" dirty="0"/>
            <a:t>The success of an investigation relies on the goodwill and cooperation of victims, witnesses and the community. Investigators should be aware that:</a:t>
          </a:r>
          <a:endParaRPr lang="en-US" dirty="0"/>
        </a:p>
      </dgm:t>
    </dgm:pt>
    <dgm:pt modelId="{24F131BC-A0FC-4781-AC96-E14F0DE648BC}" type="parTrans" cxnId="{8AE98973-B434-468B-9EAC-9E2EA1CD0C00}">
      <dgm:prSet/>
      <dgm:spPr/>
      <dgm:t>
        <a:bodyPr/>
        <a:lstStyle/>
        <a:p>
          <a:endParaRPr lang="en-US"/>
        </a:p>
      </dgm:t>
    </dgm:pt>
    <dgm:pt modelId="{F250BBA0-A4BE-4415-83AB-0B2B14732002}" type="sibTrans" cxnId="{8AE98973-B434-468B-9EAC-9E2EA1CD0C00}">
      <dgm:prSet/>
      <dgm:spPr/>
      <dgm:t>
        <a:bodyPr/>
        <a:lstStyle/>
        <a:p>
          <a:endParaRPr lang="en-US"/>
        </a:p>
      </dgm:t>
    </dgm:pt>
    <dgm:pt modelId="{5A7BE900-70F9-4A2F-8CD3-00684D0D767F}">
      <dgm:prSet/>
      <dgm:spPr/>
      <dgm:t>
        <a:bodyPr/>
        <a:lstStyle/>
        <a:p>
          <a:r>
            <a:rPr lang="en-GB" b="0" i="0" dirty="0"/>
            <a:t>Investigations should be conducted with integrity, common sense and sound judgement</a:t>
          </a:r>
          <a:endParaRPr lang="en-US" dirty="0"/>
        </a:p>
      </dgm:t>
    </dgm:pt>
    <dgm:pt modelId="{9A009A46-C09B-4446-BF5C-5CC1FB244602}" type="parTrans" cxnId="{B40FA0D4-5B63-481D-A3CA-D126B44D9076}">
      <dgm:prSet/>
      <dgm:spPr/>
      <dgm:t>
        <a:bodyPr/>
        <a:lstStyle/>
        <a:p>
          <a:endParaRPr lang="en-US"/>
        </a:p>
      </dgm:t>
    </dgm:pt>
    <dgm:pt modelId="{C36B5460-DBDB-48A7-9A9F-FB1533196BC8}" type="sibTrans" cxnId="{B40FA0D4-5B63-481D-A3CA-D126B44D9076}">
      <dgm:prSet/>
      <dgm:spPr/>
      <dgm:t>
        <a:bodyPr/>
        <a:lstStyle/>
        <a:p>
          <a:endParaRPr lang="en-US"/>
        </a:p>
      </dgm:t>
    </dgm:pt>
    <dgm:pt modelId="{0A584510-173B-4301-8B92-5446796FD664}">
      <dgm:prSet/>
      <dgm:spPr/>
      <dgm:t>
        <a:bodyPr/>
        <a:lstStyle/>
        <a:p>
          <a:r>
            <a:rPr lang="en-GB" b="0" i="0" dirty="0"/>
            <a:t>Heavy-handed, discriminatory or disproportionate actions risk losing cooperation and any future criminal proceedings</a:t>
          </a:r>
          <a:endParaRPr lang="en-US" dirty="0"/>
        </a:p>
      </dgm:t>
    </dgm:pt>
    <dgm:pt modelId="{54F2829B-3497-4B6C-AE47-83740BEB636D}" type="parTrans" cxnId="{105BF440-9FA3-4223-8F79-AE110026D189}">
      <dgm:prSet/>
      <dgm:spPr/>
      <dgm:t>
        <a:bodyPr/>
        <a:lstStyle/>
        <a:p>
          <a:endParaRPr lang="en-US"/>
        </a:p>
      </dgm:t>
    </dgm:pt>
    <dgm:pt modelId="{6BDDE53F-46B6-4F25-B242-CA0E4B9B6E88}" type="sibTrans" cxnId="{105BF440-9FA3-4223-8F79-AE110026D189}">
      <dgm:prSet/>
      <dgm:spPr/>
      <dgm:t>
        <a:bodyPr/>
        <a:lstStyle/>
        <a:p>
          <a:endParaRPr lang="en-US"/>
        </a:p>
      </dgm:t>
    </dgm:pt>
    <dgm:pt modelId="{D71F84F1-F284-49CA-ABB4-B45523592764}">
      <dgm:prSet/>
      <dgm:spPr/>
      <dgm:t>
        <a:bodyPr/>
        <a:lstStyle/>
        <a:p>
          <a:r>
            <a:rPr lang="en-GB" b="0" i="0" dirty="0"/>
            <a:t>Effective investigators maintain a balance that recognises the concerns of all the parties involved</a:t>
          </a:r>
          <a:endParaRPr lang="en-US" dirty="0"/>
        </a:p>
      </dgm:t>
    </dgm:pt>
    <dgm:pt modelId="{17F1E283-9154-4965-A759-6DBAABF219B7}" type="parTrans" cxnId="{65FBDC9D-4657-4876-8E93-905BA530B562}">
      <dgm:prSet/>
      <dgm:spPr/>
      <dgm:t>
        <a:bodyPr/>
        <a:lstStyle/>
        <a:p>
          <a:endParaRPr lang="en-US"/>
        </a:p>
      </dgm:t>
    </dgm:pt>
    <dgm:pt modelId="{84F6B6AB-6367-4886-A683-ECAFDEC5EA22}" type="sibTrans" cxnId="{65FBDC9D-4657-4876-8E93-905BA530B562}">
      <dgm:prSet/>
      <dgm:spPr/>
      <dgm:t>
        <a:bodyPr/>
        <a:lstStyle/>
        <a:p>
          <a:endParaRPr lang="en-US"/>
        </a:p>
      </dgm:t>
    </dgm:pt>
    <dgm:pt modelId="{E191B6C9-E6B6-4947-8636-037A0A4EB1BB}">
      <dgm:prSet/>
      <dgm:spPr/>
      <dgm:t>
        <a:bodyPr/>
        <a:lstStyle/>
        <a:p>
          <a:r>
            <a:rPr lang="en-GB" b="0" i="0" dirty="0"/>
            <a:t>Understanding the response to crime assists investigators to build this relationship</a:t>
          </a:r>
          <a:endParaRPr lang="en-US" dirty="0"/>
        </a:p>
      </dgm:t>
    </dgm:pt>
    <dgm:pt modelId="{74D14E4E-D622-46E7-A4E4-B6F8B0C10760}" type="parTrans" cxnId="{BC5A3A1B-6FA9-4EE2-A8B3-76D4AC4DFB37}">
      <dgm:prSet/>
      <dgm:spPr/>
      <dgm:t>
        <a:bodyPr/>
        <a:lstStyle/>
        <a:p>
          <a:endParaRPr lang="en-US"/>
        </a:p>
      </dgm:t>
    </dgm:pt>
    <dgm:pt modelId="{4F331631-2A58-4ECF-8492-58B7BC1CFB3B}" type="sibTrans" cxnId="{BC5A3A1B-6FA9-4EE2-A8B3-76D4AC4DFB37}">
      <dgm:prSet/>
      <dgm:spPr/>
      <dgm:t>
        <a:bodyPr/>
        <a:lstStyle/>
        <a:p>
          <a:endParaRPr lang="en-US"/>
        </a:p>
      </dgm:t>
    </dgm:pt>
    <dgm:pt modelId="{A8F3A90C-08B6-46F9-AE0A-41437E193A9A}">
      <dgm:prSet/>
      <dgm:spPr/>
      <dgm:t>
        <a:bodyPr/>
        <a:lstStyle/>
        <a:p>
          <a:r>
            <a:rPr lang="en-GB" b="0" i="0" dirty="0"/>
            <a:t>A professional approach to investigations benefits the victim, the public and</a:t>
          </a:r>
          <a:br>
            <a:rPr lang="en-GB" b="0" i="0" dirty="0"/>
          </a:br>
          <a:r>
            <a:rPr lang="en-GB" b="0" i="0" dirty="0"/>
            <a:t>the police</a:t>
          </a:r>
          <a:endParaRPr lang="en-US" dirty="0"/>
        </a:p>
      </dgm:t>
    </dgm:pt>
    <dgm:pt modelId="{068FE541-1ADA-4A2A-BF5F-CBA26AEFAC2D}" type="parTrans" cxnId="{F92E134B-74DE-40DE-951C-F5C82F99D19A}">
      <dgm:prSet/>
      <dgm:spPr/>
      <dgm:t>
        <a:bodyPr/>
        <a:lstStyle/>
        <a:p>
          <a:endParaRPr lang="en-US"/>
        </a:p>
      </dgm:t>
    </dgm:pt>
    <dgm:pt modelId="{B97F1C72-8AA1-4F4F-BFD0-68C109FD4440}" type="sibTrans" cxnId="{F92E134B-74DE-40DE-951C-F5C82F99D19A}">
      <dgm:prSet/>
      <dgm:spPr/>
      <dgm:t>
        <a:bodyPr/>
        <a:lstStyle/>
        <a:p>
          <a:endParaRPr lang="en-US"/>
        </a:p>
      </dgm:t>
    </dgm:pt>
    <dgm:pt modelId="{7415F65D-16A1-4D48-BC12-8BBB53BDF909}" type="pres">
      <dgm:prSet presAssocID="{98ED815B-F9F7-4B6C-A57C-E99F2D7E498E}" presName="linear" presStyleCnt="0">
        <dgm:presLayoutVars>
          <dgm:animLvl val="lvl"/>
          <dgm:resizeHandles val="exact"/>
        </dgm:presLayoutVars>
      </dgm:prSet>
      <dgm:spPr/>
    </dgm:pt>
    <dgm:pt modelId="{C6EB9611-3AE6-954C-AFFE-380F9A13AAF1}" type="pres">
      <dgm:prSet presAssocID="{69C7F4E3-5E4B-4310-880A-731AA84A2786}" presName="parentText" presStyleLbl="node1" presStyleIdx="0" presStyleCnt="1" custLinFactNeighborX="2421" custLinFactNeighborY="-13099">
        <dgm:presLayoutVars>
          <dgm:chMax val="0"/>
          <dgm:bulletEnabled val="1"/>
        </dgm:presLayoutVars>
      </dgm:prSet>
      <dgm:spPr/>
    </dgm:pt>
    <dgm:pt modelId="{68590124-E0F5-DE49-B31A-1579F09C63FA}" type="pres">
      <dgm:prSet presAssocID="{69C7F4E3-5E4B-4310-880A-731AA84A2786}" presName="childText" presStyleLbl="revTx" presStyleIdx="0" presStyleCnt="1">
        <dgm:presLayoutVars>
          <dgm:bulletEnabled val="1"/>
        </dgm:presLayoutVars>
      </dgm:prSet>
      <dgm:spPr/>
    </dgm:pt>
  </dgm:ptLst>
  <dgm:cxnLst>
    <dgm:cxn modelId="{BC5A3A1B-6FA9-4EE2-A8B3-76D4AC4DFB37}" srcId="{69C7F4E3-5E4B-4310-880A-731AA84A2786}" destId="{E191B6C9-E6B6-4947-8636-037A0A4EB1BB}" srcOrd="3" destOrd="0" parTransId="{74D14E4E-D622-46E7-A4E4-B6F8B0C10760}" sibTransId="{4F331631-2A58-4ECF-8492-58B7BC1CFB3B}"/>
    <dgm:cxn modelId="{105BF440-9FA3-4223-8F79-AE110026D189}" srcId="{69C7F4E3-5E4B-4310-880A-731AA84A2786}" destId="{0A584510-173B-4301-8B92-5446796FD664}" srcOrd="1" destOrd="0" parTransId="{54F2829B-3497-4B6C-AE47-83740BEB636D}" sibTransId="{6BDDE53F-46B6-4F25-B242-CA0E4B9B6E88}"/>
    <dgm:cxn modelId="{F92E134B-74DE-40DE-951C-F5C82F99D19A}" srcId="{69C7F4E3-5E4B-4310-880A-731AA84A2786}" destId="{A8F3A90C-08B6-46F9-AE0A-41437E193A9A}" srcOrd="4" destOrd="0" parTransId="{068FE541-1ADA-4A2A-BF5F-CBA26AEFAC2D}" sibTransId="{B97F1C72-8AA1-4F4F-BFD0-68C109FD4440}"/>
    <dgm:cxn modelId="{F01D546E-F28F-EA4D-A4F5-D4E7C8763382}" type="presOf" srcId="{5A7BE900-70F9-4A2F-8CD3-00684D0D767F}" destId="{68590124-E0F5-DE49-B31A-1579F09C63FA}" srcOrd="0" destOrd="0" presId="urn:microsoft.com/office/officeart/2005/8/layout/vList2"/>
    <dgm:cxn modelId="{3412FD51-6819-6E44-B5D2-660BC28ED12B}" type="presOf" srcId="{A8F3A90C-08B6-46F9-AE0A-41437E193A9A}" destId="{68590124-E0F5-DE49-B31A-1579F09C63FA}" srcOrd="0" destOrd="4" presId="urn:microsoft.com/office/officeart/2005/8/layout/vList2"/>
    <dgm:cxn modelId="{8AE98973-B434-468B-9EAC-9E2EA1CD0C00}" srcId="{98ED815B-F9F7-4B6C-A57C-E99F2D7E498E}" destId="{69C7F4E3-5E4B-4310-880A-731AA84A2786}" srcOrd="0" destOrd="0" parTransId="{24F131BC-A0FC-4781-AC96-E14F0DE648BC}" sibTransId="{F250BBA0-A4BE-4415-83AB-0B2B14732002}"/>
    <dgm:cxn modelId="{9847BE8E-0CE1-A948-B656-267DBB5EF47B}" type="presOf" srcId="{D71F84F1-F284-49CA-ABB4-B45523592764}" destId="{68590124-E0F5-DE49-B31A-1579F09C63FA}" srcOrd="0" destOrd="2" presId="urn:microsoft.com/office/officeart/2005/8/layout/vList2"/>
    <dgm:cxn modelId="{691C049A-A539-564F-BC9C-A2499AAF7F67}" type="presOf" srcId="{98ED815B-F9F7-4B6C-A57C-E99F2D7E498E}" destId="{7415F65D-16A1-4D48-BC12-8BBB53BDF909}" srcOrd="0" destOrd="0" presId="urn:microsoft.com/office/officeart/2005/8/layout/vList2"/>
    <dgm:cxn modelId="{65FBDC9D-4657-4876-8E93-905BA530B562}" srcId="{69C7F4E3-5E4B-4310-880A-731AA84A2786}" destId="{D71F84F1-F284-49CA-ABB4-B45523592764}" srcOrd="2" destOrd="0" parTransId="{17F1E283-9154-4965-A759-6DBAABF219B7}" sibTransId="{84F6B6AB-6367-4886-A683-ECAFDEC5EA22}"/>
    <dgm:cxn modelId="{9D8C23A9-E3E2-7249-934B-2B06C4FD9FA7}" type="presOf" srcId="{0A584510-173B-4301-8B92-5446796FD664}" destId="{68590124-E0F5-DE49-B31A-1579F09C63FA}" srcOrd="0" destOrd="1" presId="urn:microsoft.com/office/officeart/2005/8/layout/vList2"/>
    <dgm:cxn modelId="{C567D0BD-0A62-E64B-B238-50B5C19DCA85}" type="presOf" srcId="{69C7F4E3-5E4B-4310-880A-731AA84A2786}" destId="{C6EB9611-3AE6-954C-AFFE-380F9A13AAF1}" srcOrd="0" destOrd="0" presId="urn:microsoft.com/office/officeart/2005/8/layout/vList2"/>
    <dgm:cxn modelId="{6FDA04CC-7AB8-FF4E-AE21-3ECA12149F92}" type="presOf" srcId="{E191B6C9-E6B6-4947-8636-037A0A4EB1BB}" destId="{68590124-E0F5-DE49-B31A-1579F09C63FA}" srcOrd="0" destOrd="3" presId="urn:microsoft.com/office/officeart/2005/8/layout/vList2"/>
    <dgm:cxn modelId="{B40FA0D4-5B63-481D-A3CA-D126B44D9076}" srcId="{69C7F4E3-5E4B-4310-880A-731AA84A2786}" destId="{5A7BE900-70F9-4A2F-8CD3-00684D0D767F}" srcOrd="0" destOrd="0" parTransId="{9A009A46-C09B-4446-BF5C-5CC1FB244602}" sibTransId="{C36B5460-DBDB-48A7-9A9F-FB1533196BC8}"/>
    <dgm:cxn modelId="{4041C332-FEAD-2441-BF3A-C6615DB86C24}" type="presParOf" srcId="{7415F65D-16A1-4D48-BC12-8BBB53BDF909}" destId="{C6EB9611-3AE6-954C-AFFE-380F9A13AAF1}" srcOrd="0" destOrd="0" presId="urn:microsoft.com/office/officeart/2005/8/layout/vList2"/>
    <dgm:cxn modelId="{74201F31-3037-B848-AD1A-AD27D703BFDF}" type="presParOf" srcId="{7415F65D-16A1-4D48-BC12-8BBB53BDF909}" destId="{68590124-E0F5-DE49-B31A-1579F09C63FA}"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8719ECA-6787-46C0-886D-A0DBA73DBAE2}">
      <dsp:nvSpPr>
        <dsp:cNvPr id="0" name=""/>
        <dsp:cNvSpPr/>
      </dsp:nvSpPr>
      <dsp:spPr>
        <a:xfrm>
          <a:off x="0" y="958220"/>
          <a:ext cx="6588691" cy="176902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006ABE5-4E82-4FD0-9571-1FCFAA5B36F8}">
      <dsp:nvSpPr>
        <dsp:cNvPr id="0" name=""/>
        <dsp:cNvSpPr/>
      </dsp:nvSpPr>
      <dsp:spPr>
        <a:xfrm>
          <a:off x="535129" y="1356250"/>
          <a:ext cx="972962" cy="97296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6C2269D-3477-4F77-A042-0A49569F7EA5}">
      <dsp:nvSpPr>
        <dsp:cNvPr id="0" name=""/>
        <dsp:cNvSpPr/>
      </dsp:nvSpPr>
      <dsp:spPr>
        <a:xfrm>
          <a:off x="2043221" y="958220"/>
          <a:ext cx="4545469" cy="17690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7222" tIns="187222" rIns="187222" bIns="187222" numCol="1" spcCol="1270" anchor="ctr" anchorCtr="0">
          <a:noAutofit/>
        </a:bodyPr>
        <a:lstStyle/>
        <a:p>
          <a:pPr marL="0" lvl="0" indent="0" algn="l" defTabSz="1066800">
            <a:lnSpc>
              <a:spcPct val="90000"/>
            </a:lnSpc>
            <a:spcBef>
              <a:spcPct val="0"/>
            </a:spcBef>
            <a:spcAft>
              <a:spcPct val="35000"/>
            </a:spcAft>
            <a:buNone/>
          </a:pPr>
          <a:r>
            <a:rPr lang="en-GB" sz="2400" b="1" i="0" kern="1200"/>
            <a:t>Module Aim</a:t>
          </a:r>
          <a:endParaRPr lang="en-US" sz="2400" kern="1200"/>
        </a:p>
      </dsp:txBody>
      <dsp:txXfrm>
        <a:off x="2043221" y="958220"/>
        <a:ext cx="4545469" cy="1769022"/>
      </dsp:txXfrm>
    </dsp:sp>
    <dsp:sp modelId="{E87E746F-AA49-40F9-9AEF-3D12380B5453}">
      <dsp:nvSpPr>
        <dsp:cNvPr id="0" name=""/>
        <dsp:cNvSpPr/>
      </dsp:nvSpPr>
      <dsp:spPr>
        <a:xfrm>
          <a:off x="0" y="3169499"/>
          <a:ext cx="6588691" cy="176902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70BD290-945D-4AB2-9385-7C65F0278409}">
      <dsp:nvSpPr>
        <dsp:cNvPr id="0" name=""/>
        <dsp:cNvSpPr/>
      </dsp:nvSpPr>
      <dsp:spPr>
        <a:xfrm>
          <a:off x="535129" y="3567529"/>
          <a:ext cx="972962" cy="97296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65EC508-7CD1-4CE7-A72F-FCA6EFC8444E}">
      <dsp:nvSpPr>
        <dsp:cNvPr id="0" name=""/>
        <dsp:cNvSpPr/>
      </dsp:nvSpPr>
      <dsp:spPr>
        <a:xfrm>
          <a:off x="2043221" y="3169499"/>
          <a:ext cx="4545469" cy="17690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7222" tIns="187222" rIns="187222" bIns="187222" numCol="1" spcCol="1270" anchor="ctr" anchorCtr="0">
          <a:noAutofit/>
        </a:bodyPr>
        <a:lstStyle/>
        <a:p>
          <a:pPr marL="0" lvl="0" indent="0" algn="l" defTabSz="1066800">
            <a:lnSpc>
              <a:spcPct val="90000"/>
            </a:lnSpc>
            <a:spcBef>
              <a:spcPct val="0"/>
            </a:spcBef>
            <a:spcAft>
              <a:spcPct val="35000"/>
            </a:spcAft>
            <a:buNone/>
          </a:pPr>
          <a:r>
            <a:rPr lang="en-GB" sz="2400" b="0" i="0" kern="1200" dirty="0"/>
            <a:t>To critically examine the fundamental principles of conducting investigations from initial contact to post trial.</a:t>
          </a:r>
          <a:endParaRPr lang="en-US" sz="2400" kern="1200" dirty="0"/>
        </a:p>
      </dsp:txBody>
      <dsp:txXfrm>
        <a:off x="2043221" y="3169499"/>
        <a:ext cx="4545469" cy="176902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1499EF-5794-194E-95AC-8B3118416A28}">
      <dsp:nvSpPr>
        <dsp:cNvPr id="0" name=""/>
        <dsp:cNvSpPr/>
      </dsp:nvSpPr>
      <dsp:spPr>
        <a:xfrm>
          <a:off x="657841" y="1200"/>
          <a:ext cx="2682121" cy="1609272"/>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GB" sz="2900" kern="1200"/>
            <a:t>Component 1: 50% </a:t>
          </a:r>
          <a:br>
            <a:rPr lang="en-GB" sz="2900" kern="1200"/>
          </a:br>
          <a:r>
            <a:rPr lang="en-GB" sz="2900" kern="1200"/>
            <a:t>Role Play </a:t>
          </a:r>
          <a:endParaRPr lang="en-US" sz="2900" kern="1200"/>
        </a:p>
      </dsp:txBody>
      <dsp:txXfrm>
        <a:off x="657841" y="1200"/>
        <a:ext cx="2682121" cy="1609272"/>
      </dsp:txXfrm>
    </dsp:sp>
    <dsp:sp modelId="{8F32FBCF-CB94-1B46-A5C7-02384AB4E303}">
      <dsp:nvSpPr>
        <dsp:cNvPr id="0" name=""/>
        <dsp:cNvSpPr/>
      </dsp:nvSpPr>
      <dsp:spPr>
        <a:xfrm>
          <a:off x="657841" y="1878685"/>
          <a:ext cx="2682121" cy="1609272"/>
        </a:xfrm>
        <a:prstGeom prst="rect">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GB" sz="2900" kern="1200" dirty="0"/>
            <a:t>Component 2: 50% </a:t>
          </a:r>
        </a:p>
        <a:p>
          <a:pPr marL="0" lvl="0" indent="0" algn="ctr" defTabSz="1289050">
            <a:lnSpc>
              <a:spcPct val="90000"/>
            </a:lnSpc>
            <a:spcBef>
              <a:spcPct val="0"/>
            </a:spcBef>
            <a:spcAft>
              <a:spcPct val="35000"/>
            </a:spcAft>
            <a:buNone/>
          </a:pPr>
          <a:r>
            <a:rPr lang="en-GB" sz="2900" kern="1200" dirty="0"/>
            <a:t>Exam (2 hours) </a:t>
          </a:r>
          <a:endParaRPr lang="en-US" sz="2900" kern="1200" dirty="0"/>
        </a:p>
      </dsp:txBody>
      <dsp:txXfrm>
        <a:off x="657841" y="1878685"/>
        <a:ext cx="2682121" cy="160927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D19CBB-ED3F-3D45-A2B9-24FFE988E9D5}">
      <dsp:nvSpPr>
        <dsp:cNvPr id="0" name=""/>
        <dsp:cNvSpPr/>
      </dsp:nvSpPr>
      <dsp:spPr>
        <a:xfrm>
          <a:off x="0" y="0"/>
          <a:ext cx="6047509" cy="0"/>
        </a:xfrm>
        <a:prstGeom prst="line">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w="6350" cap="flat" cmpd="sng" algn="ctr">
          <a:solidFill>
            <a:schemeClr val="accent5">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88941CB8-4191-884D-BA76-54D1D2B617AC}">
      <dsp:nvSpPr>
        <dsp:cNvPr id="0" name=""/>
        <dsp:cNvSpPr/>
      </dsp:nvSpPr>
      <dsp:spPr>
        <a:xfrm>
          <a:off x="0" y="0"/>
          <a:ext cx="6047509" cy="5489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dirty="0"/>
            <a:t>Conducting Investigations</a:t>
          </a:r>
        </a:p>
      </dsp:txBody>
      <dsp:txXfrm>
        <a:off x="0" y="0"/>
        <a:ext cx="6047509" cy="548993"/>
      </dsp:txXfrm>
    </dsp:sp>
    <dsp:sp modelId="{61C827F0-5C2D-4847-875B-AA50C5826FB6}">
      <dsp:nvSpPr>
        <dsp:cNvPr id="0" name=""/>
        <dsp:cNvSpPr/>
      </dsp:nvSpPr>
      <dsp:spPr>
        <a:xfrm>
          <a:off x="0" y="548993"/>
          <a:ext cx="6047509" cy="0"/>
        </a:xfrm>
        <a:prstGeom prst="line">
          <a:avLst/>
        </a:prstGeom>
        <a:gradFill rotWithShape="0">
          <a:gsLst>
            <a:gs pos="0">
              <a:schemeClr val="accent5">
                <a:hueOff val="-965506"/>
                <a:satOff val="-2488"/>
                <a:lumOff val="-1681"/>
                <a:alphaOff val="0"/>
                <a:satMod val="103000"/>
                <a:lumMod val="102000"/>
                <a:tint val="94000"/>
              </a:schemeClr>
            </a:gs>
            <a:gs pos="50000">
              <a:schemeClr val="accent5">
                <a:hueOff val="-965506"/>
                <a:satOff val="-2488"/>
                <a:lumOff val="-1681"/>
                <a:alphaOff val="0"/>
                <a:satMod val="110000"/>
                <a:lumMod val="100000"/>
                <a:shade val="100000"/>
              </a:schemeClr>
            </a:gs>
            <a:gs pos="100000">
              <a:schemeClr val="accent5">
                <a:hueOff val="-965506"/>
                <a:satOff val="-2488"/>
                <a:lumOff val="-1681"/>
                <a:alphaOff val="0"/>
                <a:lumMod val="99000"/>
                <a:satMod val="120000"/>
                <a:shade val="78000"/>
              </a:schemeClr>
            </a:gs>
          </a:gsLst>
          <a:lin ang="5400000" scaled="0"/>
        </a:gradFill>
        <a:ln w="6350" cap="flat" cmpd="sng" algn="ctr">
          <a:solidFill>
            <a:schemeClr val="accent5">
              <a:hueOff val="-965506"/>
              <a:satOff val="-2488"/>
              <a:lumOff val="-1681"/>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4327C3AF-A463-2540-9A7A-A5313B55B308}">
      <dsp:nvSpPr>
        <dsp:cNvPr id="0" name=""/>
        <dsp:cNvSpPr/>
      </dsp:nvSpPr>
      <dsp:spPr>
        <a:xfrm>
          <a:off x="0" y="548993"/>
          <a:ext cx="6047509" cy="5489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dirty="0"/>
            <a:t>Investigation processes</a:t>
          </a:r>
        </a:p>
      </dsp:txBody>
      <dsp:txXfrm>
        <a:off x="0" y="548993"/>
        <a:ext cx="6047509" cy="548993"/>
      </dsp:txXfrm>
    </dsp:sp>
    <dsp:sp modelId="{AF8289B4-F1EC-8B42-B393-3C29E472B325}">
      <dsp:nvSpPr>
        <dsp:cNvPr id="0" name=""/>
        <dsp:cNvSpPr/>
      </dsp:nvSpPr>
      <dsp:spPr>
        <a:xfrm>
          <a:off x="0" y="1097986"/>
          <a:ext cx="6047509" cy="0"/>
        </a:xfrm>
        <a:prstGeom prst="line">
          <a:avLst/>
        </a:prstGeom>
        <a:gradFill rotWithShape="0">
          <a:gsLst>
            <a:gs pos="0">
              <a:schemeClr val="accent5">
                <a:hueOff val="-1931012"/>
                <a:satOff val="-4977"/>
                <a:lumOff val="-3361"/>
                <a:alphaOff val="0"/>
                <a:satMod val="103000"/>
                <a:lumMod val="102000"/>
                <a:tint val="94000"/>
              </a:schemeClr>
            </a:gs>
            <a:gs pos="50000">
              <a:schemeClr val="accent5">
                <a:hueOff val="-1931012"/>
                <a:satOff val="-4977"/>
                <a:lumOff val="-3361"/>
                <a:alphaOff val="0"/>
                <a:satMod val="110000"/>
                <a:lumMod val="100000"/>
                <a:shade val="100000"/>
              </a:schemeClr>
            </a:gs>
            <a:gs pos="100000">
              <a:schemeClr val="accent5">
                <a:hueOff val="-1931012"/>
                <a:satOff val="-4977"/>
                <a:lumOff val="-3361"/>
                <a:alphaOff val="0"/>
                <a:lumMod val="99000"/>
                <a:satMod val="120000"/>
                <a:shade val="78000"/>
              </a:schemeClr>
            </a:gs>
          </a:gsLst>
          <a:lin ang="5400000" scaled="0"/>
        </a:gradFill>
        <a:ln w="6350" cap="flat" cmpd="sng" algn="ctr">
          <a:solidFill>
            <a:schemeClr val="accent5">
              <a:hueOff val="-1931012"/>
              <a:satOff val="-4977"/>
              <a:lumOff val="-3361"/>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852F3919-2447-EE4C-AF92-68EECF627D8C}">
      <dsp:nvSpPr>
        <dsp:cNvPr id="0" name=""/>
        <dsp:cNvSpPr/>
      </dsp:nvSpPr>
      <dsp:spPr>
        <a:xfrm>
          <a:off x="0" y="1097986"/>
          <a:ext cx="6047509" cy="5489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a:t>Managing investigations </a:t>
          </a:r>
        </a:p>
      </dsp:txBody>
      <dsp:txXfrm>
        <a:off x="0" y="1097986"/>
        <a:ext cx="6047509" cy="548993"/>
      </dsp:txXfrm>
    </dsp:sp>
    <dsp:sp modelId="{1E525F17-BD5A-804F-9A93-FF01C47C253E}">
      <dsp:nvSpPr>
        <dsp:cNvPr id="0" name=""/>
        <dsp:cNvSpPr/>
      </dsp:nvSpPr>
      <dsp:spPr>
        <a:xfrm>
          <a:off x="0" y="1646979"/>
          <a:ext cx="6047509" cy="0"/>
        </a:xfrm>
        <a:prstGeom prst="line">
          <a:avLst/>
        </a:prstGeom>
        <a:gradFill rotWithShape="0">
          <a:gsLst>
            <a:gs pos="0">
              <a:schemeClr val="accent5">
                <a:hueOff val="-2896518"/>
                <a:satOff val="-7465"/>
                <a:lumOff val="-5042"/>
                <a:alphaOff val="0"/>
                <a:satMod val="103000"/>
                <a:lumMod val="102000"/>
                <a:tint val="94000"/>
              </a:schemeClr>
            </a:gs>
            <a:gs pos="50000">
              <a:schemeClr val="accent5">
                <a:hueOff val="-2896518"/>
                <a:satOff val="-7465"/>
                <a:lumOff val="-5042"/>
                <a:alphaOff val="0"/>
                <a:satMod val="110000"/>
                <a:lumMod val="100000"/>
                <a:shade val="100000"/>
              </a:schemeClr>
            </a:gs>
            <a:gs pos="100000">
              <a:schemeClr val="accent5">
                <a:hueOff val="-2896518"/>
                <a:satOff val="-7465"/>
                <a:lumOff val="-5042"/>
                <a:alphaOff val="0"/>
                <a:lumMod val="99000"/>
                <a:satMod val="120000"/>
                <a:shade val="78000"/>
              </a:schemeClr>
            </a:gs>
          </a:gsLst>
          <a:lin ang="5400000" scaled="0"/>
        </a:gradFill>
        <a:ln w="6350" cap="flat" cmpd="sng" algn="ctr">
          <a:solidFill>
            <a:schemeClr val="accent5">
              <a:hueOff val="-2896518"/>
              <a:satOff val="-7465"/>
              <a:lumOff val="-5042"/>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887ABA08-8A59-FE4A-BF7F-74FAF6A613BA}">
      <dsp:nvSpPr>
        <dsp:cNvPr id="0" name=""/>
        <dsp:cNvSpPr/>
      </dsp:nvSpPr>
      <dsp:spPr>
        <a:xfrm>
          <a:off x="0" y="1646979"/>
          <a:ext cx="6047509" cy="5489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a:t>Forensics </a:t>
          </a:r>
        </a:p>
      </dsp:txBody>
      <dsp:txXfrm>
        <a:off x="0" y="1646979"/>
        <a:ext cx="6047509" cy="548993"/>
      </dsp:txXfrm>
    </dsp:sp>
    <dsp:sp modelId="{87EB6330-8D48-D141-8266-9B212C2EC013}">
      <dsp:nvSpPr>
        <dsp:cNvPr id="0" name=""/>
        <dsp:cNvSpPr/>
      </dsp:nvSpPr>
      <dsp:spPr>
        <a:xfrm>
          <a:off x="0" y="2195973"/>
          <a:ext cx="6047509" cy="0"/>
        </a:xfrm>
        <a:prstGeom prst="line">
          <a:avLst/>
        </a:prstGeom>
        <a:gradFill rotWithShape="0">
          <a:gsLst>
            <a:gs pos="0">
              <a:schemeClr val="accent5">
                <a:hueOff val="-3862025"/>
                <a:satOff val="-9954"/>
                <a:lumOff val="-6723"/>
                <a:alphaOff val="0"/>
                <a:satMod val="103000"/>
                <a:lumMod val="102000"/>
                <a:tint val="94000"/>
              </a:schemeClr>
            </a:gs>
            <a:gs pos="50000">
              <a:schemeClr val="accent5">
                <a:hueOff val="-3862025"/>
                <a:satOff val="-9954"/>
                <a:lumOff val="-6723"/>
                <a:alphaOff val="0"/>
                <a:satMod val="110000"/>
                <a:lumMod val="100000"/>
                <a:shade val="100000"/>
              </a:schemeClr>
            </a:gs>
            <a:gs pos="100000">
              <a:schemeClr val="accent5">
                <a:hueOff val="-3862025"/>
                <a:satOff val="-9954"/>
                <a:lumOff val="-6723"/>
                <a:alphaOff val="0"/>
                <a:lumMod val="99000"/>
                <a:satMod val="120000"/>
                <a:shade val="78000"/>
              </a:schemeClr>
            </a:gs>
          </a:gsLst>
          <a:lin ang="5400000" scaled="0"/>
        </a:gradFill>
        <a:ln w="6350" cap="flat" cmpd="sng" algn="ctr">
          <a:solidFill>
            <a:schemeClr val="accent5">
              <a:hueOff val="-3862025"/>
              <a:satOff val="-9954"/>
              <a:lumOff val="-6723"/>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653E0292-7D9A-294B-8F78-EA04C19167C3}">
      <dsp:nvSpPr>
        <dsp:cNvPr id="0" name=""/>
        <dsp:cNvSpPr/>
      </dsp:nvSpPr>
      <dsp:spPr>
        <a:xfrm>
          <a:off x="0" y="2195973"/>
          <a:ext cx="6047509" cy="5489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dirty="0"/>
            <a:t>Working with suspects, victims and witnesses </a:t>
          </a:r>
        </a:p>
      </dsp:txBody>
      <dsp:txXfrm>
        <a:off x="0" y="2195973"/>
        <a:ext cx="6047509" cy="548993"/>
      </dsp:txXfrm>
    </dsp:sp>
    <dsp:sp modelId="{86430EC2-D0C5-6848-91D6-621F7A9B8E8D}">
      <dsp:nvSpPr>
        <dsp:cNvPr id="0" name=""/>
        <dsp:cNvSpPr/>
      </dsp:nvSpPr>
      <dsp:spPr>
        <a:xfrm>
          <a:off x="0" y="2744966"/>
          <a:ext cx="6047509" cy="0"/>
        </a:xfrm>
        <a:prstGeom prst="line">
          <a:avLst/>
        </a:prstGeom>
        <a:gradFill rotWithShape="0">
          <a:gsLst>
            <a:gs pos="0">
              <a:schemeClr val="accent5">
                <a:hueOff val="-4827531"/>
                <a:satOff val="-12442"/>
                <a:lumOff val="-8404"/>
                <a:alphaOff val="0"/>
                <a:satMod val="103000"/>
                <a:lumMod val="102000"/>
                <a:tint val="94000"/>
              </a:schemeClr>
            </a:gs>
            <a:gs pos="50000">
              <a:schemeClr val="accent5">
                <a:hueOff val="-4827531"/>
                <a:satOff val="-12442"/>
                <a:lumOff val="-8404"/>
                <a:alphaOff val="0"/>
                <a:satMod val="110000"/>
                <a:lumMod val="100000"/>
                <a:shade val="100000"/>
              </a:schemeClr>
            </a:gs>
            <a:gs pos="100000">
              <a:schemeClr val="accent5">
                <a:hueOff val="-4827531"/>
                <a:satOff val="-12442"/>
                <a:lumOff val="-8404"/>
                <a:alphaOff val="0"/>
                <a:lumMod val="99000"/>
                <a:satMod val="120000"/>
                <a:shade val="78000"/>
              </a:schemeClr>
            </a:gs>
          </a:gsLst>
          <a:lin ang="5400000" scaled="0"/>
        </a:gradFill>
        <a:ln w="6350" cap="flat" cmpd="sng" algn="ctr">
          <a:solidFill>
            <a:schemeClr val="accent5">
              <a:hueOff val="-4827531"/>
              <a:satOff val="-12442"/>
              <a:lumOff val="-8404"/>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10B7891D-8C65-8848-8FCF-44BFBC236BB0}">
      <dsp:nvSpPr>
        <dsp:cNvPr id="0" name=""/>
        <dsp:cNvSpPr/>
      </dsp:nvSpPr>
      <dsp:spPr>
        <a:xfrm>
          <a:off x="0" y="2744966"/>
          <a:ext cx="6047509" cy="5489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a:t>Interviewing </a:t>
          </a:r>
        </a:p>
      </dsp:txBody>
      <dsp:txXfrm>
        <a:off x="0" y="2744966"/>
        <a:ext cx="6047509" cy="548993"/>
      </dsp:txXfrm>
    </dsp:sp>
    <dsp:sp modelId="{6F50B2C3-5F69-894A-90E6-A8C18E754119}">
      <dsp:nvSpPr>
        <dsp:cNvPr id="0" name=""/>
        <dsp:cNvSpPr/>
      </dsp:nvSpPr>
      <dsp:spPr>
        <a:xfrm>
          <a:off x="0" y="3293959"/>
          <a:ext cx="6047509" cy="0"/>
        </a:xfrm>
        <a:prstGeom prst="line">
          <a:avLst/>
        </a:prstGeom>
        <a:gradFill rotWithShape="0">
          <a:gsLst>
            <a:gs pos="0">
              <a:schemeClr val="accent5">
                <a:hueOff val="-5793037"/>
                <a:satOff val="-14931"/>
                <a:lumOff val="-10084"/>
                <a:alphaOff val="0"/>
                <a:satMod val="103000"/>
                <a:lumMod val="102000"/>
                <a:tint val="94000"/>
              </a:schemeClr>
            </a:gs>
            <a:gs pos="50000">
              <a:schemeClr val="accent5">
                <a:hueOff val="-5793037"/>
                <a:satOff val="-14931"/>
                <a:lumOff val="-10084"/>
                <a:alphaOff val="0"/>
                <a:satMod val="110000"/>
                <a:lumMod val="100000"/>
                <a:shade val="100000"/>
              </a:schemeClr>
            </a:gs>
            <a:gs pos="100000">
              <a:schemeClr val="accent5">
                <a:hueOff val="-5793037"/>
                <a:satOff val="-14931"/>
                <a:lumOff val="-10084"/>
                <a:alphaOff val="0"/>
                <a:lumMod val="99000"/>
                <a:satMod val="120000"/>
                <a:shade val="78000"/>
              </a:schemeClr>
            </a:gs>
          </a:gsLst>
          <a:lin ang="5400000" scaled="0"/>
        </a:gradFill>
        <a:ln w="6350" cap="flat" cmpd="sng" algn="ctr">
          <a:solidFill>
            <a:schemeClr val="accent5">
              <a:hueOff val="-5793037"/>
              <a:satOff val="-14931"/>
              <a:lumOff val="-10084"/>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2731F99E-1BC0-7648-BFD8-0EBB0DE1A4C0}">
      <dsp:nvSpPr>
        <dsp:cNvPr id="0" name=""/>
        <dsp:cNvSpPr/>
      </dsp:nvSpPr>
      <dsp:spPr>
        <a:xfrm>
          <a:off x="0" y="3293959"/>
          <a:ext cx="6047509" cy="5489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dirty="0"/>
            <a:t>Investigative strategies </a:t>
          </a:r>
        </a:p>
      </dsp:txBody>
      <dsp:txXfrm>
        <a:off x="0" y="3293959"/>
        <a:ext cx="6047509" cy="548993"/>
      </dsp:txXfrm>
    </dsp:sp>
    <dsp:sp modelId="{9003FA5E-0B2A-E34B-A5A6-09D21A4F6B7E}">
      <dsp:nvSpPr>
        <dsp:cNvPr id="0" name=""/>
        <dsp:cNvSpPr/>
      </dsp:nvSpPr>
      <dsp:spPr>
        <a:xfrm>
          <a:off x="0" y="3842952"/>
          <a:ext cx="6047509" cy="0"/>
        </a:xfrm>
        <a:prstGeom prst="line">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w="6350" cap="flat" cmpd="sng" algn="ctr">
          <a:solidFill>
            <a:schemeClr val="accent5">
              <a:hueOff val="-6758543"/>
              <a:satOff val="-17419"/>
              <a:lumOff val="-11765"/>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BBB9DB46-6825-7B46-A0B6-78F73AF3061D}">
      <dsp:nvSpPr>
        <dsp:cNvPr id="0" name=""/>
        <dsp:cNvSpPr/>
      </dsp:nvSpPr>
      <dsp:spPr>
        <a:xfrm>
          <a:off x="0" y="3842952"/>
          <a:ext cx="6047509" cy="5489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endParaRPr lang="en-GB" sz="2500" kern="1200" dirty="0"/>
        </a:p>
      </dsp:txBody>
      <dsp:txXfrm>
        <a:off x="0" y="3842952"/>
        <a:ext cx="6047509" cy="54899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82EC892-9FEE-B641-9D7D-434B7486873A}">
      <dsp:nvSpPr>
        <dsp:cNvPr id="0" name=""/>
        <dsp:cNvSpPr/>
      </dsp:nvSpPr>
      <dsp:spPr>
        <a:xfrm>
          <a:off x="0" y="0"/>
          <a:ext cx="6492875"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C1B3CCE-7088-D442-8F01-8AAE60A8453A}">
      <dsp:nvSpPr>
        <dsp:cNvPr id="0" name=""/>
        <dsp:cNvSpPr/>
      </dsp:nvSpPr>
      <dsp:spPr>
        <a:xfrm>
          <a:off x="0" y="0"/>
          <a:ext cx="6492875" cy="12763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dirty="0"/>
            <a:t>To explore what the term ‘Conducting Investigations’ mean (overview)</a:t>
          </a:r>
        </a:p>
      </dsp:txBody>
      <dsp:txXfrm>
        <a:off x="0" y="0"/>
        <a:ext cx="6492875" cy="1276350"/>
      </dsp:txXfrm>
    </dsp:sp>
    <dsp:sp modelId="{B5028ED7-B92B-5B46-8272-EEB3AAD6B468}">
      <dsp:nvSpPr>
        <dsp:cNvPr id="0" name=""/>
        <dsp:cNvSpPr/>
      </dsp:nvSpPr>
      <dsp:spPr>
        <a:xfrm>
          <a:off x="0" y="1276350"/>
          <a:ext cx="6492875" cy="0"/>
        </a:xfrm>
        <a:prstGeom prst="line">
          <a:avLst/>
        </a:prstGeom>
        <a:solidFill>
          <a:schemeClr val="accent2">
            <a:hueOff val="-485121"/>
            <a:satOff val="-27976"/>
            <a:lumOff val="2876"/>
            <a:alphaOff val="0"/>
          </a:schemeClr>
        </a:solidFill>
        <a:ln w="12700" cap="flat" cmpd="sng" algn="ctr">
          <a:solidFill>
            <a:schemeClr val="accent2">
              <a:hueOff val="-485121"/>
              <a:satOff val="-27976"/>
              <a:lumOff val="287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D3C3BE5-54A8-AF42-BB20-DA8A7A088322}">
      <dsp:nvSpPr>
        <dsp:cNvPr id="0" name=""/>
        <dsp:cNvSpPr/>
      </dsp:nvSpPr>
      <dsp:spPr>
        <a:xfrm>
          <a:off x="0" y="1276350"/>
          <a:ext cx="6492875" cy="12763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dirty="0"/>
            <a:t>To examine fundamental principles, legislation and powers related to conducting investigations</a:t>
          </a:r>
        </a:p>
      </dsp:txBody>
      <dsp:txXfrm>
        <a:off x="0" y="1276350"/>
        <a:ext cx="6492875" cy="1276350"/>
      </dsp:txXfrm>
    </dsp:sp>
    <dsp:sp modelId="{47274F36-6106-2E46-8244-88C2CBDCD20D}">
      <dsp:nvSpPr>
        <dsp:cNvPr id="0" name=""/>
        <dsp:cNvSpPr/>
      </dsp:nvSpPr>
      <dsp:spPr>
        <a:xfrm>
          <a:off x="0" y="2552700"/>
          <a:ext cx="6492875" cy="0"/>
        </a:xfrm>
        <a:prstGeom prst="line">
          <a:avLst/>
        </a:prstGeom>
        <a:solidFill>
          <a:schemeClr val="accent2">
            <a:hueOff val="-970242"/>
            <a:satOff val="-55952"/>
            <a:lumOff val="5752"/>
            <a:alphaOff val="0"/>
          </a:schemeClr>
        </a:solidFill>
        <a:ln w="12700" cap="flat" cmpd="sng" algn="ctr">
          <a:solidFill>
            <a:schemeClr val="accent2">
              <a:hueOff val="-970242"/>
              <a:satOff val="-55952"/>
              <a:lumOff val="575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C4483F2-E1D7-CB48-8C77-487F4C332D3A}">
      <dsp:nvSpPr>
        <dsp:cNvPr id="0" name=""/>
        <dsp:cNvSpPr/>
      </dsp:nvSpPr>
      <dsp:spPr>
        <a:xfrm>
          <a:off x="0" y="2552700"/>
          <a:ext cx="6492875" cy="12763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dirty="0"/>
            <a:t>To understand definitions such as 'criminal investigations' and 'investigator'</a:t>
          </a:r>
        </a:p>
      </dsp:txBody>
      <dsp:txXfrm>
        <a:off x="0" y="2552700"/>
        <a:ext cx="6492875" cy="1276350"/>
      </dsp:txXfrm>
    </dsp:sp>
    <dsp:sp modelId="{95DC8294-0EDF-664A-A27C-372602527A58}">
      <dsp:nvSpPr>
        <dsp:cNvPr id="0" name=""/>
        <dsp:cNvSpPr/>
      </dsp:nvSpPr>
      <dsp:spPr>
        <a:xfrm>
          <a:off x="0" y="3829050"/>
          <a:ext cx="6492875" cy="0"/>
        </a:xfrm>
        <a:prstGeom prst="line">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5D67D48-603C-7A4D-BB06-FF59F0CF82FF}">
      <dsp:nvSpPr>
        <dsp:cNvPr id="0" name=""/>
        <dsp:cNvSpPr/>
      </dsp:nvSpPr>
      <dsp:spPr>
        <a:xfrm>
          <a:off x="0" y="3829050"/>
          <a:ext cx="6492875" cy="12763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GB" sz="2500" kern="1200" dirty="0"/>
            <a:t>To explore Human Rights act 1998</a:t>
          </a:r>
        </a:p>
      </dsp:txBody>
      <dsp:txXfrm>
        <a:off x="0" y="3829050"/>
        <a:ext cx="6492875" cy="127635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775DCB-23AB-7D41-8AA3-94855295C7EF}">
      <dsp:nvSpPr>
        <dsp:cNvPr id="0" name=""/>
        <dsp:cNvSpPr/>
      </dsp:nvSpPr>
      <dsp:spPr>
        <a:xfrm>
          <a:off x="0" y="3100718"/>
          <a:ext cx="6713552" cy="101772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GB" sz="1800" kern="1200"/>
            <a:t>C</a:t>
          </a:r>
          <a:r>
            <a:rPr lang="en-GB" sz="1800" b="0" i="0" kern="1200"/>
            <a:t>rimes that the police believe may be committed, for example, when premises or individuals are kept under observation for a period of time, with a view to the possible institution of criminal proceedings</a:t>
          </a:r>
          <a:endParaRPr lang="en-US" sz="1800" kern="1200"/>
        </a:p>
      </dsp:txBody>
      <dsp:txXfrm>
        <a:off x="0" y="3100718"/>
        <a:ext cx="6713552" cy="1017725"/>
      </dsp:txXfrm>
    </dsp:sp>
    <dsp:sp modelId="{257D0BF1-4588-6341-B4AF-AC1BD4C22AE2}">
      <dsp:nvSpPr>
        <dsp:cNvPr id="0" name=""/>
        <dsp:cNvSpPr/>
      </dsp:nvSpPr>
      <dsp:spPr>
        <a:xfrm rot="10800000">
          <a:off x="0" y="1550723"/>
          <a:ext cx="6713552" cy="1565261"/>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GB" sz="1800" kern="1200"/>
            <a:t>I</a:t>
          </a:r>
          <a:r>
            <a:rPr lang="en-GB" sz="1800" b="0" i="0" kern="1200"/>
            <a:t>dentifying whether a crime has </a:t>
          </a:r>
          <a:r>
            <a:rPr lang="en-GB" sz="1800" b="0" i="1" kern="1200"/>
            <a:t>actually</a:t>
          </a:r>
          <a:r>
            <a:rPr lang="en-GB" sz="1800" b="0" i="0" kern="1200"/>
            <a:t> been committed, with a view to commencing criminal proceedings</a:t>
          </a:r>
          <a:endParaRPr lang="en-US" sz="1800" kern="1200"/>
        </a:p>
      </dsp:txBody>
      <dsp:txXfrm rot="10800000">
        <a:off x="0" y="1550723"/>
        <a:ext cx="6713552" cy="1017060"/>
      </dsp:txXfrm>
    </dsp:sp>
    <dsp:sp modelId="{D070FF4D-1232-0249-8C68-C8A3C9E1477A}">
      <dsp:nvSpPr>
        <dsp:cNvPr id="0" name=""/>
        <dsp:cNvSpPr/>
      </dsp:nvSpPr>
      <dsp:spPr>
        <a:xfrm rot="10800000">
          <a:off x="0" y="728"/>
          <a:ext cx="6713552" cy="1565261"/>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GB" sz="1800" kern="1200" dirty="0"/>
            <a:t>C</a:t>
          </a:r>
          <a:r>
            <a:rPr lang="en-GB" sz="1800" b="0" i="0" kern="1200" dirty="0"/>
            <a:t>rimes that have been committed</a:t>
          </a:r>
          <a:endParaRPr lang="en-US" sz="1800" kern="1200" dirty="0"/>
        </a:p>
      </dsp:txBody>
      <dsp:txXfrm rot="10800000">
        <a:off x="0" y="728"/>
        <a:ext cx="6713552" cy="101706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DF1F63-2763-4135-A1DA-ECB7B98BD17C}">
      <dsp:nvSpPr>
        <dsp:cNvPr id="0" name=""/>
        <dsp:cNvSpPr/>
      </dsp:nvSpPr>
      <dsp:spPr>
        <a:xfrm>
          <a:off x="1494" y="0"/>
          <a:ext cx="3806324" cy="3504022"/>
        </a:xfrm>
        <a:prstGeom prst="roundRect">
          <a:avLst>
            <a:gd name="adj" fmla="val 5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89154" rIns="115570" bIns="0" numCol="1" spcCol="1270" anchor="t" anchorCtr="0">
          <a:noAutofit/>
        </a:bodyPr>
        <a:lstStyle/>
        <a:p>
          <a:pPr marL="0" lvl="0" indent="0" algn="r" defTabSz="1155700">
            <a:lnSpc>
              <a:spcPct val="90000"/>
            </a:lnSpc>
            <a:spcBef>
              <a:spcPct val="0"/>
            </a:spcBef>
            <a:spcAft>
              <a:spcPct val="35000"/>
            </a:spcAft>
            <a:buNone/>
          </a:pPr>
          <a:r>
            <a:rPr lang="en-US" sz="2600" kern="1200"/>
            <a:t>Reactive</a:t>
          </a:r>
          <a:endParaRPr lang="en-US" sz="2600" kern="1200" dirty="0"/>
        </a:p>
      </dsp:txBody>
      <dsp:txXfrm rot="16200000">
        <a:off x="-1054522" y="1056016"/>
        <a:ext cx="2873298" cy="761264"/>
      </dsp:txXfrm>
    </dsp:sp>
    <dsp:sp modelId="{7E8336F9-CC29-4DC2-9527-D2D0F4A0AB5F}">
      <dsp:nvSpPr>
        <dsp:cNvPr id="0" name=""/>
        <dsp:cNvSpPr/>
      </dsp:nvSpPr>
      <dsp:spPr>
        <a:xfrm>
          <a:off x="762759" y="0"/>
          <a:ext cx="2835711" cy="350402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82296" rIns="0" bIns="0" numCol="1" spcCol="1270" anchor="t" anchorCtr="0">
          <a:noAutofit/>
        </a:bodyPr>
        <a:lstStyle/>
        <a:p>
          <a:pPr marL="0" lvl="0" indent="0" algn="l" defTabSz="1066800">
            <a:lnSpc>
              <a:spcPct val="90000"/>
            </a:lnSpc>
            <a:spcBef>
              <a:spcPct val="0"/>
            </a:spcBef>
            <a:spcAft>
              <a:spcPct val="35000"/>
            </a:spcAft>
            <a:buNone/>
          </a:pPr>
          <a:r>
            <a:rPr lang="en-US" sz="2400" kern="1200" dirty="0"/>
            <a:t>This starts with the discovery of a crime &amp; seeks to bring offenders to justice by uncovering material that identifies suspects &amp; provides sufficient evidence to enable a court to determine their guilt</a:t>
          </a:r>
        </a:p>
      </dsp:txBody>
      <dsp:txXfrm>
        <a:off x="762759" y="0"/>
        <a:ext cx="2835711" cy="3504022"/>
      </dsp:txXfrm>
    </dsp:sp>
    <dsp:sp modelId="{DA0AF2C6-6BB1-4772-88CE-8D1B7A36BDBB}">
      <dsp:nvSpPr>
        <dsp:cNvPr id="0" name=""/>
        <dsp:cNvSpPr/>
      </dsp:nvSpPr>
      <dsp:spPr>
        <a:xfrm>
          <a:off x="3941040" y="0"/>
          <a:ext cx="3806324" cy="3504022"/>
        </a:xfrm>
        <a:prstGeom prst="roundRect">
          <a:avLst>
            <a:gd name="adj" fmla="val 5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89154" rIns="115570" bIns="0" numCol="1" spcCol="1270" anchor="t" anchorCtr="0">
          <a:noAutofit/>
        </a:bodyPr>
        <a:lstStyle/>
        <a:p>
          <a:pPr marL="0" lvl="0" indent="0" algn="r" defTabSz="1155700">
            <a:lnSpc>
              <a:spcPct val="90000"/>
            </a:lnSpc>
            <a:spcBef>
              <a:spcPct val="0"/>
            </a:spcBef>
            <a:spcAft>
              <a:spcPct val="35000"/>
            </a:spcAft>
            <a:buNone/>
          </a:pPr>
          <a:r>
            <a:rPr lang="en-US" sz="2600" kern="1200"/>
            <a:t>Proactive</a:t>
          </a:r>
          <a:endParaRPr lang="en-US" sz="2600" kern="1200" dirty="0"/>
        </a:p>
      </dsp:txBody>
      <dsp:txXfrm rot="16200000">
        <a:off x="2885023" y="1056016"/>
        <a:ext cx="2873298" cy="761264"/>
      </dsp:txXfrm>
    </dsp:sp>
    <dsp:sp modelId="{AEFFE743-B824-4830-A4C5-EA90239FB717}">
      <dsp:nvSpPr>
        <dsp:cNvPr id="0" name=""/>
        <dsp:cNvSpPr/>
      </dsp:nvSpPr>
      <dsp:spPr>
        <a:xfrm rot="5400000">
          <a:off x="3702690" y="2717303"/>
          <a:ext cx="514761" cy="570948"/>
        </a:xfrm>
        <a:prstGeom prst="flowChartExtract">
          <a:avLst/>
        </a:prstGeom>
        <a:solidFill>
          <a:schemeClr val="lt1">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E16E3B2-35B5-40DF-8750-054BD60AEB43}">
      <dsp:nvSpPr>
        <dsp:cNvPr id="0" name=""/>
        <dsp:cNvSpPr/>
      </dsp:nvSpPr>
      <dsp:spPr>
        <a:xfrm>
          <a:off x="4702305" y="0"/>
          <a:ext cx="2835711" cy="350402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82296" rIns="0" bIns="0" numCol="1" spcCol="1270" anchor="t" anchorCtr="0">
          <a:noAutofit/>
        </a:bodyPr>
        <a:lstStyle/>
        <a:p>
          <a:pPr marL="0" lvl="0" indent="0" algn="l" defTabSz="1066800">
            <a:lnSpc>
              <a:spcPct val="90000"/>
            </a:lnSpc>
            <a:spcBef>
              <a:spcPct val="0"/>
            </a:spcBef>
            <a:spcAft>
              <a:spcPct val="35000"/>
            </a:spcAft>
            <a:buNone/>
          </a:pPr>
          <a:r>
            <a:rPr lang="en-US" sz="2400" kern="1200"/>
            <a:t>This usually starts with an intelligence analysis that a particular individual or group is involved in criminal enterprise</a:t>
          </a:r>
          <a:endParaRPr lang="en-US" sz="2400" kern="1200" dirty="0"/>
        </a:p>
      </dsp:txBody>
      <dsp:txXfrm>
        <a:off x="4702305" y="0"/>
        <a:ext cx="2835711" cy="350402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5063E1-086A-294E-8363-B296531B4208}">
      <dsp:nvSpPr>
        <dsp:cNvPr id="0" name=""/>
        <dsp:cNvSpPr/>
      </dsp:nvSpPr>
      <dsp:spPr>
        <a:xfrm>
          <a:off x="0" y="71311"/>
          <a:ext cx="10515600" cy="743535"/>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US" sz="3100" kern="1200" dirty="0"/>
            <a:t>Investigators need to be skilled in the following areas:</a:t>
          </a:r>
        </a:p>
      </dsp:txBody>
      <dsp:txXfrm>
        <a:off x="36296" y="107607"/>
        <a:ext cx="10443008" cy="670943"/>
      </dsp:txXfrm>
    </dsp:sp>
    <dsp:sp modelId="{62F03D9D-A6FE-9644-BB11-8DA7B8CDC8AC}">
      <dsp:nvSpPr>
        <dsp:cNvPr id="0" name=""/>
        <dsp:cNvSpPr/>
      </dsp:nvSpPr>
      <dsp:spPr>
        <a:xfrm>
          <a:off x="0" y="814846"/>
          <a:ext cx="10515600" cy="34651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39370" rIns="220472" bIns="39370" numCol="1" spcCol="1270" anchor="t" anchorCtr="0">
          <a:noAutofit/>
        </a:bodyPr>
        <a:lstStyle/>
        <a:p>
          <a:pPr marL="228600" lvl="1" indent="-228600" algn="l" defTabSz="1066800">
            <a:lnSpc>
              <a:spcPct val="90000"/>
            </a:lnSpc>
            <a:spcBef>
              <a:spcPct val="0"/>
            </a:spcBef>
            <a:spcAft>
              <a:spcPct val="20000"/>
            </a:spcAft>
            <a:buChar char="•"/>
          </a:pPr>
          <a:r>
            <a:rPr lang="en-US" sz="2400" kern="1200" dirty="0"/>
            <a:t>The planning required to conduct an investigation and the investigative process</a:t>
          </a:r>
        </a:p>
        <a:p>
          <a:pPr marL="228600" lvl="1" indent="-228600" algn="l" defTabSz="1066800">
            <a:lnSpc>
              <a:spcPct val="90000"/>
            </a:lnSpc>
            <a:spcBef>
              <a:spcPct val="0"/>
            </a:spcBef>
            <a:spcAft>
              <a:spcPct val="20000"/>
            </a:spcAft>
            <a:buChar char="•"/>
          </a:pPr>
          <a:r>
            <a:rPr lang="en-US" sz="2400" kern="1200" dirty="0"/>
            <a:t>Decision making and how it can be improved by applying the investigative mindset</a:t>
          </a:r>
        </a:p>
        <a:p>
          <a:pPr marL="228600" lvl="1" indent="-228600" algn="l" defTabSz="1066800">
            <a:lnSpc>
              <a:spcPct val="90000"/>
            </a:lnSpc>
            <a:spcBef>
              <a:spcPct val="0"/>
            </a:spcBef>
            <a:spcAft>
              <a:spcPct val="20000"/>
            </a:spcAft>
            <a:buChar char="•"/>
          </a:pPr>
          <a:r>
            <a:rPr lang="en-US" sz="2400" kern="1200" dirty="0"/>
            <a:t>Investigative and evidential evaluation (which can assist the investigator to determine the value of material gathered during the investigation)</a:t>
          </a:r>
        </a:p>
        <a:p>
          <a:pPr marL="228600" lvl="1" indent="-228600" algn="l" defTabSz="1066800">
            <a:lnSpc>
              <a:spcPct val="90000"/>
            </a:lnSpc>
            <a:spcBef>
              <a:spcPct val="0"/>
            </a:spcBef>
            <a:spcAft>
              <a:spcPct val="20000"/>
            </a:spcAft>
            <a:buChar char="•"/>
          </a:pPr>
          <a:r>
            <a:rPr lang="en-US" sz="2400" kern="1200"/>
            <a:t>Creative thinking</a:t>
          </a:r>
        </a:p>
        <a:p>
          <a:pPr marL="228600" lvl="1" indent="-228600" algn="l" defTabSz="1066800">
            <a:lnSpc>
              <a:spcPct val="90000"/>
            </a:lnSpc>
            <a:spcBef>
              <a:spcPct val="0"/>
            </a:spcBef>
            <a:spcAft>
              <a:spcPct val="20000"/>
            </a:spcAft>
            <a:buChar char="•"/>
          </a:pPr>
          <a:r>
            <a:rPr lang="en-US" sz="2400" kern="1200"/>
            <a:t>Challenging experts</a:t>
          </a:r>
        </a:p>
        <a:p>
          <a:pPr marL="228600" lvl="1" indent="-228600" algn="l" defTabSz="1066800">
            <a:lnSpc>
              <a:spcPct val="90000"/>
            </a:lnSpc>
            <a:spcBef>
              <a:spcPct val="0"/>
            </a:spcBef>
            <a:spcAft>
              <a:spcPct val="20000"/>
            </a:spcAft>
            <a:buChar char="•"/>
          </a:pPr>
          <a:r>
            <a:rPr lang="en-US" sz="2400" kern="1200"/>
            <a:t>Victim and witness care</a:t>
          </a:r>
        </a:p>
      </dsp:txBody>
      <dsp:txXfrm>
        <a:off x="0" y="814846"/>
        <a:ext cx="10515600" cy="346518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0316E1-A0CD-4E08-AC86-C5CECD5B513A}">
      <dsp:nvSpPr>
        <dsp:cNvPr id="0" name=""/>
        <dsp:cNvSpPr/>
      </dsp:nvSpPr>
      <dsp:spPr>
        <a:xfrm rot="5400000">
          <a:off x="1257716" y="831957"/>
          <a:ext cx="1302913" cy="157039"/>
        </a:xfrm>
        <a:prstGeom prst="rect">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D83DF38-1E7D-4A79-A54D-808AB0934908}">
      <dsp:nvSpPr>
        <dsp:cNvPr id="0" name=""/>
        <dsp:cNvSpPr/>
      </dsp:nvSpPr>
      <dsp:spPr>
        <a:xfrm>
          <a:off x="1315839" y="264"/>
          <a:ext cx="2227848" cy="1046929"/>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latin typeface="Calibri" panose="020F0502020204030204"/>
              <a:ea typeface="+mn-ea"/>
              <a:cs typeface="+mn-cs"/>
            </a:rPr>
            <a:t>Information obtained from initial call</a:t>
          </a:r>
          <a:endParaRPr lang="en-US" sz="2000" kern="1200" dirty="0">
            <a:latin typeface="Calibri" panose="020F0502020204030204"/>
            <a:ea typeface="+mn-ea"/>
            <a:cs typeface="+mn-cs"/>
          </a:endParaRPr>
        </a:p>
      </dsp:txBody>
      <dsp:txXfrm>
        <a:off x="1346503" y="30928"/>
        <a:ext cx="2166520" cy="985601"/>
      </dsp:txXfrm>
    </dsp:sp>
    <dsp:sp modelId="{024EFAC4-4D99-4A1E-BF15-C25D5F8FED6E}">
      <dsp:nvSpPr>
        <dsp:cNvPr id="0" name=""/>
        <dsp:cNvSpPr/>
      </dsp:nvSpPr>
      <dsp:spPr>
        <a:xfrm rot="5400000">
          <a:off x="1257716" y="2140619"/>
          <a:ext cx="1302913" cy="157039"/>
        </a:xfrm>
        <a:prstGeom prst="rect">
          <a:avLst/>
        </a:prstGeom>
        <a:solidFill>
          <a:schemeClr val="accent5">
            <a:hueOff val="-675854"/>
            <a:satOff val="-1742"/>
            <a:lumOff val="-1177"/>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043A3AAB-C933-439D-BCD4-4718F59C0CFC}">
      <dsp:nvSpPr>
        <dsp:cNvPr id="0" name=""/>
        <dsp:cNvSpPr/>
      </dsp:nvSpPr>
      <dsp:spPr>
        <a:xfrm>
          <a:off x="1339988" y="1308926"/>
          <a:ext cx="2179550" cy="1046929"/>
        </a:xfrm>
        <a:prstGeom prst="roundRect">
          <a:avLst>
            <a:gd name="adj" fmla="val 10000"/>
          </a:avLst>
        </a:prstGeom>
        <a:solidFill>
          <a:schemeClr val="accent5">
            <a:hueOff val="-614413"/>
            <a:satOff val="-1584"/>
            <a:lumOff val="-107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latin typeface="Calibri" panose="020F0502020204030204"/>
              <a:ea typeface="+mn-ea"/>
              <a:cs typeface="+mn-cs"/>
            </a:rPr>
            <a:t>Information from police systems</a:t>
          </a:r>
          <a:endParaRPr lang="en-US" sz="2000" kern="1200" dirty="0">
            <a:latin typeface="Calibri" panose="020F0502020204030204"/>
            <a:ea typeface="+mn-ea"/>
            <a:cs typeface="+mn-cs"/>
          </a:endParaRPr>
        </a:p>
      </dsp:txBody>
      <dsp:txXfrm>
        <a:off x="1370652" y="1339590"/>
        <a:ext cx="2118222" cy="985601"/>
      </dsp:txXfrm>
    </dsp:sp>
    <dsp:sp modelId="{14914E43-5338-477F-B9C3-27B223D427D6}">
      <dsp:nvSpPr>
        <dsp:cNvPr id="0" name=""/>
        <dsp:cNvSpPr/>
      </dsp:nvSpPr>
      <dsp:spPr>
        <a:xfrm rot="5400000">
          <a:off x="1257716" y="3449281"/>
          <a:ext cx="1302913" cy="157039"/>
        </a:xfrm>
        <a:prstGeom prst="rect">
          <a:avLst/>
        </a:prstGeom>
        <a:solidFill>
          <a:schemeClr val="accent5">
            <a:hueOff val="-1351709"/>
            <a:satOff val="-3484"/>
            <a:lumOff val="-2353"/>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9A9BF8F1-91AC-4A56-B096-A821E5EACEE2}">
      <dsp:nvSpPr>
        <dsp:cNvPr id="0" name=""/>
        <dsp:cNvSpPr/>
      </dsp:nvSpPr>
      <dsp:spPr>
        <a:xfrm>
          <a:off x="1339988" y="2617588"/>
          <a:ext cx="2179550" cy="1046929"/>
        </a:xfrm>
        <a:prstGeom prst="roundRect">
          <a:avLst>
            <a:gd name="adj" fmla="val 10000"/>
          </a:avLst>
        </a:prstGeom>
        <a:solidFill>
          <a:schemeClr val="accent5">
            <a:hueOff val="-1228826"/>
            <a:satOff val="-3167"/>
            <a:lumOff val="-213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latin typeface="Calibri" panose="020F0502020204030204"/>
              <a:ea typeface="+mn-ea"/>
              <a:cs typeface="+mn-cs"/>
            </a:rPr>
            <a:t>Information from officer attending</a:t>
          </a:r>
          <a:endParaRPr lang="en-US" sz="2000" kern="1200" dirty="0">
            <a:latin typeface="Calibri" panose="020F0502020204030204"/>
            <a:ea typeface="+mn-ea"/>
            <a:cs typeface="+mn-cs"/>
          </a:endParaRPr>
        </a:p>
      </dsp:txBody>
      <dsp:txXfrm>
        <a:off x="1370652" y="2648252"/>
        <a:ext cx="2118222" cy="985601"/>
      </dsp:txXfrm>
    </dsp:sp>
    <dsp:sp modelId="{1B9E751B-8298-4E74-A1A1-311C9EC298D2}">
      <dsp:nvSpPr>
        <dsp:cNvPr id="0" name=""/>
        <dsp:cNvSpPr/>
      </dsp:nvSpPr>
      <dsp:spPr>
        <a:xfrm>
          <a:off x="1912604" y="4103612"/>
          <a:ext cx="2860371" cy="157039"/>
        </a:xfrm>
        <a:prstGeom prst="rect">
          <a:avLst/>
        </a:prstGeom>
        <a:solidFill>
          <a:schemeClr val="accent5">
            <a:hueOff val="-2027563"/>
            <a:satOff val="-5226"/>
            <a:lumOff val="-353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44AE3097-2618-48A5-A768-9AB705C7E323}">
      <dsp:nvSpPr>
        <dsp:cNvPr id="0" name=""/>
        <dsp:cNvSpPr/>
      </dsp:nvSpPr>
      <dsp:spPr>
        <a:xfrm>
          <a:off x="1388287" y="3926250"/>
          <a:ext cx="2082953" cy="1046929"/>
        </a:xfrm>
        <a:prstGeom prst="roundRect">
          <a:avLst>
            <a:gd name="adj" fmla="val 10000"/>
          </a:avLst>
        </a:prstGeom>
        <a:solidFill>
          <a:schemeClr val="accent5">
            <a:hueOff val="-1843239"/>
            <a:satOff val="-4751"/>
            <a:lumOff val="-320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latin typeface="Calibri" panose="020F0502020204030204"/>
              <a:ea typeface="+mn-ea"/>
              <a:cs typeface="+mn-cs"/>
            </a:rPr>
            <a:t>Information provided by 1</a:t>
          </a:r>
          <a:r>
            <a:rPr lang="en-US" sz="2000" kern="1200" baseline="30000">
              <a:latin typeface="Calibri" panose="020F0502020204030204"/>
              <a:ea typeface="+mn-ea"/>
              <a:cs typeface="+mn-cs"/>
            </a:rPr>
            <a:t>st</a:t>
          </a:r>
          <a:r>
            <a:rPr lang="en-US" sz="2000" kern="1200">
              <a:latin typeface="Calibri" panose="020F0502020204030204"/>
              <a:ea typeface="+mn-ea"/>
              <a:cs typeface="+mn-cs"/>
            </a:rPr>
            <a:t> witness</a:t>
          </a:r>
          <a:endParaRPr lang="en-US" sz="2000" kern="1200" dirty="0">
            <a:latin typeface="Calibri" panose="020F0502020204030204"/>
            <a:ea typeface="+mn-ea"/>
            <a:cs typeface="+mn-cs"/>
          </a:endParaRPr>
        </a:p>
      </dsp:txBody>
      <dsp:txXfrm>
        <a:off x="1418951" y="3956914"/>
        <a:ext cx="2021625" cy="985601"/>
      </dsp:txXfrm>
    </dsp:sp>
    <dsp:sp modelId="{02406E35-719E-4C36-8806-B11B1AC077B9}">
      <dsp:nvSpPr>
        <dsp:cNvPr id="0" name=""/>
        <dsp:cNvSpPr/>
      </dsp:nvSpPr>
      <dsp:spPr>
        <a:xfrm rot="16200000">
          <a:off x="4125238" y="3449281"/>
          <a:ext cx="1302913" cy="157039"/>
        </a:xfrm>
        <a:prstGeom prst="rect">
          <a:avLst/>
        </a:prstGeom>
        <a:solidFill>
          <a:schemeClr val="accent5">
            <a:hueOff val="-2703417"/>
            <a:satOff val="-6968"/>
            <a:lumOff val="-4706"/>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DFA30D8B-9AB0-481A-806C-D43E2C3A1512}">
      <dsp:nvSpPr>
        <dsp:cNvPr id="0" name=""/>
        <dsp:cNvSpPr/>
      </dsp:nvSpPr>
      <dsp:spPr>
        <a:xfrm>
          <a:off x="4167797" y="3926250"/>
          <a:ext cx="2258977" cy="1046929"/>
        </a:xfrm>
        <a:prstGeom prst="roundRect">
          <a:avLst>
            <a:gd name="adj" fmla="val 10000"/>
          </a:avLst>
        </a:prstGeom>
        <a:solidFill>
          <a:schemeClr val="accent5">
            <a:hueOff val="-2457652"/>
            <a:satOff val="-6334"/>
            <a:lumOff val="-427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latin typeface="Calibri" panose="020F0502020204030204"/>
              <a:ea typeface="+mn-ea"/>
              <a:cs typeface="+mn-cs"/>
            </a:rPr>
            <a:t>Info provided by victim (1</a:t>
          </a:r>
          <a:r>
            <a:rPr lang="en-US" sz="2000" kern="1200" baseline="30000">
              <a:latin typeface="Calibri" panose="020F0502020204030204"/>
              <a:ea typeface="+mn-ea"/>
              <a:cs typeface="+mn-cs"/>
            </a:rPr>
            <a:t>st</a:t>
          </a:r>
          <a:r>
            <a:rPr lang="en-US" sz="2000" kern="1200">
              <a:latin typeface="Calibri" panose="020F0502020204030204"/>
              <a:ea typeface="+mn-ea"/>
              <a:cs typeface="+mn-cs"/>
            </a:rPr>
            <a:t> account)</a:t>
          </a:r>
          <a:endParaRPr lang="en-US" sz="2000" kern="1200" dirty="0">
            <a:latin typeface="Calibri" panose="020F0502020204030204"/>
            <a:ea typeface="+mn-ea"/>
            <a:cs typeface="+mn-cs"/>
          </a:endParaRPr>
        </a:p>
      </dsp:txBody>
      <dsp:txXfrm>
        <a:off x="4198461" y="3956914"/>
        <a:ext cx="2197649" cy="985601"/>
      </dsp:txXfrm>
    </dsp:sp>
    <dsp:sp modelId="{C21A33FF-D11F-47E5-91A1-DED9E5D3A6F6}">
      <dsp:nvSpPr>
        <dsp:cNvPr id="0" name=""/>
        <dsp:cNvSpPr/>
      </dsp:nvSpPr>
      <dsp:spPr>
        <a:xfrm rot="16200000">
          <a:off x="4125238" y="2140619"/>
          <a:ext cx="1302913" cy="157039"/>
        </a:xfrm>
        <a:prstGeom prst="rect">
          <a:avLst/>
        </a:prstGeom>
        <a:solidFill>
          <a:schemeClr val="accent5">
            <a:hueOff val="-3379271"/>
            <a:satOff val="-8710"/>
            <a:lumOff val="-5883"/>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BCDBFB8-5752-4DAC-9292-D8A7E56D5200}">
      <dsp:nvSpPr>
        <dsp:cNvPr id="0" name=""/>
        <dsp:cNvSpPr/>
      </dsp:nvSpPr>
      <dsp:spPr>
        <a:xfrm>
          <a:off x="4143648" y="2617588"/>
          <a:ext cx="2307275" cy="1046929"/>
        </a:xfrm>
        <a:prstGeom prst="roundRect">
          <a:avLst>
            <a:gd name="adj" fmla="val 10000"/>
          </a:avLst>
        </a:prstGeom>
        <a:solidFill>
          <a:schemeClr val="accent5">
            <a:hueOff val="-3072065"/>
            <a:satOff val="-7918"/>
            <a:lumOff val="-534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latin typeface="Calibri" panose="020F0502020204030204"/>
              <a:ea typeface="+mn-ea"/>
              <a:cs typeface="+mn-cs"/>
            </a:rPr>
            <a:t>Evidence collected at scene (exhibits)</a:t>
          </a:r>
          <a:endParaRPr lang="en-US" sz="2000" kern="1200" dirty="0">
            <a:latin typeface="Calibri" panose="020F0502020204030204"/>
            <a:ea typeface="+mn-ea"/>
            <a:cs typeface="+mn-cs"/>
          </a:endParaRPr>
        </a:p>
      </dsp:txBody>
      <dsp:txXfrm>
        <a:off x="4174312" y="2648252"/>
        <a:ext cx="2245947" cy="985601"/>
      </dsp:txXfrm>
    </dsp:sp>
    <dsp:sp modelId="{0116E63E-5F3F-4A18-9F0F-EFE71CE30ABA}">
      <dsp:nvSpPr>
        <dsp:cNvPr id="0" name=""/>
        <dsp:cNvSpPr/>
      </dsp:nvSpPr>
      <dsp:spPr>
        <a:xfrm rot="16200000">
          <a:off x="4125238" y="831957"/>
          <a:ext cx="1302913" cy="157039"/>
        </a:xfrm>
        <a:prstGeom prst="rect">
          <a:avLst/>
        </a:prstGeom>
        <a:solidFill>
          <a:schemeClr val="accent5">
            <a:hueOff val="-4055126"/>
            <a:satOff val="-10451"/>
            <a:lumOff val="-7059"/>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03F532BE-B3BF-49FE-B7AB-943778684D67}">
      <dsp:nvSpPr>
        <dsp:cNvPr id="0" name=""/>
        <dsp:cNvSpPr/>
      </dsp:nvSpPr>
      <dsp:spPr>
        <a:xfrm>
          <a:off x="4119499" y="1308926"/>
          <a:ext cx="2355574" cy="1046929"/>
        </a:xfrm>
        <a:prstGeom prst="roundRect">
          <a:avLst>
            <a:gd name="adj" fmla="val 10000"/>
          </a:avLst>
        </a:prstGeom>
        <a:solidFill>
          <a:schemeClr val="accent5">
            <a:hueOff val="-3686478"/>
            <a:satOff val="-9501"/>
            <a:lumOff val="-641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latin typeface="Calibri" panose="020F0502020204030204"/>
              <a:ea typeface="+mn-ea"/>
              <a:cs typeface="+mn-cs"/>
            </a:rPr>
            <a:t>Evidence from CSI in attendance</a:t>
          </a:r>
          <a:endParaRPr lang="en-US" sz="2000" kern="1200" dirty="0">
            <a:latin typeface="Calibri" panose="020F0502020204030204"/>
            <a:ea typeface="+mn-ea"/>
            <a:cs typeface="+mn-cs"/>
          </a:endParaRPr>
        </a:p>
      </dsp:txBody>
      <dsp:txXfrm>
        <a:off x="4150163" y="1339590"/>
        <a:ext cx="2294246" cy="985601"/>
      </dsp:txXfrm>
    </dsp:sp>
    <dsp:sp modelId="{3DE66A17-7A49-4C2B-9DA6-F085BAFC0B3F}">
      <dsp:nvSpPr>
        <dsp:cNvPr id="0" name=""/>
        <dsp:cNvSpPr/>
      </dsp:nvSpPr>
      <dsp:spPr>
        <a:xfrm>
          <a:off x="4780496" y="177626"/>
          <a:ext cx="3026614" cy="157039"/>
        </a:xfrm>
        <a:prstGeom prst="rect">
          <a:avLst/>
        </a:prstGeom>
        <a:solidFill>
          <a:schemeClr val="accent5">
            <a:hueOff val="-4730980"/>
            <a:satOff val="-12193"/>
            <a:lumOff val="-8236"/>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3E23C7A6-D091-4020-865A-0B1338806610}">
      <dsp:nvSpPr>
        <dsp:cNvPr id="0" name=""/>
        <dsp:cNvSpPr/>
      </dsp:nvSpPr>
      <dsp:spPr>
        <a:xfrm>
          <a:off x="4143648" y="264"/>
          <a:ext cx="2307275" cy="1046929"/>
        </a:xfrm>
        <a:prstGeom prst="roundRect">
          <a:avLst>
            <a:gd name="adj" fmla="val 10000"/>
          </a:avLst>
        </a:prstGeom>
        <a:solidFill>
          <a:schemeClr val="accent5">
            <a:hueOff val="-4300891"/>
            <a:satOff val="-11085"/>
            <a:lumOff val="-748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latin typeface="Calibri" panose="020F0502020204030204"/>
              <a:ea typeface="+mn-ea"/>
              <a:cs typeface="+mn-cs"/>
            </a:rPr>
            <a:t>Suspect information &amp; intelligence</a:t>
          </a:r>
          <a:endParaRPr lang="en-US" sz="2000" kern="1200" dirty="0">
            <a:latin typeface="Calibri" panose="020F0502020204030204"/>
            <a:ea typeface="+mn-ea"/>
            <a:cs typeface="+mn-cs"/>
          </a:endParaRPr>
        </a:p>
      </dsp:txBody>
      <dsp:txXfrm>
        <a:off x="4174312" y="30928"/>
        <a:ext cx="2245947" cy="985601"/>
      </dsp:txXfrm>
    </dsp:sp>
    <dsp:sp modelId="{84A051C4-FBD8-40A1-8A58-78B001EB0A8F}">
      <dsp:nvSpPr>
        <dsp:cNvPr id="0" name=""/>
        <dsp:cNvSpPr/>
      </dsp:nvSpPr>
      <dsp:spPr>
        <a:xfrm rot="5400000">
          <a:off x="7159572" y="831957"/>
          <a:ext cx="1302913" cy="157039"/>
        </a:xfrm>
        <a:prstGeom prst="rect">
          <a:avLst/>
        </a:prstGeom>
        <a:solidFill>
          <a:schemeClr val="accent5">
            <a:hueOff val="-5406834"/>
            <a:satOff val="-13935"/>
            <a:lumOff val="-9412"/>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0E86FD3E-B8E1-4C86-B740-19A8B7BACC13}">
      <dsp:nvSpPr>
        <dsp:cNvPr id="0" name=""/>
        <dsp:cNvSpPr/>
      </dsp:nvSpPr>
      <dsp:spPr>
        <a:xfrm>
          <a:off x="7142168" y="264"/>
          <a:ext cx="2378903" cy="1046929"/>
        </a:xfrm>
        <a:prstGeom prst="roundRect">
          <a:avLst>
            <a:gd name="adj" fmla="val 10000"/>
          </a:avLst>
        </a:prstGeom>
        <a:solidFill>
          <a:schemeClr val="accent5">
            <a:hueOff val="-4915304"/>
            <a:satOff val="-12668"/>
            <a:lumOff val="-855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a:latin typeface="Calibri" panose="020F0502020204030204"/>
              <a:ea typeface="+mn-ea"/>
              <a:cs typeface="+mn-cs"/>
            </a:rPr>
            <a:t>Plan to locate &amp; manage suspect</a:t>
          </a:r>
          <a:endParaRPr lang="en-US" sz="2300" kern="1200" dirty="0">
            <a:latin typeface="Calibri" panose="020F0502020204030204"/>
            <a:ea typeface="+mn-ea"/>
            <a:cs typeface="+mn-cs"/>
          </a:endParaRPr>
        </a:p>
      </dsp:txBody>
      <dsp:txXfrm>
        <a:off x="7172832" y="30928"/>
        <a:ext cx="2317575" cy="985601"/>
      </dsp:txXfrm>
    </dsp:sp>
    <dsp:sp modelId="{1D2AD03E-9731-49FE-A8F9-037CE37D7AE5}">
      <dsp:nvSpPr>
        <dsp:cNvPr id="0" name=""/>
        <dsp:cNvSpPr/>
      </dsp:nvSpPr>
      <dsp:spPr>
        <a:xfrm rot="5400000">
          <a:off x="7159572" y="2140619"/>
          <a:ext cx="1302913" cy="157039"/>
        </a:xfrm>
        <a:prstGeom prst="rect">
          <a:avLst/>
        </a:prstGeom>
        <a:solidFill>
          <a:schemeClr val="accent5">
            <a:hueOff val="-6082688"/>
            <a:satOff val="-15677"/>
            <a:lumOff val="-10588"/>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F23AE5DF-437C-45FE-8DA4-6AAD04349F0D}">
      <dsp:nvSpPr>
        <dsp:cNvPr id="0" name=""/>
        <dsp:cNvSpPr/>
      </dsp:nvSpPr>
      <dsp:spPr>
        <a:xfrm>
          <a:off x="7166309" y="1308926"/>
          <a:ext cx="2330622" cy="1046929"/>
        </a:xfrm>
        <a:prstGeom prst="roundRect">
          <a:avLst>
            <a:gd name="adj" fmla="val 10000"/>
          </a:avLst>
        </a:prstGeom>
        <a:solidFill>
          <a:schemeClr val="accent5">
            <a:hueOff val="-5529717"/>
            <a:satOff val="-14252"/>
            <a:lumOff val="-962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dirty="0">
              <a:latin typeface="Calibri" panose="020F0502020204030204"/>
              <a:ea typeface="+mn-ea"/>
              <a:cs typeface="+mn-cs"/>
            </a:rPr>
            <a:t>Complete crime report</a:t>
          </a:r>
        </a:p>
      </dsp:txBody>
      <dsp:txXfrm>
        <a:off x="7196973" y="1339590"/>
        <a:ext cx="2269294" cy="985601"/>
      </dsp:txXfrm>
    </dsp:sp>
    <dsp:sp modelId="{018C0345-39F4-405A-9F38-F128C9FAA427}">
      <dsp:nvSpPr>
        <dsp:cNvPr id="0" name=""/>
        <dsp:cNvSpPr/>
      </dsp:nvSpPr>
      <dsp:spPr>
        <a:xfrm rot="5400000">
          <a:off x="7166454" y="3442399"/>
          <a:ext cx="1289149" cy="157039"/>
        </a:xfrm>
        <a:prstGeom prst="rect">
          <a:avLst/>
        </a:prstGeom>
        <a:solidFill>
          <a:schemeClr val="accent5">
            <a:hueOff val="-6758543"/>
            <a:satOff val="-17419"/>
            <a:lumOff val="-11765"/>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FC5C35D5-4365-4B6F-B8E8-0EE620BB619C}">
      <dsp:nvSpPr>
        <dsp:cNvPr id="0" name=""/>
        <dsp:cNvSpPr/>
      </dsp:nvSpPr>
      <dsp:spPr>
        <a:xfrm>
          <a:off x="7190458" y="2617588"/>
          <a:ext cx="2282324" cy="1046929"/>
        </a:xfrm>
        <a:prstGeom prst="roundRect">
          <a:avLst>
            <a:gd name="adj" fmla="val 10000"/>
          </a:avLst>
        </a:prstGeom>
        <a:solidFill>
          <a:schemeClr val="accent5">
            <a:hueOff val="-6144130"/>
            <a:satOff val="-15835"/>
            <a:lumOff val="-1069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a:latin typeface="Calibri" panose="020F0502020204030204"/>
              <a:ea typeface="+mn-ea"/>
              <a:cs typeface="+mn-cs"/>
            </a:rPr>
            <a:t>Consider multi-agency approach</a:t>
          </a:r>
          <a:endParaRPr lang="en-US" sz="2300" kern="1200" dirty="0">
            <a:latin typeface="Calibri" panose="020F0502020204030204"/>
            <a:ea typeface="+mn-ea"/>
            <a:cs typeface="+mn-cs"/>
          </a:endParaRPr>
        </a:p>
      </dsp:txBody>
      <dsp:txXfrm>
        <a:off x="7221122" y="2648252"/>
        <a:ext cx="2220996" cy="985601"/>
      </dsp:txXfrm>
    </dsp:sp>
    <dsp:sp modelId="{0948C36A-DD2B-49FF-8AE4-567A9602D1B8}">
      <dsp:nvSpPr>
        <dsp:cNvPr id="0" name=""/>
        <dsp:cNvSpPr/>
      </dsp:nvSpPr>
      <dsp:spPr>
        <a:xfrm>
          <a:off x="7050885" y="3926250"/>
          <a:ext cx="2561470" cy="1019248"/>
        </a:xfrm>
        <a:prstGeom prst="roundRect">
          <a:avLst>
            <a:gd name="adj" fmla="val 10000"/>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latin typeface="Calibri" panose="020F0502020204030204"/>
              <a:ea typeface="+mn-ea"/>
              <a:cs typeface="+mn-cs"/>
            </a:rPr>
            <a:t>Consider future action- ie searches, interview, file prep</a:t>
          </a:r>
          <a:endParaRPr lang="en-US" sz="2000" kern="1200" dirty="0">
            <a:latin typeface="Calibri" panose="020F0502020204030204"/>
            <a:ea typeface="+mn-ea"/>
            <a:cs typeface="+mn-cs"/>
          </a:endParaRPr>
        </a:p>
      </dsp:txBody>
      <dsp:txXfrm>
        <a:off x="7080738" y="3956103"/>
        <a:ext cx="2501764" cy="959542"/>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1A974A-89A3-444E-A13F-0940B4529408}">
      <dsp:nvSpPr>
        <dsp:cNvPr id="0" name=""/>
        <dsp:cNvSpPr/>
      </dsp:nvSpPr>
      <dsp:spPr>
        <a:xfrm>
          <a:off x="750256" y="1500"/>
          <a:ext cx="3058911" cy="1835346"/>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dirty="0"/>
            <a:t>“Term used to describe a systematic approach to gathering and assessing material, underpinning an effective investigation’’ </a:t>
          </a:r>
          <a:br>
            <a:rPr lang="en-GB" sz="1700" kern="1200" dirty="0"/>
          </a:br>
          <a:r>
            <a:rPr lang="en-GB" sz="1700" kern="1200" dirty="0"/>
            <a:t>(ACPO Core Investigative Doctrine, 2005, p. 61).</a:t>
          </a:r>
          <a:endParaRPr lang="en-US" sz="1700" kern="1200" dirty="0"/>
        </a:p>
      </dsp:txBody>
      <dsp:txXfrm>
        <a:off x="750256" y="1500"/>
        <a:ext cx="3058911" cy="1835346"/>
      </dsp:txXfrm>
    </dsp:sp>
    <dsp:sp modelId="{8BF64E7F-8C0B-934F-A060-A2C4FFF8EAE7}">
      <dsp:nvSpPr>
        <dsp:cNvPr id="0" name=""/>
        <dsp:cNvSpPr/>
      </dsp:nvSpPr>
      <dsp:spPr>
        <a:xfrm>
          <a:off x="750256" y="2142738"/>
          <a:ext cx="3058911" cy="1835346"/>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dirty="0"/>
            <a:t>“The application of an investigative mindset will bring some order to the way in which investigators examine material and make decisions’’ </a:t>
          </a:r>
          <a:br>
            <a:rPr lang="en-GB" sz="1700" kern="1200" dirty="0"/>
          </a:br>
          <a:r>
            <a:rPr lang="en-GB" sz="1700" kern="1200" dirty="0"/>
            <a:t>(ACPO Core Investigative Doctrine, 2021, p, 84). </a:t>
          </a:r>
          <a:endParaRPr lang="en-US" sz="1700" kern="1200" dirty="0"/>
        </a:p>
      </dsp:txBody>
      <dsp:txXfrm>
        <a:off x="750256" y="2142738"/>
        <a:ext cx="3058911" cy="1835346"/>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C0B64D-068E-3B44-9DD5-AEE4BD10B1D0}">
      <dsp:nvSpPr>
        <dsp:cNvPr id="0" name=""/>
        <dsp:cNvSpPr/>
      </dsp:nvSpPr>
      <dsp:spPr>
        <a:xfrm>
          <a:off x="8537" y="2878"/>
          <a:ext cx="3409610" cy="3683647"/>
        </a:xfrm>
        <a:prstGeom prst="rect">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dirty="0"/>
            <a:t>T</a:t>
          </a:r>
          <a:r>
            <a:rPr lang="en-GB" sz="2200" b="0" i="0" kern="1200" dirty="0"/>
            <a:t>he exercise of legal powers should not be oppressive and should be proportionate to the crime under investigation</a:t>
          </a:r>
          <a:endParaRPr lang="en-US" sz="2200" kern="1200" dirty="0"/>
        </a:p>
      </dsp:txBody>
      <dsp:txXfrm>
        <a:off x="8537" y="2878"/>
        <a:ext cx="3409610" cy="3683647"/>
      </dsp:txXfrm>
    </dsp:sp>
    <dsp:sp modelId="{EFE7E131-855A-8744-96A6-2F1F66503891}">
      <dsp:nvSpPr>
        <dsp:cNvPr id="0" name=""/>
        <dsp:cNvSpPr/>
      </dsp:nvSpPr>
      <dsp:spPr>
        <a:xfrm>
          <a:off x="3759109" y="4"/>
          <a:ext cx="3409610" cy="3689396"/>
        </a:xfrm>
        <a:prstGeom prst="rect">
          <a:avLst/>
        </a:prstGeom>
        <a:gradFill rotWithShape="0">
          <a:gsLst>
            <a:gs pos="0">
              <a:schemeClr val="accent2">
                <a:hueOff val="-727682"/>
                <a:satOff val="-41964"/>
                <a:lumOff val="4314"/>
                <a:alphaOff val="0"/>
                <a:lumMod val="110000"/>
                <a:satMod val="105000"/>
                <a:tint val="67000"/>
              </a:schemeClr>
            </a:gs>
            <a:gs pos="50000">
              <a:schemeClr val="accent2">
                <a:hueOff val="-727682"/>
                <a:satOff val="-41964"/>
                <a:lumOff val="4314"/>
                <a:alphaOff val="0"/>
                <a:lumMod val="105000"/>
                <a:satMod val="103000"/>
                <a:tint val="73000"/>
              </a:schemeClr>
            </a:gs>
            <a:gs pos="100000">
              <a:schemeClr val="accent2">
                <a:hueOff val="-727682"/>
                <a:satOff val="-41964"/>
                <a:lumOff val="4314"/>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dirty="0"/>
            <a:t>A</a:t>
          </a:r>
          <a:r>
            <a:rPr lang="en-GB" sz="2200" b="0" i="0" kern="1200" dirty="0"/>
            <a:t>s far as is operationally practical and having regard to an individual’s right to confidentiality, investigations should be carried out as transparently as possible – victims, witnesses and suspects should be kept up to date with developments in the case</a:t>
          </a:r>
          <a:endParaRPr lang="en-US" sz="2200" kern="1200" dirty="0"/>
        </a:p>
      </dsp:txBody>
      <dsp:txXfrm>
        <a:off x="3759109" y="4"/>
        <a:ext cx="3409610" cy="3689396"/>
      </dsp:txXfrm>
    </dsp:sp>
    <dsp:sp modelId="{8E897FC3-44F8-D14E-9993-8228F730C5EB}">
      <dsp:nvSpPr>
        <dsp:cNvPr id="0" name=""/>
        <dsp:cNvSpPr/>
      </dsp:nvSpPr>
      <dsp:spPr>
        <a:xfrm>
          <a:off x="7359385" y="0"/>
          <a:ext cx="3409610" cy="3689396"/>
        </a:xfrm>
        <a:prstGeom prst="rect">
          <a:avLst/>
        </a:prstGeom>
        <a:gradFill rotWithShape="0">
          <a:gsLst>
            <a:gs pos="0">
              <a:schemeClr val="accent2">
                <a:hueOff val="-1455363"/>
                <a:satOff val="-83928"/>
                <a:lumOff val="8628"/>
                <a:alphaOff val="0"/>
                <a:lumMod val="110000"/>
                <a:satMod val="105000"/>
                <a:tint val="67000"/>
              </a:schemeClr>
            </a:gs>
            <a:gs pos="50000">
              <a:schemeClr val="accent2">
                <a:hueOff val="-1455363"/>
                <a:satOff val="-83928"/>
                <a:lumOff val="8628"/>
                <a:alphaOff val="0"/>
                <a:lumMod val="105000"/>
                <a:satMod val="103000"/>
                <a:tint val="73000"/>
              </a:schemeClr>
            </a:gs>
            <a:gs pos="100000">
              <a:schemeClr val="accent2">
                <a:hueOff val="-1455363"/>
                <a:satOff val="-83928"/>
                <a:lumOff val="8628"/>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dirty="0"/>
            <a:t>I</a:t>
          </a:r>
          <a:r>
            <a:rPr lang="en-GB" sz="2200" b="0" i="0" kern="1200" dirty="0"/>
            <a:t>nvestigators should take all reasonable steps to understand the particular needs of individuals, including, but not limited to, any protected characteristics they may have, in order to comply with the provisions of the Equality Act 2010</a:t>
          </a:r>
          <a:endParaRPr lang="en-US" sz="2200" kern="1200" dirty="0"/>
        </a:p>
      </dsp:txBody>
      <dsp:txXfrm>
        <a:off x="7359385" y="0"/>
        <a:ext cx="3409610" cy="3689396"/>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8FBB97-D935-D54E-9046-010FC235C9A0}">
      <dsp:nvSpPr>
        <dsp:cNvPr id="0" name=""/>
        <dsp:cNvSpPr/>
      </dsp:nvSpPr>
      <dsp:spPr>
        <a:xfrm>
          <a:off x="8537" y="12329"/>
          <a:ext cx="3409610" cy="3664745"/>
        </a:xfrm>
        <a:prstGeom prst="rect">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dirty="0"/>
            <a:t>I</a:t>
          </a:r>
          <a:r>
            <a:rPr lang="en-GB" sz="2800" b="0" i="0" kern="1200" dirty="0"/>
            <a:t>nvestigators should have particular regard for vulnerable people and children</a:t>
          </a:r>
          <a:endParaRPr lang="en-US" sz="2800" kern="1200" dirty="0"/>
        </a:p>
      </dsp:txBody>
      <dsp:txXfrm>
        <a:off x="8537" y="12329"/>
        <a:ext cx="3409610" cy="3664745"/>
      </dsp:txXfrm>
    </dsp:sp>
    <dsp:sp modelId="{F16DF868-E27C-4F48-88AE-1041378D54E9}">
      <dsp:nvSpPr>
        <dsp:cNvPr id="0" name=""/>
        <dsp:cNvSpPr/>
      </dsp:nvSpPr>
      <dsp:spPr>
        <a:xfrm>
          <a:off x="3759109" y="2878"/>
          <a:ext cx="3409610" cy="3683647"/>
        </a:xfrm>
        <a:prstGeom prst="rect">
          <a:avLst/>
        </a:prstGeom>
        <a:gradFill rotWithShape="0">
          <a:gsLst>
            <a:gs pos="0">
              <a:schemeClr val="accent2">
                <a:hueOff val="-727682"/>
                <a:satOff val="-41964"/>
                <a:lumOff val="4314"/>
                <a:alphaOff val="0"/>
                <a:lumMod val="110000"/>
                <a:satMod val="105000"/>
                <a:tint val="67000"/>
              </a:schemeClr>
            </a:gs>
            <a:gs pos="50000">
              <a:schemeClr val="accent2">
                <a:hueOff val="-727682"/>
                <a:satOff val="-41964"/>
                <a:lumOff val="4314"/>
                <a:alphaOff val="0"/>
                <a:lumMod val="105000"/>
                <a:satMod val="103000"/>
                <a:tint val="73000"/>
              </a:schemeClr>
            </a:gs>
            <a:gs pos="100000">
              <a:schemeClr val="accent2">
                <a:hueOff val="-727682"/>
                <a:satOff val="-41964"/>
                <a:lumOff val="4314"/>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dirty="0"/>
            <a:t>I</a:t>
          </a:r>
          <a:r>
            <a:rPr lang="en-GB" sz="2800" b="0" i="0" kern="1200" dirty="0"/>
            <a:t>nvestigators should respect the professional ethics of others. This is particularly important when working with those whose role it is to support suspects</a:t>
          </a:r>
          <a:endParaRPr lang="en-US" sz="2800" kern="1200" dirty="0"/>
        </a:p>
      </dsp:txBody>
      <dsp:txXfrm>
        <a:off x="3759109" y="2878"/>
        <a:ext cx="3409610" cy="3683647"/>
      </dsp:txXfrm>
    </dsp:sp>
    <dsp:sp modelId="{E0771FF2-E5BB-FB4F-B3F5-6DA1A8457950}">
      <dsp:nvSpPr>
        <dsp:cNvPr id="0" name=""/>
        <dsp:cNvSpPr/>
      </dsp:nvSpPr>
      <dsp:spPr>
        <a:xfrm>
          <a:off x="7509680" y="4"/>
          <a:ext cx="3409610" cy="3689396"/>
        </a:xfrm>
        <a:prstGeom prst="rect">
          <a:avLst/>
        </a:prstGeom>
        <a:gradFill rotWithShape="0">
          <a:gsLst>
            <a:gs pos="0">
              <a:schemeClr val="accent2">
                <a:hueOff val="-1455363"/>
                <a:satOff val="-83928"/>
                <a:lumOff val="8628"/>
                <a:alphaOff val="0"/>
                <a:lumMod val="110000"/>
                <a:satMod val="105000"/>
                <a:tint val="67000"/>
              </a:schemeClr>
            </a:gs>
            <a:gs pos="50000">
              <a:schemeClr val="accent2">
                <a:hueOff val="-1455363"/>
                <a:satOff val="-83928"/>
                <a:lumOff val="8628"/>
                <a:alphaOff val="0"/>
                <a:lumMod val="105000"/>
                <a:satMod val="103000"/>
                <a:tint val="73000"/>
              </a:schemeClr>
            </a:gs>
            <a:gs pos="100000">
              <a:schemeClr val="accent2">
                <a:hueOff val="-1455363"/>
                <a:satOff val="-83928"/>
                <a:lumOff val="8628"/>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b="0" i="0" kern="1200" dirty="0"/>
            <a:t>These principles, the investigation process, and an investigative mindset provide a structure to support quality investigations.</a:t>
          </a:r>
          <a:endParaRPr lang="en-US" sz="2800" kern="1200" dirty="0"/>
        </a:p>
      </dsp:txBody>
      <dsp:txXfrm>
        <a:off x="7509680" y="4"/>
        <a:ext cx="3409610" cy="3689396"/>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EB9611-3AE6-954C-AFFE-380F9A13AAF1}">
      <dsp:nvSpPr>
        <dsp:cNvPr id="0" name=""/>
        <dsp:cNvSpPr/>
      </dsp:nvSpPr>
      <dsp:spPr>
        <a:xfrm>
          <a:off x="0" y="0"/>
          <a:ext cx="11008203" cy="175968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GB" sz="3200" b="0" i="0" kern="1200" dirty="0"/>
            <a:t>The success of an investigation relies on the goodwill and cooperation of victims, witnesses and the community. Investigators should be aware that:</a:t>
          </a:r>
          <a:endParaRPr lang="en-US" sz="3200" kern="1200" dirty="0"/>
        </a:p>
      </dsp:txBody>
      <dsp:txXfrm>
        <a:off x="85900" y="85900"/>
        <a:ext cx="10836403" cy="1587880"/>
      </dsp:txXfrm>
    </dsp:sp>
    <dsp:sp modelId="{68590124-E0F5-DE49-B31A-1579F09C63FA}">
      <dsp:nvSpPr>
        <dsp:cNvPr id="0" name=""/>
        <dsp:cNvSpPr/>
      </dsp:nvSpPr>
      <dsp:spPr>
        <a:xfrm>
          <a:off x="0" y="1831679"/>
          <a:ext cx="11008203" cy="39081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9510" tIns="40640" rIns="227584" bIns="40640" numCol="1" spcCol="1270" anchor="t" anchorCtr="0">
          <a:noAutofit/>
        </a:bodyPr>
        <a:lstStyle/>
        <a:p>
          <a:pPr marL="228600" lvl="1" indent="-228600" algn="l" defTabSz="1111250">
            <a:lnSpc>
              <a:spcPct val="90000"/>
            </a:lnSpc>
            <a:spcBef>
              <a:spcPct val="0"/>
            </a:spcBef>
            <a:spcAft>
              <a:spcPct val="20000"/>
            </a:spcAft>
            <a:buChar char="•"/>
          </a:pPr>
          <a:r>
            <a:rPr lang="en-GB" sz="2500" b="0" i="0" kern="1200" dirty="0"/>
            <a:t>Investigations should be conducted with integrity, common sense and sound judgement</a:t>
          </a:r>
          <a:endParaRPr lang="en-US" sz="2500" kern="1200" dirty="0"/>
        </a:p>
        <a:p>
          <a:pPr marL="228600" lvl="1" indent="-228600" algn="l" defTabSz="1111250">
            <a:lnSpc>
              <a:spcPct val="90000"/>
            </a:lnSpc>
            <a:spcBef>
              <a:spcPct val="0"/>
            </a:spcBef>
            <a:spcAft>
              <a:spcPct val="20000"/>
            </a:spcAft>
            <a:buChar char="•"/>
          </a:pPr>
          <a:r>
            <a:rPr lang="en-GB" sz="2500" b="0" i="0" kern="1200" dirty="0"/>
            <a:t>Heavy-handed, discriminatory or disproportionate actions risk losing cooperation and any future criminal proceedings</a:t>
          </a:r>
          <a:endParaRPr lang="en-US" sz="2500" kern="1200" dirty="0"/>
        </a:p>
        <a:p>
          <a:pPr marL="228600" lvl="1" indent="-228600" algn="l" defTabSz="1111250">
            <a:lnSpc>
              <a:spcPct val="90000"/>
            </a:lnSpc>
            <a:spcBef>
              <a:spcPct val="0"/>
            </a:spcBef>
            <a:spcAft>
              <a:spcPct val="20000"/>
            </a:spcAft>
            <a:buChar char="•"/>
          </a:pPr>
          <a:r>
            <a:rPr lang="en-GB" sz="2500" b="0" i="0" kern="1200" dirty="0"/>
            <a:t>Effective investigators maintain a balance that recognises the concerns of all the parties involved</a:t>
          </a:r>
          <a:endParaRPr lang="en-US" sz="2500" kern="1200" dirty="0"/>
        </a:p>
        <a:p>
          <a:pPr marL="228600" lvl="1" indent="-228600" algn="l" defTabSz="1111250">
            <a:lnSpc>
              <a:spcPct val="90000"/>
            </a:lnSpc>
            <a:spcBef>
              <a:spcPct val="0"/>
            </a:spcBef>
            <a:spcAft>
              <a:spcPct val="20000"/>
            </a:spcAft>
            <a:buChar char="•"/>
          </a:pPr>
          <a:r>
            <a:rPr lang="en-GB" sz="2500" b="0" i="0" kern="1200" dirty="0"/>
            <a:t>Understanding the response to crime assists investigators to build this relationship</a:t>
          </a:r>
          <a:endParaRPr lang="en-US" sz="2500" kern="1200" dirty="0"/>
        </a:p>
        <a:p>
          <a:pPr marL="228600" lvl="1" indent="-228600" algn="l" defTabSz="1111250">
            <a:lnSpc>
              <a:spcPct val="90000"/>
            </a:lnSpc>
            <a:spcBef>
              <a:spcPct val="0"/>
            </a:spcBef>
            <a:spcAft>
              <a:spcPct val="20000"/>
            </a:spcAft>
            <a:buChar char="•"/>
          </a:pPr>
          <a:r>
            <a:rPr lang="en-GB" sz="2500" b="0" i="0" kern="1200" dirty="0"/>
            <a:t>A professional approach to investigations benefits the victim, the public and</a:t>
          </a:r>
          <a:br>
            <a:rPr lang="en-GB" sz="2500" b="0" i="0" kern="1200" dirty="0"/>
          </a:br>
          <a:r>
            <a:rPr lang="en-GB" sz="2500" b="0" i="0" kern="1200" dirty="0"/>
            <a:t>the police</a:t>
          </a:r>
          <a:endParaRPr lang="en-US" sz="2500" kern="1200" dirty="0"/>
        </a:p>
      </dsp:txBody>
      <dsp:txXfrm>
        <a:off x="0" y="1831679"/>
        <a:ext cx="11008203" cy="3908160"/>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bProcess4">
  <dgm:title val=""/>
  <dgm:desc val=""/>
  <dgm:catLst>
    <dgm:cat type="process" pri="19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dgm:varLst>
    <dgm:choose name="Name1">
      <dgm:if name="Name2" func="var" arg="dir" op="equ" val="norm">
        <dgm:alg type="snake">
          <dgm:param type="grDir" val="tL"/>
          <dgm:param type="flowDir" val="col"/>
          <dgm:param type="contDir" val="revDir"/>
          <dgm:param type="bkpt" val="bal"/>
        </dgm:alg>
      </dgm:if>
      <dgm:else name="Name3">
        <dgm:alg type="snake">
          <dgm:param type="grDir" val="tR"/>
          <dgm:param type="flowDir" val="col"/>
          <dgm:param type="contDir" val="revDir"/>
          <dgm:param type="bkpt" val="bal"/>
        </dgm:alg>
      </dgm:else>
    </dgm:choose>
    <dgm:shape xmlns:r="http://schemas.openxmlformats.org/officeDocument/2006/relationships" r:blip="">
      <dgm:adjLst/>
    </dgm:shape>
    <dgm:presOf/>
    <dgm:constrLst>
      <dgm:constr type="w" for="ch" forName="compNode" refType="w"/>
      <dgm:constr type="h" for="ch" forName="compNode" refType="w" fact="0.6"/>
      <dgm:constr type="h" for="ch" forName="sibTrans" refType="h" refFor="ch" refForName="compNode" op="equ" fact="0.25"/>
      <dgm:constr type="sp" refType="w" fact="0.33"/>
      <dgm:constr type="primFontSz" for="des" forName="node" op="equ" val="65"/>
    </dgm:constrLst>
    <dgm:ruleLst/>
    <dgm:forEach name="nodesForEach" axis="ch" ptType="node">
      <dgm:layoutNode name="compNode">
        <dgm:alg type="composite"/>
        <dgm:shape xmlns:r="http://schemas.openxmlformats.org/officeDocument/2006/relationships" r:blip="">
          <dgm:adjLst/>
        </dgm:shape>
        <dgm:presOf/>
        <dgm:choose name="Name4">
          <dgm:if name="Name5" axis="self" func="var" arg="dir" op="equ" val="norm">
            <dgm:constrLst>
              <dgm:constr type="l" for="ch" forName="dummyConnPt" refType="w" fact="0.2"/>
              <dgm:constr type="t" for="ch" forName="dummyConnPt" refType="w" fact="0.145"/>
              <dgm:constr type="l" for="ch" forName="node"/>
              <dgm:constr type="t" for="ch" forName="node"/>
              <dgm:constr type="h" for="ch" forName="node" refType="h"/>
              <dgm:constr type="w" for="ch" forName="node" refType="w"/>
            </dgm:constrLst>
          </dgm:if>
          <dgm:else name="Name6">
            <dgm:constrLst>
              <dgm:constr type="l" for="ch" forName="dummyConnPt" refType="w" fact="0.8"/>
              <dgm:constr type="t" for="ch" forName="dummyConnPt" refType="w" fact="0.145"/>
              <dgm:constr type="l" for="ch" forName="node"/>
              <dgm:constr type="t" for="ch" forName="node"/>
              <dgm:constr type="h" for="ch" forName="node" refType="h"/>
              <dgm:constr type="w" for="ch" forName="node" refType="w"/>
            </dgm:constrLst>
          </dgm:else>
        </dgm:choose>
        <dgm:ruleLst/>
        <dgm:layoutNode name="dummyConnPt" styleLbl="node1" moveWith="node">
          <dgm:alg type="sp"/>
          <dgm:shape xmlns:r="http://schemas.openxmlformats.org/officeDocument/2006/relationships" r:blip="">
            <dgm:adjLst/>
          </dgm:shape>
          <dgm:presOf/>
          <dgm:constrLst>
            <dgm:constr type="w" val="1"/>
            <dgm:constr type="h" val="1"/>
          </dgm:constrLst>
          <dgm:ruleLst/>
        </dgm:layout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 type="primFontSz" val="65"/>
          </dgm:constrLst>
          <dgm:ruleLst>
            <dgm:rule type="primFontSz" val="5" fact="NaN" max="NaN"/>
          </dgm:ruleLst>
        </dgm:layoutNode>
      </dgm:layoutNode>
      <dgm:forEach name="sibTransForEach" axis="followSib" cnt="1">
        <dgm:layoutNode name="sibTrans" styleLbl="bgSibTrans2D1">
          <dgm:choose name="Name7">
            <dgm:if name="Name8" axis="self" func="var" arg="dir" op="equ" val="norm">
              <dgm:alg type="conn">
                <dgm:param type="srcNode" val="dummyConnPt"/>
                <dgm:param type="dstNode" val="dummyConnPt"/>
                <dgm:param type="begPts" val="bCtr, midR, tCtr"/>
                <dgm:param type="endPts" val="tCtr, midL, bCtr"/>
                <dgm:param type="begSty" val="noArr"/>
                <dgm:param type="endSty" val="noArr"/>
              </dgm:alg>
            </dgm:if>
            <dgm:else name="Name9">
              <dgm:alg type="conn">
                <dgm:param type="srcNode" val="dummyConnPt"/>
                <dgm:param type="dstNode" val="dummyConnPt"/>
                <dgm:param type="begPts" val="bCtr, midL, tCtr"/>
                <dgm:param type="endPts" val="tCtr, midR, bCtr"/>
                <dgm:param type="begSty" val="noArr"/>
                <dgm:param type="endSty" val="noArr"/>
              </dgm:alg>
            </dgm:else>
          </dgm:choose>
          <dgm:shape xmlns:r="http://schemas.openxmlformats.org/officeDocument/2006/relationships" type="conn" r:blip="" zOrderOff="-2">
            <dgm:adjLst/>
          </dgm:shape>
          <dgm:presOf axis="self"/>
          <dgm:constrLst>
            <dgm:constr type="begPad"/>
            <dgm:constr type="endPad"/>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4E87E4A-13D8-B248-A494-5616EC3BF069}" type="datetimeFigureOut">
              <a:rPr lang="en-US" smtClean="0"/>
              <a:t>10/2/2024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FA3B81-1FFD-284C-AEB9-9147FA945C58}" type="slidenum">
              <a:rPr lang="en-US" smtClean="0"/>
              <a:t>‹#›</a:t>
            </a:fld>
            <a:endParaRPr lang="en-US"/>
          </a:p>
        </p:txBody>
      </p:sp>
    </p:spTree>
    <p:extLst>
      <p:ext uri="{BB962C8B-B14F-4D97-AF65-F5344CB8AC3E}">
        <p14:creationId xmlns:p14="http://schemas.microsoft.com/office/powerpoint/2010/main" val="2699470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9F3397E-5ED9-DC4D-B041-AFF18D7CADFD}" type="slidenum">
              <a:rPr lang="en-GB" smtClean="0"/>
              <a:t>16</a:t>
            </a:fld>
            <a:endParaRPr lang="en-GB"/>
          </a:p>
        </p:txBody>
      </p:sp>
    </p:spTree>
    <p:extLst>
      <p:ext uri="{BB962C8B-B14F-4D97-AF65-F5344CB8AC3E}">
        <p14:creationId xmlns:p14="http://schemas.microsoft.com/office/powerpoint/2010/main" val="41048805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AFA3B81-1FFD-284C-AEB9-9147FA945C58}" type="slidenum">
              <a:rPr lang="en-US" smtClean="0"/>
              <a:t>17</a:t>
            </a:fld>
            <a:endParaRPr lang="en-US"/>
          </a:p>
        </p:txBody>
      </p:sp>
    </p:spTree>
    <p:extLst>
      <p:ext uri="{BB962C8B-B14F-4D97-AF65-F5344CB8AC3E}">
        <p14:creationId xmlns:p14="http://schemas.microsoft.com/office/powerpoint/2010/main" val="27905427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90752">
              <a:defRPr/>
            </a:pPr>
            <a:r>
              <a:rPr lang="en-GB" b="1" dirty="0">
                <a:solidFill>
                  <a:prstClr val="black"/>
                </a:solidFill>
                <a:cs typeface="Arial" panose="020B0604020202020204" pitchFamily="34" charset="0"/>
              </a:rPr>
              <a:t>Reactive: </a:t>
            </a:r>
            <a:r>
              <a:rPr lang="en-GB" dirty="0">
                <a:solidFill>
                  <a:prstClr val="black"/>
                </a:solidFill>
                <a:cs typeface="Arial" panose="020B0604020202020204" pitchFamily="34" charset="0"/>
              </a:rPr>
              <a:t>This starts with the discovery of a crime and seeks to bring offenders to justice by uncovering material that identifies suspects and provides sufficient evidence to enable a court to determine their guilt. The technique of reactive investigations focuses on interviewing victims, witnesses and suspects, the examination of scenes and the development of forensic links between suspects and the offence. </a:t>
            </a:r>
          </a:p>
          <a:p>
            <a:pPr defTabSz="990752">
              <a:defRPr/>
            </a:pPr>
            <a:endParaRPr lang="en-GB" b="1" dirty="0">
              <a:solidFill>
                <a:prstClr val="black"/>
              </a:solidFill>
              <a:cs typeface="Arial" panose="020B0604020202020204" pitchFamily="34" charset="0"/>
            </a:endParaRPr>
          </a:p>
          <a:p>
            <a:pPr defTabSz="990752">
              <a:defRPr/>
            </a:pPr>
            <a:r>
              <a:rPr lang="en-GB" b="1" dirty="0">
                <a:solidFill>
                  <a:prstClr val="black"/>
                </a:solidFill>
                <a:cs typeface="Arial" panose="020B0604020202020204" pitchFamily="34" charset="0"/>
              </a:rPr>
              <a:t>Proactive : </a:t>
            </a:r>
            <a:r>
              <a:rPr lang="en-GB" dirty="0">
                <a:solidFill>
                  <a:prstClr val="black"/>
                </a:solidFill>
                <a:cs typeface="Arial" panose="020B0604020202020204" pitchFamily="34" charset="0"/>
              </a:rPr>
              <a:t>The proactive method usually starts with an intelligence analysis that a particular individual or group is involved in criminal enterprise. This is often organised crime such as drug dealing, fraud or people trafficking. Individual instances of such offending are rarely reported to the police and so generally the techniques of reactive investigation cannot be used. As a result investigators generally use a range of covert surveillance techniques, which are designed to link offenders to the criminal enterprise. These techniques are often complemented by financial investigations and forensic science techniques.  </a:t>
            </a:r>
          </a:p>
          <a:p>
            <a:pPr defTabSz="990752">
              <a:defRPr/>
            </a:pPr>
            <a:r>
              <a:rPr lang="en-GB" dirty="0">
                <a:solidFill>
                  <a:prstClr val="black"/>
                </a:solidFill>
                <a:cs typeface="Arial" panose="020B0604020202020204" pitchFamily="34" charset="0"/>
              </a:rPr>
              <a:t>At PIP level 1 It is expected that you will be involved mainly in reactive investigations. </a:t>
            </a:r>
          </a:p>
          <a:p>
            <a:endParaRPr lang="en-GB" dirty="0"/>
          </a:p>
        </p:txBody>
      </p:sp>
      <p:sp>
        <p:nvSpPr>
          <p:cNvPr id="4" name="Slide Number Placeholder 3"/>
          <p:cNvSpPr>
            <a:spLocks noGrp="1"/>
          </p:cNvSpPr>
          <p:nvPr>
            <p:ph type="sldNum" sz="quarter" idx="10"/>
          </p:nvPr>
        </p:nvSpPr>
        <p:spPr/>
        <p:txBody>
          <a:bodyPr/>
          <a:lstStyle/>
          <a:p>
            <a:fld id="{5D988599-AAFC-4498-B638-E4222DFD929F}" type="slidenum">
              <a:rPr lang="en-GB" smtClean="0"/>
              <a:t>23</a:t>
            </a:fld>
            <a:endParaRPr lang="en-GB"/>
          </a:p>
        </p:txBody>
      </p:sp>
    </p:spTree>
    <p:extLst>
      <p:ext uri="{BB962C8B-B14F-4D97-AF65-F5344CB8AC3E}">
        <p14:creationId xmlns:p14="http://schemas.microsoft.com/office/powerpoint/2010/main" val="37757718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5D988599-AAFC-4498-B638-E4222DFD929F}" type="slidenum">
              <a:rPr lang="en-GB" smtClean="0"/>
              <a:t>26</a:t>
            </a:fld>
            <a:endParaRPr lang="en-GB"/>
          </a:p>
        </p:txBody>
      </p:sp>
    </p:spTree>
    <p:extLst>
      <p:ext uri="{BB962C8B-B14F-4D97-AF65-F5344CB8AC3E}">
        <p14:creationId xmlns:p14="http://schemas.microsoft.com/office/powerpoint/2010/main" val="41560499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Reference: Core Investigative Doctrine 2005 https://</a:t>
            </a:r>
            <a:r>
              <a:rPr lang="en-GB" sz="1200" kern="1200" dirty="0" err="1">
                <a:solidFill>
                  <a:schemeClr val="tx1"/>
                </a:solidFill>
                <a:effectLst/>
                <a:latin typeface="+mn-lt"/>
                <a:ea typeface="+mn-ea"/>
                <a:cs typeface="+mn-cs"/>
              </a:rPr>
              <a:t>polka.pnn.police.uk</a:t>
            </a:r>
            <a:r>
              <a:rPr lang="en-GB" sz="1200" kern="1200" dirty="0">
                <a:solidFill>
                  <a:schemeClr val="tx1"/>
                </a:solidFill>
                <a:effectLst/>
                <a:latin typeface="+mn-lt"/>
                <a:ea typeface="+mn-ea"/>
                <a:cs typeface="+mn-cs"/>
              </a:rPr>
              <a:t>/</a:t>
            </a:r>
            <a:r>
              <a:rPr lang="en-GB" sz="1200" kern="1200" dirty="0" err="1">
                <a:solidFill>
                  <a:schemeClr val="tx1"/>
                </a:solidFill>
                <a:effectLst/>
                <a:latin typeface="+mn-lt"/>
                <a:ea typeface="+mn-ea"/>
                <a:cs typeface="+mn-cs"/>
              </a:rPr>
              <a:t>GPDocuments</a:t>
            </a:r>
            <a:r>
              <a:rPr lang="en-GB" sz="1200" kern="1200" dirty="0">
                <a:solidFill>
                  <a:schemeClr val="tx1"/>
                </a:solidFill>
                <a:effectLst/>
                <a:latin typeface="+mn-lt"/>
                <a:ea typeface="+mn-ea"/>
                <a:cs typeface="+mn-cs"/>
              </a:rPr>
              <a:t>/38/Shared%20Knowledge%20Documents/ 213/ACPO%20Guidance%20and%20Procedures/</a:t>
            </a:r>
            <a:r>
              <a:rPr lang="en-GB" sz="1200" kern="1200" dirty="0" err="1">
                <a:solidFill>
                  <a:schemeClr val="tx1"/>
                </a:solidFill>
                <a:effectLst/>
                <a:latin typeface="+mn-lt"/>
                <a:ea typeface="+mn-ea"/>
                <a:cs typeface="+mn-cs"/>
              </a:rPr>
              <a:t>Core_Investigative_Doctrine.pdf</a:t>
            </a:r>
            <a:r>
              <a:rPr lang="en-GB" sz="1200" kern="1200" dirty="0">
                <a:solidFill>
                  <a:schemeClr val="tx1"/>
                </a:solidFill>
                <a:effectLst/>
                <a:latin typeface="+mn-lt"/>
                <a:ea typeface="+mn-ea"/>
                <a:cs typeface="+mn-cs"/>
              </a:rPr>
              <a:t>/c7 176a74-879b-46a1-96ab-440ab8c6dad7/Core_Investigative_Doctrine_V1.pdf </a:t>
            </a:r>
            <a:endParaRPr lang="en-GB" dirty="0">
              <a:effectLst/>
            </a:endParaRPr>
          </a:p>
          <a:p>
            <a:r>
              <a:rPr lang="en-GB" sz="1200" kern="1200" dirty="0">
                <a:solidFill>
                  <a:schemeClr val="tx1"/>
                </a:solidFill>
                <a:effectLst/>
                <a:latin typeface="+mn-lt"/>
                <a:ea typeface="+mn-ea"/>
                <a:cs typeface="+mn-cs"/>
              </a:rPr>
              <a:t>There is no formal decision of an Investigative mind-set, so.....</a:t>
            </a:r>
            <a:br>
              <a:rPr lang="en-GB" sz="1200" kern="1200" dirty="0">
                <a:solidFill>
                  <a:schemeClr val="tx1"/>
                </a:solidFill>
                <a:effectLst/>
                <a:latin typeface="+mn-lt"/>
                <a:ea typeface="+mn-ea"/>
                <a:cs typeface="+mn-cs"/>
              </a:rPr>
            </a:br>
            <a:r>
              <a:rPr lang="en-GB" sz="1200" b="1" kern="1200" dirty="0">
                <a:solidFill>
                  <a:schemeClr val="tx1"/>
                </a:solidFill>
                <a:effectLst/>
                <a:latin typeface="+mn-lt"/>
                <a:ea typeface="+mn-ea"/>
                <a:cs typeface="+mn-cs"/>
              </a:rPr>
              <a:t>QTs - What does the term ‘investigative mind – set’ it mean to you? </a:t>
            </a:r>
            <a:r>
              <a:rPr lang="en-GB" sz="1200" kern="1200" dirty="0">
                <a:solidFill>
                  <a:schemeClr val="tx1"/>
                </a:solidFill>
                <a:effectLst/>
                <a:latin typeface="+mn-lt"/>
                <a:ea typeface="+mn-ea"/>
                <a:cs typeface="+mn-cs"/>
              </a:rPr>
              <a:t>Record the student observations </a:t>
            </a:r>
            <a:endParaRPr lang="en-GB" dirty="0">
              <a:effectLst/>
            </a:endParaRPr>
          </a:p>
          <a:p>
            <a:r>
              <a:rPr lang="en-GB" sz="1200" kern="1200" dirty="0">
                <a:solidFill>
                  <a:schemeClr val="tx1"/>
                </a:solidFill>
                <a:effectLst/>
                <a:latin typeface="+mn-lt"/>
                <a:ea typeface="+mn-ea"/>
                <a:cs typeface="+mn-cs"/>
              </a:rPr>
              <a:t>According to the College of Policing the application of an investigative mind-set will bring some order to the way in which investigators examine material and make decisions. </a:t>
            </a:r>
            <a:endParaRPr lang="en-GB" dirty="0">
              <a:effectLst/>
            </a:endParaRPr>
          </a:p>
          <a:p>
            <a:r>
              <a:rPr lang="en-GB" sz="1200" kern="1200" dirty="0">
                <a:solidFill>
                  <a:schemeClr val="tx1"/>
                </a:solidFill>
                <a:effectLst/>
                <a:latin typeface="+mn-lt"/>
                <a:ea typeface="+mn-ea"/>
                <a:cs typeface="+mn-cs"/>
              </a:rPr>
              <a:t>There is no process map that will assist the investigator to develop the mind-set, it </a:t>
            </a:r>
            <a:r>
              <a:rPr lang="en-GB" sz="1200" b="1" kern="1200" dirty="0">
                <a:solidFill>
                  <a:schemeClr val="tx1"/>
                </a:solidFill>
                <a:effectLst/>
                <a:latin typeface="+mn-lt"/>
                <a:ea typeface="+mn-ea"/>
                <a:cs typeface="+mn-cs"/>
              </a:rPr>
              <a:t>involves applying a set of principles to the investigation process. </a:t>
            </a:r>
            <a:endParaRPr lang="en-GB" b="1" dirty="0">
              <a:effectLst/>
            </a:endParaRPr>
          </a:p>
          <a:p>
            <a:r>
              <a:rPr lang="en-GB" sz="1200" kern="1200" dirty="0">
                <a:solidFill>
                  <a:schemeClr val="tx1"/>
                </a:solidFill>
                <a:effectLst/>
                <a:latin typeface="+mn-lt"/>
                <a:ea typeface="+mn-ea"/>
                <a:cs typeface="+mn-cs"/>
              </a:rPr>
              <a:t>It is a state of mind or attitude which investigators adopt and which can be developed over time through continued use. </a:t>
            </a:r>
            <a:endParaRPr lang="en-GB" dirty="0">
              <a:effectLs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This will enable investigators to develop a disciplined approach which ensures that the decisions they make are appropriate to the case, are</a:t>
            </a:r>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reasonable and can be explained to others. </a:t>
            </a:r>
            <a:endParaRPr lang="en-GB" dirty="0">
              <a:effectLst/>
            </a:endParaRPr>
          </a:p>
          <a:p>
            <a:endParaRPr lang="en-GB" dirty="0"/>
          </a:p>
        </p:txBody>
      </p:sp>
      <p:sp>
        <p:nvSpPr>
          <p:cNvPr id="4" name="Slide Number Placeholder 3"/>
          <p:cNvSpPr>
            <a:spLocks noGrp="1"/>
          </p:cNvSpPr>
          <p:nvPr>
            <p:ph type="sldNum" sz="quarter" idx="5"/>
          </p:nvPr>
        </p:nvSpPr>
        <p:spPr/>
        <p:txBody>
          <a:bodyPr/>
          <a:lstStyle/>
          <a:p>
            <a:fld id="{704D3597-A46D-FC45-9613-445F3F4F325A}" type="slidenum">
              <a:rPr lang="en-GB" smtClean="0"/>
              <a:t>27</a:t>
            </a:fld>
            <a:endParaRPr lang="en-GB"/>
          </a:p>
        </p:txBody>
      </p:sp>
    </p:spTree>
    <p:extLst>
      <p:ext uri="{BB962C8B-B14F-4D97-AF65-F5344CB8AC3E}">
        <p14:creationId xmlns:p14="http://schemas.microsoft.com/office/powerpoint/2010/main" val="39601946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5C7059A3-74E6-104D-9360-E0BD558F742E}" type="slidenum">
              <a:rPr lang="en-GB" smtClean="0"/>
              <a:t>28</a:t>
            </a:fld>
            <a:endParaRPr lang="en-GB"/>
          </a:p>
        </p:txBody>
      </p:sp>
    </p:spTree>
    <p:extLst>
      <p:ext uri="{BB962C8B-B14F-4D97-AF65-F5344CB8AC3E}">
        <p14:creationId xmlns:p14="http://schemas.microsoft.com/office/powerpoint/2010/main" val="6393190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4D3597-A46D-FC45-9613-445F3F4F325A}" type="slidenum">
              <a:rPr lang="en-GB" smtClean="0"/>
              <a:t>29</a:t>
            </a:fld>
            <a:endParaRPr lang="en-GB"/>
          </a:p>
        </p:txBody>
      </p:sp>
    </p:spTree>
    <p:extLst>
      <p:ext uri="{BB962C8B-B14F-4D97-AF65-F5344CB8AC3E}">
        <p14:creationId xmlns:p14="http://schemas.microsoft.com/office/powerpoint/2010/main" val="4821066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800" dirty="0"/>
          </a:p>
        </p:txBody>
      </p:sp>
      <p:sp>
        <p:nvSpPr>
          <p:cNvPr id="4" name="Slide Number Placeholder 3"/>
          <p:cNvSpPr>
            <a:spLocks noGrp="1"/>
          </p:cNvSpPr>
          <p:nvPr>
            <p:ph type="sldNum" sz="quarter" idx="5"/>
          </p:nvPr>
        </p:nvSpPr>
        <p:spPr/>
        <p:txBody>
          <a:bodyPr/>
          <a:lstStyle/>
          <a:p>
            <a:fld id="{5C7059A3-74E6-104D-9360-E0BD558F742E}" type="slidenum">
              <a:rPr lang="en-GB" smtClean="0"/>
              <a:t>30</a:t>
            </a:fld>
            <a:endParaRPr lang="en-GB"/>
          </a:p>
        </p:txBody>
      </p:sp>
    </p:spTree>
    <p:extLst>
      <p:ext uri="{BB962C8B-B14F-4D97-AF65-F5344CB8AC3E}">
        <p14:creationId xmlns:p14="http://schemas.microsoft.com/office/powerpoint/2010/main" val="14509259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effectLst/>
            </a:endParaRPr>
          </a:p>
          <a:p>
            <a:endParaRPr lang="en-GB" dirty="0"/>
          </a:p>
        </p:txBody>
      </p:sp>
      <p:sp>
        <p:nvSpPr>
          <p:cNvPr id="4" name="Slide Number Placeholder 3"/>
          <p:cNvSpPr>
            <a:spLocks noGrp="1"/>
          </p:cNvSpPr>
          <p:nvPr>
            <p:ph type="sldNum" sz="quarter" idx="5"/>
          </p:nvPr>
        </p:nvSpPr>
        <p:spPr/>
        <p:txBody>
          <a:bodyPr/>
          <a:lstStyle/>
          <a:p>
            <a:fld id="{056707D5-1E4F-1D4E-9495-59EA85188B08}" type="slidenum">
              <a:rPr lang="en-GB" smtClean="0"/>
              <a:t>31</a:t>
            </a:fld>
            <a:endParaRPr lang="en-GB"/>
          </a:p>
        </p:txBody>
      </p:sp>
    </p:spTree>
    <p:extLst>
      <p:ext uri="{BB962C8B-B14F-4D97-AF65-F5344CB8AC3E}">
        <p14:creationId xmlns:p14="http://schemas.microsoft.com/office/powerpoint/2010/main" val="22277184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a:defRPr/>
            </a:pPr>
            <a:endParaRPr lang="en-GB" dirty="0"/>
          </a:p>
        </p:txBody>
      </p:sp>
      <p:sp>
        <p:nvSpPr>
          <p:cNvPr id="4" name="Slide Number Placeholder 3"/>
          <p:cNvSpPr>
            <a:spLocks noGrp="1"/>
          </p:cNvSpPr>
          <p:nvPr>
            <p:ph type="sldNum" sz="quarter" idx="10"/>
          </p:nvPr>
        </p:nvSpPr>
        <p:spPr/>
        <p:txBody>
          <a:bodyPr/>
          <a:lstStyle/>
          <a:p>
            <a:pPr>
              <a:defRPr/>
            </a:pPr>
            <a:fld id="{F7FD6DAB-FBBF-4719-9487-86F692B25BAE}" type="slidenum">
              <a:rPr lang="en-GB" altLang="en-US" smtClean="0"/>
              <a:pPr>
                <a:defRPr/>
              </a:pPr>
              <a:t>38</a:t>
            </a:fld>
            <a:endParaRPr lang="en-GB" altLang="en-US"/>
          </a:p>
        </p:txBody>
      </p:sp>
    </p:spTree>
    <p:extLst>
      <p:ext uri="{BB962C8B-B14F-4D97-AF65-F5344CB8AC3E}">
        <p14:creationId xmlns:p14="http://schemas.microsoft.com/office/powerpoint/2010/main" val="9257627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8F4330B-7458-5943-B00D-60A0183F488D}" type="slidenum">
              <a:rPr lang="en-US" smtClean="0"/>
              <a:t>39</a:t>
            </a:fld>
            <a:endParaRPr lang="en-US"/>
          </a:p>
        </p:txBody>
      </p:sp>
    </p:spTree>
    <p:extLst>
      <p:ext uri="{BB962C8B-B14F-4D97-AF65-F5344CB8AC3E}">
        <p14:creationId xmlns:p14="http://schemas.microsoft.com/office/powerpoint/2010/main" val="253153396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000000"/>
                </a:solidFill>
                <a:effectLst/>
                <a:latin typeface="Gotham"/>
              </a:rPr>
              <a:t>The Human Rights Act 1998 (HRA) requires all public authorities, including the police, to act in a way which is compatible with the European Convention on Human Rights (ECHR) unless they are prevented from doing so by primary legislation, or by secondary legislation made under the primary legislation which cannot be interpreted compatibly with the convention</a:t>
            </a:r>
            <a:endParaRPr lang="en-GB" dirty="0"/>
          </a:p>
        </p:txBody>
      </p:sp>
      <p:sp>
        <p:nvSpPr>
          <p:cNvPr id="4" name="Slide Number Placeholder 3"/>
          <p:cNvSpPr>
            <a:spLocks noGrp="1"/>
          </p:cNvSpPr>
          <p:nvPr>
            <p:ph type="sldNum" sz="quarter" idx="5"/>
          </p:nvPr>
        </p:nvSpPr>
        <p:spPr/>
        <p:txBody>
          <a:bodyPr/>
          <a:lstStyle/>
          <a:p>
            <a:fld id="{0AFA3B81-1FFD-284C-AEB9-9147FA945C58}" type="slidenum">
              <a:rPr lang="en-US" smtClean="0"/>
              <a:t>41</a:t>
            </a:fld>
            <a:endParaRPr lang="en-US"/>
          </a:p>
        </p:txBody>
      </p:sp>
    </p:spTree>
    <p:extLst>
      <p:ext uri="{BB962C8B-B14F-4D97-AF65-F5344CB8AC3E}">
        <p14:creationId xmlns:p14="http://schemas.microsoft.com/office/powerpoint/2010/main" val="30637366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6707D5-1E4F-1D4E-9495-59EA85188B08}" type="slidenum">
              <a:rPr lang="en-GB" smtClean="0"/>
              <a:t>42</a:t>
            </a:fld>
            <a:endParaRPr lang="en-GB"/>
          </a:p>
        </p:txBody>
      </p:sp>
    </p:spTree>
    <p:extLst>
      <p:ext uri="{BB962C8B-B14F-4D97-AF65-F5344CB8AC3E}">
        <p14:creationId xmlns:p14="http://schemas.microsoft.com/office/powerpoint/2010/main" val="6187782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D07888-D4E8-72FD-D78F-D40E7B05EFCF}"/>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59159A63-940E-2781-7BAF-FFAD69F3021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AE0F2CB9-17E1-FD30-10FD-52715A331BC4}"/>
              </a:ext>
            </a:extLst>
          </p:cNvPr>
          <p:cNvSpPr>
            <a:spLocks noGrp="1"/>
          </p:cNvSpPr>
          <p:nvPr>
            <p:ph type="dt" sz="half" idx="10"/>
          </p:nvPr>
        </p:nvSpPr>
        <p:spPr/>
        <p:txBody>
          <a:bodyPr/>
          <a:lstStyle/>
          <a:p>
            <a:fld id="{A67944CB-65A6-9047-96E0-513D255FB6DF}" type="datetimeFigureOut">
              <a:rPr lang="en-US" smtClean="0"/>
              <a:t>10/2/2024</a:t>
            </a:fld>
            <a:endParaRPr lang="en-US"/>
          </a:p>
        </p:txBody>
      </p:sp>
      <p:sp>
        <p:nvSpPr>
          <p:cNvPr id="5" name="Footer Placeholder 4">
            <a:extLst>
              <a:ext uri="{FF2B5EF4-FFF2-40B4-BE49-F238E27FC236}">
                <a16:creationId xmlns:a16="http://schemas.microsoft.com/office/drawing/2014/main" id="{93DA0986-68E6-B9C1-C61C-AA86B046FE4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513785E-D2F6-B874-08E0-B866452F1E34}"/>
              </a:ext>
            </a:extLst>
          </p:cNvPr>
          <p:cNvSpPr>
            <a:spLocks noGrp="1"/>
          </p:cNvSpPr>
          <p:nvPr>
            <p:ph type="sldNum" sz="quarter" idx="12"/>
          </p:nvPr>
        </p:nvSpPr>
        <p:spPr/>
        <p:txBody>
          <a:bodyPr/>
          <a:lstStyle/>
          <a:p>
            <a:fld id="{FC36459D-1C33-B04A-A0B1-51E173BF07DD}" type="slidenum">
              <a:rPr lang="en-US" smtClean="0"/>
              <a:t>‹#›</a:t>
            </a:fld>
            <a:endParaRPr lang="en-US"/>
          </a:p>
        </p:txBody>
      </p:sp>
    </p:spTree>
    <p:extLst>
      <p:ext uri="{BB962C8B-B14F-4D97-AF65-F5344CB8AC3E}">
        <p14:creationId xmlns:p14="http://schemas.microsoft.com/office/powerpoint/2010/main" val="14489885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4FDCE7-EF87-8FA0-75B3-B508A8F2F087}"/>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A49F2B39-7C74-582A-8F8B-EAA7AA838E68}"/>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43917E1-F635-DA3A-B205-B882A316D6A6}"/>
              </a:ext>
            </a:extLst>
          </p:cNvPr>
          <p:cNvSpPr>
            <a:spLocks noGrp="1"/>
          </p:cNvSpPr>
          <p:nvPr>
            <p:ph type="dt" sz="half" idx="10"/>
          </p:nvPr>
        </p:nvSpPr>
        <p:spPr/>
        <p:txBody>
          <a:bodyPr/>
          <a:lstStyle/>
          <a:p>
            <a:fld id="{A67944CB-65A6-9047-96E0-513D255FB6DF}" type="datetimeFigureOut">
              <a:rPr lang="en-US" smtClean="0"/>
              <a:t>10/2/2024</a:t>
            </a:fld>
            <a:endParaRPr lang="en-US"/>
          </a:p>
        </p:txBody>
      </p:sp>
      <p:sp>
        <p:nvSpPr>
          <p:cNvPr id="5" name="Footer Placeholder 4">
            <a:extLst>
              <a:ext uri="{FF2B5EF4-FFF2-40B4-BE49-F238E27FC236}">
                <a16:creationId xmlns:a16="http://schemas.microsoft.com/office/drawing/2014/main" id="{A6E5F851-B158-4B23-AA32-8A72AC56D8B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67540D5-678C-61D0-B03E-35B4E760CEA7}"/>
              </a:ext>
            </a:extLst>
          </p:cNvPr>
          <p:cNvSpPr>
            <a:spLocks noGrp="1"/>
          </p:cNvSpPr>
          <p:nvPr>
            <p:ph type="sldNum" sz="quarter" idx="12"/>
          </p:nvPr>
        </p:nvSpPr>
        <p:spPr/>
        <p:txBody>
          <a:bodyPr/>
          <a:lstStyle/>
          <a:p>
            <a:fld id="{FC36459D-1C33-B04A-A0B1-51E173BF07DD}" type="slidenum">
              <a:rPr lang="en-US" smtClean="0"/>
              <a:t>‹#›</a:t>
            </a:fld>
            <a:endParaRPr lang="en-US"/>
          </a:p>
        </p:txBody>
      </p:sp>
    </p:spTree>
    <p:extLst>
      <p:ext uri="{BB962C8B-B14F-4D97-AF65-F5344CB8AC3E}">
        <p14:creationId xmlns:p14="http://schemas.microsoft.com/office/powerpoint/2010/main" val="19405616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D81BDA-9AFD-F316-D30D-F8ADC3E9B84A}"/>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15945A01-D1D9-0853-5FA9-C4670027D2A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3FAFE161-1FAD-8615-38AA-5E22E15D94B1}"/>
              </a:ext>
            </a:extLst>
          </p:cNvPr>
          <p:cNvSpPr>
            <a:spLocks noGrp="1"/>
          </p:cNvSpPr>
          <p:nvPr>
            <p:ph type="dt" sz="half" idx="10"/>
          </p:nvPr>
        </p:nvSpPr>
        <p:spPr/>
        <p:txBody>
          <a:bodyPr/>
          <a:lstStyle/>
          <a:p>
            <a:fld id="{A67944CB-65A6-9047-96E0-513D255FB6DF}" type="datetimeFigureOut">
              <a:rPr lang="en-US" smtClean="0"/>
              <a:t>10/2/2024</a:t>
            </a:fld>
            <a:endParaRPr lang="en-US"/>
          </a:p>
        </p:txBody>
      </p:sp>
      <p:sp>
        <p:nvSpPr>
          <p:cNvPr id="5" name="Footer Placeholder 4">
            <a:extLst>
              <a:ext uri="{FF2B5EF4-FFF2-40B4-BE49-F238E27FC236}">
                <a16:creationId xmlns:a16="http://schemas.microsoft.com/office/drawing/2014/main" id="{62051F9C-AA35-E8D1-5FF0-3AF74D1E610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19086B1-99E7-950C-D07F-45BA95F7F610}"/>
              </a:ext>
            </a:extLst>
          </p:cNvPr>
          <p:cNvSpPr>
            <a:spLocks noGrp="1"/>
          </p:cNvSpPr>
          <p:nvPr>
            <p:ph type="sldNum" sz="quarter" idx="12"/>
          </p:nvPr>
        </p:nvSpPr>
        <p:spPr/>
        <p:txBody>
          <a:bodyPr/>
          <a:lstStyle/>
          <a:p>
            <a:fld id="{FC36459D-1C33-B04A-A0B1-51E173BF07DD}" type="slidenum">
              <a:rPr lang="en-US" smtClean="0"/>
              <a:t>‹#›</a:t>
            </a:fld>
            <a:endParaRPr lang="en-US"/>
          </a:p>
        </p:txBody>
      </p:sp>
    </p:spTree>
    <p:extLst>
      <p:ext uri="{BB962C8B-B14F-4D97-AF65-F5344CB8AC3E}">
        <p14:creationId xmlns:p14="http://schemas.microsoft.com/office/powerpoint/2010/main" val="23533082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018463-50A7-85C6-DDA6-875DDACADFF3}"/>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D745DFD-2278-07E3-A7AB-04F9C6B9E9B0}"/>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A0E3A59B-CE35-BFFF-732A-95075DA970A0}"/>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FE5B9825-4D1C-C179-EE7E-0206F0EF1F77}"/>
              </a:ext>
            </a:extLst>
          </p:cNvPr>
          <p:cNvSpPr>
            <a:spLocks noGrp="1"/>
          </p:cNvSpPr>
          <p:nvPr>
            <p:ph type="dt" sz="half" idx="10"/>
          </p:nvPr>
        </p:nvSpPr>
        <p:spPr/>
        <p:txBody>
          <a:bodyPr/>
          <a:lstStyle/>
          <a:p>
            <a:fld id="{A67944CB-65A6-9047-96E0-513D255FB6DF}" type="datetimeFigureOut">
              <a:rPr lang="en-US" smtClean="0"/>
              <a:t>10/2/2024</a:t>
            </a:fld>
            <a:endParaRPr lang="en-US"/>
          </a:p>
        </p:txBody>
      </p:sp>
      <p:sp>
        <p:nvSpPr>
          <p:cNvPr id="6" name="Footer Placeholder 5">
            <a:extLst>
              <a:ext uri="{FF2B5EF4-FFF2-40B4-BE49-F238E27FC236}">
                <a16:creationId xmlns:a16="http://schemas.microsoft.com/office/drawing/2014/main" id="{C8184653-42B5-2FC6-EF77-407EF4B14CD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28631AB-BEB8-F1F2-26F7-7EBF982DD0CA}"/>
              </a:ext>
            </a:extLst>
          </p:cNvPr>
          <p:cNvSpPr>
            <a:spLocks noGrp="1"/>
          </p:cNvSpPr>
          <p:nvPr>
            <p:ph type="sldNum" sz="quarter" idx="12"/>
          </p:nvPr>
        </p:nvSpPr>
        <p:spPr/>
        <p:txBody>
          <a:bodyPr/>
          <a:lstStyle/>
          <a:p>
            <a:fld id="{FC36459D-1C33-B04A-A0B1-51E173BF07DD}" type="slidenum">
              <a:rPr lang="en-US" smtClean="0"/>
              <a:t>‹#›</a:t>
            </a:fld>
            <a:endParaRPr lang="en-US"/>
          </a:p>
        </p:txBody>
      </p:sp>
    </p:spTree>
    <p:extLst>
      <p:ext uri="{BB962C8B-B14F-4D97-AF65-F5344CB8AC3E}">
        <p14:creationId xmlns:p14="http://schemas.microsoft.com/office/powerpoint/2010/main" val="27912740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4F0CB6-19FE-780C-7DDE-BCBF7391CEC2}"/>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7DAF0F76-4B56-88E7-43DA-DD8493CDDDA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3DFA187A-34D5-AF6B-6EFD-7C6D3092EAF8}"/>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BA829A17-5A82-D8A2-7219-884412C3A1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4101BB6F-D990-85C9-0185-86E2250068EC}"/>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26C4066F-7C79-ACA5-E535-03E1FE4B143B}"/>
              </a:ext>
            </a:extLst>
          </p:cNvPr>
          <p:cNvSpPr>
            <a:spLocks noGrp="1"/>
          </p:cNvSpPr>
          <p:nvPr>
            <p:ph type="dt" sz="half" idx="10"/>
          </p:nvPr>
        </p:nvSpPr>
        <p:spPr/>
        <p:txBody>
          <a:bodyPr/>
          <a:lstStyle/>
          <a:p>
            <a:fld id="{A67944CB-65A6-9047-96E0-513D255FB6DF}" type="datetimeFigureOut">
              <a:rPr lang="en-US" smtClean="0"/>
              <a:t>10/2/2024</a:t>
            </a:fld>
            <a:endParaRPr lang="en-US"/>
          </a:p>
        </p:txBody>
      </p:sp>
      <p:sp>
        <p:nvSpPr>
          <p:cNvPr id="8" name="Footer Placeholder 7">
            <a:extLst>
              <a:ext uri="{FF2B5EF4-FFF2-40B4-BE49-F238E27FC236}">
                <a16:creationId xmlns:a16="http://schemas.microsoft.com/office/drawing/2014/main" id="{F430DB65-B8E9-98A0-44BD-9D10DBDBF02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49AD0AF-EC1B-A9A5-EFC0-CC8243F08625}"/>
              </a:ext>
            </a:extLst>
          </p:cNvPr>
          <p:cNvSpPr>
            <a:spLocks noGrp="1"/>
          </p:cNvSpPr>
          <p:nvPr>
            <p:ph type="sldNum" sz="quarter" idx="12"/>
          </p:nvPr>
        </p:nvSpPr>
        <p:spPr/>
        <p:txBody>
          <a:bodyPr/>
          <a:lstStyle/>
          <a:p>
            <a:fld id="{FC36459D-1C33-B04A-A0B1-51E173BF07DD}" type="slidenum">
              <a:rPr lang="en-US" smtClean="0"/>
              <a:t>‹#›</a:t>
            </a:fld>
            <a:endParaRPr lang="en-US"/>
          </a:p>
        </p:txBody>
      </p:sp>
    </p:spTree>
    <p:extLst>
      <p:ext uri="{BB962C8B-B14F-4D97-AF65-F5344CB8AC3E}">
        <p14:creationId xmlns:p14="http://schemas.microsoft.com/office/powerpoint/2010/main" val="41471258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E4296E-954F-536B-09E1-79D678CC9467}"/>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5EFDEFE5-1E90-6C12-8057-A786688F4642}"/>
              </a:ext>
            </a:extLst>
          </p:cNvPr>
          <p:cNvSpPr>
            <a:spLocks noGrp="1"/>
          </p:cNvSpPr>
          <p:nvPr>
            <p:ph type="dt" sz="half" idx="10"/>
          </p:nvPr>
        </p:nvSpPr>
        <p:spPr/>
        <p:txBody>
          <a:bodyPr/>
          <a:lstStyle/>
          <a:p>
            <a:fld id="{A67944CB-65A6-9047-96E0-513D255FB6DF}" type="datetimeFigureOut">
              <a:rPr lang="en-US" smtClean="0"/>
              <a:t>10/2/2024</a:t>
            </a:fld>
            <a:endParaRPr lang="en-US"/>
          </a:p>
        </p:txBody>
      </p:sp>
      <p:sp>
        <p:nvSpPr>
          <p:cNvPr id="4" name="Footer Placeholder 3">
            <a:extLst>
              <a:ext uri="{FF2B5EF4-FFF2-40B4-BE49-F238E27FC236}">
                <a16:creationId xmlns:a16="http://schemas.microsoft.com/office/drawing/2014/main" id="{A26E1CA5-8320-1CF4-721B-5E2FE9F0EAC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E9E4B99-5407-0DB3-C23F-3CCB511FAB7A}"/>
              </a:ext>
            </a:extLst>
          </p:cNvPr>
          <p:cNvSpPr>
            <a:spLocks noGrp="1"/>
          </p:cNvSpPr>
          <p:nvPr>
            <p:ph type="sldNum" sz="quarter" idx="12"/>
          </p:nvPr>
        </p:nvSpPr>
        <p:spPr/>
        <p:txBody>
          <a:bodyPr/>
          <a:lstStyle/>
          <a:p>
            <a:fld id="{FC36459D-1C33-B04A-A0B1-51E173BF07DD}" type="slidenum">
              <a:rPr lang="en-US" smtClean="0"/>
              <a:t>‹#›</a:t>
            </a:fld>
            <a:endParaRPr lang="en-US"/>
          </a:p>
        </p:txBody>
      </p:sp>
    </p:spTree>
    <p:extLst>
      <p:ext uri="{BB962C8B-B14F-4D97-AF65-F5344CB8AC3E}">
        <p14:creationId xmlns:p14="http://schemas.microsoft.com/office/powerpoint/2010/main" val="39790132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CF53E1B-5621-DD3E-8212-74770CFAC354}"/>
              </a:ext>
            </a:extLst>
          </p:cNvPr>
          <p:cNvSpPr>
            <a:spLocks noGrp="1"/>
          </p:cNvSpPr>
          <p:nvPr>
            <p:ph type="dt" sz="half" idx="10"/>
          </p:nvPr>
        </p:nvSpPr>
        <p:spPr/>
        <p:txBody>
          <a:bodyPr/>
          <a:lstStyle/>
          <a:p>
            <a:fld id="{A67944CB-65A6-9047-96E0-513D255FB6DF}" type="datetimeFigureOut">
              <a:rPr lang="en-US" smtClean="0"/>
              <a:t>10/2/2024</a:t>
            </a:fld>
            <a:endParaRPr lang="en-US"/>
          </a:p>
        </p:txBody>
      </p:sp>
      <p:sp>
        <p:nvSpPr>
          <p:cNvPr id="3" name="Footer Placeholder 2">
            <a:extLst>
              <a:ext uri="{FF2B5EF4-FFF2-40B4-BE49-F238E27FC236}">
                <a16:creationId xmlns:a16="http://schemas.microsoft.com/office/drawing/2014/main" id="{FE56364E-DB72-D979-57F8-7D17BB01F85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033332C-796C-C57E-F4D7-04649BE48586}"/>
              </a:ext>
            </a:extLst>
          </p:cNvPr>
          <p:cNvSpPr>
            <a:spLocks noGrp="1"/>
          </p:cNvSpPr>
          <p:nvPr>
            <p:ph type="sldNum" sz="quarter" idx="12"/>
          </p:nvPr>
        </p:nvSpPr>
        <p:spPr/>
        <p:txBody>
          <a:bodyPr/>
          <a:lstStyle/>
          <a:p>
            <a:fld id="{FC36459D-1C33-B04A-A0B1-51E173BF07DD}" type="slidenum">
              <a:rPr lang="en-US" smtClean="0"/>
              <a:t>‹#›</a:t>
            </a:fld>
            <a:endParaRPr lang="en-US"/>
          </a:p>
        </p:txBody>
      </p:sp>
    </p:spTree>
    <p:extLst>
      <p:ext uri="{BB962C8B-B14F-4D97-AF65-F5344CB8AC3E}">
        <p14:creationId xmlns:p14="http://schemas.microsoft.com/office/powerpoint/2010/main" val="24233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4C0337-3A74-3C61-8A3C-48C37894601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159E13CE-363D-CAE8-DB4D-B09D9645C96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F41DCBEC-1869-4080-A70C-FDAAD64E685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20A531D0-293E-8909-E261-851D2524340B}"/>
              </a:ext>
            </a:extLst>
          </p:cNvPr>
          <p:cNvSpPr>
            <a:spLocks noGrp="1"/>
          </p:cNvSpPr>
          <p:nvPr>
            <p:ph type="dt" sz="half" idx="10"/>
          </p:nvPr>
        </p:nvSpPr>
        <p:spPr/>
        <p:txBody>
          <a:bodyPr/>
          <a:lstStyle/>
          <a:p>
            <a:fld id="{A67944CB-65A6-9047-96E0-513D255FB6DF}" type="datetimeFigureOut">
              <a:rPr lang="en-US" smtClean="0"/>
              <a:t>10/2/2024</a:t>
            </a:fld>
            <a:endParaRPr lang="en-US"/>
          </a:p>
        </p:txBody>
      </p:sp>
      <p:sp>
        <p:nvSpPr>
          <p:cNvPr id="6" name="Footer Placeholder 5">
            <a:extLst>
              <a:ext uri="{FF2B5EF4-FFF2-40B4-BE49-F238E27FC236}">
                <a16:creationId xmlns:a16="http://schemas.microsoft.com/office/drawing/2014/main" id="{F280F660-8852-9982-7B71-A351249470E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8D20EE1-82D8-886C-E012-17AA6E32C539}"/>
              </a:ext>
            </a:extLst>
          </p:cNvPr>
          <p:cNvSpPr>
            <a:spLocks noGrp="1"/>
          </p:cNvSpPr>
          <p:nvPr>
            <p:ph type="sldNum" sz="quarter" idx="12"/>
          </p:nvPr>
        </p:nvSpPr>
        <p:spPr/>
        <p:txBody>
          <a:bodyPr/>
          <a:lstStyle/>
          <a:p>
            <a:fld id="{FC36459D-1C33-B04A-A0B1-51E173BF07DD}" type="slidenum">
              <a:rPr lang="en-US" smtClean="0"/>
              <a:t>‹#›</a:t>
            </a:fld>
            <a:endParaRPr lang="en-US"/>
          </a:p>
        </p:txBody>
      </p:sp>
    </p:spTree>
    <p:extLst>
      <p:ext uri="{BB962C8B-B14F-4D97-AF65-F5344CB8AC3E}">
        <p14:creationId xmlns:p14="http://schemas.microsoft.com/office/powerpoint/2010/main" val="177511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269F51-DB46-5C86-CB1D-4ED0777C654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335FECD8-99DC-C4CC-9069-EB0759FCF40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51201FF-0624-5F20-E590-85BD3908D0D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F4BE316-B46D-2945-E14B-1AD18D03E052}"/>
              </a:ext>
            </a:extLst>
          </p:cNvPr>
          <p:cNvSpPr>
            <a:spLocks noGrp="1"/>
          </p:cNvSpPr>
          <p:nvPr>
            <p:ph type="dt" sz="half" idx="10"/>
          </p:nvPr>
        </p:nvSpPr>
        <p:spPr/>
        <p:txBody>
          <a:bodyPr/>
          <a:lstStyle/>
          <a:p>
            <a:fld id="{A67944CB-65A6-9047-96E0-513D255FB6DF}" type="datetimeFigureOut">
              <a:rPr lang="en-US" smtClean="0"/>
              <a:t>10/2/2024</a:t>
            </a:fld>
            <a:endParaRPr lang="en-US"/>
          </a:p>
        </p:txBody>
      </p:sp>
      <p:sp>
        <p:nvSpPr>
          <p:cNvPr id="6" name="Footer Placeholder 5">
            <a:extLst>
              <a:ext uri="{FF2B5EF4-FFF2-40B4-BE49-F238E27FC236}">
                <a16:creationId xmlns:a16="http://schemas.microsoft.com/office/drawing/2014/main" id="{0E49F901-5798-E325-E480-071450192C7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EBB3F69-AF29-14A3-D010-6E13A7362E58}"/>
              </a:ext>
            </a:extLst>
          </p:cNvPr>
          <p:cNvSpPr>
            <a:spLocks noGrp="1"/>
          </p:cNvSpPr>
          <p:nvPr>
            <p:ph type="sldNum" sz="quarter" idx="12"/>
          </p:nvPr>
        </p:nvSpPr>
        <p:spPr/>
        <p:txBody>
          <a:bodyPr/>
          <a:lstStyle/>
          <a:p>
            <a:fld id="{FC36459D-1C33-B04A-A0B1-51E173BF07DD}" type="slidenum">
              <a:rPr lang="en-US" smtClean="0"/>
              <a:t>‹#›</a:t>
            </a:fld>
            <a:endParaRPr lang="en-US"/>
          </a:p>
        </p:txBody>
      </p:sp>
    </p:spTree>
    <p:extLst>
      <p:ext uri="{BB962C8B-B14F-4D97-AF65-F5344CB8AC3E}">
        <p14:creationId xmlns:p14="http://schemas.microsoft.com/office/powerpoint/2010/main" val="4704727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767683-1DA2-9A73-1C3B-9D8AB6CB8154}"/>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69A0659-EB98-88A5-CA64-77F729357673}"/>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5C8DB01-B887-674D-A86C-A83C47819AF2}"/>
              </a:ext>
            </a:extLst>
          </p:cNvPr>
          <p:cNvSpPr>
            <a:spLocks noGrp="1"/>
          </p:cNvSpPr>
          <p:nvPr>
            <p:ph type="dt" sz="half" idx="10"/>
          </p:nvPr>
        </p:nvSpPr>
        <p:spPr/>
        <p:txBody>
          <a:bodyPr/>
          <a:lstStyle/>
          <a:p>
            <a:fld id="{A67944CB-65A6-9047-96E0-513D255FB6DF}" type="datetimeFigureOut">
              <a:rPr lang="en-US" smtClean="0"/>
              <a:t>10/2/2024</a:t>
            </a:fld>
            <a:endParaRPr lang="en-US"/>
          </a:p>
        </p:txBody>
      </p:sp>
      <p:sp>
        <p:nvSpPr>
          <p:cNvPr id="5" name="Footer Placeholder 4">
            <a:extLst>
              <a:ext uri="{FF2B5EF4-FFF2-40B4-BE49-F238E27FC236}">
                <a16:creationId xmlns:a16="http://schemas.microsoft.com/office/drawing/2014/main" id="{6D406C88-B7E1-65A3-4ABF-D0D5802953C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C3C2D11-4276-1A53-3095-857957000293}"/>
              </a:ext>
            </a:extLst>
          </p:cNvPr>
          <p:cNvSpPr>
            <a:spLocks noGrp="1"/>
          </p:cNvSpPr>
          <p:nvPr>
            <p:ph type="sldNum" sz="quarter" idx="12"/>
          </p:nvPr>
        </p:nvSpPr>
        <p:spPr/>
        <p:txBody>
          <a:bodyPr/>
          <a:lstStyle/>
          <a:p>
            <a:fld id="{FC36459D-1C33-B04A-A0B1-51E173BF07DD}" type="slidenum">
              <a:rPr lang="en-US" smtClean="0"/>
              <a:t>‹#›</a:t>
            </a:fld>
            <a:endParaRPr lang="en-US"/>
          </a:p>
        </p:txBody>
      </p:sp>
    </p:spTree>
    <p:extLst>
      <p:ext uri="{BB962C8B-B14F-4D97-AF65-F5344CB8AC3E}">
        <p14:creationId xmlns:p14="http://schemas.microsoft.com/office/powerpoint/2010/main" val="18809869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75E5642-1944-D9A6-D084-B8767C59BA90}"/>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FAA45453-F855-AC3F-21AC-0C7EFEBBF032}"/>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7DB82C67-2DDD-CA0D-20FC-EBFC89BC95F1}"/>
              </a:ext>
            </a:extLst>
          </p:cNvPr>
          <p:cNvSpPr>
            <a:spLocks noGrp="1"/>
          </p:cNvSpPr>
          <p:nvPr>
            <p:ph type="dt" sz="half" idx="10"/>
          </p:nvPr>
        </p:nvSpPr>
        <p:spPr/>
        <p:txBody>
          <a:bodyPr/>
          <a:lstStyle/>
          <a:p>
            <a:fld id="{A67944CB-65A6-9047-96E0-513D255FB6DF}" type="datetimeFigureOut">
              <a:rPr lang="en-US" smtClean="0"/>
              <a:t>10/2/2024</a:t>
            </a:fld>
            <a:endParaRPr lang="en-US"/>
          </a:p>
        </p:txBody>
      </p:sp>
      <p:sp>
        <p:nvSpPr>
          <p:cNvPr id="5" name="Footer Placeholder 4">
            <a:extLst>
              <a:ext uri="{FF2B5EF4-FFF2-40B4-BE49-F238E27FC236}">
                <a16:creationId xmlns:a16="http://schemas.microsoft.com/office/drawing/2014/main" id="{1DAEDFB7-4F86-10FC-F9A7-217B7625DE4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6F9975B-2807-9E31-2991-1E982E90F124}"/>
              </a:ext>
            </a:extLst>
          </p:cNvPr>
          <p:cNvSpPr>
            <a:spLocks noGrp="1"/>
          </p:cNvSpPr>
          <p:nvPr>
            <p:ph type="sldNum" sz="quarter" idx="12"/>
          </p:nvPr>
        </p:nvSpPr>
        <p:spPr/>
        <p:txBody>
          <a:bodyPr/>
          <a:lstStyle/>
          <a:p>
            <a:fld id="{FC36459D-1C33-B04A-A0B1-51E173BF07DD}" type="slidenum">
              <a:rPr lang="en-US" smtClean="0"/>
              <a:t>‹#›</a:t>
            </a:fld>
            <a:endParaRPr lang="en-US"/>
          </a:p>
        </p:txBody>
      </p:sp>
    </p:spTree>
    <p:extLst>
      <p:ext uri="{BB962C8B-B14F-4D97-AF65-F5344CB8AC3E}">
        <p14:creationId xmlns:p14="http://schemas.microsoft.com/office/powerpoint/2010/main" val="42108432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2FC1805-8A9F-2335-4867-D8CF1381B8E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3083867C-3884-FC7C-6EEE-903DE184BCC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FBB4F8A-DAE4-A421-2DA9-3BC2F5CCCA1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67944CB-65A6-9047-96E0-513D255FB6DF}" type="datetimeFigureOut">
              <a:rPr lang="en-US" smtClean="0"/>
              <a:t>10/2/2024</a:t>
            </a:fld>
            <a:endParaRPr lang="en-US"/>
          </a:p>
        </p:txBody>
      </p:sp>
      <p:sp>
        <p:nvSpPr>
          <p:cNvPr id="5" name="Footer Placeholder 4">
            <a:extLst>
              <a:ext uri="{FF2B5EF4-FFF2-40B4-BE49-F238E27FC236}">
                <a16:creationId xmlns:a16="http://schemas.microsoft.com/office/drawing/2014/main" id="{A0F3C2DA-F58F-9558-ABC3-6C736725546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A5374676-FCF2-0F6A-0F79-D78864F84B4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C36459D-1C33-B04A-A0B1-51E173BF07DD}" type="slidenum">
              <a:rPr lang="en-US" smtClean="0"/>
              <a:t>‹#›</a:t>
            </a:fld>
            <a:endParaRPr lang="en-US"/>
          </a:p>
        </p:txBody>
      </p:sp>
    </p:spTree>
    <p:extLst>
      <p:ext uri="{BB962C8B-B14F-4D97-AF65-F5344CB8AC3E}">
        <p14:creationId xmlns:p14="http://schemas.microsoft.com/office/powerpoint/2010/main" val="15855650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diagramLayout" Target="../diagrams/layout1.xml"/><Relationship Id="rId7" Type="http://schemas.openxmlformats.org/officeDocument/2006/relationships/image" Target="../media/image10.jpe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8" Type="http://schemas.openxmlformats.org/officeDocument/2006/relationships/diagramQuickStyle" Target="../diagrams/quickStyle2.xml"/><Relationship Id="rId3" Type="http://schemas.openxmlformats.org/officeDocument/2006/relationships/image" Target="../media/image13.jpeg"/><Relationship Id="rId7" Type="http://schemas.openxmlformats.org/officeDocument/2006/relationships/diagramLayout" Target="../diagrams/layout2.xml"/><Relationship Id="rId2" Type="http://schemas.openxmlformats.org/officeDocument/2006/relationships/image" Target="../media/image12.jpeg"/><Relationship Id="rId1" Type="http://schemas.openxmlformats.org/officeDocument/2006/relationships/slideLayout" Target="../slideLayouts/slideLayout2.xml"/><Relationship Id="rId6" Type="http://schemas.openxmlformats.org/officeDocument/2006/relationships/diagramData" Target="../diagrams/data2.xml"/><Relationship Id="rId5" Type="http://schemas.openxmlformats.org/officeDocument/2006/relationships/image" Target="../media/image15.jpeg"/><Relationship Id="rId10" Type="http://schemas.microsoft.com/office/2007/relationships/diagramDrawing" Target="../diagrams/drawing2.xml"/><Relationship Id="rId4" Type="http://schemas.openxmlformats.org/officeDocument/2006/relationships/image" Target="../media/image14.jpeg"/><Relationship Id="rId9" Type="http://schemas.openxmlformats.org/officeDocument/2006/relationships/diagramColors" Target="../diagrams/colors2.xml"/></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hyperlink" Target="https://youtu.be/z0KdbuKTHec"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4.jpeg"/><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jpeg"/></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png"/><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16.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31.jpeg"/><Relationship Id="rId7" Type="http://schemas.openxmlformats.org/officeDocument/2006/relationships/image" Target="../media/image33.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32.png"/><Relationship Id="rId11" Type="http://schemas.openxmlformats.org/officeDocument/2006/relationships/image" Target="../media/image37.png"/><Relationship Id="rId5" Type="http://schemas.openxmlformats.org/officeDocument/2006/relationships/hyperlink" Target="mailto:hwb@uwtsd.ac.uk" TargetMode="External"/><Relationship Id="rId10" Type="http://schemas.openxmlformats.org/officeDocument/2006/relationships/image" Target="../media/image36.jpeg"/><Relationship Id="rId4" Type="http://schemas.openxmlformats.org/officeDocument/2006/relationships/hyperlink" Target="mailto:r.lloyd@uwtsd.ac.uk" TargetMode="External"/><Relationship Id="rId9" Type="http://schemas.openxmlformats.org/officeDocument/2006/relationships/image" Target="../media/image35.jpeg"/></Relationships>
</file>

<file path=ppt/slides/_rels/slide17.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3.jpeg"/><Relationship Id="rId7" Type="http://schemas.openxmlformats.org/officeDocument/2006/relationships/diagramColors" Target="../diagrams/colors3.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9.xml.rels><?xml version="1.0" encoding="UTF-8" standalone="yes"?>
<Relationships xmlns="http://schemas.openxmlformats.org/package/2006/relationships"><Relationship Id="rId3" Type="http://schemas.openxmlformats.org/officeDocument/2006/relationships/hyperlink" Target="https://www.google.co.uk/search?q=what+is+a+criminal+investigastion&amp;sca_esv=251b1afa33144db8&amp;biw=1872&amp;bih=932&amp;tbm=vid&amp;sxsrf=ACQVn0_loTxwxrn36pMg59cxfSezVwegEw%3A1706613946529&amp;ei=uty4ZeD4H5a7hbIPjemKiA0&amp;ved=0ahUKEwjgvbSwgIWEAxWWXUEAHY20AtEQ4dUDCA0&amp;uact=5&amp;oq=what+is+a+criminal+investigastion&amp;gs_lp=Eg1nd3Mtd2l6LXZpZGVvIiF3aGF0IGlzIGEgY3JpbWluYWwgaW52ZXN0aWdhc3Rpb25I4ElQAFjIR3ABeACQAQGYAYUDoAH7G6oBCTIxLjExLjEuMbgBA8gBAPgBAcICBBAjGCfCAgoQABiABBiKBRhDwgIFEAAYgATCAg4QABiABBiKBRixAxiDAcICCxAAGIAEGLEDGIMBwgIIEAAYgAQYsQPCAgsQABiABBiKBRixA8ICCxAAGIAEGIoFGIYDwgIHEAAYgAQYCsICCBAAGIAEGKIE&amp;sclient=gws-wiz-video#fpstate=ive&amp;vld=cid:52cb78c7,vid:W_5yU-xK-Lw,st:0" TargetMode="External"/><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hyperlink" Target="https://www.gov.uk/guidance/police-and-criminal-evidence-act-1984-pace-codes-of-practice"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5.xml"/><Relationship Id="rId7" Type="http://schemas.openxmlformats.org/officeDocument/2006/relationships/image" Target="../media/image41.jpeg"/><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3.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42.png"/><Relationship Id="rId7" Type="http://schemas.openxmlformats.org/officeDocument/2006/relationships/diagramColors" Target="../diagrams/colors6.xml"/><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s>
</file>

<file path=ppt/slides/_rels/slide2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27.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8" Type="http://schemas.microsoft.com/office/2007/relationships/diagramDrawing" Target="../diagrams/drawing9.xml"/><Relationship Id="rId3" Type="http://schemas.openxmlformats.org/officeDocument/2006/relationships/image" Target="../media/image45.jpeg"/><Relationship Id="rId7" Type="http://schemas.openxmlformats.org/officeDocument/2006/relationships/diagramColors" Target="../diagrams/colors9.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QuickStyle" Target="../diagrams/quickStyle9.xml"/><Relationship Id="rId5" Type="http://schemas.openxmlformats.org/officeDocument/2006/relationships/diagramLayout" Target="../diagrams/layout9.xml"/><Relationship Id="rId4" Type="http://schemas.openxmlformats.org/officeDocument/2006/relationships/diagramData" Target="../diagrams/data9.xml"/></Relationships>
</file>

<file path=ppt/slides/_rels/slide2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48.jpeg"/><Relationship Id="rId4" Type="http://schemas.openxmlformats.org/officeDocument/2006/relationships/image" Target="../media/image47.svg"/></Relationships>
</file>

<file path=ppt/slides/_rels/slide31.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34.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37.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hyperlink" Target="https://www.youtube.com/watch?v=CXIxwQ_oZ74" TargetMode="Externa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5" name="Rectangle 1034">
            <a:extLst>
              <a:ext uri="{FF2B5EF4-FFF2-40B4-BE49-F238E27FC236}">
                <a16:creationId xmlns:a16="http://schemas.microsoft.com/office/drawing/2014/main" id="{E6659C6F-A29D-4D83-86DA-5B0289733C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9" cy="6858000"/>
          </a:xfrm>
          <a:prstGeom prst="rect">
            <a:avLst/>
          </a:prstGeom>
          <a:solidFill>
            <a:schemeClr val="tx1">
              <a:lumMod val="95000"/>
              <a:lumOff val="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It's time to stop defending the police and acknowledge the truth: our  policing system is broken">
            <a:extLst>
              <a:ext uri="{FF2B5EF4-FFF2-40B4-BE49-F238E27FC236}">
                <a16:creationId xmlns:a16="http://schemas.microsoft.com/office/drawing/2014/main" id="{D85594FF-2664-C264-6649-D07718E1770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162" r="22639" b="1"/>
          <a:stretch/>
        </p:blipFill>
        <p:spPr bwMode="auto">
          <a:xfrm>
            <a:off x="4472902" y="18"/>
            <a:ext cx="4049486" cy="368138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Police evidence bags for ensuring that evidential items remain  uncontaminated - License, download or print for £37.20 | Photos | Picfair">
            <a:extLst>
              <a:ext uri="{FF2B5EF4-FFF2-40B4-BE49-F238E27FC236}">
                <a16:creationId xmlns:a16="http://schemas.microsoft.com/office/drawing/2014/main" id="{A576A249-A428-B5F5-3035-E7843FA4829A}"/>
              </a:ext>
            </a:extLst>
          </p:cNvPr>
          <p:cNvPicPr>
            <a:picLocks noChangeAspect="1" noChangeArrowheads="1"/>
          </p:cNvPicPr>
          <p:nvPr/>
        </p:nvPicPr>
        <p:blipFill rotWithShape="1">
          <a:blip r:embed="rId3">
            <a:alphaModFix/>
            <a:extLst>
              <a:ext uri="{28A0092B-C50C-407E-A947-70E740481C1C}">
                <a14:useLocalDpi xmlns:a14="http://schemas.microsoft.com/office/drawing/2010/main" val="0"/>
              </a:ext>
            </a:extLst>
          </a:blip>
          <a:srcRect l="320" r="1" b="1"/>
          <a:stretch/>
        </p:blipFill>
        <p:spPr bwMode="auto">
          <a:xfrm>
            <a:off x="8522390" y="-7"/>
            <a:ext cx="3669610" cy="368140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ow To Conduct A Quality Internal Investigation">
            <a:extLst>
              <a:ext uri="{FF2B5EF4-FFF2-40B4-BE49-F238E27FC236}">
                <a16:creationId xmlns:a16="http://schemas.microsoft.com/office/drawing/2014/main" id="{5F2FF93B-BF30-EAA1-A60A-2112434AADED}"/>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2" b="38158"/>
          <a:stretch/>
        </p:blipFill>
        <p:spPr bwMode="auto">
          <a:xfrm>
            <a:off x="4472902" y="3681405"/>
            <a:ext cx="7719098" cy="3176595"/>
          </a:xfrm>
          <a:prstGeom prst="rect">
            <a:avLst/>
          </a:prstGeom>
          <a:noFill/>
          <a:extLst>
            <a:ext uri="{909E8E84-426E-40DD-AFC4-6F175D3DCCD1}">
              <a14:hiddenFill xmlns:a14="http://schemas.microsoft.com/office/drawing/2010/main">
                <a:solidFill>
                  <a:srgbClr val="FFFFFF"/>
                </a:solidFill>
              </a14:hiddenFill>
            </a:ext>
          </a:extLst>
        </p:spPr>
      </p:pic>
      <p:sp>
        <p:nvSpPr>
          <p:cNvPr id="1037" name="Rectangle 1036">
            <a:extLst>
              <a:ext uri="{FF2B5EF4-FFF2-40B4-BE49-F238E27FC236}">
                <a16:creationId xmlns:a16="http://schemas.microsoft.com/office/drawing/2014/main" id="{890DEF05-784E-4B61-89E4-04C4ECF4E5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43000">
                <a:schemeClr val="tx1">
                  <a:lumMod val="95000"/>
                  <a:lumOff val="5000"/>
                </a:schemeClr>
              </a:gs>
              <a:gs pos="81000">
                <a:schemeClr val="tx1">
                  <a:lumMod val="95000"/>
                  <a:lumOff val="5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6D96340-A384-437C-8AC8-BAC06CE8E223}"/>
              </a:ext>
            </a:extLst>
          </p:cNvPr>
          <p:cNvSpPr>
            <a:spLocks noGrp="1"/>
          </p:cNvSpPr>
          <p:nvPr>
            <p:ph type="ctrTitle"/>
          </p:nvPr>
        </p:nvSpPr>
        <p:spPr>
          <a:xfrm>
            <a:off x="838199" y="1115219"/>
            <a:ext cx="6884773" cy="2387600"/>
          </a:xfrm>
        </p:spPr>
        <p:txBody>
          <a:bodyPr>
            <a:normAutofit/>
          </a:bodyPr>
          <a:lstStyle/>
          <a:p>
            <a:pPr algn="l"/>
            <a:r>
              <a:rPr lang="en-US" sz="5000" dirty="0">
                <a:solidFill>
                  <a:schemeClr val="bg1"/>
                </a:solidFill>
              </a:rPr>
              <a:t>BMCP6003 </a:t>
            </a:r>
            <a:br>
              <a:rPr lang="en-US" sz="5000" dirty="0">
                <a:solidFill>
                  <a:schemeClr val="bg1"/>
                </a:solidFill>
              </a:rPr>
            </a:br>
            <a:r>
              <a:rPr lang="en-US" sz="5000" dirty="0">
                <a:solidFill>
                  <a:schemeClr val="bg1"/>
                </a:solidFill>
              </a:rPr>
              <a:t>Conducting Investigations </a:t>
            </a:r>
          </a:p>
        </p:txBody>
      </p:sp>
      <p:sp>
        <p:nvSpPr>
          <p:cNvPr id="3" name="Subtitle 2">
            <a:extLst>
              <a:ext uri="{FF2B5EF4-FFF2-40B4-BE49-F238E27FC236}">
                <a16:creationId xmlns:a16="http://schemas.microsoft.com/office/drawing/2014/main" id="{9112404C-3D32-2206-D69E-CF3D3E770A48}"/>
              </a:ext>
            </a:extLst>
          </p:cNvPr>
          <p:cNvSpPr>
            <a:spLocks noGrp="1"/>
          </p:cNvSpPr>
          <p:nvPr>
            <p:ph type="subTitle" idx="1"/>
          </p:nvPr>
        </p:nvSpPr>
        <p:spPr>
          <a:xfrm>
            <a:off x="838200" y="3902075"/>
            <a:ext cx="5395912" cy="1655762"/>
          </a:xfrm>
        </p:spPr>
        <p:txBody>
          <a:bodyPr>
            <a:normAutofit/>
          </a:bodyPr>
          <a:lstStyle/>
          <a:p>
            <a:pPr algn="l"/>
            <a:endParaRPr lang="en-US" sz="2000" dirty="0">
              <a:solidFill>
                <a:schemeClr val="bg1"/>
              </a:solidFill>
            </a:endParaRPr>
          </a:p>
          <a:p>
            <a:pPr algn="l"/>
            <a:r>
              <a:rPr lang="en-US" sz="2000" dirty="0">
                <a:solidFill>
                  <a:schemeClr val="bg1"/>
                </a:solidFill>
              </a:rPr>
              <a:t>Sadie France </a:t>
            </a:r>
          </a:p>
          <a:p>
            <a:pPr algn="l"/>
            <a:r>
              <a:rPr lang="en-US" sz="2000" dirty="0">
                <a:solidFill>
                  <a:schemeClr val="bg1"/>
                </a:solidFill>
              </a:rPr>
              <a:t>s.france@uwtsd.ac.uk</a:t>
            </a:r>
          </a:p>
          <a:p>
            <a:pPr algn="l"/>
            <a:endParaRPr lang="en-US" sz="2000" dirty="0">
              <a:solidFill>
                <a:schemeClr val="bg1"/>
              </a:solidFill>
            </a:endParaRPr>
          </a:p>
          <a:p>
            <a:pPr algn="l"/>
            <a:endParaRPr lang="en-US" sz="2000" dirty="0">
              <a:solidFill>
                <a:schemeClr val="bg1"/>
              </a:solidFill>
            </a:endParaRPr>
          </a:p>
          <a:p>
            <a:pPr algn="l"/>
            <a:endParaRPr lang="en-US" sz="2000" dirty="0">
              <a:solidFill>
                <a:schemeClr val="bg1"/>
              </a:solidFill>
            </a:endParaRPr>
          </a:p>
        </p:txBody>
      </p:sp>
      <p:cxnSp>
        <p:nvCxnSpPr>
          <p:cNvPr id="1039" name="Straight Connector 1038">
            <a:extLst>
              <a:ext uri="{FF2B5EF4-FFF2-40B4-BE49-F238E27FC236}">
                <a16:creationId xmlns:a16="http://schemas.microsoft.com/office/drawing/2014/main" id="{C41BAEC7-F7B0-4224-8B18-8F74B7D87F0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3681408"/>
            <a:ext cx="11353799"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699405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D45ECA-0952-930E-1951-1813D1785BFD}"/>
              </a:ext>
            </a:extLst>
          </p:cNvPr>
          <p:cNvSpPr>
            <a:spLocks noGrp="1"/>
          </p:cNvSpPr>
          <p:nvPr>
            <p:ph type="title"/>
          </p:nvPr>
        </p:nvSpPr>
        <p:spPr/>
        <p:txBody>
          <a:bodyPr/>
          <a:lstStyle/>
          <a:p>
            <a:r>
              <a:rPr lang="en-GB" b="1" dirty="0">
                <a:solidFill>
                  <a:srgbClr val="FF0000"/>
                </a:solidFill>
              </a:rPr>
              <a:t>Warning!!!</a:t>
            </a:r>
          </a:p>
        </p:txBody>
      </p:sp>
      <p:sp>
        <p:nvSpPr>
          <p:cNvPr id="3" name="Content Placeholder 2">
            <a:extLst>
              <a:ext uri="{FF2B5EF4-FFF2-40B4-BE49-F238E27FC236}">
                <a16:creationId xmlns:a16="http://schemas.microsoft.com/office/drawing/2014/main" id="{783E4020-4435-6A6E-5986-0E140BBB01F0}"/>
              </a:ext>
            </a:extLst>
          </p:cNvPr>
          <p:cNvSpPr>
            <a:spLocks noGrp="1"/>
          </p:cNvSpPr>
          <p:nvPr>
            <p:ph idx="1"/>
          </p:nvPr>
        </p:nvSpPr>
        <p:spPr>
          <a:xfrm>
            <a:off x="787400" y="2073275"/>
            <a:ext cx="10515600" cy="4351338"/>
          </a:xfrm>
        </p:spPr>
        <p:txBody>
          <a:bodyPr/>
          <a:lstStyle/>
          <a:p>
            <a:pPr marL="0" indent="0">
              <a:buNone/>
            </a:pPr>
            <a:r>
              <a:rPr lang="en-GB" dirty="0"/>
              <a:t> The module will include some sensitive content.</a:t>
            </a:r>
          </a:p>
          <a:p>
            <a:endParaRPr lang="en-GB" dirty="0"/>
          </a:p>
        </p:txBody>
      </p:sp>
      <p:pic>
        <p:nvPicPr>
          <p:cNvPr id="1026" name="Picture 2" descr="Premium Vector | Sensitive content crossed eye on blur background. censured  photo or video warning illustration.">
            <a:extLst>
              <a:ext uri="{FF2B5EF4-FFF2-40B4-BE49-F238E27FC236}">
                <a16:creationId xmlns:a16="http://schemas.microsoft.com/office/drawing/2014/main" id="{2BE28F7F-70B5-C162-1987-3F16D1C008E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24984" y="3049673"/>
            <a:ext cx="2811673" cy="28116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57703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03" name="Rectangle 4102">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05" name="Rectangle 4104">
            <a:extLst>
              <a:ext uri="{FF2B5EF4-FFF2-40B4-BE49-F238E27FC236}">
                <a16:creationId xmlns:a16="http://schemas.microsoft.com/office/drawing/2014/main" id="{16BF4F81-CE79-4A24-860D-9959FF7162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7522810" y="484632"/>
            <a:ext cx="4189913" cy="5852642"/>
          </a:xfrm>
          <a:prstGeom prst="rect">
            <a:avLst/>
          </a:prstGeom>
          <a:solidFill>
            <a:schemeClr val="bg2"/>
          </a:solidFill>
          <a:ln w="127000" cap="sq" cmpd="thinThick">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EA99434-ED67-1640-8867-FDBA2AD2C024}"/>
              </a:ext>
            </a:extLst>
          </p:cNvPr>
          <p:cNvSpPr>
            <a:spLocks noGrp="1"/>
          </p:cNvSpPr>
          <p:nvPr>
            <p:ph type="title"/>
          </p:nvPr>
        </p:nvSpPr>
        <p:spPr>
          <a:xfrm>
            <a:off x="7742831" y="681037"/>
            <a:ext cx="3738779" cy="1788811"/>
          </a:xfrm>
        </p:spPr>
        <p:txBody>
          <a:bodyPr vert="horz" lIns="91440" tIns="45720" rIns="91440" bIns="45720" rtlCol="0" anchor="ctr">
            <a:normAutofit/>
          </a:bodyPr>
          <a:lstStyle/>
          <a:p>
            <a:pPr algn="ctr"/>
            <a:r>
              <a:rPr lang="en-US" sz="4000" b="1" u="sng" dirty="0"/>
              <a:t>Contact Time </a:t>
            </a:r>
          </a:p>
        </p:txBody>
      </p:sp>
      <p:sp>
        <p:nvSpPr>
          <p:cNvPr id="4" name="TextBox 3">
            <a:extLst>
              <a:ext uri="{FF2B5EF4-FFF2-40B4-BE49-F238E27FC236}">
                <a16:creationId xmlns:a16="http://schemas.microsoft.com/office/drawing/2014/main" id="{2AC77B0F-1285-2AE7-C0D6-4D06C30D5A87}"/>
              </a:ext>
            </a:extLst>
          </p:cNvPr>
          <p:cNvSpPr txBox="1"/>
          <p:nvPr/>
        </p:nvSpPr>
        <p:spPr>
          <a:xfrm>
            <a:off x="7742831" y="2630161"/>
            <a:ext cx="3738780" cy="3546801"/>
          </a:xfrm>
          <a:prstGeom prst="rect">
            <a:avLst/>
          </a:prstGeom>
        </p:spPr>
        <p:txBody>
          <a:bodyPr vert="horz" lIns="91440" tIns="45720" rIns="91440" bIns="45720" rtlCol="0">
            <a:normAutofit/>
          </a:bodyPr>
          <a:lstStyle/>
          <a:p>
            <a:pPr algn="ctr">
              <a:lnSpc>
                <a:spcPct val="90000"/>
              </a:lnSpc>
              <a:spcAft>
                <a:spcPts val="600"/>
              </a:spcAft>
            </a:pPr>
            <a:endParaRPr lang="en-US" sz="3200" dirty="0"/>
          </a:p>
          <a:p>
            <a:pPr algn="ctr">
              <a:lnSpc>
                <a:spcPct val="90000"/>
              </a:lnSpc>
              <a:spcAft>
                <a:spcPts val="600"/>
              </a:spcAft>
            </a:pPr>
            <a:endParaRPr lang="en-US" sz="3200" dirty="0"/>
          </a:p>
          <a:p>
            <a:pPr algn="ctr">
              <a:lnSpc>
                <a:spcPct val="90000"/>
              </a:lnSpc>
              <a:spcAft>
                <a:spcPts val="600"/>
              </a:spcAft>
            </a:pPr>
            <a:r>
              <a:rPr lang="en-US" sz="3200" dirty="0"/>
              <a:t>Thursday</a:t>
            </a:r>
            <a:br>
              <a:rPr lang="en-US" sz="3200" dirty="0"/>
            </a:br>
            <a:br>
              <a:rPr lang="en-US" sz="3200" dirty="0"/>
            </a:br>
            <a:r>
              <a:rPr lang="en-US" sz="3200" dirty="0"/>
              <a:t>12:00hrs – 16:00hrs </a:t>
            </a:r>
          </a:p>
          <a:p>
            <a:pPr algn="ctr">
              <a:lnSpc>
                <a:spcPct val="90000"/>
              </a:lnSpc>
              <a:spcAft>
                <a:spcPts val="600"/>
              </a:spcAft>
            </a:pPr>
            <a:endParaRPr lang="en-US" sz="3200" dirty="0"/>
          </a:p>
        </p:txBody>
      </p:sp>
      <p:pic>
        <p:nvPicPr>
          <p:cNvPr id="4098" name="Picture 2" descr="University of Wales Trinity Saint David - IDNS">
            <a:extLst>
              <a:ext uri="{FF2B5EF4-FFF2-40B4-BE49-F238E27FC236}">
                <a16:creationId xmlns:a16="http://schemas.microsoft.com/office/drawing/2014/main" id="{7BE7D0F4-27DD-6B47-84D7-E08340D7AEF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900" r="13687" b="2"/>
          <a:stretch/>
        </p:blipFill>
        <p:spPr bwMode="auto">
          <a:xfrm>
            <a:off x="479278" y="484633"/>
            <a:ext cx="6542215" cy="58887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49721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CC3D40-3F09-D409-065D-EC719E212F0B}"/>
              </a:ext>
            </a:extLst>
          </p:cNvPr>
          <p:cNvSpPr>
            <a:spLocks noGrp="1"/>
          </p:cNvSpPr>
          <p:nvPr>
            <p:ph type="title"/>
          </p:nvPr>
        </p:nvSpPr>
        <p:spPr/>
        <p:txBody>
          <a:bodyPr/>
          <a:lstStyle/>
          <a:p>
            <a:r>
              <a:rPr lang="en-GB" dirty="0"/>
              <a:t>Scheme of work </a:t>
            </a:r>
          </a:p>
        </p:txBody>
      </p:sp>
      <p:graphicFrame>
        <p:nvGraphicFramePr>
          <p:cNvPr id="6" name="Content Placeholder 5">
            <a:extLst>
              <a:ext uri="{FF2B5EF4-FFF2-40B4-BE49-F238E27FC236}">
                <a16:creationId xmlns:a16="http://schemas.microsoft.com/office/drawing/2014/main" id="{472A15EF-863E-4993-FB3B-3233753CFD60}"/>
              </a:ext>
            </a:extLst>
          </p:cNvPr>
          <p:cNvGraphicFramePr>
            <a:graphicFrameLocks noGrp="1"/>
          </p:cNvGraphicFramePr>
          <p:nvPr>
            <p:ph idx="1"/>
            <p:extLst>
              <p:ext uri="{D42A27DB-BD31-4B8C-83A1-F6EECF244321}">
                <p14:modId xmlns:p14="http://schemas.microsoft.com/office/powerpoint/2010/main" val="1124670024"/>
              </p:ext>
            </p:extLst>
          </p:nvPr>
        </p:nvGraphicFramePr>
        <p:xfrm>
          <a:off x="1059180" y="1508760"/>
          <a:ext cx="8968740" cy="4838622"/>
        </p:xfrm>
        <a:graphic>
          <a:graphicData uri="http://schemas.openxmlformats.org/drawingml/2006/table">
            <a:tbl>
              <a:tblPr/>
              <a:tblGrid>
                <a:gridCol w="3821269">
                  <a:extLst>
                    <a:ext uri="{9D8B030D-6E8A-4147-A177-3AD203B41FA5}">
                      <a16:colId xmlns:a16="http://schemas.microsoft.com/office/drawing/2014/main" val="3163146466"/>
                    </a:ext>
                  </a:extLst>
                </a:gridCol>
                <a:gridCol w="5147471">
                  <a:extLst>
                    <a:ext uri="{9D8B030D-6E8A-4147-A177-3AD203B41FA5}">
                      <a16:colId xmlns:a16="http://schemas.microsoft.com/office/drawing/2014/main" val="3598915130"/>
                    </a:ext>
                  </a:extLst>
                </a:gridCol>
              </a:tblGrid>
              <a:tr h="147179">
                <a:tc>
                  <a:txBody>
                    <a:bodyPr/>
                    <a:lstStyle/>
                    <a:p>
                      <a:pPr algn="l" rtl="0" fontAlgn="base"/>
                      <a:r>
                        <a:rPr lang="en-GB" sz="600" b="1" i="0">
                          <a:solidFill>
                            <a:srgbClr val="000000"/>
                          </a:solidFill>
                          <a:effectLst/>
                          <a:latin typeface="Arial" panose="020B0604020202020204" pitchFamily="34" charset="0"/>
                        </a:rPr>
                        <a:t> </a:t>
                      </a:r>
                    </a:p>
                  </a:txBody>
                  <a:tcPr marL="45884" marR="45884" marT="22942" marB="22942" anchor="b">
                    <a:lnL>
                      <a:noFill/>
                    </a:lnL>
                    <a:lnR>
                      <a:noFill/>
                    </a:lnR>
                    <a:lnT>
                      <a:noFill/>
                    </a:lnT>
                    <a:lnB w="5443" cap="flat" cmpd="sng" algn="ctr">
                      <a:solidFill>
                        <a:schemeClr val="bg1"/>
                      </a:solidFill>
                      <a:prstDash val="solid"/>
                      <a:round/>
                      <a:headEnd type="none" w="med" len="med"/>
                      <a:tailEnd type="none" w="med" len="med"/>
                    </a:lnB>
                    <a:noFill/>
                  </a:tcPr>
                </a:tc>
                <a:tc>
                  <a:txBody>
                    <a:bodyPr/>
                    <a:lstStyle/>
                    <a:p>
                      <a:pPr algn="l" rtl="0" fontAlgn="base"/>
                      <a:r>
                        <a:rPr lang="en-GB" sz="600" b="1" i="0">
                          <a:solidFill>
                            <a:srgbClr val="000000"/>
                          </a:solidFill>
                          <a:effectLst/>
                          <a:latin typeface="Arial" panose="020B0604020202020204" pitchFamily="34" charset="0"/>
                        </a:rPr>
                        <a:t> </a:t>
                      </a:r>
                    </a:p>
                  </a:txBody>
                  <a:tcPr marL="45884" marR="45884" marT="22942" marB="22942" anchor="b">
                    <a:lnL>
                      <a:noFill/>
                    </a:lnL>
                    <a:lnR>
                      <a:noFill/>
                    </a:lnR>
                    <a:lnT>
                      <a:noFill/>
                    </a:lnT>
                    <a:lnB w="5443" cap="flat" cmpd="sng" algn="ctr">
                      <a:solidFill>
                        <a:srgbClr val="80ABB5"/>
                      </a:solidFill>
                      <a:prstDash val="solid"/>
                      <a:round/>
                      <a:headEnd type="none" w="med" len="med"/>
                      <a:tailEnd type="none" w="med" len="med"/>
                    </a:lnB>
                    <a:noFill/>
                  </a:tcPr>
                </a:tc>
                <a:extLst>
                  <a:ext uri="{0D108BD9-81ED-4DB2-BD59-A6C34878D82A}">
                    <a16:rowId xmlns:a16="http://schemas.microsoft.com/office/drawing/2014/main" val="128944928"/>
                  </a:ext>
                </a:extLst>
              </a:tr>
              <a:tr h="343418">
                <a:tc>
                  <a:txBody>
                    <a:bodyPr/>
                    <a:lstStyle/>
                    <a:p>
                      <a:pPr algn="l" rtl="0" fontAlgn="base"/>
                      <a:r>
                        <a:rPr lang="en-GB" sz="600" b="1" i="0">
                          <a:solidFill>
                            <a:srgbClr val="000000"/>
                          </a:solidFill>
                          <a:effectLst/>
                          <a:latin typeface="Arial Nova Light" panose="020B0304020202020204" pitchFamily="34" charset="0"/>
                        </a:rPr>
                        <a:t>Week commencing:</a:t>
                      </a:r>
                      <a:r>
                        <a:rPr lang="en-GB" sz="600" b="0" i="0">
                          <a:solidFill>
                            <a:srgbClr val="000000"/>
                          </a:solidFill>
                          <a:effectLst/>
                          <a:latin typeface="Arial Nova Light" panose="020B0304020202020204" pitchFamily="34" charset="0"/>
                        </a:rPr>
                        <a:t> </a:t>
                      </a:r>
                      <a:endParaRPr lang="en-GB" sz="900" b="0" i="0">
                        <a:effectLst/>
                      </a:endParaRPr>
                    </a:p>
                  </a:txBody>
                  <a:tcPr marL="45884" marR="45884" marT="22942" marB="22942" anchor="b">
                    <a:lnL w="5443" cap="flat" cmpd="sng" algn="ctr">
                      <a:solidFill>
                        <a:schemeClr val="bg1"/>
                      </a:solidFill>
                      <a:prstDash val="solid"/>
                      <a:round/>
                      <a:headEnd type="none" w="med" len="med"/>
                      <a:tailEnd type="none" w="med" len="med"/>
                    </a:lnL>
                    <a:lnR w="5443" cap="flat" cmpd="sng" algn="ctr">
                      <a:solidFill>
                        <a:schemeClr val="bg1"/>
                      </a:solidFill>
                      <a:prstDash val="solid"/>
                      <a:round/>
                      <a:headEnd type="none" w="med" len="med"/>
                      <a:tailEnd type="none" w="med" len="med"/>
                    </a:lnR>
                    <a:lnT w="5443" cap="flat" cmpd="sng" algn="ctr">
                      <a:solidFill>
                        <a:schemeClr val="bg1"/>
                      </a:solidFill>
                      <a:prstDash val="solid"/>
                      <a:round/>
                      <a:headEnd type="none" w="med" len="med"/>
                      <a:tailEnd type="none" w="med" len="med"/>
                    </a:lnT>
                    <a:lnB w="5443" cap="flat" cmpd="sng" algn="ctr">
                      <a:solidFill>
                        <a:schemeClr val="bg1"/>
                      </a:solidFill>
                      <a:prstDash val="solid"/>
                      <a:round/>
                      <a:headEnd type="none" w="med" len="med"/>
                      <a:tailEnd type="none" w="med" len="med"/>
                    </a:lnB>
                    <a:noFill/>
                  </a:tcPr>
                </a:tc>
                <a:tc>
                  <a:txBody>
                    <a:bodyPr/>
                    <a:lstStyle/>
                    <a:p>
                      <a:pPr algn="l" rtl="0" fontAlgn="base"/>
                      <a:r>
                        <a:rPr lang="en-GB" sz="600" b="1" i="0">
                          <a:solidFill>
                            <a:srgbClr val="000000"/>
                          </a:solidFill>
                          <a:effectLst/>
                          <a:latin typeface="Arial Nova Light" panose="020B0304020202020204" pitchFamily="34" charset="0"/>
                        </a:rPr>
                        <a:t> Content:</a:t>
                      </a:r>
                      <a:r>
                        <a:rPr lang="en-GB" sz="600" b="0" i="0">
                          <a:solidFill>
                            <a:srgbClr val="000000"/>
                          </a:solidFill>
                          <a:effectLst/>
                          <a:latin typeface="Arial Nova Light" panose="020B0304020202020204" pitchFamily="34" charset="0"/>
                        </a:rPr>
                        <a:t> </a:t>
                      </a:r>
                      <a:endParaRPr lang="en-GB" sz="900" b="0" i="0">
                        <a:effectLst/>
                      </a:endParaRPr>
                    </a:p>
                  </a:txBody>
                  <a:tcPr marL="45884" marR="45884" marT="22942" marB="22942" anchor="b">
                    <a:lnL w="5443" cap="flat" cmpd="sng" algn="ctr">
                      <a:solidFill>
                        <a:schemeClr val="bg1"/>
                      </a:solidFill>
                      <a:prstDash val="solid"/>
                      <a:round/>
                      <a:headEnd type="none" w="med" len="med"/>
                      <a:tailEnd type="none" w="med" len="med"/>
                    </a:lnL>
                    <a:lnR w="5443" cap="flat" cmpd="sng" algn="ctr">
                      <a:solidFill>
                        <a:srgbClr val="80ABB5"/>
                      </a:solidFill>
                      <a:prstDash val="solid"/>
                      <a:round/>
                      <a:headEnd type="none" w="med" len="med"/>
                      <a:tailEnd type="none" w="med" len="med"/>
                    </a:lnR>
                    <a:lnT w="5443" cap="flat" cmpd="sng" algn="ctr">
                      <a:solidFill>
                        <a:srgbClr val="80ABB5"/>
                      </a:solidFill>
                      <a:prstDash val="solid"/>
                      <a:round/>
                      <a:headEnd type="none" w="med" len="med"/>
                      <a:tailEnd type="none" w="med" len="med"/>
                    </a:lnT>
                    <a:lnB w="5443" cap="flat" cmpd="sng" algn="ctr">
                      <a:solidFill>
                        <a:srgbClr val="80ABB5"/>
                      </a:solidFill>
                      <a:prstDash val="solid"/>
                      <a:round/>
                      <a:headEnd type="none" w="med" len="med"/>
                      <a:tailEnd type="none" w="med" len="med"/>
                    </a:lnB>
                    <a:noFill/>
                  </a:tcPr>
                </a:tc>
                <a:extLst>
                  <a:ext uri="{0D108BD9-81ED-4DB2-BD59-A6C34878D82A}">
                    <a16:rowId xmlns:a16="http://schemas.microsoft.com/office/drawing/2014/main" val="3673409750"/>
                  </a:ext>
                </a:extLst>
              </a:tr>
              <a:tr h="245298">
                <a:tc>
                  <a:txBody>
                    <a:bodyPr/>
                    <a:lstStyle/>
                    <a:p>
                      <a:pPr algn="l" rtl="0" fontAlgn="base"/>
                      <a:r>
                        <a:rPr lang="en-GB" sz="1200" b="0" i="0" dirty="0">
                          <a:solidFill>
                            <a:srgbClr val="000000"/>
                          </a:solidFill>
                          <a:effectLst/>
                          <a:latin typeface="Arial Nova Light" panose="020B0304020202020204" pitchFamily="34" charset="0"/>
                        </a:rPr>
                        <a:t>Week 1: 30/09/24 </a:t>
                      </a:r>
                      <a:endParaRPr lang="en-GB" sz="1200" b="0" i="0" dirty="0">
                        <a:effectLst/>
                      </a:endParaRPr>
                    </a:p>
                  </a:txBody>
                  <a:tcPr marL="45884" marR="45884" marT="22942" marB="22942" anchor="b">
                    <a:lnL w="5443" cap="flat" cmpd="sng" algn="ctr">
                      <a:solidFill>
                        <a:srgbClr val="60AAB5"/>
                      </a:solidFill>
                      <a:prstDash val="solid"/>
                      <a:round/>
                      <a:headEnd type="none" w="med" len="med"/>
                      <a:tailEnd type="none" w="med" len="med"/>
                    </a:lnL>
                    <a:lnR w="5443" cap="flat" cmpd="sng" algn="ctr">
                      <a:solidFill>
                        <a:srgbClr val="60AAB5"/>
                      </a:solidFill>
                      <a:prstDash val="solid"/>
                      <a:round/>
                      <a:headEnd type="none" w="med" len="med"/>
                      <a:tailEnd type="none" w="med" len="med"/>
                    </a:lnR>
                    <a:lnT w="5443" cap="flat" cmpd="sng" algn="ctr">
                      <a:solidFill>
                        <a:schemeClr val="bg1"/>
                      </a:solidFill>
                      <a:prstDash val="solid"/>
                      <a:round/>
                      <a:headEnd type="none" w="med" len="med"/>
                      <a:tailEnd type="none" w="med" len="med"/>
                    </a:lnT>
                    <a:lnB w="5443" cap="flat" cmpd="sng" algn="ctr">
                      <a:solidFill>
                        <a:srgbClr val="60AAB5"/>
                      </a:solidFill>
                      <a:prstDash val="solid"/>
                      <a:round/>
                      <a:headEnd type="none" w="med" len="med"/>
                      <a:tailEnd type="none" w="med" len="med"/>
                    </a:lnB>
                    <a:noFill/>
                  </a:tcPr>
                </a:tc>
                <a:tc>
                  <a:txBody>
                    <a:bodyPr/>
                    <a:lstStyle/>
                    <a:p>
                      <a:pPr algn="l" rtl="0" fontAlgn="base"/>
                      <a:r>
                        <a:rPr lang="en-GB" sz="1200" b="0" i="0" dirty="0">
                          <a:solidFill>
                            <a:srgbClr val="000000"/>
                          </a:solidFill>
                          <a:effectLst/>
                          <a:latin typeface="Arial Nova Light" panose="020B0304020202020204" pitchFamily="34" charset="0"/>
                        </a:rPr>
                        <a:t>Introduction to module  </a:t>
                      </a:r>
                      <a:endParaRPr lang="en-GB" sz="1200" b="0" i="0" dirty="0">
                        <a:effectLst/>
                      </a:endParaRPr>
                    </a:p>
                  </a:txBody>
                  <a:tcPr marL="45884" marR="45884" marT="22942" marB="22942" anchor="b">
                    <a:lnL w="5443" cap="flat" cmpd="sng" algn="ctr">
                      <a:solidFill>
                        <a:srgbClr val="60AAB5"/>
                      </a:solidFill>
                      <a:prstDash val="solid"/>
                      <a:round/>
                      <a:headEnd type="none" w="med" len="med"/>
                      <a:tailEnd type="none" w="med" len="med"/>
                    </a:lnL>
                    <a:lnR w="5443" cap="flat" cmpd="sng" algn="ctr">
                      <a:solidFill>
                        <a:srgbClr val="80A9B5"/>
                      </a:solidFill>
                      <a:prstDash val="solid"/>
                      <a:round/>
                      <a:headEnd type="none" w="med" len="med"/>
                      <a:tailEnd type="none" w="med" len="med"/>
                    </a:lnR>
                    <a:lnT w="5443" cap="flat" cmpd="sng" algn="ctr">
                      <a:solidFill>
                        <a:srgbClr val="80ABB5"/>
                      </a:solidFill>
                      <a:prstDash val="solid"/>
                      <a:round/>
                      <a:headEnd type="none" w="med" len="med"/>
                      <a:tailEnd type="none" w="med" len="med"/>
                    </a:lnT>
                    <a:lnB w="5443" cap="flat" cmpd="sng" algn="ctr">
                      <a:solidFill>
                        <a:srgbClr val="80A9B5"/>
                      </a:solidFill>
                      <a:prstDash val="solid"/>
                      <a:round/>
                      <a:headEnd type="none" w="med" len="med"/>
                      <a:tailEnd type="none" w="med" len="med"/>
                    </a:lnB>
                    <a:noFill/>
                  </a:tcPr>
                </a:tc>
                <a:extLst>
                  <a:ext uri="{0D108BD9-81ED-4DB2-BD59-A6C34878D82A}">
                    <a16:rowId xmlns:a16="http://schemas.microsoft.com/office/drawing/2014/main" val="1870615421"/>
                  </a:ext>
                </a:extLst>
              </a:tr>
              <a:tr h="539657">
                <a:tc>
                  <a:txBody>
                    <a:bodyPr/>
                    <a:lstStyle/>
                    <a:p>
                      <a:pPr algn="l" rtl="0" fontAlgn="base"/>
                      <a:r>
                        <a:rPr lang="en-GB" sz="1200" b="0" i="0">
                          <a:solidFill>
                            <a:srgbClr val="000000"/>
                          </a:solidFill>
                          <a:effectLst/>
                          <a:latin typeface="Arial Nova Light" panose="020B0304020202020204" pitchFamily="34" charset="0"/>
                        </a:rPr>
                        <a:t>Week 2: 07/10/24 </a:t>
                      </a:r>
                      <a:endParaRPr lang="en-GB" sz="1200" b="0" i="0">
                        <a:effectLst/>
                      </a:endParaRPr>
                    </a:p>
                  </a:txBody>
                  <a:tcPr marL="45884" marR="45884" marT="22942" marB="22942" anchor="b">
                    <a:lnL w="5443" cap="flat" cmpd="sng" algn="ctr">
                      <a:solidFill>
                        <a:srgbClr val="E0AAB5"/>
                      </a:solidFill>
                      <a:prstDash val="solid"/>
                      <a:round/>
                      <a:headEnd type="none" w="med" len="med"/>
                      <a:tailEnd type="none" w="med" len="med"/>
                    </a:lnL>
                    <a:lnR w="5443" cap="flat" cmpd="sng" algn="ctr">
                      <a:solidFill>
                        <a:srgbClr val="E0AAB5"/>
                      </a:solidFill>
                      <a:prstDash val="solid"/>
                      <a:round/>
                      <a:headEnd type="none" w="med" len="med"/>
                      <a:tailEnd type="none" w="med" len="med"/>
                    </a:lnR>
                    <a:lnT w="5443" cap="flat" cmpd="sng" algn="ctr">
                      <a:solidFill>
                        <a:srgbClr val="60AAB5"/>
                      </a:solidFill>
                      <a:prstDash val="solid"/>
                      <a:round/>
                      <a:headEnd type="none" w="med" len="med"/>
                      <a:tailEnd type="none" w="med" len="med"/>
                    </a:lnT>
                    <a:lnB w="5443" cap="flat" cmpd="sng" algn="ctr">
                      <a:solidFill>
                        <a:srgbClr val="E0AAB5"/>
                      </a:solidFill>
                      <a:prstDash val="solid"/>
                      <a:round/>
                      <a:headEnd type="none" w="med" len="med"/>
                      <a:tailEnd type="none" w="med" len="med"/>
                    </a:lnB>
                    <a:noFill/>
                  </a:tcPr>
                </a:tc>
                <a:tc>
                  <a:txBody>
                    <a:bodyPr/>
                    <a:lstStyle/>
                    <a:p>
                      <a:pPr algn="l" rtl="0" fontAlgn="base"/>
                      <a:r>
                        <a:rPr lang="en-GB" sz="1200" b="0" i="0" dirty="0">
                          <a:solidFill>
                            <a:srgbClr val="000000"/>
                          </a:solidFill>
                          <a:effectLst/>
                          <a:highlight>
                            <a:srgbClr val="FFFFFF"/>
                          </a:highlight>
                          <a:latin typeface="Arial Nova Light" panose="020B0304020202020204" pitchFamily="34" charset="0"/>
                        </a:rPr>
                        <a:t>Initial Investigation - Guest speaker (David Thomas) SWP</a:t>
                      </a:r>
                      <a:r>
                        <a:rPr lang="en-GB" sz="1200" b="0" i="0" dirty="0">
                          <a:solidFill>
                            <a:srgbClr val="000000"/>
                          </a:solidFill>
                          <a:effectLst/>
                          <a:latin typeface="Arial Nova Light" panose="020B0304020202020204" pitchFamily="34" charset="0"/>
                        </a:rPr>
                        <a:t> </a:t>
                      </a:r>
                      <a:endParaRPr lang="en-GB" sz="1200" b="0" i="0" dirty="0">
                        <a:effectLst/>
                      </a:endParaRPr>
                    </a:p>
                  </a:txBody>
                  <a:tcPr marL="45884" marR="45884" marT="22942" marB="22942" anchor="b">
                    <a:lnL w="5443" cap="flat" cmpd="sng" algn="ctr">
                      <a:solidFill>
                        <a:srgbClr val="E0AAB5"/>
                      </a:solidFill>
                      <a:prstDash val="solid"/>
                      <a:round/>
                      <a:headEnd type="none" w="med" len="med"/>
                      <a:tailEnd type="none" w="med" len="med"/>
                    </a:lnL>
                    <a:lnR w="5443" cap="flat" cmpd="sng" algn="ctr">
                      <a:solidFill>
                        <a:srgbClr val="005209"/>
                      </a:solidFill>
                      <a:prstDash val="solid"/>
                      <a:round/>
                      <a:headEnd type="none" w="med" len="med"/>
                      <a:tailEnd type="none" w="med" len="med"/>
                    </a:lnR>
                    <a:lnT w="5443" cap="flat" cmpd="sng" algn="ctr">
                      <a:solidFill>
                        <a:srgbClr val="80A9B5"/>
                      </a:solidFill>
                      <a:prstDash val="solid"/>
                      <a:round/>
                      <a:headEnd type="none" w="med" len="med"/>
                      <a:tailEnd type="none" w="med" len="med"/>
                    </a:lnT>
                    <a:lnB w="5443" cap="flat" cmpd="sng" algn="ctr">
                      <a:solidFill>
                        <a:srgbClr val="005209"/>
                      </a:solidFill>
                      <a:prstDash val="solid"/>
                      <a:round/>
                      <a:headEnd type="none" w="med" len="med"/>
                      <a:tailEnd type="none" w="med" len="med"/>
                    </a:lnB>
                    <a:noFill/>
                  </a:tcPr>
                </a:tc>
                <a:extLst>
                  <a:ext uri="{0D108BD9-81ED-4DB2-BD59-A6C34878D82A}">
                    <a16:rowId xmlns:a16="http://schemas.microsoft.com/office/drawing/2014/main" val="2091799809"/>
                  </a:ext>
                </a:extLst>
              </a:tr>
              <a:tr h="245298">
                <a:tc>
                  <a:txBody>
                    <a:bodyPr/>
                    <a:lstStyle/>
                    <a:p>
                      <a:pPr algn="l" rtl="0" fontAlgn="base"/>
                      <a:r>
                        <a:rPr lang="en-GB" sz="1200" b="0" i="0">
                          <a:solidFill>
                            <a:srgbClr val="000000"/>
                          </a:solidFill>
                          <a:effectLst/>
                          <a:latin typeface="Arial Nova Light" panose="020B0304020202020204" pitchFamily="34" charset="0"/>
                        </a:rPr>
                        <a:t>Week 3: 14/10/24 </a:t>
                      </a:r>
                      <a:endParaRPr lang="en-GB" sz="1200" b="0" i="0">
                        <a:effectLst/>
                      </a:endParaRPr>
                    </a:p>
                  </a:txBody>
                  <a:tcPr marL="45884" marR="45884" marT="22942" marB="22942" anchor="b">
                    <a:lnL w="5443" cap="flat" cmpd="sng" algn="ctr">
                      <a:solidFill>
                        <a:srgbClr val="C05609"/>
                      </a:solidFill>
                      <a:prstDash val="solid"/>
                      <a:round/>
                      <a:headEnd type="none" w="med" len="med"/>
                      <a:tailEnd type="none" w="med" len="med"/>
                    </a:lnL>
                    <a:lnR w="5443" cap="flat" cmpd="sng" algn="ctr">
                      <a:solidFill>
                        <a:srgbClr val="C05609"/>
                      </a:solidFill>
                      <a:prstDash val="solid"/>
                      <a:round/>
                      <a:headEnd type="none" w="med" len="med"/>
                      <a:tailEnd type="none" w="med" len="med"/>
                    </a:lnR>
                    <a:lnT w="5443" cap="flat" cmpd="sng" algn="ctr">
                      <a:solidFill>
                        <a:srgbClr val="E0AAB5"/>
                      </a:solidFill>
                      <a:prstDash val="solid"/>
                      <a:round/>
                      <a:headEnd type="none" w="med" len="med"/>
                      <a:tailEnd type="none" w="med" len="med"/>
                    </a:lnT>
                    <a:lnB w="5443" cap="flat" cmpd="sng" algn="ctr">
                      <a:solidFill>
                        <a:srgbClr val="C05609"/>
                      </a:solidFill>
                      <a:prstDash val="solid"/>
                      <a:round/>
                      <a:headEnd type="none" w="med" len="med"/>
                      <a:tailEnd type="none" w="med" len="med"/>
                    </a:lnB>
                    <a:noFill/>
                  </a:tcPr>
                </a:tc>
                <a:tc>
                  <a:txBody>
                    <a:bodyPr/>
                    <a:lstStyle/>
                    <a:p>
                      <a:pPr algn="l" rtl="0" fontAlgn="base"/>
                      <a:r>
                        <a:rPr lang="en-GB" sz="1200" b="0" i="0">
                          <a:solidFill>
                            <a:srgbClr val="000000"/>
                          </a:solidFill>
                          <a:effectLst/>
                          <a:highlight>
                            <a:srgbClr val="FFFFFF"/>
                          </a:highlight>
                          <a:latin typeface="Arial Nova Light" panose="020B0304020202020204" pitchFamily="34" charset="0"/>
                        </a:rPr>
                        <a:t>Crime scenes and arrest</a:t>
                      </a:r>
                      <a:r>
                        <a:rPr lang="en-GB" sz="1200" b="0" i="0">
                          <a:solidFill>
                            <a:srgbClr val="000000"/>
                          </a:solidFill>
                          <a:effectLst/>
                          <a:latin typeface="Arial Nova Light" panose="020B0304020202020204" pitchFamily="34" charset="0"/>
                        </a:rPr>
                        <a:t> </a:t>
                      </a:r>
                      <a:endParaRPr lang="en-GB" sz="1200" b="0" i="0">
                        <a:effectLst/>
                      </a:endParaRPr>
                    </a:p>
                  </a:txBody>
                  <a:tcPr marL="45884" marR="45884" marT="22942" marB="22942" anchor="b">
                    <a:lnL w="5443" cap="flat" cmpd="sng" algn="ctr">
                      <a:solidFill>
                        <a:srgbClr val="C05609"/>
                      </a:solidFill>
                      <a:prstDash val="solid"/>
                      <a:round/>
                      <a:headEnd type="none" w="med" len="med"/>
                      <a:tailEnd type="none" w="med" len="med"/>
                    </a:lnL>
                    <a:lnR w="5443" cap="flat" cmpd="sng" algn="ctr">
                      <a:solidFill>
                        <a:srgbClr val="A05B09"/>
                      </a:solidFill>
                      <a:prstDash val="solid"/>
                      <a:round/>
                      <a:headEnd type="none" w="med" len="med"/>
                      <a:tailEnd type="none" w="med" len="med"/>
                    </a:lnR>
                    <a:lnT w="5443" cap="flat" cmpd="sng" algn="ctr">
                      <a:solidFill>
                        <a:srgbClr val="005209"/>
                      </a:solidFill>
                      <a:prstDash val="solid"/>
                      <a:round/>
                      <a:headEnd type="none" w="med" len="med"/>
                      <a:tailEnd type="none" w="med" len="med"/>
                    </a:lnT>
                    <a:lnB w="5443" cap="flat" cmpd="sng" algn="ctr">
                      <a:solidFill>
                        <a:srgbClr val="A05B09"/>
                      </a:solidFill>
                      <a:prstDash val="solid"/>
                      <a:round/>
                      <a:headEnd type="none" w="med" len="med"/>
                      <a:tailEnd type="none" w="med" len="med"/>
                    </a:lnB>
                    <a:noFill/>
                  </a:tcPr>
                </a:tc>
                <a:extLst>
                  <a:ext uri="{0D108BD9-81ED-4DB2-BD59-A6C34878D82A}">
                    <a16:rowId xmlns:a16="http://schemas.microsoft.com/office/drawing/2014/main" val="36615299"/>
                  </a:ext>
                </a:extLst>
              </a:tr>
              <a:tr h="245298">
                <a:tc>
                  <a:txBody>
                    <a:bodyPr/>
                    <a:lstStyle/>
                    <a:p>
                      <a:pPr algn="l" rtl="0" fontAlgn="base"/>
                      <a:r>
                        <a:rPr lang="en-GB" sz="1200" b="0" i="0">
                          <a:solidFill>
                            <a:srgbClr val="000000"/>
                          </a:solidFill>
                          <a:effectLst/>
                          <a:latin typeface="Arial Nova Light" panose="020B0304020202020204" pitchFamily="34" charset="0"/>
                        </a:rPr>
                        <a:t>Week 4: 21/10/24 </a:t>
                      </a:r>
                      <a:endParaRPr lang="en-GB" sz="1200" b="0" i="0">
                        <a:effectLst/>
                      </a:endParaRPr>
                    </a:p>
                  </a:txBody>
                  <a:tcPr marL="45884" marR="45884" marT="22942" marB="22942" anchor="b">
                    <a:lnL w="5443" cap="flat" cmpd="sng" algn="ctr">
                      <a:solidFill>
                        <a:srgbClr val="A05B09"/>
                      </a:solidFill>
                      <a:prstDash val="solid"/>
                      <a:round/>
                      <a:headEnd type="none" w="med" len="med"/>
                      <a:tailEnd type="none" w="med" len="med"/>
                    </a:lnL>
                    <a:lnR w="5443" cap="flat" cmpd="sng" algn="ctr">
                      <a:solidFill>
                        <a:srgbClr val="A05B09"/>
                      </a:solidFill>
                      <a:prstDash val="solid"/>
                      <a:round/>
                      <a:headEnd type="none" w="med" len="med"/>
                      <a:tailEnd type="none" w="med" len="med"/>
                    </a:lnR>
                    <a:lnT w="5443" cap="flat" cmpd="sng" algn="ctr">
                      <a:solidFill>
                        <a:srgbClr val="C05609"/>
                      </a:solidFill>
                      <a:prstDash val="solid"/>
                      <a:round/>
                      <a:headEnd type="none" w="med" len="med"/>
                      <a:tailEnd type="none" w="med" len="med"/>
                    </a:lnT>
                    <a:lnB w="5443" cap="flat" cmpd="sng" algn="ctr">
                      <a:solidFill>
                        <a:srgbClr val="A05B09"/>
                      </a:solidFill>
                      <a:prstDash val="solid"/>
                      <a:round/>
                      <a:headEnd type="none" w="med" len="med"/>
                      <a:tailEnd type="none" w="med" len="med"/>
                    </a:lnB>
                    <a:noFill/>
                  </a:tcPr>
                </a:tc>
                <a:tc>
                  <a:txBody>
                    <a:bodyPr/>
                    <a:lstStyle/>
                    <a:p>
                      <a:pPr algn="l" rtl="0" fontAlgn="base"/>
                      <a:r>
                        <a:rPr lang="en-GB" sz="1200" b="0" i="0" dirty="0">
                          <a:solidFill>
                            <a:srgbClr val="000000"/>
                          </a:solidFill>
                          <a:effectLst/>
                          <a:highlight>
                            <a:srgbClr val="FFFFFF"/>
                          </a:highlight>
                          <a:latin typeface="Arial Nova Light" panose="020B0304020202020204" pitchFamily="34" charset="0"/>
                        </a:rPr>
                        <a:t>Criminal Offences </a:t>
                      </a:r>
                      <a:r>
                        <a:rPr lang="en-GB" sz="1200" b="0" i="0" dirty="0">
                          <a:solidFill>
                            <a:srgbClr val="000000"/>
                          </a:solidFill>
                          <a:effectLst/>
                          <a:latin typeface="Arial Nova Light" panose="020B0304020202020204" pitchFamily="34" charset="0"/>
                        </a:rPr>
                        <a:t> </a:t>
                      </a:r>
                      <a:endParaRPr lang="en-GB" sz="1200" b="0" i="0" dirty="0">
                        <a:effectLst/>
                      </a:endParaRPr>
                    </a:p>
                  </a:txBody>
                  <a:tcPr marL="45884" marR="45884" marT="22942" marB="22942" anchor="b">
                    <a:lnL w="5443" cap="flat" cmpd="sng" algn="ctr">
                      <a:solidFill>
                        <a:srgbClr val="A05B09"/>
                      </a:solidFill>
                      <a:prstDash val="solid"/>
                      <a:round/>
                      <a:headEnd type="none" w="med" len="med"/>
                      <a:tailEnd type="none" w="med" len="med"/>
                    </a:lnL>
                    <a:lnR w="5443" cap="flat" cmpd="sng" algn="ctr">
                      <a:solidFill>
                        <a:srgbClr val="205A09"/>
                      </a:solidFill>
                      <a:prstDash val="solid"/>
                      <a:round/>
                      <a:headEnd type="none" w="med" len="med"/>
                      <a:tailEnd type="none" w="med" len="med"/>
                    </a:lnR>
                    <a:lnT w="5443" cap="flat" cmpd="sng" algn="ctr">
                      <a:solidFill>
                        <a:srgbClr val="A05B09"/>
                      </a:solidFill>
                      <a:prstDash val="solid"/>
                      <a:round/>
                      <a:headEnd type="none" w="med" len="med"/>
                      <a:tailEnd type="none" w="med" len="med"/>
                    </a:lnT>
                    <a:lnB w="5443" cap="flat" cmpd="sng" algn="ctr">
                      <a:solidFill>
                        <a:srgbClr val="205A09"/>
                      </a:solidFill>
                      <a:prstDash val="solid"/>
                      <a:round/>
                      <a:headEnd type="none" w="med" len="med"/>
                      <a:tailEnd type="none" w="med" len="med"/>
                    </a:lnB>
                    <a:noFill/>
                  </a:tcPr>
                </a:tc>
                <a:extLst>
                  <a:ext uri="{0D108BD9-81ED-4DB2-BD59-A6C34878D82A}">
                    <a16:rowId xmlns:a16="http://schemas.microsoft.com/office/drawing/2014/main" val="3261750696"/>
                  </a:ext>
                </a:extLst>
              </a:tr>
              <a:tr h="717962">
                <a:tc>
                  <a:txBody>
                    <a:bodyPr/>
                    <a:lstStyle/>
                    <a:p>
                      <a:pPr algn="l" rtl="0" fontAlgn="base"/>
                      <a:r>
                        <a:rPr lang="en-GB" sz="1200" b="0" i="0">
                          <a:solidFill>
                            <a:srgbClr val="000000"/>
                          </a:solidFill>
                          <a:effectLst/>
                          <a:latin typeface="Arial Nova Light" panose="020B0304020202020204" pitchFamily="34" charset="0"/>
                        </a:rPr>
                        <a:t>Week 5 :28/10/24 </a:t>
                      </a:r>
                      <a:endParaRPr lang="en-GB" sz="1200" b="0" i="0">
                        <a:effectLst/>
                      </a:endParaRPr>
                    </a:p>
                  </a:txBody>
                  <a:tcPr marL="45884" marR="45884" marT="22942" marB="22942" anchor="b">
                    <a:lnL w="5443" cap="flat" cmpd="sng" algn="ctr">
                      <a:solidFill>
                        <a:srgbClr val="006D09"/>
                      </a:solidFill>
                      <a:prstDash val="solid"/>
                      <a:round/>
                      <a:headEnd type="none" w="med" len="med"/>
                      <a:tailEnd type="none" w="med" len="med"/>
                    </a:lnL>
                    <a:lnR w="5443" cap="flat" cmpd="sng" algn="ctr">
                      <a:solidFill>
                        <a:srgbClr val="006D09"/>
                      </a:solidFill>
                      <a:prstDash val="solid"/>
                      <a:round/>
                      <a:headEnd type="none" w="med" len="med"/>
                      <a:tailEnd type="none" w="med" len="med"/>
                    </a:lnR>
                    <a:lnT w="5443" cap="flat" cmpd="sng" algn="ctr">
                      <a:solidFill>
                        <a:srgbClr val="A05B09"/>
                      </a:solidFill>
                      <a:prstDash val="solid"/>
                      <a:round/>
                      <a:headEnd type="none" w="med" len="med"/>
                      <a:tailEnd type="none" w="med" len="med"/>
                    </a:lnT>
                    <a:lnB w="5443" cap="flat" cmpd="sng" algn="ctr">
                      <a:solidFill>
                        <a:srgbClr val="006D09"/>
                      </a:solidFill>
                      <a:prstDash val="solid"/>
                      <a:round/>
                      <a:headEnd type="none" w="med" len="med"/>
                      <a:tailEnd type="none" w="med" len="med"/>
                    </a:lnB>
                    <a:noFill/>
                  </a:tcPr>
                </a:tc>
                <a:tc>
                  <a:txBody>
                    <a:bodyPr/>
                    <a:lstStyle/>
                    <a:p>
                      <a:pPr algn="l" rtl="0" fontAlgn="base"/>
                      <a:r>
                        <a:rPr lang="en-GB" sz="1200" b="0" i="0" dirty="0">
                          <a:solidFill>
                            <a:srgbClr val="000000"/>
                          </a:solidFill>
                          <a:effectLst/>
                          <a:highlight>
                            <a:srgbClr val="FFFFFF"/>
                          </a:highlight>
                          <a:latin typeface="Arial Nova Light" panose="020B0304020202020204" pitchFamily="34" charset="0"/>
                        </a:rPr>
                        <a:t>Role play revision –Immersive room IQ</a:t>
                      </a:r>
                      <a:r>
                        <a:rPr lang="en-GB" sz="1200" b="0" i="0" dirty="0">
                          <a:solidFill>
                            <a:srgbClr val="000000"/>
                          </a:solidFill>
                          <a:effectLst/>
                          <a:latin typeface="Arial Nova Light" panose="020B0304020202020204" pitchFamily="34" charset="0"/>
                        </a:rPr>
                        <a:t> </a:t>
                      </a:r>
                      <a:endParaRPr lang="en-GB" sz="1200" b="0" i="0" dirty="0">
                        <a:effectLst/>
                      </a:endParaRPr>
                    </a:p>
                    <a:p>
                      <a:pPr algn="l" rtl="0" fontAlgn="base"/>
                      <a:r>
                        <a:rPr lang="en-GB" sz="1200" b="0" i="0" dirty="0">
                          <a:solidFill>
                            <a:srgbClr val="000000"/>
                          </a:solidFill>
                          <a:effectLst/>
                          <a:latin typeface="Arial Nova Light" panose="020B0304020202020204" pitchFamily="34" charset="0"/>
                        </a:rPr>
                        <a:t> </a:t>
                      </a:r>
                      <a:endParaRPr lang="en-GB" sz="1200" b="0" i="0" dirty="0">
                        <a:effectLst/>
                      </a:endParaRPr>
                    </a:p>
                  </a:txBody>
                  <a:tcPr marL="45884" marR="45884" marT="22942" marB="22942" anchor="b">
                    <a:lnL w="5443" cap="flat" cmpd="sng" algn="ctr">
                      <a:solidFill>
                        <a:srgbClr val="006D09"/>
                      </a:solidFill>
                      <a:prstDash val="solid"/>
                      <a:round/>
                      <a:headEnd type="none" w="med" len="med"/>
                      <a:tailEnd type="none" w="med" len="med"/>
                    </a:lnL>
                    <a:lnR w="5443" cap="flat" cmpd="sng" algn="ctr">
                      <a:solidFill>
                        <a:srgbClr val="207B09"/>
                      </a:solidFill>
                      <a:prstDash val="solid"/>
                      <a:round/>
                      <a:headEnd type="none" w="med" len="med"/>
                      <a:tailEnd type="none" w="med" len="med"/>
                    </a:lnR>
                    <a:lnT w="5443" cap="flat" cmpd="sng" algn="ctr">
                      <a:solidFill>
                        <a:srgbClr val="205A09"/>
                      </a:solidFill>
                      <a:prstDash val="solid"/>
                      <a:round/>
                      <a:headEnd type="none" w="med" len="med"/>
                      <a:tailEnd type="none" w="med" len="med"/>
                    </a:lnT>
                    <a:lnB w="5443" cap="flat" cmpd="sng" algn="ctr">
                      <a:solidFill>
                        <a:srgbClr val="207B09"/>
                      </a:solidFill>
                      <a:prstDash val="solid"/>
                      <a:round/>
                      <a:headEnd type="none" w="med" len="med"/>
                      <a:tailEnd type="none" w="med" len="med"/>
                    </a:lnB>
                    <a:noFill/>
                  </a:tcPr>
                </a:tc>
                <a:extLst>
                  <a:ext uri="{0D108BD9-81ED-4DB2-BD59-A6C34878D82A}">
                    <a16:rowId xmlns:a16="http://schemas.microsoft.com/office/drawing/2014/main" val="3021380209"/>
                  </a:ext>
                </a:extLst>
              </a:tr>
              <a:tr h="539657">
                <a:tc>
                  <a:txBody>
                    <a:bodyPr/>
                    <a:lstStyle/>
                    <a:p>
                      <a:pPr algn="l" rtl="0" fontAlgn="base"/>
                      <a:r>
                        <a:rPr lang="en-GB" sz="1200" b="0" i="0">
                          <a:solidFill>
                            <a:srgbClr val="000000"/>
                          </a:solidFill>
                          <a:effectLst/>
                          <a:highlight>
                            <a:srgbClr val="92D050"/>
                          </a:highlight>
                          <a:latin typeface="Arial Nova Light" panose="020B0304020202020204" pitchFamily="34" charset="0"/>
                        </a:rPr>
                        <a:t> WEEK 6: 07/11/24  </a:t>
                      </a:r>
                      <a:endParaRPr lang="en-GB" sz="1200" b="0" i="0">
                        <a:effectLst/>
                        <a:highlight>
                          <a:srgbClr val="92D050"/>
                        </a:highlight>
                      </a:endParaRPr>
                    </a:p>
                  </a:txBody>
                  <a:tcPr marL="45884" marR="45884" marT="22942" marB="22942" anchor="b">
                    <a:lnL w="5443" cap="flat" cmpd="sng" algn="ctr">
                      <a:solidFill>
                        <a:srgbClr val="208509"/>
                      </a:solidFill>
                      <a:prstDash val="solid"/>
                      <a:round/>
                      <a:headEnd type="none" w="med" len="med"/>
                      <a:tailEnd type="none" w="med" len="med"/>
                    </a:lnL>
                    <a:lnR w="5443" cap="flat" cmpd="sng" algn="ctr">
                      <a:solidFill>
                        <a:srgbClr val="208509"/>
                      </a:solidFill>
                      <a:prstDash val="solid"/>
                      <a:round/>
                      <a:headEnd type="none" w="med" len="med"/>
                      <a:tailEnd type="none" w="med" len="med"/>
                    </a:lnR>
                    <a:lnT w="5443" cap="flat" cmpd="sng" algn="ctr">
                      <a:solidFill>
                        <a:srgbClr val="006D09"/>
                      </a:solidFill>
                      <a:prstDash val="solid"/>
                      <a:round/>
                      <a:headEnd type="none" w="med" len="med"/>
                      <a:tailEnd type="none" w="med" len="med"/>
                    </a:lnT>
                    <a:lnB w="5443" cap="flat" cmpd="sng" algn="ctr">
                      <a:solidFill>
                        <a:srgbClr val="208509"/>
                      </a:solidFill>
                      <a:prstDash val="solid"/>
                      <a:round/>
                      <a:headEnd type="none" w="med" len="med"/>
                      <a:tailEnd type="none" w="med" len="med"/>
                    </a:lnB>
                    <a:solidFill>
                      <a:srgbClr val="92D050"/>
                    </a:solidFill>
                  </a:tcPr>
                </a:tc>
                <a:tc>
                  <a:txBody>
                    <a:bodyPr/>
                    <a:lstStyle/>
                    <a:p>
                      <a:pPr algn="l" rtl="0" fontAlgn="base"/>
                      <a:r>
                        <a:rPr lang="en-GB" sz="1200" b="1" i="0" dirty="0">
                          <a:solidFill>
                            <a:srgbClr val="000000"/>
                          </a:solidFill>
                          <a:effectLst/>
                          <a:highlight>
                            <a:srgbClr val="92D050"/>
                          </a:highlight>
                          <a:latin typeface="Arial Nova Light" panose="020B0304020202020204" pitchFamily="34" charset="0"/>
                        </a:rPr>
                        <a:t>ROLE PLAY ASSESSMENT (Immersive room- IQ building)</a:t>
                      </a:r>
                      <a:r>
                        <a:rPr lang="en-GB" sz="1200" b="0" i="0" dirty="0">
                          <a:solidFill>
                            <a:srgbClr val="000000"/>
                          </a:solidFill>
                          <a:effectLst/>
                          <a:highlight>
                            <a:srgbClr val="92D050"/>
                          </a:highlight>
                          <a:latin typeface="Arial Nova Light" panose="020B0304020202020204" pitchFamily="34" charset="0"/>
                        </a:rPr>
                        <a:t> </a:t>
                      </a:r>
                      <a:endParaRPr lang="en-GB" sz="1200" b="0" i="0" dirty="0">
                        <a:effectLst/>
                        <a:highlight>
                          <a:srgbClr val="92D050"/>
                        </a:highlight>
                      </a:endParaRPr>
                    </a:p>
                  </a:txBody>
                  <a:tcPr marL="45884" marR="45884" marT="22942" marB="22942" anchor="b">
                    <a:lnL w="5443" cap="flat" cmpd="sng" algn="ctr">
                      <a:solidFill>
                        <a:srgbClr val="208509"/>
                      </a:solidFill>
                      <a:prstDash val="solid"/>
                      <a:round/>
                      <a:headEnd type="none" w="med" len="med"/>
                      <a:tailEnd type="none" w="med" len="med"/>
                    </a:lnL>
                    <a:lnR w="5443" cap="flat" cmpd="sng" algn="ctr">
                      <a:solidFill>
                        <a:srgbClr val="408409"/>
                      </a:solidFill>
                      <a:prstDash val="solid"/>
                      <a:round/>
                      <a:headEnd type="none" w="med" len="med"/>
                      <a:tailEnd type="none" w="med" len="med"/>
                    </a:lnR>
                    <a:lnT w="5443" cap="flat" cmpd="sng" algn="ctr">
                      <a:solidFill>
                        <a:srgbClr val="207B09"/>
                      </a:solidFill>
                      <a:prstDash val="solid"/>
                      <a:round/>
                      <a:headEnd type="none" w="med" len="med"/>
                      <a:tailEnd type="none" w="med" len="med"/>
                    </a:lnT>
                    <a:lnB w="5443" cap="flat" cmpd="sng" algn="ctr">
                      <a:solidFill>
                        <a:srgbClr val="408409"/>
                      </a:solidFill>
                      <a:prstDash val="solid"/>
                      <a:round/>
                      <a:headEnd type="none" w="med" len="med"/>
                      <a:tailEnd type="none" w="med" len="med"/>
                    </a:lnB>
                    <a:solidFill>
                      <a:srgbClr val="92D050"/>
                    </a:solidFill>
                  </a:tcPr>
                </a:tc>
                <a:extLst>
                  <a:ext uri="{0D108BD9-81ED-4DB2-BD59-A6C34878D82A}">
                    <a16:rowId xmlns:a16="http://schemas.microsoft.com/office/drawing/2014/main" val="1918283145"/>
                  </a:ext>
                </a:extLst>
              </a:tr>
              <a:tr h="245298">
                <a:tc>
                  <a:txBody>
                    <a:bodyPr/>
                    <a:lstStyle/>
                    <a:p>
                      <a:pPr algn="l" rtl="0" fontAlgn="base"/>
                      <a:r>
                        <a:rPr lang="en-GB" sz="1200" b="0" i="0">
                          <a:solidFill>
                            <a:srgbClr val="000000"/>
                          </a:solidFill>
                          <a:effectLst/>
                          <a:highlight>
                            <a:srgbClr val="FF0000"/>
                          </a:highlight>
                          <a:latin typeface="Arial Nova Light" panose="020B0304020202020204" pitchFamily="34" charset="0"/>
                        </a:rPr>
                        <a:t> 11/11/24 </a:t>
                      </a:r>
                      <a:endParaRPr lang="en-GB" sz="1200" b="0" i="0">
                        <a:effectLst/>
                        <a:highlight>
                          <a:srgbClr val="FF0000"/>
                        </a:highlight>
                      </a:endParaRPr>
                    </a:p>
                  </a:txBody>
                  <a:tcPr marL="45884" marR="45884" marT="22942" marB="22942" anchor="b">
                    <a:lnL w="5443" cap="flat" cmpd="sng" algn="ctr">
                      <a:solidFill>
                        <a:srgbClr val="408509"/>
                      </a:solidFill>
                      <a:prstDash val="solid"/>
                      <a:round/>
                      <a:headEnd type="none" w="med" len="med"/>
                      <a:tailEnd type="none" w="med" len="med"/>
                    </a:lnL>
                    <a:lnR w="5443" cap="flat" cmpd="sng" algn="ctr">
                      <a:solidFill>
                        <a:srgbClr val="408509"/>
                      </a:solidFill>
                      <a:prstDash val="solid"/>
                      <a:round/>
                      <a:headEnd type="none" w="med" len="med"/>
                      <a:tailEnd type="none" w="med" len="med"/>
                    </a:lnR>
                    <a:lnT w="5443" cap="flat" cmpd="sng" algn="ctr">
                      <a:solidFill>
                        <a:srgbClr val="208509"/>
                      </a:solidFill>
                      <a:prstDash val="solid"/>
                      <a:round/>
                      <a:headEnd type="none" w="med" len="med"/>
                      <a:tailEnd type="none" w="med" len="med"/>
                    </a:lnT>
                    <a:lnB w="5443" cap="flat" cmpd="sng" algn="ctr">
                      <a:solidFill>
                        <a:srgbClr val="408509"/>
                      </a:solidFill>
                      <a:prstDash val="solid"/>
                      <a:round/>
                      <a:headEnd type="none" w="med" len="med"/>
                      <a:tailEnd type="none" w="med" len="med"/>
                    </a:lnB>
                    <a:solidFill>
                      <a:srgbClr val="FF0000"/>
                    </a:solidFill>
                  </a:tcPr>
                </a:tc>
                <a:tc>
                  <a:txBody>
                    <a:bodyPr/>
                    <a:lstStyle/>
                    <a:p>
                      <a:pPr algn="ctr" rtl="0" fontAlgn="base"/>
                      <a:r>
                        <a:rPr lang="en-GB" sz="1200" b="0" i="0" dirty="0">
                          <a:solidFill>
                            <a:srgbClr val="000000"/>
                          </a:solidFill>
                          <a:effectLst/>
                          <a:highlight>
                            <a:srgbClr val="FF0000"/>
                          </a:highlight>
                          <a:latin typeface="Arial Nova Light" panose="020B0304020202020204" pitchFamily="34" charset="0"/>
                        </a:rPr>
                        <a:t>PROGRESS WEEK </a:t>
                      </a:r>
                      <a:endParaRPr lang="en-GB" sz="1200" b="0" i="0" dirty="0">
                        <a:effectLst/>
                        <a:highlight>
                          <a:srgbClr val="FF0000"/>
                        </a:highlight>
                      </a:endParaRPr>
                    </a:p>
                  </a:txBody>
                  <a:tcPr marL="45884" marR="45884" marT="22942" marB="22942">
                    <a:lnL w="5443" cap="flat" cmpd="sng" algn="ctr">
                      <a:solidFill>
                        <a:srgbClr val="408509"/>
                      </a:solidFill>
                      <a:prstDash val="solid"/>
                      <a:round/>
                      <a:headEnd type="none" w="med" len="med"/>
                      <a:tailEnd type="none" w="med" len="med"/>
                    </a:lnL>
                    <a:lnR w="5443" cap="flat" cmpd="sng" algn="ctr">
                      <a:solidFill>
                        <a:srgbClr val="808A09"/>
                      </a:solidFill>
                      <a:prstDash val="solid"/>
                      <a:round/>
                      <a:headEnd type="none" w="med" len="med"/>
                      <a:tailEnd type="none" w="med" len="med"/>
                    </a:lnR>
                    <a:lnT w="5443" cap="flat" cmpd="sng" algn="ctr">
                      <a:solidFill>
                        <a:srgbClr val="408409"/>
                      </a:solidFill>
                      <a:prstDash val="solid"/>
                      <a:round/>
                      <a:headEnd type="none" w="med" len="med"/>
                      <a:tailEnd type="none" w="med" len="med"/>
                    </a:lnT>
                    <a:lnB w="5443" cap="flat" cmpd="sng" algn="ctr">
                      <a:solidFill>
                        <a:srgbClr val="808A09"/>
                      </a:solidFill>
                      <a:prstDash val="solid"/>
                      <a:round/>
                      <a:headEnd type="none" w="med" len="med"/>
                      <a:tailEnd type="none" w="med" len="med"/>
                    </a:lnB>
                    <a:solidFill>
                      <a:srgbClr val="FF0000"/>
                    </a:solidFill>
                  </a:tcPr>
                </a:tc>
                <a:extLst>
                  <a:ext uri="{0D108BD9-81ED-4DB2-BD59-A6C34878D82A}">
                    <a16:rowId xmlns:a16="http://schemas.microsoft.com/office/drawing/2014/main" val="1856618091"/>
                  </a:ext>
                </a:extLst>
              </a:tr>
              <a:tr h="245298">
                <a:tc>
                  <a:txBody>
                    <a:bodyPr/>
                    <a:lstStyle/>
                    <a:p>
                      <a:pPr algn="l" rtl="0" fontAlgn="base"/>
                      <a:r>
                        <a:rPr lang="en-GB" sz="1200" b="0" i="0">
                          <a:solidFill>
                            <a:srgbClr val="000000"/>
                          </a:solidFill>
                          <a:effectLst/>
                          <a:latin typeface="Arial Nova Light" panose="020B0304020202020204" pitchFamily="34" charset="0"/>
                        </a:rPr>
                        <a:t>Week 7: 18/11/24 </a:t>
                      </a:r>
                      <a:endParaRPr lang="en-GB" sz="1200" b="0" i="0">
                        <a:effectLst/>
                      </a:endParaRPr>
                    </a:p>
                  </a:txBody>
                  <a:tcPr marL="45884" marR="45884" marT="22942" marB="22942" anchor="b">
                    <a:lnL w="5443" cap="flat" cmpd="sng" algn="ctr">
                      <a:solidFill>
                        <a:srgbClr val="009008"/>
                      </a:solidFill>
                      <a:prstDash val="solid"/>
                      <a:round/>
                      <a:headEnd type="none" w="med" len="med"/>
                      <a:tailEnd type="none" w="med" len="med"/>
                    </a:lnL>
                    <a:lnR w="5443" cap="flat" cmpd="sng" algn="ctr">
                      <a:solidFill>
                        <a:srgbClr val="009008"/>
                      </a:solidFill>
                      <a:prstDash val="solid"/>
                      <a:round/>
                      <a:headEnd type="none" w="med" len="med"/>
                      <a:tailEnd type="none" w="med" len="med"/>
                    </a:lnR>
                    <a:lnT w="5443" cap="flat" cmpd="sng" algn="ctr">
                      <a:solidFill>
                        <a:srgbClr val="408509"/>
                      </a:solidFill>
                      <a:prstDash val="solid"/>
                      <a:round/>
                      <a:headEnd type="none" w="med" len="med"/>
                      <a:tailEnd type="none" w="med" len="med"/>
                    </a:lnT>
                    <a:lnB w="5443" cap="flat" cmpd="sng" algn="ctr">
                      <a:solidFill>
                        <a:srgbClr val="009008"/>
                      </a:solidFill>
                      <a:prstDash val="solid"/>
                      <a:round/>
                      <a:headEnd type="none" w="med" len="med"/>
                      <a:tailEnd type="none" w="med" len="med"/>
                    </a:lnB>
                    <a:noFill/>
                  </a:tcPr>
                </a:tc>
                <a:tc>
                  <a:txBody>
                    <a:bodyPr/>
                    <a:lstStyle/>
                    <a:p>
                      <a:pPr algn="l" rtl="0" fontAlgn="base"/>
                      <a:r>
                        <a:rPr lang="en-GB" sz="1200" b="0" i="0">
                          <a:solidFill>
                            <a:srgbClr val="000000"/>
                          </a:solidFill>
                          <a:effectLst/>
                          <a:latin typeface="Arial Nova Light" panose="020B0304020202020204" pitchFamily="34" charset="0"/>
                        </a:rPr>
                        <a:t>Crimes  </a:t>
                      </a:r>
                      <a:endParaRPr lang="en-GB" sz="1200" b="0" i="0">
                        <a:effectLst/>
                      </a:endParaRPr>
                    </a:p>
                  </a:txBody>
                  <a:tcPr marL="45884" marR="45884" marT="22942" marB="22942" anchor="b">
                    <a:lnL w="5443" cap="flat" cmpd="sng" algn="ctr">
                      <a:solidFill>
                        <a:srgbClr val="009008"/>
                      </a:solidFill>
                      <a:prstDash val="solid"/>
                      <a:round/>
                      <a:headEnd type="none" w="med" len="med"/>
                      <a:tailEnd type="none" w="med" len="med"/>
                    </a:lnL>
                    <a:lnR w="5443" cap="flat" cmpd="sng" algn="ctr">
                      <a:solidFill>
                        <a:srgbClr val="E09708"/>
                      </a:solidFill>
                      <a:prstDash val="solid"/>
                      <a:round/>
                      <a:headEnd type="none" w="med" len="med"/>
                      <a:tailEnd type="none" w="med" len="med"/>
                    </a:lnR>
                    <a:lnT w="5443" cap="flat" cmpd="sng" algn="ctr">
                      <a:solidFill>
                        <a:srgbClr val="808A09"/>
                      </a:solidFill>
                      <a:prstDash val="solid"/>
                      <a:round/>
                      <a:headEnd type="none" w="med" len="med"/>
                      <a:tailEnd type="none" w="med" len="med"/>
                    </a:lnT>
                    <a:lnB w="5443" cap="flat" cmpd="sng" algn="ctr">
                      <a:solidFill>
                        <a:srgbClr val="E09708"/>
                      </a:solidFill>
                      <a:prstDash val="solid"/>
                      <a:round/>
                      <a:headEnd type="none" w="med" len="med"/>
                      <a:tailEnd type="none" w="med" len="med"/>
                    </a:lnB>
                    <a:noFill/>
                  </a:tcPr>
                </a:tc>
                <a:extLst>
                  <a:ext uri="{0D108BD9-81ED-4DB2-BD59-A6C34878D82A}">
                    <a16:rowId xmlns:a16="http://schemas.microsoft.com/office/drawing/2014/main" val="3248257719"/>
                  </a:ext>
                </a:extLst>
              </a:tr>
              <a:tr h="245298">
                <a:tc>
                  <a:txBody>
                    <a:bodyPr/>
                    <a:lstStyle/>
                    <a:p>
                      <a:pPr algn="l" rtl="0" fontAlgn="base"/>
                      <a:r>
                        <a:rPr lang="en-GB" sz="1200" b="0" i="0">
                          <a:solidFill>
                            <a:srgbClr val="000000"/>
                          </a:solidFill>
                          <a:effectLst/>
                          <a:latin typeface="Arial Nova Light" panose="020B0304020202020204" pitchFamily="34" charset="0"/>
                        </a:rPr>
                        <a:t>Week 8: 25/11/24 </a:t>
                      </a:r>
                      <a:endParaRPr lang="en-GB" sz="1200" b="0" i="0">
                        <a:effectLst/>
                      </a:endParaRPr>
                    </a:p>
                  </a:txBody>
                  <a:tcPr marL="45884" marR="45884" marT="22942" marB="22942" anchor="b">
                    <a:lnL w="5443" cap="flat" cmpd="sng" algn="ctr">
                      <a:solidFill>
                        <a:srgbClr val="40A408"/>
                      </a:solidFill>
                      <a:prstDash val="solid"/>
                      <a:round/>
                      <a:headEnd type="none" w="med" len="med"/>
                      <a:tailEnd type="none" w="med" len="med"/>
                    </a:lnL>
                    <a:lnR w="5443" cap="flat" cmpd="sng" algn="ctr">
                      <a:solidFill>
                        <a:srgbClr val="40A408"/>
                      </a:solidFill>
                      <a:prstDash val="solid"/>
                      <a:round/>
                      <a:headEnd type="none" w="med" len="med"/>
                      <a:tailEnd type="none" w="med" len="med"/>
                    </a:lnR>
                    <a:lnT w="5443" cap="flat" cmpd="sng" algn="ctr">
                      <a:solidFill>
                        <a:srgbClr val="009008"/>
                      </a:solidFill>
                      <a:prstDash val="solid"/>
                      <a:round/>
                      <a:headEnd type="none" w="med" len="med"/>
                      <a:tailEnd type="none" w="med" len="med"/>
                    </a:lnT>
                    <a:lnB w="5443" cap="flat" cmpd="sng" algn="ctr">
                      <a:solidFill>
                        <a:srgbClr val="40A408"/>
                      </a:solidFill>
                      <a:prstDash val="solid"/>
                      <a:round/>
                      <a:headEnd type="none" w="med" len="med"/>
                      <a:tailEnd type="none" w="med" len="med"/>
                    </a:lnB>
                    <a:noFill/>
                  </a:tcPr>
                </a:tc>
                <a:tc>
                  <a:txBody>
                    <a:bodyPr/>
                    <a:lstStyle/>
                    <a:p>
                      <a:pPr algn="l" rtl="0" fontAlgn="base"/>
                      <a:r>
                        <a:rPr lang="en-GB" sz="1200" b="0" i="0" dirty="0">
                          <a:solidFill>
                            <a:srgbClr val="000000"/>
                          </a:solidFill>
                          <a:effectLst/>
                          <a:latin typeface="Arial Nova Light" panose="020B0304020202020204" pitchFamily="34" charset="0"/>
                        </a:rPr>
                        <a:t>Interviews  </a:t>
                      </a:r>
                      <a:endParaRPr lang="en-GB" sz="1200" b="0" i="0" dirty="0">
                        <a:effectLst/>
                      </a:endParaRPr>
                    </a:p>
                  </a:txBody>
                  <a:tcPr marL="45884" marR="45884" marT="22942" marB="22942" anchor="b">
                    <a:lnL w="5443" cap="flat" cmpd="sng" algn="ctr">
                      <a:solidFill>
                        <a:srgbClr val="40A408"/>
                      </a:solidFill>
                      <a:prstDash val="solid"/>
                      <a:round/>
                      <a:headEnd type="none" w="med" len="med"/>
                      <a:tailEnd type="none" w="med" len="med"/>
                    </a:lnL>
                    <a:lnR w="5443" cap="flat" cmpd="sng" algn="ctr">
                      <a:solidFill>
                        <a:srgbClr val="E0CB08"/>
                      </a:solidFill>
                      <a:prstDash val="solid"/>
                      <a:round/>
                      <a:headEnd type="none" w="med" len="med"/>
                      <a:tailEnd type="none" w="med" len="med"/>
                    </a:lnR>
                    <a:lnT w="5443" cap="flat" cmpd="sng" algn="ctr">
                      <a:solidFill>
                        <a:srgbClr val="E09708"/>
                      </a:solidFill>
                      <a:prstDash val="solid"/>
                      <a:round/>
                      <a:headEnd type="none" w="med" len="med"/>
                      <a:tailEnd type="none" w="med" len="med"/>
                    </a:lnT>
                    <a:lnB w="5443" cap="flat" cmpd="sng" algn="ctr">
                      <a:solidFill>
                        <a:srgbClr val="E0CB08"/>
                      </a:solidFill>
                      <a:prstDash val="solid"/>
                      <a:round/>
                      <a:headEnd type="none" w="med" len="med"/>
                      <a:tailEnd type="none" w="med" len="med"/>
                    </a:lnB>
                    <a:noFill/>
                  </a:tcPr>
                </a:tc>
                <a:extLst>
                  <a:ext uri="{0D108BD9-81ED-4DB2-BD59-A6C34878D82A}">
                    <a16:rowId xmlns:a16="http://schemas.microsoft.com/office/drawing/2014/main" val="4172610089"/>
                  </a:ext>
                </a:extLst>
              </a:tr>
              <a:tr h="245298">
                <a:tc>
                  <a:txBody>
                    <a:bodyPr/>
                    <a:lstStyle/>
                    <a:p>
                      <a:pPr algn="l" rtl="0" fontAlgn="base"/>
                      <a:r>
                        <a:rPr lang="en-GB" sz="1200" b="0" i="0">
                          <a:solidFill>
                            <a:srgbClr val="000000"/>
                          </a:solidFill>
                          <a:effectLst/>
                          <a:latin typeface="Arial Nova Light" panose="020B0304020202020204" pitchFamily="34" charset="0"/>
                        </a:rPr>
                        <a:t>Week 9: 02/12/24 </a:t>
                      </a:r>
                      <a:endParaRPr lang="en-GB" sz="1200" b="0" i="0">
                        <a:effectLst/>
                      </a:endParaRPr>
                    </a:p>
                  </a:txBody>
                  <a:tcPr marL="45884" marR="45884" marT="22942" marB="22942" anchor="b">
                    <a:lnL w="5443" cap="flat" cmpd="sng" algn="ctr">
                      <a:solidFill>
                        <a:srgbClr val="20CC08"/>
                      </a:solidFill>
                      <a:prstDash val="solid"/>
                      <a:round/>
                      <a:headEnd type="none" w="med" len="med"/>
                      <a:tailEnd type="none" w="med" len="med"/>
                    </a:lnL>
                    <a:lnR w="5443" cap="flat" cmpd="sng" algn="ctr">
                      <a:solidFill>
                        <a:srgbClr val="20CC08"/>
                      </a:solidFill>
                      <a:prstDash val="solid"/>
                      <a:round/>
                      <a:headEnd type="none" w="med" len="med"/>
                      <a:tailEnd type="none" w="med" len="med"/>
                    </a:lnR>
                    <a:lnT w="5443" cap="flat" cmpd="sng" algn="ctr">
                      <a:solidFill>
                        <a:srgbClr val="40A408"/>
                      </a:solidFill>
                      <a:prstDash val="solid"/>
                      <a:round/>
                      <a:headEnd type="none" w="med" len="med"/>
                      <a:tailEnd type="none" w="med" len="med"/>
                    </a:lnT>
                    <a:lnB w="5443" cap="flat" cmpd="sng" algn="ctr">
                      <a:solidFill>
                        <a:srgbClr val="20CC08"/>
                      </a:solidFill>
                      <a:prstDash val="solid"/>
                      <a:round/>
                      <a:headEnd type="none" w="med" len="med"/>
                      <a:tailEnd type="none" w="med" len="med"/>
                    </a:lnB>
                    <a:noFill/>
                  </a:tcPr>
                </a:tc>
                <a:tc>
                  <a:txBody>
                    <a:bodyPr/>
                    <a:lstStyle/>
                    <a:p>
                      <a:pPr algn="l" rtl="0" fontAlgn="base"/>
                      <a:r>
                        <a:rPr lang="en-GB" sz="1200" b="0" i="0" dirty="0">
                          <a:solidFill>
                            <a:srgbClr val="000000"/>
                          </a:solidFill>
                          <a:effectLst/>
                          <a:latin typeface="Arial Nova Light" panose="020B0304020202020204" pitchFamily="34" charset="0"/>
                        </a:rPr>
                        <a:t>Information and intelligence  </a:t>
                      </a:r>
                      <a:endParaRPr lang="en-GB" sz="1200" b="0" i="0" dirty="0">
                        <a:effectLst/>
                      </a:endParaRPr>
                    </a:p>
                  </a:txBody>
                  <a:tcPr marL="45884" marR="45884" marT="22942" marB="22942" anchor="b">
                    <a:lnL w="5443" cap="flat" cmpd="sng" algn="ctr">
                      <a:solidFill>
                        <a:srgbClr val="20CC08"/>
                      </a:solidFill>
                      <a:prstDash val="solid"/>
                      <a:round/>
                      <a:headEnd type="none" w="med" len="med"/>
                      <a:tailEnd type="none" w="med" len="med"/>
                    </a:lnL>
                    <a:lnR w="5443" cap="flat" cmpd="sng" algn="ctr">
                      <a:solidFill>
                        <a:srgbClr val="A0D508"/>
                      </a:solidFill>
                      <a:prstDash val="solid"/>
                      <a:round/>
                      <a:headEnd type="none" w="med" len="med"/>
                      <a:tailEnd type="none" w="med" len="med"/>
                    </a:lnR>
                    <a:lnT w="5443" cap="flat" cmpd="sng" algn="ctr">
                      <a:solidFill>
                        <a:srgbClr val="E0CB08"/>
                      </a:solidFill>
                      <a:prstDash val="solid"/>
                      <a:round/>
                      <a:headEnd type="none" w="med" len="med"/>
                      <a:tailEnd type="none" w="med" len="med"/>
                    </a:lnT>
                    <a:lnB w="5443" cap="flat" cmpd="sng" algn="ctr">
                      <a:solidFill>
                        <a:srgbClr val="A0D508"/>
                      </a:solidFill>
                      <a:prstDash val="solid"/>
                      <a:round/>
                      <a:headEnd type="none" w="med" len="med"/>
                      <a:tailEnd type="none" w="med" len="med"/>
                    </a:lnB>
                    <a:noFill/>
                  </a:tcPr>
                </a:tc>
                <a:extLst>
                  <a:ext uri="{0D108BD9-81ED-4DB2-BD59-A6C34878D82A}">
                    <a16:rowId xmlns:a16="http://schemas.microsoft.com/office/drawing/2014/main" val="2398032356"/>
                  </a:ext>
                </a:extLst>
              </a:tr>
              <a:tr h="245298">
                <a:tc>
                  <a:txBody>
                    <a:bodyPr/>
                    <a:lstStyle/>
                    <a:p>
                      <a:pPr algn="l" rtl="0" fontAlgn="base"/>
                      <a:r>
                        <a:rPr lang="en-GB" sz="1200" b="0" i="0">
                          <a:solidFill>
                            <a:srgbClr val="000000"/>
                          </a:solidFill>
                          <a:effectLst/>
                          <a:latin typeface="Arial Nova Light" panose="020B0304020202020204" pitchFamily="34" charset="0"/>
                        </a:rPr>
                        <a:t>Week 10: 09/12/24 </a:t>
                      </a:r>
                      <a:endParaRPr lang="en-GB" sz="1200" b="0" i="0">
                        <a:effectLst/>
                      </a:endParaRPr>
                    </a:p>
                  </a:txBody>
                  <a:tcPr marL="45884" marR="45884" marT="22942" marB="22942" anchor="b">
                    <a:lnL w="5443" cap="flat" cmpd="sng" algn="ctr">
                      <a:solidFill>
                        <a:srgbClr val="20876A"/>
                      </a:solidFill>
                      <a:prstDash val="solid"/>
                      <a:round/>
                      <a:headEnd type="none" w="med" len="med"/>
                      <a:tailEnd type="none" w="med" len="med"/>
                    </a:lnL>
                    <a:lnR w="5443" cap="flat" cmpd="sng" algn="ctr">
                      <a:solidFill>
                        <a:srgbClr val="20876A"/>
                      </a:solidFill>
                      <a:prstDash val="solid"/>
                      <a:round/>
                      <a:headEnd type="none" w="med" len="med"/>
                      <a:tailEnd type="none" w="med" len="med"/>
                    </a:lnR>
                    <a:lnT w="5443" cap="flat" cmpd="sng" algn="ctr">
                      <a:solidFill>
                        <a:srgbClr val="20CC08"/>
                      </a:solidFill>
                      <a:prstDash val="solid"/>
                      <a:round/>
                      <a:headEnd type="none" w="med" len="med"/>
                      <a:tailEnd type="none" w="med" len="med"/>
                    </a:lnT>
                    <a:lnB w="5443" cap="flat" cmpd="sng" algn="ctr">
                      <a:solidFill>
                        <a:srgbClr val="20876A"/>
                      </a:solidFill>
                      <a:prstDash val="solid"/>
                      <a:round/>
                      <a:headEnd type="none" w="med" len="med"/>
                      <a:tailEnd type="none" w="med" len="med"/>
                    </a:lnB>
                    <a:noFill/>
                  </a:tcPr>
                </a:tc>
                <a:tc>
                  <a:txBody>
                    <a:bodyPr/>
                    <a:lstStyle/>
                    <a:p>
                      <a:pPr algn="l" rtl="0" fontAlgn="base"/>
                      <a:r>
                        <a:rPr lang="en-GB" sz="1200" b="0" i="0" dirty="0">
                          <a:solidFill>
                            <a:srgbClr val="000000"/>
                          </a:solidFill>
                          <a:effectLst/>
                          <a:latin typeface="Arial Nova Light" panose="020B0304020202020204" pitchFamily="34" charset="0"/>
                        </a:rPr>
                        <a:t>Exam revision </a:t>
                      </a:r>
                      <a:endParaRPr lang="en-GB" sz="1200" b="0" i="0" dirty="0">
                        <a:effectLst/>
                      </a:endParaRPr>
                    </a:p>
                  </a:txBody>
                  <a:tcPr marL="45884" marR="45884" marT="22942" marB="22942" anchor="b">
                    <a:lnL w="5443" cap="flat" cmpd="sng" algn="ctr">
                      <a:solidFill>
                        <a:srgbClr val="20876A"/>
                      </a:solidFill>
                      <a:prstDash val="solid"/>
                      <a:round/>
                      <a:headEnd type="none" w="med" len="med"/>
                      <a:tailEnd type="none" w="med" len="med"/>
                    </a:lnL>
                    <a:lnR w="5443" cap="flat" cmpd="sng" algn="ctr">
                      <a:solidFill>
                        <a:srgbClr val="808E6A"/>
                      </a:solidFill>
                      <a:prstDash val="solid"/>
                      <a:round/>
                      <a:headEnd type="none" w="med" len="med"/>
                      <a:tailEnd type="none" w="med" len="med"/>
                    </a:lnR>
                    <a:lnT w="5443" cap="flat" cmpd="sng" algn="ctr">
                      <a:solidFill>
                        <a:srgbClr val="A0D508"/>
                      </a:solidFill>
                      <a:prstDash val="solid"/>
                      <a:round/>
                      <a:headEnd type="none" w="med" len="med"/>
                      <a:tailEnd type="none" w="med" len="med"/>
                    </a:lnT>
                    <a:lnB w="5443" cap="flat" cmpd="sng" algn="ctr">
                      <a:solidFill>
                        <a:srgbClr val="808E6A"/>
                      </a:solidFill>
                      <a:prstDash val="solid"/>
                      <a:round/>
                      <a:headEnd type="none" w="med" len="med"/>
                      <a:tailEnd type="none" w="med" len="med"/>
                    </a:lnB>
                    <a:noFill/>
                  </a:tcPr>
                </a:tc>
                <a:extLst>
                  <a:ext uri="{0D108BD9-81ED-4DB2-BD59-A6C34878D82A}">
                    <a16:rowId xmlns:a16="http://schemas.microsoft.com/office/drawing/2014/main" val="2910537865"/>
                  </a:ext>
                </a:extLst>
              </a:tr>
              <a:tr h="441537">
                <a:tc>
                  <a:txBody>
                    <a:bodyPr/>
                    <a:lstStyle/>
                    <a:p>
                      <a:pPr algn="l" rtl="0" fontAlgn="base"/>
                      <a:r>
                        <a:rPr lang="en-GB" sz="1200" b="0" i="0">
                          <a:solidFill>
                            <a:srgbClr val="000000"/>
                          </a:solidFill>
                          <a:effectLst/>
                          <a:highlight>
                            <a:srgbClr val="92D050"/>
                          </a:highlight>
                          <a:latin typeface="Arial Nova Light" panose="020B0304020202020204" pitchFamily="34" charset="0"/>
                        </a:rPr>
                        <a:t>JANUARY 2025 (Date/time TBC) </a:t>
                      </a:r>
                      <a:endParaRPr lang="en-GB" sz="1200" b="0" i="0">
                        <a:effectLst/>
                        <a:highlight>
                          <a:srgbClr val="92D050"/>
                        </a:highlight>
                      </a:endParaRPr>
                    </a:p>
                  </a:txBody>
                  <a:tcPr marL="45884" marR="45884" marT="22942" marB="22942" anchor="b">
                    <a:lnL w="5443" cap="flat" cmpd="sng" algn="ctr">
                      <a:solidFill>
                        <a:srgbClr val="80986A"/>
                      </a:solidFill>
                      <a:prstDash val="solid"/>
                      <a:round/>
                      <a:headEnd type="none" w="med" len="med"/>
                      <a:tailEnd type="none" w="med" len="med"/>
                    </a:lnL>
                    <a:lnR w="5443" cap="flat" cmpd="sng" algn="ctr">
                      <a:solidFill>
                        <a:srgbClr val="80986A"/>
                      </a:solidFill>
                      <a:prstDash val="solid"/>
                      <a:round/>
                      <a:headEnd type="none" w="med" len="med"/>
                      <a:tailEnd type="none" w="med" len="med"/>
                    </a:lnR>
                    <a:lnT w="5443" cap="flat" cmpd="sng" algn="ctr">
                      <a:solidFill>
                        <a:srgbClr val="20876A"/>
                      </a:solidFill>
                      <a:prstDash val="solid"/>
                      <a:round/>
                      <a:headEnd type="none" w="med" len="med"/>
                      <a:tailEnd type="none" w="med" len="med"/>
                    </a:lnT>
                    <a:lnB w="5443" cap="flat" cmpd="sng" algn="ctr">
                      <a:solidFill>
                        <a:srgbClr val="80986A"/>
                      </a:solidFill>
                      <a:prstDash val="solid"/>
                      <a:round/>
                      <a:headEnd type="none" w="med" len="med"/>
                      <a:tailEnd type="none" w="med" len="med"/>
                    </a:lnB>
                    <a:solidFill>
                      <a:srgbClr val="92D050"/>
                    </a:solidFill>
                  </a:tcPr>
                </a:tc>
                <a:tc>
                  <a:txBody>
                    <a:bodyPr/>
                    <a:lstStyle/>
                    <a:p>
                      <a:pPr algn="l" rtl="0" fontAlgn="base"/>
                      <a:r>
                        <a:rPr lang="en-GB" sz="1200" b="1" i="0" dirty="0">
                          <a:solidFill>
                            <a:srgbClr val="000000"/>
                          </a:solidFill>
                          <a:effectLst/>
                          <a:highlight>
                            <a:srgbClr val="92D050"/>
                          </a:highlight>
                          <a:latin typeface="Arial Nova Light" panose="020B0304020202020204" pitchFamily="34" charset="0"/>
                        </a:rPr>
                        <a:t>EXAM (2 HOURS)</a:t>
                      </a:r>
                      <a:r>
                        <a:rPr lang="en-GB" sz="1200" b="0" i="0" dirty="0">
                          <a:solidFill>
                            <a:srgbClr val="000000"/>
                          </a:solidFill>
                          <a:effectLst/>
                          <a:highlight>
                            <a:srgbClr val="92D050"/>
                          </a:highlight>
                          <a:latin typeface="Arial Nova Light" panose="020B0304020202020204" pitchFamily="34" charset="0"/>
                        </a:rPr>
                        <a:t> </a:t>
                      </a:r>
                      <a:endParaRPr lang="en-GB" sz="1200" b="0" i="0" dirty="0">
                        <a:effectLst/>
                        <a:highlight>
                          <a:srgbClr val="92D050"/>
                        </a:highlight>
                      </a:endParaRPr>
                    </a:p>
                  </a:txBody>
                  <a:tcPr marL="45884" marR="45884" marT="22942" marB="22942" anchor="b">
                    <a:lnL w="5443" cap="flat" cmpd="sng" algn="ctr">
                      <a:solidFill>
                        <a:srgbClr val="80986A"/>
                      </a:solidFill>
                      <a:prstDash val="solid"/>
                      <a:round/>
                      <a:headEnd type="none" w="med" len="med"/>
                      <a:tailEnd type="none" w="med" len="med"/>
                    </a:lnL>
                    <a:lnR w="5443" cap="flat" cmpd="sng" algn="ctr">
                      <a:solidFill>
                        <a:srgbClr val="C0916A"/>
                      </a:solidFill>
                      <a:prstDash val="solid"/>
                      <a:round/>
                      <a:headEnd type="none" w="med" len="med"/>
                      <a:tailEnd type="none" w="med" len="med"/>
                    </a:lnR>
                    <a:lnT w="5443" cap="flat" cmpd="sng" algn="ctr">
                      <a:solidFill>
                        <a:srgbClr val="808E6A"/>
                      </a:solidFill>
                      <a:prstDash val="solid"/>
                      <a:round/>
                      <a:headEnd type="none" w="med" len="med"/>
                      <a:tailEnd type="none" w="med" len="med"/>
                    </a:lnT>
                    <a:lnB w="5443" cap="flat" cmpd="sng" algn="ctr">
                      <a:solidFill>
                        <a:srgbClr val="C0916A"/>
                      </a:solidFill>
                      <a:prstDash val="solid"/>
                      <a:round/>
                      <a:headEnd type="none" w="med" len="med"/>
                      <a:tailEnd type="none" w="med" len="med"/>
                    </a:lnB>
                    <a:solidFill>
                      <a:srgbClr val="92D050"/>
                    </a:solidFill>
                  </a:tcPr>
                </a:tc>
                <a:extLst>
                  <a:ext uri="{0D108BD9-81ED-4DB2-BD59-A6C34878D82A}">
                    <a16:rowId xmlns:a16="http://schemas.microsoft.com/office/drawing/2014/main" val="2935201213"/>
                  </a:ext>
                </a:extLst>
              </a:tr>
              <a:tr h="146828">
                <a:tc>
                  <a:txBody>
                    <a:bodyPr/>
                    <a:lstStyle/>
                    <a:p>
                      <a:pPr algn="l" rtl="0" fontAlgn="base"/>
                      <a:r>
                        <a:rPr lang="en-GB" sz="600" b="0" i="0">
                          <a:solidFill>
                            <a:srgbClr val="000000"/>
                          </a:solidFill>
                          <a:effectLst/>
                          <a:latin typeface="Calibri" panose="020F0502020204030204" pitchFamily="34" charset="0"/>
                        </a:rPr>
                        <a:t> </a:t>
                      </a:r>
                    </a:p>
                  </a:txBody>
                  <a:tcPr marL="45884" marR="45884" marT="22942" marB="22942" anchor="b">
                    <a:lnL>
                      <a:noFill/>
                    </a:lnL>
                    <a:lnR>
                      <a:noFill/>
                    </a:lnR>
                    <a:lnT w="5443" cap="flat" cmpd="sng" algn="ctr">
                      <a:solidFill>
                        <a:srgbClr val="80986A"/>
                      </a:solidFill>
                      <a:prstDash val="solid"/>
                      <a:round/>
                      <a:headEnd type="none" w="med" len="med"/>
                      <a:tailEnd type="none" w="med" len="med"/>
                    </a:lnT>
                    <a:lnB>
                      <a:noFill/>
                    </a:lnB>
                    <a:noFill/>
                  </a:tcPr>
                </a:tc>
                <a:tc>
                  <a:txBody>
                    <a:bodyPr/>
                    <a:lstStyle/>
                    <a:p>
                      <a:pPr algn="l" rtl="0" fontAlgn="base"/>
                      <a:r>
                        <a:rPr lang="en-GB" sz="500" b="0" i="0" dirty="0">
                          <a:effectLst/>
                          <a:latin typeface="Times New Roman" panose="02020603050405020304" pitchFamily="18" charset="0"/>
                        </a:rPr>
                        <a:t> </a:t>
                      </a:r>
                    </a:p>
                  </a:txBody>
                  <a:tcPr marL="45884" marR="45884" marT="22942" marB="22942" anchor="b">
                    <a:lnL>
                      <a:noFill/>
                    </a:lnL>
                    <a:lnR>
                      <a:noFill/>
                    </a:lnR>
                    <a:lnT w="5443" cap="flat" cmpd="sng" algn="ctr">
                      <a:solidFill>
                        <a:srgbClr val="C0916A"/>
                      </a:solidFill>
                      <a:prstDash val="solid"/>
                      <a:round/>
                      <a:headEnd type="none" w="med" len="med"/>
                      <a:tailEnd type="none" w="med" len="med"/>
                    </a:lnT>
                    <a:lnB>
                      <a:noFill/>
                    </a:lnB>
                    <a:noFill/>
                  </a:tcPr>
                </a:tc>
                <a:extLst>
                  <a:ext uri="{0D108BD9-81ED-4DB2-BD59-A6C34878D82A}">
                    <a16:rowId xmlns:a16="http://schemas.microsoft.com/office/drawing/2014/main" val="90620089"/>
                  </a:ext>
                </a:extLst>
              </a:tr>
            </a:tbl>
          </a:graphicData>
        </a:graphic>
      </p:graphicFrame>
    </p:spTree>
    <p:extLst>
      <p:ext uri="{BB962C8B-B14F-4D97-AF65-F5344CB8AC3E}">
        <p14:creationId xmlns:p14="http://schemas.microsoft.com/office/powerpoint/2010/main" val="34228666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3A5B4632-C963-4296-86F0-79AA9EA5AE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8328" y="303591"/>
            <a:ext cx="4335327" cy="5896743"/>
          </a:xfrm>
          <a:prstGeom prst="rect">
            <a:avLst/>
          </a:prstGeom>
          <a:solidFill>
            <a:schemeClr val="tx1">
              <a:lumMod val="75000"/>
              <a:lumOff val="25000"/>
            </a:schemeClr>
          </a:solidFill>
          <a:ln w="127000" cap="sq" cmpd="thinThick">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0" name="TextBox 7">
            <a:extLst>
              <a:ext uri="{FF2B5EF4-FFF2-40B4-BE49-F238E27FC236}">
                <a16:creationId xmlns:a16="http://schemas.microsoft.com/office/drawing/2014/main" id="{3DE4E545-E6D5-EE46-43B8-67951887C488}"/>
              </a:ext>
            </a:extLst>
          </p:cNvPr>
          <p:cNvGraphicFramePr/>
          <p:nvPr>
            <p:extLst>
              <p:ext uri="{D42A27DB-BD31-4B8C-83A1-F6EECF244321}">
                <p14:modId xmlns:p14="http://schemas.microsoft.com/office/powerpoint/2010/main" val="3381744230"/>
              </p:ext>
            </p:extLst>
          </p:nvPr>
        </p:nvGraphicFramePr>
        <p:xfrm>
          <a:off x="5166985" y="303591"/>
          <a:ext cx="6588691" cy="58967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074" name="Picture 2" descr="Why is it taking the police longer to investigate crime? | Crest Advisory">
            <a:extLst>
              <a:ext uri="{FF2B5EF4-FFF2-40B4-BE49-F238E27FC236}">
                <a16:creationId xmlns:a16="http://schemas.microsoft.com/office/drawing/2014/main" id="{3F641AD4-5A35-537F-2844-5601BAE0966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12143" y="3429000"/>
            <a:ext cx="4038600" cy="201930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Criminal Defence Solicitors in London – Sterling Law">
            <a:extLst>
              <a:ext uri="{FF2B5EF4-FFF2-40B4-BE49-F238E27FC236}">
                <a16:creationId xmlns:a16="http://schemas.microsoft.com/office/drawing/2014/main" id="{3FC86BAA-87D5-094D-C3AB-74923C8F24B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37543" y="850296"/>
            <a:ext cx="3987800" cy="2032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98885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155" name="Rectangle 6154">
            <a:extLst>
              <a:ext uri="{FF2B5EF4-FFF2-40B4-BE49-F238E27FC236}">
                <a16:creationId xmlns:a16="http://schemas.microsoft.com/office/drawing/2014/main" id="{9716D72B-0D25-43A5-8554-C535E5118D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C9BD193-E777-C44A-8A24-FBA98B2EBFB6}"/>
              </a:ext>
            </a:extLst>
          </p:cNvPr>
          <p:cNvSpPr>
            <a:spLocks noGrp="1"/>
          </p:cNvSpPr>
          <p:nvPr>
            <p:ph type="title"/>
          </p:nvPr>
        </p:nvSpPr>
        <p:spPr>
          <a:xfrm>
            <a:off x="7543801" y="432877"/>
            <a:ext cx="3988536" cy="1642533"/>
          </a:xfrm>
        </p:spPr>
        <p:txBody>
          <a:bodyPr anchor="b">
            <a:normAutofit/>
          </a:bodyPr>
          <a:lstStyle/>
          <a:p>
            <a:pPr algn="ctr"/>
            <a:r>
              <a:rPr lang="en-GB" sz="3800" b="1" u="sng" dirty="0"/>
              <a:t>How is this module assessed? </a:t>
            </a:r>
          </a:p>
        </p:txBody>
      </p:sp>
      <p:pic>
        <p:nvPicPr>
          <p:cNvPr id="6148" name="Picture 4" descr="School Exam Test Results Vector Illustration Student in Suit Holding  Examination Quiz Paper Form Symbol, Flat Icon, Testing Success Sign Stock  Vector | Adobe Stock">
            <a:extLst>
              <a:ext uri="{FF2B5EF4-FFF2-40B4-BE49-F238E27FC236}">
                <a16:creationId xmlns:a16="http://schemas.microsoft.com/office/drawing/2014/main" id="{58BC96C4-FA83-814C-B57D-5C7EDD5859C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979" r="1430" b="2"/>
          <a:stretch/>
        </p:blipFill>
        <p:spPr bwMode="auto">
          <a:xfrm>
            <a:off x="-7" y="10"/>
            <a:ext cx="3919476" cy="4143497"/>
          </a:xfrm>
          <a:custGeom>
            <a:avLst/>
            <a:gdLst/>
            <a:ahLst/>
            <a:cxnLst/>
            <a:rect l="l" t="t" r="r" b="b"/>
            <a:pathLst>
              <a:path w="3919476" h="4143507">
                <a:moveTo>
                  <a:pt x="0" y="0"/>
                </a:moveTo>
                <a:lnTo>
                  <a:pt x="3903116" y="0"/>
                </a:lnTo>
                <a:lnTo>
                  <a:pt x="3899307" y="150213"/>
                </a:lnTo>
                <a:cubicBezTo>
                  <a:pt x="3899870" y="322276"/>
                  <a:pt x="3912280" y="494071"/>
                  <a:pt x="3910163" y="665222"/>
                </a:cubicBezTo>
                <a:cubicBezTo>
                  <a:pt x="3909034" y="760465"/>
                  <a:pt x="3887866" y="855454"/>
                  <a:pt x="3891817" y="950951"/>
                </a:cubicBezTo>
                <a:cubicBezTo>
                  <a:pt x="3903389" y="1240363"/>
                  <a:pt x="3899579" y="1529902"/>
                  <a:pt x="3914679" y="1819187"/>
                </a:cubicBezTo>
                <a:cubicBezTo>
                  <a:pt x="3924446" y="1960184"/>
                  <a:pt x="3919293" y="2101691"/>
                  <a:pt x="3899297" y="2241812"/>
                </a:cubicBezTo>
                <a:cubicBezTo>
                  <a:pt x="3882644" y="2346833"/>
                  <a:pt x="3892946" y="2452744"/>
                  <a:pt x="3900002" y="2558273"/>
                </a:cubicBezTo>
                <a:cubicBezTo>
                  <a:pt x="3908611" y="2686026"/>
                  <a:pt x="3913268" y="2813652"/>
                  <a:pt x="3899155" y="2941659"/>
                </a:cubicBezTo>
                <a:cubicBezTo>
                  <a:pt x="3888995" y="3032710"/>
                  <a:pt x="3898449" y="3124270"/>
                  <a:pt x="3904095" y="3215577"/>
                </a:cubicBezTo>
                <a:cubicBezTo>
                  <a:pt x="3911433" y="3310871"/>
                  <a:pt x="3911433" y="3406520"/>
                  <a:pt x="3904095" y="3501814"/>
                </a:cubicBezTo>
                <a:cubicBezTo>
                  <a:pt x="3896728" y="3588930"/>
                  <a:pt x="3898478" y="3676464"/>
                  <a:pt x="3909317" y="3763288"/>
                </a:cubicBezTo>
                <a:cubicBezTo>
                  <a:pt x="3921171" y="3864881"/>
                  <a:pt x="3911998" y="3966473"/>
                  <a:pt x="3903389" y="4068066"/>
                </a:cubicBezTo>
                <a:lnTo>
                  <a:pt x="3899890" y="4129496"/>
                </a:lnTo>
                <a:lnTo>
                  <a:pt x="3856837" y="4131079"/>
                </a:lnTo>
                <a:cubicBezTo>
                  <a:pt x="3690565" y="4131562"/>
                  <a:pt x="3524292" y="4118803"/>
                  <a:pt x="3358020" y="4125635"/>
                </a:cubicBezTo>
                <a:cubicBezTo>
                  <a:pt x="3138339" y="4134610"/>
                  <a:pt x="2918661" y="4144924"/>
                  <a:pt x="2699106" y="4130457"/>
                </a:cubicBezTo>
                <a:cubicBezTo>
                  <a:pt x="2548620" y="4120546"/>
                  <a:pt x="2397378" y="4107552"/>
                  <a:pt x="2246135" y="4111571"/>
                </a:cubicBezTo>
                <a:cubicBezTo>
                  <a:pt x="2090859" y="4115857"/>
                  <a:pt x="1936213" y="4129921"/>
                  <a:pt x="1781316" y="4140235"/>
                </a:cubicBezTo>
                <a:cubicBezTo>
                  <a:pt x="1667682" y="4147695"/>
                  <a:pt x="1553608" y="4142392"/>
                  <a:pt x="1441020" y="4124430"/>
                </a:cubicBezTo>
                <a:cubicBezTo>
                  <a:pt x="1360735" y="4111704"/>
                  <a:pt x="1279946" y="4117196"/>
                  <a:pt x="1199535" y="4121751"/>
                </a:cubicBezTo>
                <a:cubicBezTo>
                  <a:pt x="1054343" y="4130324"/>
                  <a:pt x="909653" y="4143718"/>
                  <a:pt x="764462" y="4130324"/>
                </a:cubicBezTo>
                <a:cubicBezTo>
                  <a:pt x="634770" y="4118267"/>
                  <a:pt x="503820" y="4108490"/>
                  <a:pt x="375137" y="4118267"/>
                </a:cubicBezTo>
                <a:cubicBezTo>
                  <a:pt x="278626" y="4125601"/>
                  <a:pt x="182043" y="4132935"/>
                  <a:pt x="85336" y="4130493"/>
                </a:cubicBezTo>
                <a:lnTo>
                  <a:pt x="0" y="4125145"/>
                </a:lnTo>
                <a:close/>
              </a:path>
            </a:pathLst>
          </a:custGeom>
          <a:noFill/>
          <a:extLst>
            <a:ext uri="{909E8E84-426E-40DD-AFC4-6F175D3DCCD1}">
              <a14:hiddenFill xmlns:a14="http://schemas.microsoft.com/office/drawing/2010/main">
                <a:solidFill>
                  <a:srgbClr val="FFFFFF"/>
                </a:solidFill>
              </a14:hiddenFill>
            </a:ext>
          </a:extLst>
        </p:spPr>
      </p:pic>
      <p:pic>
        <p:nvPicPr>
          <p:cNvPr id="1028" name="Picture 4" descr="Home - Essay writing - LibGuides at University of Reading">
            <a:extLst>
              <a:ext uri="{FF2B5EF4-FFF2-40B4-BE49-F238E27FC236}">
                <a16:creationId xmlns:a16="http://schemas.microsoft.com/office/drawing/2014/main" id="{35F548FC-F688-1EAE-7ACC-77C32E12D32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923" r="2" b="9317"/>
          <a:stretch/>
        </p:blipFill>
        <p:spPr bwMode="auto">
          <a:xfrm>
            <a:off x="4115400" y="10"/>
            <a:ext cx="3058323" cy="3597029"/>
          </a:xfrm>
          <a:custGeom>
            <a:avLst/>
            <a:gdLst/>
            <a:ahLst/>
            <a:cxnLst/>
            <a:rect l="l" t="t" r="r" b="b"/>
            <a:pathLst>
              <a:path w="3058323" h="3597039">
                <a:moveTo>
                  <a:pt x="15411" y="0"/>
                </a:moveTo>
                <a:lnTo>
                  <a:pt x="3031762" y="0"/>
                </a:lnTo>
                <a:lnTo>
                  <a:pt x="3046461" y="132146"/>
                </a:lnTo>
                <a:cubicBezTo>
                  <a:pt x="3048338" y="180004"/>
                  <a:pt x="3046791" y="227996"/>
                  <a:pt x="3041802" y="275754"/>
                </a:cubicBezTo>
                <a:cubicBezTo>
                  <a:pt x="3027897" y="401800"/>
                  <a:pt x="3049074" y="530780"/>
                  <a:pt x="3008505" y="654529"/>
                </a:cubicBezTo>
                <a:cubicBezTo>
                  <a:pt x="3005571" y="667491"/>
                  <a:pt x="3004614" y="680823"/>
                  <a:pt x="3005698" y="694078"/>
                </a:cubicBezTo>
                <a:cubicBezTo>
                  <a:pt x="3005188" y="761821"/>
                  <a:pt x="3019349" y="827651"/>
                  <a:pt x="3033127" y="893608"/>
                </a:cubicBezTo>
                <a:cubicBezTo>
                  <a:pt x="3048309" y="966327"/>
                  <a:pt x="3067190" y="1038663"/>
                  <a:pt x="3044226" y="1113933"/>
                </a:cubicBezTo>
                <a:cubicBezTo>
                  <a:pt x="3037911" y="1137802"/>
                  <a:pt x="3037911" y="1162909"/>
                  <a:pt x="3044226" y="1186779"/>
                </a:cubicBezTo>
                <a:cubicBezTo>
                  <a:pt x="3050414" y="1219872"/>
                  <a:pt x="3050414" y="1253833"/>
                  <a:pt x="3044226" y="1286927"/>
                </a:cubicBezTo>
                <a:cubicBezTo>
                  <a:pt x="3034913" y="1357732"/>
                  <a:pt x="3025345" y="1428920"/>
                  <a:pt x="3030448" y="1500363"/>
                </a:cubicBezTo>
                <a:cubicBezTo>
                  <a:pt x="3038001" y="1625694"/>
                  <a:pt x="3036164" y="1751408"/>
                  <a:pt x="3024962" y="1876459"/>
                </a:cubicBezTo>
                <a:cubicBezTo>
                  <a:pt x="3020242" y="1937185"/>
                  <a:pt x="3013991" y="1998805"/>
                  <a:pt x="3036572" y="2058128"/>
                </a:cubicBezTo>
                <a:cubicBezTo>
                  <a:pt x="3039761" y="2065719"/>
                  <a:pt x="3039761" y="2074267"/>
                  <a:pt x="3036572" y="2081857"/>
                </a:cubicBezTo>
                <a:cubicBezTo>
                  <a:pt x="2993834" y="2180984"/>
                  <a:pt x="3005826" y="2282153"/>
                  <a:pt x="3027897" y="2382556"/>
                </a:cubicBezTo>
                <a:cubicBezTo>
                  <a:pt x="3059523" y="2516907"/>
                  <a:pt x="3066565" y="2655863"/>
                  <a:pt x="3048691" y="2792715"/>
                </a:cubicBezTo>
                <a:cubicBezTo>
                  <a:pt x="3037337" y="2873471"/>
                  <a:pt x="3023687" y="2954354"/>
                  <a:pt x="3031596" y="3036386"/>
                </a:cubicBezTo>
                <a:cubicBezTo>
                  <a:pt x="3037490" y="3100417"/>
                  <a:pt x="3039736" y="3164741"/>
                  <a:pt x="3038358" y="3229027"/>
                </a:cubicBezTo>
                <a:cubicBezTo>
                  <a:pt x="3036891" y="3311633"/>
                  <a:pt x="3031788" y="3394080"/>
                  <a:pt x="3028535" y="3476606"/>
                </a:cubicBezTo>
                <a:lnTo>
                  <a:pt x="3026145" y="3582089"/>
                </a:lnTo>
                <a:lnTo>
                  <a:pt x="2837742" y="3576169"/>
                </a:lnTo>
                <a:cubicBezTo>
                  <a:pt x="2749601" y="3575123"/>
                  <a:pt x="2661428" y="3575842"/>
                  <a:pt x="2573255" y="3578457"/>
                </a:cubicBezTo>
                <a:cubicBezTo>
                  <a:pt x="2415279" y="3583558"/>
                  <a:pt x="2257302" y="3585390"/>
                  <a:pt x="2099327" y="3578457"/>
                </a:cubicBezTo>
                <a:cubicBezTo>
                  <a:pt x="1926907" y="3570479"/>
                  <a:pt x="1754870" y="3579504"/>
                  <a:pt x="1582958" y="3591536"/>
                </a:cubicBezTo>
                <a:cubicBezTo>
                  <a:pt x="1416747" y="3603177"/>
                  <a:pt x="1250917" y="3594544"/>
                  <a:pt x="1084959" y="3582381"/>
                </a:cubicBezTo>
                <a:cubicBezTo>
                  <a:pt x="910095" y="3569328"/>
                  <a:pt x="734510" y="3570585"/>
                  <a:pt x="559849" y="3586174"/>
                </a:cubicBezTo>
                <a:cubicBezTo>
                  <a:pt x="445325" y="3596376"/>
                  <a:pt x="330549" y="3581074"/>
                  <a:pt x="216532" y="3582119"/>
                </a:cubicBezTo>
                <a:lnTo>
                  <a:pt x="3784" y="3583799"/>
                </a:lnTo>
                <a:lnTo>
                  <a:pt x="23102" y="3304343"/>
                </a:lnTo>
                <a:cubicBezTo>
                  <a:pt x="27378" y="3232352"/>
                  <a:pt x="25445" y="3160183"/>
                  <a:pt x="17316" y="3088458"/>
                </a:cubicBezTo>
                <a:cubicBezTo>
                  <a:pt x="9187" y="3007476"/>
                  <a:pt x="12024" y="2925898"/>
                  <a:pt x="25783" y="2845525"/>
                </a:cubicBezTo>
                <a:cubicBezTo>
                  <a:pt x="43141" y="2750282"/>
                  <a:pt x="35379" y="2655039"/>
                  <a:pt x="29029" y="2559796"/>
                </a:cubicBezTo>
                <a:cubicBezTo>
                  <a:pt x="11671" y="2298322"/>
                  <a:pt x="-9498" y="2036848"/>
                  <a:pt x="4615" y="1774485"/>
                </a:cubicBezTo>
                <a:cubicBezTo>
                  <a:pt x="7578" y="1718482"/>
                  <a:pt x="20561" y="1663876"/>
                  <a:pt x="25925" y="1608255"/>
                </a:cubicBezTo>
                <a:cubicBezTo>
                  <a:pt x="41590" y="1446595"/>
                  <a:pt x="23242" y="1285571"/>
                  <a:pt x="15763" y="1124293"/>
                </a:cubicBezTo>
                <a:cubicBezTo>
                  <a:pt x="5010" y="945807"/>
                  <a:pt x="7183" y="766877"/>
                  <a:pt x="22255" y="588646"/>
                </a:cubicBezTo>
                <a:cubicBezTo>
                  <a:pt x="41165" y="395112"/>
                  <a:pt x="35097" y="201070"/>
                  <a:pt x="19010" y="7282"/>
                </a:cubicBezTo>
                <a:close/>
              </a:path>
            </a:pathLst>
          </a:custGeom>
          <a:noFill/>
          <a:extLst>
            <a:ext uri="{909E8E84-426E-40DD-AFC4-6F175D3DCCD1}">
              <a14:hiddenFill xmlns:a14="http://schemas.microsoft.com/office/drawing/2010/main">
                <a:solidFill>
                  <a:srgbClr val="FFFFFF"/>
                </a:solidFill>
              </a14:hiddenFill>
            </a:ext>
          </a:extLst>
        </p:spPr>
      </p:pic>
      <p:sp>
        <p:nvSpPr>
          <p:cNvPr id="6157"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46484" y="2424319"/>
            <a:ext cx="3851563" cy="18288"/>
          </a:xfrm>
          <a:custGeom>
            <a:avLst/>
            <a:gdLst>
              <a:gd name="connsiteX0" fmla="*/ 0 w 3851563"/>
              <a:gd name="connsiteY0" fmla="*/ 0 h 18288"/>
              <a:gd name="connsiteX1" fmla="*/ 718958 w 3851563"/>
              <a:gd name="connsiteY1" fmla="*/ 0 h 18288"/>
              <a:gd name="connsiteX2" fmla="*/ 1437917 w 3851563"/>
              <a:gd name="connsiteY2" fmla="*/ 0 h 18288"/>
              <a:gd name="connsiteX3" fmla="*/ 1964297 w 3851563"/>
              <a:gd name="connsiteY3" fmla="*/ 0 h 18288"/>
              <a:gd name="connsiteX4" fmla="*/ 2606224 w 3851563"/>
              <a:gd name="connsiteY4" fmla="*/ 0 h 18288"/>
              <a:gd name="connsiteX5" fmla="*/ 3171120 w 3851563"/>
              <a:gd name="connsiteY5" fmla="*/ 0 h 18288"/>
              <a:gd name="connsiteX6" fmla="*/ 3851563 w 3851563"/>
              <a:gd name="connsiteY6" fmla="*/ 0 h 18288"/>
              <a:gd name="connsiteX7" fmla="*/ 3851563 w 3851563"/>
              <a:gd name="connsiteY7" fmla="*/ 18288 h 18288"/>
              <a:gd name="connsiteX8" fmla="*/ 3209636 w 3851563"/>
              <a:gd name="connsiteY8" fmla="*/ 18288 h 18288"/>
              <a:gd name="connsiteX9" fmla="*/ 2644740 w 3851563"/>
              <a:gd name="connsiteY9" fmla="*/ 18288 h 18288"/>
              <a:gd name="connsiteX10" fmla="*/ 2002813 w 3851563"/>
              <a:gd name="connsiteY10" fmla="*/ 18288 h 18288"/>
              <a:gd name="connsiteX11" fmla="*/ 1399401 w 3851563"/>
              <a:gd name="connsiteY11" fmla="*/ 18288 h 18288"/>
              <a:gd name="connsiteX12" fmla="*/ 834505 w 3851563"/>
              <a:gd name="connsiteY12" fmla="*/ 18288 h 18288"/>
              <a:gd name="connsiteX13" fmla="*/ 0 w 3851563"/>
              <a:gd name="connsiteY13" fmla="*/ 18288 h 18288"/>
              <a:gd name="connsiteX14" fmla="*/ 0 w 3851563"/>
              <a:gd name="connsiteY14"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51563" h="18288" fill="none" extrusionOk="0">
                <a:moveTo>
                  <a:pt x="0" y="0"/>
                </a:moveTo>
                <a:cubicBezTo>
                  <a:pt x="195934" y="10403"/>
                  <a:pt x="550513" y="-3379"/>
                  <a:pt x="718958" y="0"/>
                </a:cubicBezTo>
                <a:cubicBezTo>
                  <a:pt x="887403" y="3379"/>
                  <a:pt x="1238155" y="34184"/>
                  <a:pt x="1437917" y="0"/>
                </a:cubicBezTo>
                <a:cubicBezTo>
                  <a:pt x="1637679" y="-34184"/>
                  <a:pt x="1735575" y="21633"/>
                  <a:pt x="1964297" y="0"/>
                </a:cubicBezTo>
                <a:cubicBezTo>
                  <a:pt x="2193019" y="-21633"/>
                  <a:pt x="2398398" y="-18127"/>
                  <a:pt x="2606224" y="0"/>
                </a:cubicBezTo>
                <a:cubicBezTo>
                  <a:pt x="2814050" y="18127"/>
                  <a:pt x="3010763" y="-3923"/>
                  <a:pt x="3171120" y="0"/>
                </a:cubicBezTo>
                <a:cubicBezTo>
                  <a:pt x="3331477" y="3923"/>
                  <a:pt x="3662318" y="22618"/>
                  <a:pt x="3851563" y="0"/>
                </a:cubicBezTo>
                <a:cubicBezTo>
                  <a:pt x="3851602" y="7328"/>
                  <a:pt x="3852182" y="9982"/>
                  <a:pt x="3851563" y="18288"/>
                </a:cubicBezTo>
                <a:cubicBezTo>
                  <a:pt x="3539697" y="8623"/>
                  <a:pt x="3360357" y="-7186"/>
                  <a:pt x="3209636" y="18288"/>
                </a:cubicBezTo>
                <a:cubicBezTo>
                  <a:pt x="3058915" y="43762"/>
                  <a:pt x="2810322" y="8087"/>
                  <a:pt x="2644740" y="18288"/>
                </a:cubicBezTo>
                <a:cubicBezTo>
                  <a:pt x="2479158" y="28489"/>
                  <a:pt x="2131941" y="44882"/>
                  <a:pt x="2002813" y="18288"/>
                </a:cubicBezTo>
                <a:cubicBezTo>
                  <a:pt x="1873685" y="-8306"/>
                  <a:pt x="1675560" y="30966"/>
                  <a:pt x="1399401" y="18288"/>
                </a:cubicBezTo>
                <a:cubicBezTo>
                  <a:pt x="1123242" y="5610"/>
                  <a:pt x="1065368" y="33824"/>
                  <a:pt x="834505" y="18288"/>
                </a:cubicBezTo>
                <a:cubicBezTo>
                  <a:pt x="603642" y="2752"/>
                  <a:pt x="191505" y="58863"/>
                  <a:pt x="0" y="18288"/>
                </a:cubicBezTo>
                <a:cubicBezTo>
                  <a:pt x="-593" y="9736"/>
                  <a:pt x="244" y="6610"/>
                  <a:pt x="0" y="0"/>
                </a:cubicBezTo>
                <a:close/>
              </a:path>
              <a:path w="3851563" h="18288" stroke="0" extrusionOk="0">
                <a:moveTo>
                  <a:pt x="0" y="0"/>
                </a:moveTo>
                <a:cubicBezTo>
                  <a:pt x="289752" y="13020"/>
                  <a:pt x="480313" y="17689"/>
                  <a:pt x="641927" y="0"/>
                </a:cubicBezTo>
                <a:cubicBezTo>
                  <a:pt x="803541" y="-17689"/>
                  <a:pt x="1025789" y="14289"/>
                  <a:pt x="1322370" y="0"/>
                </a:cubicBezTo>
                <a:cubicBezTo>
                  <a:pt x="1618951" y="-14289"/>
                  <a:pt x="1675364" y="4422"/>
                  <a:pt x="1925782" y="0"/>
                </a:cubicBezTo>
                <a:cubicBezTo>
                  <a:pt x="2176200" y="-4422"/>
                  <a:pt x="2354648" y="21578"/>
                  <a:pt x="2644740" y="0"/>
                </a:cubicBezTo>
                <a:cubicBezTo>
                  <a:pt x="2934832" y="-21578"/>
                  <a:pt x="2992732" y="-4264"/>
                  <a:pt x="3286667" y="0"/>
                </a:cubicBezTo>
                <a:cubicBezTo>
                  <a:pt x="3580602" y="4264"/>
                  <a:pt x="3638704" y="20914"/>
                  <a:pt x="3851563" y="0"/>
                </a:cubicBezTo>
                <a:cubicBezTo>
                  <a:pt x="3851890" y="8595"/>
                  <a:pt x="3851491" y="13110"/>
                  <a:pt x="3851563" y="18288"/>
                </a:cubicBezTo>
                <a:cubicBezTo>
                  <a:pt x="3681588" y="-9641"/>
                  <a:pt x="3414286" y="12858"/>
                  <a:pt x="3209636" y="18288"/>
                </a:cubicBezTo>
                <a:cubicBezTo>
                  <a:pt x="3004986" y="23718"/>
                  <a:pt x="2777102" y="31540"/>
                  <a:pt x="2490677" y="18288"/>
                </a:cubicBezTo>
                <a:cubicBezTo>
                  <a:pt x="2204252" y="5036"/>
                  <a:pt x="2142029" y="45834"/>
                  <a:pt x="1810235" y="18288"/>
                </a:cubicBezTo>
                <a:cubicBezTo>
                  <a:pt x="1478441" y="-9258"/>
                  <a:pt x="1432135" y="21272"/>
                  <a:pt x="1245339" y="18288"/>
                </a:cubicBezTo>
                <a:cubicBezTo>
                  <a:pt x="1058543" y="15304"/>
                  <a:pt x="886298" y="9998"/>
                  <a:pt x="718958" y="18288"/>
                </a:cubicBezTo>
                <a:cubicBezTo>
                  <a:pt x="551618" y="26578"/>
                  <a:pt x="308263" y="-12886"/>
                  <a:pt x="0" y="18288"/>
                </a:cubicBezTo>
                <a:cubicBezTo>
                  <a:pt x="822" y="10564"/>
                  <a:pt x="-23" y="457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448976505">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2022 exams: Adaptions and grading plan finally confirmed">
            <a:extLst>
              <a:ext uri="{FF2B5EF4-FFF2-40B4-BE49-F238E27FC236}">
                <a16:creationId xmlns:a16="http://schemas.microsoft.com/office/drawing/2014/main" id="{41DD4180-964E-8644-232A-AB33D00E7992}"/>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7511" r="11154" b="-2"/>
          <a:stretch/>
        </p:blipFill>
        <p:spPr bwMode="auto">
          <a:xfrm>
            <a:off x="4" y="4328340"/>
            <a:ext cx="3912953" cy="2529660"/>
          </a:xfrm>
          <a:custGeom>
            <a:avLst/>
            <a:gdLst/>
            <a:ahLst/>
            <a:cxnLst/>
            <a:rect l="l" t="t" r="r" b="b"/>
            <a:pathLst>
              <a:path w="3912953" h="2529660">
                <a:moveTo>
                  <a:pt x="936025" y="662"/>
                </a:moveTo>
                <a:cubicBezTo>
                  <a:pt x="1035236" y="-744"/>
                  <a:pt x="1134457" y="93"/>
                  <a:pt x="1233691" y="3173"/>
                </a:cubicBezTo>
                <a:cubicBezTo>
                  <a:pt x="1304145" y="5316"/>
                  <a:pt x="1373087" y="24605"/>
                  <a:pt x="1443792" y="29025"/>
                </a:cubicBezTo>
                <a:cubicBezTo>
                  <a:pt x="1628434" y="40276"/>
                  <a:pt x="1812824" y="30901"/>
                  <a:pt x="1996836" y="18310"/>
                </a:cubicBezTo>
                <a:cubicBezTo>
                  <a:pt x="2245239" y="628"/>
                  <a:pt x="2494513" y="2101"/>
                  <a:pt x="2742715" y="22730"/>
                </a:cubicBezTo>
                <a:cubicBezTo>
                  <a:pt x="2962786" y="43947"/>
                  <a:pt x="3184369" y="39942"/>
                  <a:pt x="3403645" y="10808"/>
                </a:cubicBezTo>
                <a:cubicBezTo>
                  <a:pt x="3527916" y="-7007"/>
                  <a:pt x="3653321" y="9067"/>
                  <a:pt x="3778223" y="10808"/>
                </a:cubicBezTo>
                <a:lnTo>
                  <a:pt x="3895044" y="13590"/>
                </a:lnTo>
                <a:lnTo>
                  <a:pt x="3906212" y="275626"/>
                </a:lnTo>
                <a:cubicBezTo>
                  <a:pt x="3913438" y="398465"/>
                  <a:pt x="3909471" y="521632"/>
                  <a:pt x="3894358" y="643899"/>
                </a:cubicBezTo>
                <a:cubicBezTo>
                  <a:pt x="3888995" y="692536"/>
                  <a:pt x="3889982" y="741301"/>
                  <a:pt x="3888995" y="790066"/>
                </a:cubicBezTo>
                <a:cubicBezTo>
                  <a:pt x="3888712" y="799463"/>
                  <a:pt x="3895063" y="810383"/>
                  <a:pt x="3883632" y="818257"/>
                </a:cubicBezTo>
                <a:lnTo>
                  <a:pt x="3883632" y="830956"/>
                </a:lnTo>
                <a:cubicBezTo>
                  <a:pt x="3896192" y="837941"/>
                  <a:pt x="3889701" y="849370"/>
                  <a:pt x="3890688" y="858514"/>
                </a:cubicBezTo>
                <a:cubicBezTo>
                  <a:pt x="3907355" y="1033621"/>
                  <a:pt x="3909867" y="1209579"/>
                  <a:pt x="3898168" y="1385017"/>
                </a:cubicBezTo>
                <a:cubicBezTo>
                  <a:pt x="3889559" y="1546549"/>
                  <a:pt x="3898449" y="1707827"/>
                  <a:pt x="3908893" y="1869233"/>
                </a:cubicBezTo>
                <a:cubicBezTo>
                  <a:pt x="3921312" y="2061116"/>
                  <a:pt x="3901555" y="2252872"/>
                  <a:pt x="3898591" y="2444754"/>
                </a:cubicBezTo>
                <a:cubicBezTo>
                  <a:pt x="3898309" y="2461962"/>
                  <a:pt x="3899367" y="2479201"/>
                  <a:pt x="3900673" y="2496440"/>
                </a:cubicBezTo>
                <a:lnTo>
                  <a:pt x="3902963" y="2529660"/>
                </a:lnTo>
                <a:lnTo>
                  <a:pt x="0" y="2529660"/>
                </a:lnTo>
                <a:lnTo>
                  <a:pt x="0" y="15736"/>
                </a:lnTo>
                <a:lnTo>
                  <a:pt x="938" y="16032"/>
                </a:lnTo>
                <a:cubicBezTo>
                  <a:pt x="213686" y="39741"/>
                  <a:pt x="426055" y="24338"/>
                  <a:pt x="638426" y="11612"/>
                </a:cubicBezTo>
                <a:cubicBezTo>
                  <a:pt x="737616" y="5719"/>
                  <a:pt x="836815" y="2069"/>
                  <a:pt x="936025" y="662"/>
                </a:cubicBezTo>
                <a:close/>
              </a:path>
            </a:pathLst>
          </a:custGeom>
          <a:noFill/>
          <a:extLst>
            <a:ext uri="{909E8E84-426E-40DD-AFC4-6F175D3DCCD1}">
              <a14:hiddenFill xmlns:a14="http://schemas.microsoft.com/office/drawing/2010/main">
                <a:solidFill>
                  <a:srgbClr val="FFFFFF"/>
                </a:solidFill>
              </a14:hiddenFill>
            </a:ext>
          </a:extLst>
        </p:spPr>
      </p:pic>
      <p:pic>
        <p:nvPicPr>
          <p:cNvPr id="6150" name="Picture 6" descr="Essay writing icon symbol. Premium quality isolated home work element in  trendy style. Stock Vector | Adobe Stock">
            <a:extLst>
              <a:ext uri="{FF2B5EF4-FFF2-40B4-BE49-F238E27FC236}">
                <a16:creationId xmlns:a16="http://schemas.microsoft.com/office/drawing/2014/main" id="{4741FFB2-932C-E344-8B4E-DF48E0F48815}"/>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17" r="141" b="-3"/>
          <a:stretch/>
        </p:blipFill>
        <p:spPr bwMode="auto">
          <a:xfrm>
            <a:off x="4110923" y="3791169"/>
            <a:ext cx="3058821" cy="3066831"/>
          </a:xfrm>
          <a:custGeom>
            <a:avLst/>
            <a:gdLst/>
            <a:ahLst/>
            <a:cxnLst/>
            <a:rect l="l" t="t" r="r" b="b"/>
            <a:pathLst>
              <a:path w="3058821" h="3066831">
                <a:moveTo>
                  <a:pt x="2787020" y="1261"/>
                </a:moveTo>
                <a:cubicBezTo>
                  <a:pt x="2839709" y="-518"/>
                  <a:pt x="2892422" y="-414"/>
                  <a:pt x="2945069" y="1571"/>
                </a:cubicBezTo>
                <a:lnTo>
                  <a:pt x="3038769" y="8460"/>
                </a:lnTo>
                <a:lnTo>
                  <a:pt x="3040494" y="37341"/>
                </a:lnTo>
                <a:cubicBezTo>
                  <a:pt x="3041244" y="71882"/>
                  <a:pt x="3039776" y="106360"/>
                  <a:pt x="3033397" y="140806"/>
                </a:cubicBezTo>
                <a:cubicBezTo>
                  <a:pt x="3014006" y="247842"/>
                  <a:pt x="3013240" y="353093"/>
                  <a:pt x="3049089" y="457834"/>
                </a:cubicBezTo>
                <a:cubicBezTo>
                  <a:pt x="3061974" y="495214"/>
                  <a:pt x="3059933" y="536166"/>
                  <a:pt x="3055085" y="576225"/>
                </a:cubicBezTo>
                <a:cubicBezTo>
                  <a:pt x="3043731" y="670377"/>
                  <a:pt x="3028167" y="764784"/>
                  <a:pt x="3035311" y="859828"/>
                </a:cubicBezTo>
                <a:cubicBezTo>
                  <a:pt x="3053554" y="1099545"/>
                  <a:pt x="3026891" y="1339261"/>
                  <a:pt x="3038883" y="1578850"/>
                </a:cubicBezTo>
                <a:cubicBezTo>
                  <a:pt x="3039113" y="1594185"/>
                  <a:pt x="3038526" y="1609507"/>
                  <a:pt x="3037097" y="1624778"/>
                </a:cubicBezTo>
                <a:cubicBezTo>
                  <a:pt x="3032504" y="1713061"/>
                  <a:pt x="3017960" y="1801599"/>
                  <a:pt x="3043476" y="1889499"/>
                </a:cubicBezTo>
                <a:cubicBezTo>
                  <a:pt x="3046015" y="1904618"/>
                  <a:pt x="3045632" y="1920080"/>
                  <a:pt x="3042328" y="1935044"/>
                </a:cubicBezTo>
                <a:cubicBezTo>
                  <a:pt x="3031394" y="2011884"/>
                  <a:pt x="3028524" y="2089667"/>
                  <a:pt x="3033780" y="2167106"/>
                </a:cubicBezTo>
                <a:cubicBezTo>
                  <a:pt x="3048962" y="2335903"/>
                  <a:pt x="3051130" y="2505606"/>
                  <a:pt x="3040286" y="2674734"/>
                </a:cubicBezTo>
                <a:cubicBezTo>
                  <a:pt x="3036459" y="2750260"/>
                  <a:pt x="3031611" y="2825530"/>
                  <a:pt x="3028294" y="2900035"/>
                </a:cubicBezTo>
                <a:cubicBezTo>
                  <a:pt x="3027210" y="2934608"/>
                  <a:pt x="3025392" y="2969245"/>
                  <a:pt x="3026078" y="3003803"/>
                </a:cubicBezTo>
                <a:lnTo>
                  <a:pt x="3033892" y="3066831"/>
                </a:lnTo>
                <a:lnTo>
                  <a:pt x="23851" y="3066831"/>
                </a:lnTo>
                <a:lnTo>
                  <a:pt x="42401" y="2704831"/>
                </a:lnTo>
                <a:cubicBezTo>
                  <a:pt x="45364" y="2461136"/>
                  <a:pt x="53409" y="2216933"/>
                  <a:pt x="28288" y="1974000"/>
                </a:cubicBezTo>
                <a:cubicBezTo>
                  <a:pt x="11213" y="1809420"/>
                  <a:pt x="17986" y="1645602"/>
                  <a:pt x="21091" y="1481150"/>
                </a:cubicBezTo>
                <a:cubicBezTo>
                  <a:pt x="24619" y="1296377"/>
                  <a:pt x="22926" y="1111480"/>
                  <a:pt x="22926" y="926707"/>
                </a:cubicBezTo>
                <a:cubicBezTo>
                  <a:pt x="22643" y="846322"/>
                  <a:pt x="27442" y="766445"/>
                  <a:pt x="35627" y="686441"/>
                </a:cubicBezTo>
                <a:cubicBezTo>
                  <a:pt x="47340" y="570372"/>
                  <a:pt x="33228" y="454937"/>
                  <a:pt x="14458" y="340646"/>
                </a:cubicBezTo>
                <a:cubicBezTo>
                  <a:pt x="3337" y="261010"/>
                  <a:pt x="-1375" y="180751"/>
                  <a:pt x="346" y="100506"/>
                </a:cubicBezTo>
                <a:lnTo>
                  <a:pt x="2424" y="12627"/>
                </a:lnTo>
                <a:lnTo>
                  <a:pt x="3495" y="12901"/>
                </a:lnTo>
                <a:cubicBezTo>
                  <a:pt x="343898" y="-3971"/>
                  <a:pt x="684174" y="17086"/>
                  <a:pt x="1024451" y="18263"/>
                </a:cubicBezTo>
                <a:cubicBezTo>
                  <a:pt x="1134033" y="18655"/>
                  <a:pt x="1243235" y="13685"/>
                  <a:pt x="1352564" y="9238"/>
                </a:cubicBezTo>
                <a:cubicBezTo>
                  <a:pt x="1493565" y="3614"/>
                  <a:pt x="1634312" y="14731"/>
                  <a:pt x="1775060" y="12508"/>
                </a:cubicBezTo>
                <a:cubicBezTo>
                  <a:pt x="2008160" y="8846"/>
                  <a:pt x="2241134" y="19571"/>
                  <a:pt x="2474235" y="12508"/>
                </a:cubicBezTo>
                <a:cubicBezTo>
                  <a:pt x="2578497" y="9238"/>
                  <a:pt x="2682758" y="4268"/>
                  <a:pt x="2787020" y="1261"/>
                </a:cubicBezTo>
                <a:close/>
              </a:path>
            </a:pathLst>
          </a:custGeom>
          <a:noFill/>
          <a:extLst>
            <a:ext uri="{909E8E84-426E-40DD-AFC4-6F175D3DCCD1}">
              <a14:hiddenFill xmlns:a14="http://schemas.microsoft.com/office/drawing/2010/main">
                <a:solidFill>
                  <a:srgbClr val="FFFFFF"/>
                </a:solidFill>
              </a14:hiddenFill>
            </a:ext>
          </a:extLst>
        </p:spPr>
      </p:pic>
      <p:graphicFrame>
        <p:nvGraphicFramePr>
          <p:cNvPr id="5" name="Content Placeholder 2">
            <a:extLst>
              <a:ext uri="{FF2B5EF4-FFF2-40B4-BE49-F238E27FC236}">
                <a16:creationId xmlns:a16="http://schemas.microsoft.com/office/drawing/2014/main" id="{D2097F91-50ED-4A26-B6CD-2C29782396E2}"/>
              </a:ext>
            </a:extLst>
          </p:cNvPr>
          <p:cNvGraphicFramePr>
            <a:graphicFrameLocks noGrp="1"/>
          </p:cNvGraphicFramePr>
          <p:nvPr>
            <p:ph idx="1"/>
            <p:extLst>
              <p:ext uri="{D42A27DB-BD31-4B8C-83A1-F6EECF244321}">
                <p14:modId xmlns:p14="http://schemas.microsoft.com/office/powerpoint/2010/main" val="1993734542"/>
              </p:ext>
            </p:extLst>
          </p:nvPr>
        </p:nvGraphicFramePr>
        <p:xfrm>
          <a:off x="7543618" y="2704407"/>
          <a:ext cx="3997805" cy="3489159"/>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18450088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4CAAA6-08FB-2794-7C5C-104B72AEF210}"/>
              </a:ext>
            </a:extLst>
          </p:cNvPr>
          <p:cNvSpPr>
            <a:spLocks noGrp="1"/>
          </p:cNvSpPr>
          <p:nvPr>
            <p:ph type="title"/>
          </p:nvPr>
        </p:nvSpPr>
        <p:spPr/>
        <p:txBody>
          <a:bodyPr/>
          <a:lstStyle/>
          <a:p>
            <a:r>
              <a:rPr lang="en-GB" dirty="0"/>
              <a:t>Role Play assessment</a:t>
            </a:r>
          </a:p>
        </p:txBody>
      </p:sp>
      <p:sp>
        <p:nvSpPr>
          <p:cNvPr id="3" name="Content Placeholder 2">
            <a:extLst>
              <a:ext uri="{FF2B5EF4-FFF2-40B4-BE49-F238E27FC236}">
                <a16:creationId xmlns:a16="http://schemas.microsoft.com/office/drawing/2014/main" id="{06EB7F93-1E1A-1073-C572-606F4CAE2A85}"/>
              </a:ext>
            </a:extLst>
          </p:cNvPr>
          <p:cNvSpPr>
            <a:spLocks noGrp="1"/>
          </p:cNvSpPr>
          <p:nvPr>
            <p:ph idx="1"/>
          </p:nvPr>
        </p:nvSpPr>
        <p:spPr>
          <a:xfrm>
            <a:off x="1784032" y="2218547"/>
            <a:ext cx="9569768" cy="3958415"/>
          </a:xfrm>
        </p:spPr>
        <p:txBody>
          <a:bodyPr/>
          <a:lstStyle/>
          <a:p>
            <a:r>
              <a:rPr lang="en-GB" dirty="0"/>
              <a:t>7th November (9:30am-4:30pm) Timetable on Moodle</a:t>
            </a:r>
          </a:p>
          <a:p>
            <a:r>
              <a:rPr lang="en-GB" dirty="0"/>
              <a:t>IQ campus</a:t>
            </a:r>
          </a:p>
          <a:p>
            <a:r>
              <a:rPr lang="en-GB" dirty="0"/>
              <a:t>Immersive Room </a:t>
            </a:r>
            <a:r>
              <a:rPr lang="en-GB" dirty="0">
                <a:hlinkClick r:id="rId2"/>
              </a:rPr>
              <a:t>https://youtu.be/z0KdbuKTHec</a:t>
            </a:r>
            <a:r>
              <a:rPr lang="en-GB" dirty="0"/>
              <a:t> </a:t>
            </a:r>
          </a:p>
          <a:p>
            <a:endParaRPr lang="en-GB" dirty="0"/>
          </a:p>
          <a:p>
            <a:endParaRPr lang="en-GB" dirty="0"/>
          </a:p>
          <a:p>
            <a:endParaRPr lang="en-GB" dirty="0"/>
          </a:p>
          <a:p>
            <a:endParaRPr lang="en-GB" dirty="0"/>
          </a:p>
        </p:txBody>
      </p:sp>
      <p:sp>
        <p:nvSpPr>
          <p:cNvPr id="6" name="Arrow: Right 5">
            <a:extLst>
              <a:ext uri="{FF2B5EF4-FFF2-40B4-BE49-F238E27FC236}">
                <a16:creationId xmlns:a16="http://schemas.microsoft.com/office/drawing/2014/main" id="{C1635875-E28B-EAE3-B7C9-9885346183FA}"/>
              </a:ext>
            </a:extLst>
          </p:cNvPr>
          <p:cNvSpPr/>
          <p:nvPr/>
        </p:nvSpPr>
        <p:spPr>
          <a:xfrm>
            <a:off x="838200" y="480000"/>
            <a:ext cx="6711950" cy="1263650"/>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24C3F12D-00D3-AA56-10AF-5369ED68AD2E}"/>
              </a:ext>
            </a:extLst>
          </p:cNvPr>
          <p:cNvSpPr txBox="1"/>
          <p:nvPr/>
        </p:nvSpPr>
        <p:spPr>
          <a:xfrm>
            <a:off x="1105318" y="788660"/>
            <a:ext cx="5350747" cy="646331"/>
          </a:xfrm>
          <a:prstGeom prst="rect">
            <a:avLst/>
          </a:prstGeom>
          <a:noFill/>
        </p:spPr>
        <p:txBody>
          <a:bodyPr wrap="square" rtlCol="0">
            <a:spAutoFit/>
          </a:bodyPr>
          <a:lstStyle/>
          <a:p>
            <a:r>
              <a:rPr lang="en-GB" sz="3600" dirty="0"/>
              <a:t>Role Play assessment </a:t>
            </a:r>
          </a:p>
        </p:txBody>
      </p:sp>
      <p:pic>
        <p:nvPicPr>
          <p:cNvPr id="1028" name="Picture 4" descr="Press Releases 2023 | University of Wales Trinity Saint David">
            <a:extLst>
              <a:ext uri="{FF2B5EF4-FFF2-40B4-BE49-F238E27FC236}">
                <a16:creationId xmlns:a16="http://schemas.microsoft.com/office/drawing/2014/main" id="{9CD17084-FDE2-852C-823B-2C9C11AEA6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31996" y="3697514"/>
            <a:ext cx="4607274" cy="30715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09216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FF5C95-571D-10D4-3A5C-288780B7C5E5}"/>
              </a:ext>
            </a:extLst>
          </p:cNvPr>
          <p:cNvSpPr>
            <a:spLocks noGrp="1"/>
          </p:cNvSpPr>
          <p:nvPr>
            <p:ph type="title"/>
          </p:nvPr>
        </p:nvSpPr>
        <p:spPr/>
        <p:txBody>
          <a:bodyPr/>
          <a:lstStyle/>
          <a:p>
            <a:endParaRPr lang="en-GB"/>
          </a:p>
        </p:txBody>
      </p:sp>
      <p:pic>
        <p:nvPicPr>
          <p:cNvPr id="4" name="Picture 2" descr="UWTSD launches new Immersive Room at Carmarthen campus">
            <a:extLst>
              <a:ext uri="{FF2B5EF4-FFF2-40B4-BE49-F238E27FC236}">
                <a16:creationId xmlns:a16="http://schemas.microsoft.com/office/drawing/2014/main" id="{FDAFC67D-9F0E-F7A3-8338-EA1E35C71700}"/>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93336" y="468763"/>
            <a:ext cx="10857244" cy="58817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81311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0F5B87-990F-72D4-6C68-8F5F068EA219}"/>
              </a:ext>
            </a:extLst>
          </p:cNvPr>
          <p:cNvSpPr>
            <a:spLocks noGrp="1"/>
          </p:cNvSpPr>
          <p:nvPr>
            <p:ph type="title"/>
          </p:nvPr>
        </p:nvSpPr>
        <p:spPr/>
        <p:txBody>
          <a:bodyPr/>
          <a:lstStyle/>
          <a:p>
            <a:r>
              <a:rPr lang="en-GB" dirty="0"/>
              <a:t>Exam</a:t>
            </a:r>
          </a:p>
        </p:txBody>
      </p:sp>
      <p:pic>
        <p:nvPicPr>
          <p:cNvPr id="4" name="Picture 2" descr="2022 exams: Adaptions and grading plan finally confirmed">
            <a:extLst>
              <a:ext uri="{FF2B5EF4-FFF2-40B4-BE49-F238E27FC236}">
                <a16:creationId xmlns:a16="http://schemas.microsoft.com/office/drawing/2014/main" id="{AA968697-1AA4-89A2-F076-6FCCA1EDAB6A}"/>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7511" r="11154" b="-2"/>
          <a:stretch/>
        </p:blipFill>
        <p:spPr bwMode="auto">
          <a:xfrm>
            <a:off x="8125736" y="53326"/>
            <a:ext cx="4066264" cy="2628771"/>
          </a:xfrm>
          <a:custGeom>
            <a:avLst/>
            <a:gdLst/>
            <a:ahLst/>
            <a:cxnLst/>
            <a:rect l="l" t="t" r="r" b="b"/>
            <a:pathLst>
              <a:path w="3912953" h="2529660">
                <a:moveTo>
                  <a:pt x="936025" y="662"/>
                </a:moveTo>
                <a:cubicBezTo>
                  <a:pt x="1035236" y="-744"/>
                  <a:pt x="1134457" y="93"/>
                  <a:pt x="1233691" y="3173"/>
                </a:cubicBezTo>
                <a:cubicBezTo>
                  <a:pt x="1304145" y="5316"/>
                  <a:pt x="1373087" y="24605"/>
                  <a:pt x="1443792" y="29025"/>
                </a:cubicBezTo>
                <a:cubicBezTo>
                  <a:pt x="1628434" y="40276"/>
                  <a:pt x="1812824" y="30901"/>
                  <a:pt x="1996836" y="18310"/>
                </a:cubicBezTo>
                <a:cubicBezTo>
                  <a:pt x="2245239" y="628"/>
                  <a:pt x="2494513" y="2101"/>
                  <a:pt x="2742715" y="22730"/>
                </a:cubicBezTo>
                <a:cubicBezTo>
                  <a:pt x="2962786" y="43947"/>
                  <a:pt x="3184369" y="39942"/>
                  <a:pt x="3403645" y="10808"/>
                </a:cubicBezTo>
                <a:cubicBezTo>
                  <a:pt x="3527916" y="-7007"/>
                  <a:pt x="3653321" y="9067"/>
                  <a:pt x="3778223" y="10808"/>
                </a:cubicBezTo>
                <a:lnTo>
                  <a:pt x="3895044" y="13590"/>
                </a:lnTo>
                <a:lnTo>
                  <a:pt x="3906212" y="275626"/>
                </a:lnTo>
                <a:cubicBezTo>
                  <a:pt x="3913438" y="398465"/>
                  <a:pt x="3909471" y="521632"/>
                  <a:pt x="3894358" y="643899"/>
                </a:cubicBezTo>
                <a:cubicBezTo>
                  <a:pt x="3888995" y="692536"/>
                  <a:pt x="3889982" y="741301"/>
                  <a:pt x="3888995" y="790066"/>
                </a:cubicBezTo>
                <a:cubicBezTo>
                  <a:pt x="3888712" y="799463"/>
                  <a:pt x="3895063" y="810383"/>
                  <a:pt x="3883632" y="818257"/>
                </a:cubicBezTo>
                <a:lnTo>
                  <a:pt x="3883632" y="830956"/>
                </a:lnTo>
                <a:cubicBezTo>
                  <a:pt x="3896192" y="837941"/>
                  <a:pt x="3889701" y="849370"/>
                  <a:pt x="3890688" y="858514"/>
                </a:cubicBezTo>
                <a:cubicBezTo>
                  <a:pt x="3907355" y="1033621"/>
                  <a:pt x="3909867" y="1209579"/>
                  <a:pt x="3898168" y="1385017"/>
                </a:cubicBezTo>
                <a:cubicBezTo>
                  <a:pt x="3889559" y="1546549"/>
                  <a:pt x="3898449" y="1707827"/>
                  <a:pt x="3908893" y="1869233"/>
                </a:cubicBezTo>
                <a:cubicBezTo>
                  <a:pt x="3921312" y="2061116"/>
                  <a:pt x="3901555" y="2252872"/>
                  <a:pt x="3898591" y="2444754"/>
                </a:cubicBezTo>
                <a:cubicBezTo>
                  <a:pt x="3898309" y="2461962"/>
                  <a:pt x="3899367" y="2479201"/>
                  <a:pt x="3900673" y="2496440"/>
                </a:cubicBezTo>
                <a:lnTo>
                  <a:pt x="3902963" y="2529660"/>
                </a:lnTo>
                <a:lnTo>
                  <a:pt x="0" y="2529660"/>
                </a:lnTo>
                <a:lnTo>
                  <a:pt x="0" y="15736"/>
                </a:lnTo>
                <a:lnTo>
                  <a:pt x="938" y="16032"/>
                </a:lnTo>
                <a:cubicBezTo>
                  <a:pt x="213686" y="39741"/>
                  <a:pt x="426055" y="24338"/>
                  <a:pt x="638426" y="11612"/>
                </a:cubicBezTo>
                <a:cubicBezTo>
                  <a:pt x="737616" y="5719"/>
                  <a:pt x="836815" y="2069"/>
                  <a:pt x="936025" y="662"/>
                </a:cubicBezTo>
                <a:close/>
              </a:path>
            </a:pathLst>
          </a:cu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8CF2A476-DAE1-DA32-9693-5AA898EE06CE}"/>
              </a:ext>
            </a:extLst>
          </p:cNvPr>
          <p:cNvSpPr txBox="1"/>
          <p:nvPr/>
        </p:nvSpPr>
        <p:spPr>
          <a:xfrm>
            <a:off x="933450" y="2063750"/>
            <a:ext cx="7791450" cy="4154984"/>
          </a:xfrm>
          <a:prstGeom prst="rect">
            <a:avLst/>
          </a:prstGeom>
          <a:noFill/>
        </p:spPr>
        <p:txBody>
          <a:bodyPr wrap="square" rtlCol="0">
            <a:spAutoFit/>
          </a:bodyPr>
          <a:lstStyle/>
          <a:p>
            <a:pPr marL="285750" indent="-285750">
              <a:buFont typeface="Arial" panose="020B0604020202020204" pitchFamily="34" charset="0"/>
              <a:buChar char="•"/>
            </a:pPr>
            <a:r>
              <a:rPr lang="en-GB" sz="2400" b="1" u="sng" dirty="0"/>
              <a:t>2 Hour Exam</a:t>
            </a:r>
          </a:p>
          <a:p>
            <a:endParaRPr lang="en-GB" sz="2400" dirty="0"/>
          </a:p>
          <a:p>
            <a:pPr marL="285750" indent="-285750">
              <a:buFont typeface="Arial" panose="020B0604020202020204" pitchFamily="34" charset="0"/>
              <a:buChar char="•"/>
            </a:pPr>
            <a:r>
              <a:rPr lang="en-GB" sz="2400" dirty="0"/>
              <a:t>Date and time tbc by Exam office</a:t>
            </a:r>
          </a:p>
          <a:p>
            <a:endParaRPr lang="en-GB" sz="2400" dirty="0"/>
          </a:p>
          <a:p>
            <a:pPr marL="285750" indent="-285750">
              <a:buFont typeface="Arial" panose="020B0604020202020204" pitchFamily="34" charset="0"/>
              <a:buChar char="•"/>
            </a:pPr>
            <a:r>
              <a:rPr lang="en-GB" sz="2400" dirty="0"/>
              <a:t>Keep an eye on </a:t>
            </a:r>
            <a:r>
              <a:rPr lang="en-GB" sz="2400" dirty="0" err="1"/>
              <a:t>MyTSD</a:t>
            </a:r>
            <a:r>
              <a:rPr lang="en-GB" sz="2400" dirty="0"/>
              <a:t> for update</a:t>
            </a:r>
          </a:p>
          <a:p>
            <a:endParaRPr lang="en-GB" sz="2400" dirty="0"/>
          </a:p>
          <a:p>
            <a:pPr marL="285750" indent="-285750">
              <a:buFont typeface="Arial" panose="020B0604020202020204" pitchFamily="34" charset="0"/>
              <a:buChar char="•"/>
            </a:pPr>
            <a:r>
              <a:rPr lang="en-GB" sz="2400" dirty="0"/>
              <a:t>IQ campus (room tbc)</a:t>
            </a:r>
          </a:p>
          <a:p>
            <a:endParaRPr lang="en-GB" sz="2400" dirty="0"/>
          </a:p>
          <a:p>
            <a:pPr marL="285750" indent="-285750">
              <a:buFont typeface="Arial" panose="020B0604020202020204" pitchFamily="34" charset="0"/>
              <a:buChar char="•"/>
            </a:pPr>
            <a:r>
              <a:rPr lang="en-GB" sz="2400" dirty="0"/>
              <a:t>Please don’t panic!</a:t>
            </a:r>
          </a:p>
          <a:p>
            <a:endParaRPr lang="en-GB" sz="2400" dirty="0"/>
          </a:p>
          <a:p>
            <a:pPr marL="285750" indent="-285750">
              <a:buFont typeface="Arial" panose="020B0604020202020204" pitchFamily="34" charset="0"/>
              <a:buChar char="•"/>
            </a:pPr>
            <a:r>
              <a:rPr lang="en-GB" sz="2400" dirty="0"/>
              <a:t>Revision session- 12</a:t>
            </a:r>
            <a:r>
              <a:rPr lang="en-GB" sz="2400" baseline="30000" dirty="0"/>
              <a:t>th</a:t>
            </a:r>
            <a:r>
              <a:rPr lang="en-GB" sz="2400" dirty="0"/>
              <a:t> December 2024</a:t>
            </a:r>
          </a:p>
        </p:txBody>
      </p:sp>
      <p:sp>
        <p:nvSpPr>
          <p:cNvPr id="3" name="Arrow: Right 2">
            <a:extLst>
              <a:ext uri="{FF2B5EF4-FFF2-40B4-BE49-F238E27FC236}">
                <a16:creationId xmlns:a16="http://schemas.microsoft.com/office/drawing/2014/main" id="{B885E12F-E395-B03C-70AB-7EA7B97F6ABF}"/>
              </a:ext>
            </a:extLst>
          </p:cNvPr>
          <p:cNvSpPr/>
          <p:nvPr/>
        </p:nvSpPr>
        <p:spPr>
          <a:xfrm>
            <a:off x="711808" y="393079"/>
            <a:ext cx="3354457" cy="1325563"/>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1371C560-7EDD-92B5-F874-EE8472A6C643}"/>
              </a:ext>
            </a:extLst>
          </p:cNvPr>
          <p:cNvSpPr txBox="1"/>
          <p:nvPr/>
        </p:nvSpPr>
        <p:spPr>
          <a:xfrm>
            <a:off x="969065" y="766296"/>
            <a:ext cx="2599083" cy="523220"/>
          </a:xfrm>
          <a:prstGeom prst="rect">
            <a:avLst/>
          </a:prstGeom>
          <a:noFill/>
        </p:spPr>
        <p:txBody>
          <a:bodyPr wrap="square" rtlCol="0">
            <a:spAutoFit/>
          </a:bodyPr>
          <a:lstStyle/>
          <a:p>
            <a:r>
              <a:rPr lang="en-GB" sz="2800" dirty="0"/>
              <a:t>Exam</a:t>
            </a:r>
          </a:p>
        </p:txBody>
      </p:sp>
      <p:pic>
        <p:nvPicPr>
          <p:cNvPr id="5122" name="Picture 2" descr="Preparing for exams">
            <a:extLst>
              <a:ext uri="{FF2B5EF4-FFF2-40B4-BE49-F238E27FC236}">
                <a16:creationId xmlns:a16="http://schemas.microsoft.com/office/drawing/2014/main" id="{6B7A2DC5-036F-1126-3F05-AD02C8346B1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54448" y="4697697"/>
            <a:ext cx="3937552" cy="2205029"/>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Brainy Vector Art &amp; Graphics | freevector.com">
            <a:extLst>
              <a:ext uri="{FF2B5EF4-FFF2-40B4-BE49-F238E27FC236}">
                <a16:creationId xmlns:a16="http://schemas.microsoft.com/office/drawing/2014/main" id="{CE594F9E-5C56-BFA0-1FE4-9DDB8DF911E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77300" y="2682097"/>
            <a:ext cx="2381250" cy="1924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22387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entagon 2">
            <a:extLst>
              <a:ext uri="{FF2B5EF4-FFF2-40B4-BE49-F238E27FC236}">
                <a16:creationId xmlns:a16="http://schemas.microsoft.com/office/drawing/2014/main" id="{D0B8C466-1FE6-D147-B591-91CF96A7E4BB}"/>
              </a:ext>
            </a:extLst>
          </p:cNvPr>
          <p:cNvSpPr/>
          <p:nvPr/>
        </p:nvSpPr>
        <p:spPr>
          <a:xfrm>
            <a:off x="131147" y="327031"/>
            <a:ext cx="4428865" cy="628810"/>
          </a:xfrm>
          <a:prstGeom prst="homePlate">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074" name="Picture 2" descr="Cover">
            <a:extLst>
              <a:ext uri="{FF2B5EF4-FFF2-40B4-BE49-F238E27FC236}">
                <a16:creationId xmlns:a16="http://schemas.microsoft.com/office/drawing/2014/main" id="{8D199140-E796-C944-8004-D8444D9827C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179229">
            <a:off x="7835072" y="713314"/>
            <a:ext cx="3038418" cy="5477711"/>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College of Policing">
            <a:extLst>
              <a:ext uri="{FF2B5EF4-FFF2-40B4-BE49-F238E27FC236}">
                <a16:creationId xmlns:a16="http://schemas.microsoft.com/office/drawing/2014/main" id="{B336C786-924C-994F-B666-4AB18ED16D7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43173" y="223241"/>
            <a:ext cx="3505200" cy="1016000"/>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Cheap Book - Blackstone's Handbook for Policing Students 2021 - Compare  prices for cheap Book prices!">
            <a:extLst>
              <a:ext uri="{FF2B5EF4-FFF2-40B4-BE49-F238E27FC236}">
                <a16:creationId xmlns:a16="http://schemas.microsoft.com/office/drawing/2014/main" id="{6C7959A8-1D4E-734B-93AD-915BBDED415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17318" y="3452169"/>
            <a:ext cx="2857500" cy="28575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275324FF-E44B-8348-B0D6-DAAD1985FE47}"/>
              </a:ext>
            </a:extLst>
          </p:cNvPr>
          <p:cNvSpPr txBox="1"/>
          <p:nvPr/>
        </p:nvSpPr>
        <p:spPr>
          <a:xfrm>
            <a:off x="283518" y="410603"/>
            <a:ext cx="3717561" cy="461665"/>
          </a:xfrm>
          <a:prstGeom prst="rect">
            <a:avLst/>
          </a:prstGeom>
          <a:noFill/>
        </p:spPr>
        <p:txBody>
          <a:bodyPr wrap="square" rtlCol="0">
            <a:spAutoFit/>
          </a:bodyPr>
          <a:lstStyle/>
          <a:p>
            <a:r>
              <a:rPr lang="en-GB" sz="2400" dirty="0">
                <a:solidFill>
                  <a:schemeClr val="bg1"/>
                </a:solidFill>
              </a:rPr>
              <a:t>Recommended Resources </a:t>
            </a:r>
          </a:p>
        </p:txBody>
      </p:sp>
      <p:pic>
        <p:nvPicPr>
          <p:cNvPr id="2052" name="Picture 4" descr="Library and Learning Resources | University of Wales Trinity Saint David">
            <a:extLst>
              <a:ext uri="{FF2B5EF4-FFF2-40B4-BE49-F238E27FC236}">
                <a16:creationId xmlns:a16="http://schemas.microsoft.com/office/drawing/2014/main" id="{96ABD77A-4A75-AC4A-9BE8-2AA9B0940A7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45313" y="3858569"/>
            <a:ext cx="3314700" cy="24511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F376B45E-727F-F040-B8DC-8DF26FD842F2}"/>
              </a:ext>
            </a:extLst>
          </p:cNvPr>
          <p:cNvSpPr txBox="1"/>
          <p:nvPr/>
        </p:nvSpPr>
        <p:spPr>
          <a:xfrm>
            <a:off x="284205" y="1334530"/>
            <a:ext cx="4703760" cy="2585323"/>
          </a:xfrm>
          <a:prstGeom prst="rect">
            <a:avLst/>
          </a:prstGeom>
          <a:noFill/>
        </p:spPr>
        <p:txBody>
          <a:bodyPr wrap="square" rtlCol="0">
            <a:spAutoFit/>
          </a:bodyPr>
          <a:lstStyle/>
          <a:p>
            <a:pPr marL="285750" indent="-285750">
              <a:buFontTx/>
              <a:buChar char="-"/>
            </a:pPr>
            <a:r>
              <a:rPr lang="en-GB" dirty="0"/>
              <a:t>Go to the library – reading list available on Moodle</a:t>
            </a:r>
          </a:p>
          <a:p>
            <a:endParaRPr lang="en-GB" dirty="0"/>
          </a:p>
          <a:p>
            <a:pPr marL="285750" indent="-285750">
              <a:buFontTx/>
              <a:buChar char="-"/>
            </a:pPr>
            <a:r>
              <a:rPr lang="en-GB" dirty="0"/>
              <a:t>A number of resources available electronically</a:t>
            </a:r>
          </a:p>
          <a:p>
            <a:pPr marL="285750" indent="-285750">
              <a:buFontTx/>
              <a:buChar char="-"/>
            </a:pPr>
            <a:endParaRPr lang="en-GB" dirty="0"/>
          </a:p>
          <a:p>
            <a:pPr marL="285750" indent="-285750">
              <a:buFontTx/>
              <a:buChar char="-"/>
            </a:pPr>
            <a:r>
              <a:rPr lang="en-GB" dirty="0"/>
              <a:t>The COP website is one of the best!</a:t>
            </a:r>
          </a:p>
          <a:p>
            <a:pPr marL="285750" indent="-285750">
              <a:buFontTx/>
              <a:buChar char="-"/>
            </a:pPr>
            <a:endParaRPr lang="en-GB" dirty="0"/>
          </a:p>
          <a:p>
            <a:pPr marL="285750" indent="-285750">
              <a:buFontTx/>
              <a:buChar char="-"/>
            </a:pPr>
            <a:r>
              <a:rPr lang="en-GB" dirty="0"/>
              <a:t>Free!!</a:t>
            </a:r>
          </a:p>
        </p:txBody>
      </p:sp>
      <p:pic>
        <p:nvPicPr>
          <p:cNvPr id="5" name="Picture 4" descr="A picture containing text, sign, outdoor, street&#10;&#10;Description automatically generated">
            <a:extLst>
              <a:ext uri="{FF2B5EF4-FFF2-40B4-BE49-F238E27FC236}">
                <a16:creationId xmlns:a16="http://schemas.microsoft.com/office/drawing/2014/main" id="{73F48705-9314-43C9-3BBC-93E0A4D07904}"/>
              </a:ext>
            </a:extLst>
          </p:cNvPr>
          <p:cNvPicPr>
            <a:picLocks noChangeAspect="1"/>
          </p:cNvPicPr>
          <p:nvPr/>
        </p:nvPicPr>
        <p:blipFill>
          <a:blip r:embed="rId6"/>
          <a:stretch>
            <a:fillRect/>
          </a:stretch>
        </p:blipFill>
        <p:spPr>
          <a:xfrm rot="21149904">
            <a:off x="9458371" y="3574684"/>
            <a:ext cx="2067150" cy="2902807"/>
          </a:xfrm>
          <a:prstGeom prst="rect">
            <a:avLst/>
          </a:prstGeom>
        </p:spPr>
      </p:pic>
    </p:spTree>
    <p:extLst>
      <p:ext uri="{BB962C8B-B14F-4D97-AF65-F5344CB8AC3E}">
        <p14:creationId xmlns:p14="http://schemas.microsoft.com/office/powerpoint/2010/main" val="21593665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descr="School Exam Test Results Vector Illustration Student in Suit Holding  Examination Quiz Paper Form Symbol, Flat Icon, Testing Success Sign Stock  Vector | Adobe Stock">
            <a:extLst>
              <a:ext uri="{FF2B5EF4-FFF2-40B4-BE49-F238E27FC236}">
                <a16:creationId xmlns:a16="http://schemas.microsoft.com/office/drawing/2014/main" id="{58BC96C4-FA83-814C-B57D-5C7EDD5859C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3740"/>
          <a:stretch/>
        </p:blipFill>
        <p:spPr bwMode="auto">
          <a:xfrm>
            <a:off x="7901259" y="2727729"/>
            <a:ext cx="4290741" cy="4130271"/>
          </a:xfrm>
          <a:custGeom>
            <a:avLst/>
            <a:gdLst/>
            <a:ahLst/>
            <a:cxnLst/>
            <a:rect l="l" t="t" r="r" b="b"/>
            <a:pathLst>
              <a:path w="4290741" h="4130271">
                <a:moveTo>
                  <a:pt x="2503809" y="0"/>
                </a:moveTo>
                <a:cubicBezTo>
                  <a:pt x="3157405" y="0"/>
                  <a:pt x="3752509" y="250434"/>
                  <a:pt x="4198398" y="660580"/>
                </a:cubicBezTo>
                <a:lnTo>
                  <a:pt x="4290741" y="751286"/>
                </a:lnTo>
                <a:lnTo>
                  <a:pt x="4290741" y="4130271"/>
                </a:lnTo>
                <a:lnTo>
                  <a:pt x="604508" y="4130271"/>
                </a:lnTo>
                <a:lnTo>
                  <a:pt x="461940" y="3953232"/>
                </a:lnTo>
                <a:cubicBezTo>
                  <a:pt x="171051" y="3544183"/>
                  <a:pt x="0" y="3043971"/>
                  <a:pt x="0" y="2503809"/>
                </a:cubicBezTo>
                <a:cubicBezTo>
                  <a:pt x="0" y="1120992"/>
                  <a:pt x="1120992" y="0"/>
                  <a:pt x="2503809" y="0"/>
                </a:cubicBezTo>
                <a:close/>
              </a:path>
            </a:pathLst>
          </a:custGeom>
          <a:noFill/>
          <a:extLst>
            <a:ext uri="{909E8E84-426E-40DD-AFC4-6F175D3DCCD1}">
              <a14:hiddenFill xmlns:a14="http://schemas.microsoft.com/office/drawing/2010/main">
                <a:solidFill>
                  <a:srgbClr val="FFFFFF"/>
                </a:solidFill>
              </a14:hiddenFill>
            </a:ext>
          </a:extLst>
        </p:spPr>
      </p:pic>
      <p:pic>
        <p:nvPicPr>
          <p:cNvPr id="6150" name="Picture 6" descr="Essay writing icon symbol. Premium quality isolated home work element in  trendy style. Stock Vector | Adobe Stock">
            <a:extLst>
              <a:ext uri="{FF2B5EF4-FFF2-40B4-BE49-F238E27FC236}">
                <a16:creationId xmlns:a16="http://schemas.microsoft.com/office/drawing/2014/main" id="{4741FFB2-932C-E344-8B4E-DF48E0F48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7203" r="-2" b="7327"/>
          <a:stretch/>
        </p:blipFill>
        <p:spPr bwMode="auto">
          <a:xfrm>
            <a:off x="6640697" y="97000"/>
            <a:ext cx="3207780" cy="3007909"/>
          </a:xfrm>
          <a:custGeom>
            <a:avLst/>
            <a:gdLst/>
            <a:ahLst/>
            <a:cxnLst/>
            <a:rect l="l" t="t" r="r" b="b"/>
            <a:pathLst>
              <a:path w="3519312" h="3007909">
                <a:moveTo>
                  <a:pt x="519780" y="0"/>
                </a:moveTo>
                <a:lnTo>
                  <a:pt x="2999532" y="0"/>
                </a:lnTo>
                <a:lnTo>
                  <a:pt x="3003921" y="3989"/>
                </a:lnTo>
                <a:cubicBezTo>
                  <a:pt x="3322356" y="322424"/>
                  <a:pt x="3519312" y="762338"/>
                  <a:pt x="3519312" y="1248253"/>
                </a:cubicBezTo>
                <a:cubicBezTo>
                  <a:pt x="3519312" y="2220084"/>
                  <a:pt x="2731487" y="3007909"/>
                  <a:pt x="1759656" y="3007909"/>
                </a:cubicBezTo>
                <a:cubicBezTo>
                  <a:pt x="787826" y="3007909"/>
                  <a:pt x="0" y="2220084"/>
                  <a:pt x="0" y="1248253"/>
                </a:cubicBezTo>
                <a:cubicBezTo>
                  <a:pt x="0" y="762338"/>
                  <a:pt x="196957" y="322424"/>
                  <a:pt x="515392" y="3989"/>
                </a:cubicBezTo>
                <a:close/>
              </a:path>
            </a:pathLst>
          </a:custGeom>
          <a:noFill/>
          <a:extLst>
            <a:ext uri="{909E8E84-426E-40DD-AFC4-6F175D3DCCD1}">
              <a14:hiddenFill xmlns:a14="http://schemas.microsoft.com/office/drawing/2010/main">
                <a:solidFill>
                  <a:srgbClr val="FFFFFF"/>
                </a:solidFill>
              </a14:hiddenFill>
            </a:ext>
          </a:extLst>
        </p:spPr>
      </p:pic>
      <p:sp>
        <p:nvSpPr>
          <p:cNvPr id="7" name="Pentagon 6">
            <a:extLst>
              <a:ext uri="{FF2B5EF4-FFF2-40B4-BE49-F238E27FC236}">
                <a16:creationId xmlns:a16="http://schemas.microsoft.com/office/drawing/2014/main" id="{9E5EC619-7886-5A42-9205-BC9DC4E98391}"/>
              </a:ext>
            </a:extLst>
          </p:cNvPr>
          <p:cNvSpPr/>
          <p:nvPr/>
        </p:nvSpPr>
        <p:spPr>
          <a:xfrm>
            <a:off x="0" y="97000"/>
            <a:ext cx="6933235" cy="1153066"/>
          </a:xfrm>
          <a:prstGeom prst="homePlate">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a:extLst>
              <a:ext uri="{FF2B5EF4-FFF2-40B4-BE49-F238E27FC236}">
                <a16:creationId xmlns:a16="http://schemas.microsoft.com/office/drawing/2014/main" id="{949200D8-5D30-2743-A8F2-254B2C24B1FD}"/>
              </a:ext>
            </a:extLst>
          </p:cNvPr>
          <p:cNvSpPr txBox="1"/>
          <p:nvPr/>
        </p:nvSpPr>
        <p:spPr>
          <a:xfrm>
            <a:off x="227810" y="289633"/>
            <a:ext cx="5940686" cy="7263527"/>
          </a:xfrm>
          <a:prstGeom prst="rect">
            <a:avLst/>
          </a:prstGeom>
          <a:noFill/>
        </p:spPr>
        <p:txBody>
          <a:bodyPr wrap="square">
            <a:spAutoFit/>
          </a:bodyPr>
          <a:lstStyle/>
          <a:p>
            <a:pPr lvl="0"/>
            <a:r>
              <a:rPr lang="en-GB" sz="4000" b="1" u="sng" dirty="0"/>
              <a:t>Component 1: Role Play</a:t>
            </a:r>
          </a:p>
          <a:p>
            <a:pPr lvl="0"/>
            <a:endParaRPr lang="en-GB" sz="2400" b="1" u="sng" dirty="0"/>
          </a:p>
          <a:p>
            <a:pPr lvl="0"/>
            <a:endParaRPr lang="en-GB" sz="2400" b="1" u="sng" dirty="0"/>
          </a:p>
          <a:p>
            <a:pPr lvl="0"/>
            <a:endParaRPr lang="en-GB" sz="3600" dirty="0"/>
          </a:p>
          <a:p>
            <a:pPr marL="285750" lvl="0" indent="-285750">
              <a:buFont typeface="Arial" panose="020B0604020202020204" pitchFamily="34" charset="0"/>
              <a:buChar char="•"/>
            </a:pPr>
            <a:r>
              <a:rPr lang="en-GB" sz="3600" dirty="0"/>
              <a:t>Weighting: 50%</a:t>
            </a:r>
          </a:p>
          <a:p>
            <a:pPr marL="285750" lvl="0" indent="-285750">
              <a:buFont typeface="Arial" panose="020B0604020202020204" pitchFamily="34" charset="0"/>
              <a:buChar char="•"/>
            </a:pPr>
            <a:endParaRPr lang="en-GB" sz="3600" dirty="0"/>
          </a:p>
          <a:p>
            <a:pPr marL="285750" lvl="0" indent="-285750">
              <a:buFont typeface="Arial" panose="020B0604020202020204" pitchFamily="34" charset="0"/>
              <a:buChar char="•"/>
            </a:pPr>
            <a:r>
              <a:rPr lang="en-GB" sz="3600" dirty="0"/>
              <a:t>Length: 15-20mins</a:t>
            </a:r>
          </a:p>
          <a:p>
            <a:pPr marL="285750" lvl="0" indent="-285750">
              <a:buFont typeface="Arial" panose="020B0604020202020204" pitchFamily="34" charset="0"/>
              <a:buChar char="•"/>
            </a:pPr>
            <a:endParaRPr lang="en-GB" sz="3600" dirty="0"/>
          </a:p>
          <a:p>
            <a:pPr marL="285750" lvl="0" indent="-285750">
              <a:buFont typeface="Arial" panose="020B0604020202020204" pitchFamily="34" charset="0"/>
              <a:buChar char="•"/>
            </a:pPr>
            <a:r>
              <a:rPr lang="en-GB" sz="3600" dirty="0"/>
              <a:t>Date: 7</a:t>
            </a:r>
            <a:r>
              <a:rPr lang="en-GB" sz="3600" baseline="30000" dirty="0"/>
              <a:t>th</a:t>
            </a:r>
            <a:r>
              <a:rPr lang="en-GB" sz="3600" dirty="0"/>
              <a:t> November 2024 (Immersive room (IQ campus)</a:t>
            </a:r>
            <a:endParaRPr lang="en-GB" dirty="0"/>
          </a:p>
          <a:p>
            <a:pPr marL="285750" lvl="0" indent="-285750">
              <a:buFont typeface="Arial" panose="020B0604020202020204" pitchFamily="34" charset="0"/>
              <a:buChar char="•"/>
            </a:pPr>
            <a:endParaRPr lang="en-GB" dirty="0"/>
          </a:p>
          <a:p>
            <a:pPr marL="285750" lvl="0" indent="-285750">
              <a:buFont typeface="Arial" panose="020B0604020202020204" pitchFamily="34" charset="0"/>
              <a:buChar char="•"/>
            </a:pPr>
            <a:endParaRPr lang="en-GB" dirty="0"/>
          </a:p>
          <a:p>
            <a:pPr marL="285750" lvl="0" indent="-285750">
              <a:buFont typeface="Arial" panose="020B0604020202020204" pitchFamily="34" charset="0"/>
              <a:buChar char="•"/>
            </a:pPr>
            <a:endParaRPr lang="en-GB" dirty="0"/>
          </a:p>
          <a:p>
            <a:pPr lvl="0"/>
            <a:br>
              <a:rPr lang="en-GB" dirty="0"/>
            </a:br>
            <a:endParaRPr lang="en-US" dirty="0"/>
          </a:p>
        </p:txBody>
      </p:sp>
      <p:sp>
        <p:nvSpPr>
          <p:cNvPr id="8" name="TextBox 7">
            <a:extLst>
              <a:ext uri="{FF2B5EF4-FFF2-40B4-BE49-F238E27FC236}">
                <a16:creationId xmlns:a16="http://schemas.microsoft.com/office/drawing/2014/main" id="{C8C397BC-403F-5F4F-9788-FA84578CA017}"/>
              </a:ext>
            </a:extLst>
          </p:cNvPr>
          <p:cNvSpPr txBox="1"/>
          <p:nvPr/>
        </p:nvSpPr>
        <p:spPr>
          <a:xfrm>
            <a:off x="272497" y="6120532"/>
            <a:ext cx="5706319" cy="369332"/>
          </a:xfrm>
          <a:prstGeom prst="rect">
            <a:avLst/>
          </a:prstGeom>
          <a:noFill/>
        </p:spPr>
        <p:txBody>
          <a:bodyPr wrap="square" rtlCol="0">
            <a:spAutoFit/>
          </a:bodyPr>
          <a:lstStyle/>
          <a:p>
            <a:r>
              <a:rPr lang="en-GB" dirty="0"/>
              <a:t>(More information on assessment briefs on Moodle) </a:t>
            </a:r>
          </a:p>
        </p:txBody>
      </p:sp>
    </p:spTree>
    <p:extLst>
      <p:ext uri="{BB962C8B-B14F-4D97-AF65-F5344CB8AC3E}">
        <p14:creationId xmlns:p14="http://schemas.microsoft.com/office/powerpoint/2010/main" val="26478282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843DC4-7754-8D16-D6E8-E201CB7F7B3C}"/>
              </a:ext>
            </a:extLst>
          </p:cNvPr>
          <p:cNvSpPr>
            <a:spLocks noGrp="1"/>
          </p:cNvSpPr>
          <p:nvPr>
            <p:ph type="title"/>
          </p:nvPr>
        </p:nvSpPr>
        <p:spPr/>
        <p:txBody>
          <a:bodyPr/>
          <a:lstStyle/>
          <a:p>
            <a:r>
              <a:rPr lang="en-GB" dirty="0"/>
              <a:t>Let’s book you in 7</a:t>
            </a:r>
            <a:r>
              <a:rPr lang="en-GB" baseline="30000" dirty="0"/>
              <a:t>th</a:t>
            </a:r>
            <a:r>
              <a:rPr lang="en-GB" dirty="0"/>
              <a:t> November IQ campus….</a:t>
            </a:r>
          </a:p>
        </p:txBody>
      </p:sp>
      <p:sp>
        <p:nvSpPr>
          <p:cNvPr id="3" name="Content Placeholder 2">
            <a:extLst>
              <a:ext uri="{FF2B5EF4-FFF2-40B4-BE49-F238E27FC236}">
                <a16:creationId xmlns:a16="http://schemas.microsoft.com/office/drawing/2014/main" id="{66BCDB13-CFD8-70FE-5B13-8892187AFE10}"/>
              </a:ext>
            </a:extLst>
          </p:cNvPr>
          <p:cNvSpPr>
            <a:spLocks noGrp="1"/>
          </p:cNvSpPr>
          <p:nvPr>
            <p:ph idx="1"/>
          </p:nvPr>
        </p:nvSpPr>
        <p:spPr/>
        <p:txBody>
          <a:bodyPr>
            <a:normAutofit fontScale="92500" lnSpcReduction="20000"/>
          </a:bodyPr>
          <a:lstStyle/>
          <a:p>
            <a:r>
              <a:rPr lang="en-GB" dirty="0"/>
              <a:t>11:30am-Harvey</a:t>
            </a:r>
          </a:p>
          <a:p>
            <a:r>
              <a:rPr lang="en-GB" dirty="0"/>
              <a:t>12pm- Leo</a:t>
            </a:r>
          </a:p>
          <a:p>
            <a:r>
              <a:rPr lang="en-GB" dirty="0"/>
              <a:t>12:30pm- Sadie</a:t>
            </a:r>
          </a:p>
          <a:p>
            <a:r>
              <a:rPr lang="en-GB" dirty="0"/>
              <a:t>1pm-Harrison</a:t>
            </a:r>
          </a:p>
          <a:p>
            <a:r>
              <a:rPr lang="en-GB" dirty="0"/>
              <a:t>2pm- Jemima</a:t>
            </a:r>
          </a:p>
          <a:p>
            <a:r>
              <a:rPr lang="en-GB" dirty="0"/>
              <a:t>2:30pm- Lucy</a:t>
            </a:r>
          </a:p>
          <a:p>
            <a:r>
              <a:rPr lang="en-GB" dirty="0"/>
              <a:t>3pm- Hannah</a:t>
            </a:r>
          </a:p>
          <a:p>
            <a:r>
              <a:rPr lang="en-GB" dirty="0"/>
              <a:t>3:30pm-Brad</a:t>
            </a:r>
          </a:p>
          <a:p>
            <a:r>
              <a:rPr lang="en-GB" dirty="0"/>
              <a:t>4pm-Olivia</a:t>
            </a:r>
          </a:p>
          <a:p>
            <a:r>
              <a:rPr lang="en-GB" dirty="0"/>
              <a:t>4:30pm- Patrick</a:t>
            </a:r>
          </a:p>
        </p:txBody>
      </p:sp>
    </p:spTree>
    <p:extLst>
      <p:ext uri="{BB962C8B-B14F-4D97-AF65-F5344CB8AC3E}">
        <p14:creationId xmlns:p14="http://schemas.microsoft.com/office/powerpoint/2010/main" val="24279283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descr="School Exam Test Results Vector Illustration Student in Suit Holding  Examination Quiz Paper Form Symbol, Flat Icon, Testing Success Sign Stock  Vector | Adobe Stock">
            <a:extLst>
              <a:ext uri="{FF2B5EF4-FFF2-40B4-BE49-F238E27FC236}">
                <a16:creationId xmlns:a16="http://schemas.microsoft.com/office/drawing/2014/main" id="{58BC96C4-FA83-814C-B57D-5C7EDD5859C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3740"/>
          <a:stretch/>
        </p:blipFill>
        <p:spPr bwMode="auto">
          <a:xfrm>
            <a:off x="7901259" y="2727729"/>
            <a:ext cx="4290741" cy="4130271"/>
          </a:xfrm>
          <a:custGeom>
            <a:avLst/>
            <a:gdLst/>
            <a:ahLst/>
            <a:cxnLst/>
            <a:rect l="l" t="t" r="r" b="b"/>
            <a:pathLst>
              <a:path w="4290741" h="4130271">
                <a:moveTo>
                  <a:pt x="2503809" y="0"/>
                </a:moveTo>
                <a:cubicBezTo>
                  <a:pt x="3157405" y="0"/>
                  <a:pt x="3752509" y="250434"/>
                  <a:pt x="4198398" y="660580"/>
                </a:cubicBezTo>
                <a:lnTo>
                  <a:pt x="4290741" y="751286"/>
                </a:lnTo>
                <a:lnTo>
                  <a:pt x="4290741" y="4130271"/>
                </a:lnTo>
                <a:lnTo>
                  <a:pt x="604508" y="4130271"/>
                </a:lnTo>
                <a:lnTo>
                  <a:pt x="461940" y="3953232"/>
                </a:lnTo>
                <a:cubicBezTo>
                  <a:pt x="171051" y="3544183"/>
                  <a:pt x="0" y="3043971"/>
                  <a:pt x="0" y="2503809"/>
                </a:cubicBezTo>
                <a:cubicBezTo>
                  <a:pt x="0" y="1120992"/>
                  <a:pt x="1120992" y="0"/>
                  <a:pt x="2503809" y="0"/>
                </a:cubicBezTo>
                <a:close/>
              </a:path>
            </a:pathLst>
          </a:custGeom>
          <a:noFill/>
          <a:extLst>
            <a:ext uri="{909E8E84-426E-40DD-AFC4-6F175D3DCCD1}">
              <a14:hiddenFill xmlns:a14="http://schemas.microsoft.com/office/drawing/2010/main">
                <a:solidFill>
                  <a:srgbClr val="FFFFFF"/>
                </a:solidFill>
              </a14:hiddenFill>
            </a:ext>
          </a:extLst>
        </p:spPr>
      </p:pic>
      <p:pic>
        <p:nvPicPr>
          <p:cNvPr id="6150" name="Picture 6" descr="Essay writing icon symbol. Premium quality isolated home work element in  trendy style. Stock Vector | Adobe Stock">
            <a:extLst>
              <a:ext uri="{FF2B5EF4-FFF2-40B4-BE49-F238E27FC236}">
                <a16:creationId xmlns:a16="http://schemas.microsoft.com/office/drawing/2014/main" id="{4741FFB2-932C-E344-8B4E-DF48E0F48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7203" r="-2" b="7327"/>
          <a:stretch/>
        </p:blipFill>
        <p:spPr bwMode="auto">
          <a:xfrm>
            <a:off x="6640697" y="97000"/>
            <a:ext cx="3207780" cy="3007909"/>
          </a:xfrm>
          <a:custGeom>
            <a:avLst/>
            <a:gdLst/>
            <a:ahLst/>
            <a:cxnLst/>
            <a:rect l="l" t="t" r="r" b="b"/>
            <a:pathLst>
              <a:path w="3519312" h="3007909">
                <a:moveTo>
                  <a:pt x="519780" y="0"/>
                </a:moveTo>
                <a:lnTo>
                  <a:pt x="2999532" y="0"/>
                </a:lnTo>
                <a:lnTo>
                  <a:pt x="3003921" y="3989"/>
                </a:lnTo>
                <a:cubicBezTo>
                  <a:pt x="3322356" y="322424"/>
                  <a:pt x="3519312" y="762338"/>
                  <a:pt x="3519312" y="1248253"/>
                </a:cubicBezTo>
                <a:cubicBezTo>
                  <a:pt x="3519312" y="2220084"/>
                  <a:pt x="2731487" y="3007909"/>
                  <a:pt x="1759656" y="3007909"/>
                </a:cubicBezTo>
                <a:cubicBezTo>
                  <a:pt x="787826" y="3007909"/>
                  <a:pt x="0" y="2220084"/>
                  <a:pt x="0" y="1248253"/>
                </a:cubicBezTo>
                <a:cubicBezTo>
                  <a:pt x="0" y="762338"/>
                  <a:pt x="196957" y="322424"/>
                  <a:pt x="515392" y="3989"/>
                </a:cubicBezTo>
                <a:close/>
              </a:path>
            </a:pathLst>
          </a:custGeom>
          <a:noFill/>
          <a:extLst>
            <a:ext uri="{909E8E84-426E-40DD-AFC4-6F175D3DCCD1}">
              <a14:hiddenFill xmlns:a14="http://schemas.microsoft.com/office/drawing/2010/main">
                <a:solidFill>
                  <a:srgbClr val="FFFFFF"/>
                </a:solidFill>
              </a14:hiddenFill>
            </a:ext>
          </a:extLst>
        </p:spPr>
      </p:pic>
      <p:sp>
        <p:nvSpPr>
          <p:cNvPr id="8" name="Pentagon 7">
            <a:extLst>
              <a:ext uri="{FF2B5EF4-FFF2-40B4-BE49-F238E27FC236}">
                <a16:creationId xmlns:a16="http://schemas.microsoft.com/office/drawing/2014/main" id="{199A5476-7634-0448-8535-0E2B34D707E0}"/>
              </a:ext>
            </a:extLst>
          </p:cNvPr>
          <p:cNvSpPr/>
          <p:nvPr/>
        </p:nvSpPr>
        <p:spPr>
          <a:xfrm>
            <a:off x="155314" y="97000"/>
            <a:ext cx="6933235" cy="1153066"/>
          </a:xfrm>
          <a:prstGeom prst="homePlate">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a:extLst>
              <a:ext uri="{FF2B5EF4-FFF2-40B4-BE49-F238E27FC236}">
                <a16:creationId xmlns:a16="http://schemas.microsoft.com/office/drawing/2014/main" id="{949200D8-5D30-2743-A8F2-254B2C24B1FD}"/>
              </a:ext>
            </a:extLst>
          </p:cNvPr>
          <p:cNvSpPr txBox="1"/>
          <p:nvPr/>
        </p:nvSpPr>
        <p:spPr>
          <a:xfrm>
            <a:off x="155314" y="271352"/>
            <a:ext cx="5940686" cy="5878532"/>
          </a:xfrm>
          <a:prstGeom prst="rect">
            <a:avLst/>
          </a:prstGeom>
          <a:noFill/>
        </p:spPr>
        <p:txBody>
          <a:bodyPr wrap="square">
            <a:spAutoFit/>
          </a:bodyPr>
          <a:lstStyle/>
          <a:p>
            <a:pPr lvl="0"/>
            <a:r>
              <a:rPr lang="en-GB" sz="4000" b="1" u="sng" dirty="0"/>
              <a:t>Component 2: Exam</a:t>
            </a:r>
          </a:p>
          <a:p>
            <a:pPr lvl="0"/>
            <a:endParaRPr lang="en-GB" sz="2400" b="1" u="sng" dirty="0"/>
          </a:p>
          <a:p>
            <a:pPr lvl="0"/>
            <a:endParaRPr lang="en-GB" sz="2400" b="1" u="sng" dirty="0"/>
          </a:p>
          <a:p>
            <a:pPr marL="571500" lvl="0" indent="-571500">
              <a:buFont typeface="Arial" panose="020B0604020202020204" pitchFamily="34" charset="0"/>
              <a:buChar char="•"/>
            </a:pPr>
            <a:r>
              <a:rPr lang="en-GB" sz="3600" dirty="0"/>
              <a:t>Length: 2 hours</a:t>
            </a:r>
          </a:p>
          <a:p>
            <a:pPr marL="571500" lvl="0" indent="-571500">
              <a:buFont typeface="Arial" panose="020B0604020202020204" pitchFamily="34" charset="0"/>
              <a:buChar char="•"/>
            </a:pPr>
            <a:endParaRPr lang="en-GB" sz="3600" dirty="0"/>
          </a:p>
          <a:p>
            <a:pPr marL="571500" lvl="0" indent="-571500">
              <a:buFont typeface="Arial" panose="020B0604020202020204" pitchFamily="34" charset="0"/>
              <a:buChar char="•"/>
            </a:pPr>
            <a:r>
              <a:rPr lang="en-GB" sz="3600" dirty="0"/>
              <a:t>Weighting: 50%</a:t>
            </a:r>
          </a:p>
          <a:p>
            <a:pPr marL="571500" lvl="0" indent="-571500">
              <a:buFont typeface="Arial" panose="020B0604020202020204" pitchFamily="34" charset="0"/>
              <a:buChar char="•"/>
            </a:pPr>
            <a:endParaRPr lang="en-GB" sz="3600" dirty="0"/>
          </a:p>
          <a:p>
            <a:pPr marL="571500" lvl="0" indent="-571500">
              <a:buFont typeface="Arial" panose="020B0604020202020204" pitchFamily="34" charset="0"/>
              <a:buChar char="•"/>
            </a:pPr>
            <a:r>
              <a:rPr lang="en-GB" sz="3600" dirty="0"/>
              <a:t>Date:  TBC – JAN 2025 </a:t>
            </a:r>
          </a:p>
          <a:p>
            <a:pPr marL="285750" lvl="0" indent="-285750">
              <a:buFont typeface="Arial" panose="020B0604020202020204" pitchFamily="34" charset="0"/>
              <a:buChar char="•"/>
            </a:pPr>
            <a:endParaRPr lang="en-GB" dirty="0"/>
          </a:p>
          <a:p>
            <a:pPr marL="285750" lvl="0" indent="-285750">
              <a:buFont typeface="Arial" panose="020B0604020202020204" pitchFamily="34" charset="0"/>
              <a:buChar char="•"/>
            </a:pPr>
            <a:endParaRPr lang="en-GB" dirty="0"/>
          </a:p>
          <a:p>
            <a:pPr marL="285750" lvl="0" indent="-285750">
              <a:buFont typeface="Arial" panose="020B0604020202020204" pitchFamily="34" charset="0"/>
              <a:buChar char="•"/>
            </a:pPr>
            <a:endParaRPr lang="en-GB" dirty="0"/>
          </a:p>
          <a:p>
            <a:pPr marL="285750" lvl="0" indent="-285750">
              <a:buFont typeface="Arial" panose="020B0604020202020204" pitchFamily="34" charset="0"/>
              <a:buChar char="•"/>
            </a:pPr>
            <a:endParaRPr lang="en-GB" dirty="0"/>
          </a:p>
          <a:p>
            <a:pPr lvl="0"/>
            <a:br>
              <a:rPr lang="en-GB" dirty="0"/>
            </a:br>
            <a:endParaRPr lang="en-US" dirty="0"/>
          </a:p>
        </p:txBody>
      </p:sp>
      <p:sp>
        <p:nvSpPr>
          <p:cNvPr id="10" name="TextBox 9">
            <a:extLst>
              <a:ext uri="{FF2B5EF4-FFF2-40B4-BE49-F238E27FC236}">
                <a16:creationId xmlns:a16="http://schemas.microsoft.com/office/drawing/2014/main" id="{7E0560AA-8959-F747-A2F7-EEFA437DF8E6}"/>
              </a:ext>
            </a:extLst>
          </p:cNvPr>
          <p:cNvSpPr txBox="1"/>
          <p:nvPr/>
        </p:nvSpPr>
        <p:spPr>
          <a:xfrm>
            <a:off x="155314" y="4608198"/>
            <a:ext cx="6134582" cy="369332"/>
          </a:xfrm>
          <a:prstGeom prst="rect">
            <a:avLst/>
          </a:prstGeom>
          <a:noFill/>
        </p:spPr>
        <p:txBody>
          <a:bodyPr wrap="square">
            <a:spAutoFit/>
          </a:bodyPr>
          <a:lstStyle/>
          <a:p>
            <a:r>
              <a:rPr lang="en-GB" dirty="0"/>
              <a:t> </a:t>
            </a:r>
          </a:p>
        </p:txBody>
      </p:sp>
      <p:sp>
        <p:nvSpPr>
          <p:cNvPr id="3" name="TextBox 2">
            <a:extLst>
              <a:ext uri="{FF2B5EF4-FFF2-40B4-BE49-F238E27FC236}">
                <a16:creationId xmlns:a16="http://schemas.microsoft.com/office/drawing/2014/main" id="{5009063C-0270-5847-9BEA-A0BDB2E1A2B9}"/>
              </a:ext>
            </a:extLst>
          </p:cNvPr>
          <p:cNvSpPr txBox="1"/>
          <p:nvPr/>
        </p:nvSpPr>
        <p:spPr>
          <a:xfrm>
            <a:off x="281259" y="5536621"/>
            <a:ext cx="6235583" cy="923330"/>
          </a:xfrm>
          <a:prstGeom prst="rect">
            <a:avLst/>
          </a:prstGeom>
          <a:noFill/>
        </p:spPr>
        <p:txBody>
          <a:bodyPr wrap="square" rtlCol="0">
            <a:spAutoFit/>
          </a:bodyPr>
          <a:lstStyle/>
          <a:p>
            <a:r>
              <a:rPr lang="en-GB" u="sng" dirty="0">
                <a:solidFill>
                  <a:srgbClr val="FF0000"/>
                </a:solidFill>
              </a:rPr>
              <a:t>Don’t Panic!</a:t>
            </a:r>
            <a:br>
              <a:rPr lang="en-GB" dirty="0">
                <a:solidFill>
                  <a:srgbClr val="FF0000"/>
                </a:solidFill>
              </a:rPr>
            </a:br>
            <a:r>
              <a:rPr lang="en-GB" dirty="0">
                <a:solidFill>
                  <a:srgbClr val="FF0000"/>
                </a:solidFill>
              </a:rPr>
              <a:t>- There will be plenty of opportunities to practice/reflect/recap within the workshops = attendance is key! </a:t>
            </a:r>
          </a:p>
        </p:txBody>
      </p:sp>
    </p:spTree>
    <p:extLst>
      <p:ext uri="{BB962C8B-B14F-4D97-AF65-F5344CB8AC3E}">
        <p14:creationId xmlns:p14="http://schemas.microsoft.com/office/powerpoint/2010/main" val="35101653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Magnifying glass and question mark">
            <a:extLst>
              <a:ext uri="{FF2B5EF4-FFF2-40B4-BE49-F238E27FC236}">
                <a16:creationId xmlns:a16="http://schemas.microsoft.com/office/drawing/2014/main" id="{C1508377-CA7D-1741-A08C-DBBC66A5AC30}"/>
              </a:ext>
            </a:extLst>
          </p:cNvPr>
          <p:cNvPicPr>
            <a:picLocks noChangeAspect="1"/>
          </p:cNvPicPr>
          <p:nvPr/>
        </p:nvPicPr>
        <p:blipFill rotWithShape="1">
          <a:blip r:embed="rId2"/>
          <a:srcRect l="5687" t="9091" r="22513"/>
          <a:stretch/>
        </p:blipFill>
        <p:spPr>
          <a:xfrm>
            <a:off x="2562726" y="0"/>
            <a:ext cx="9629274" cy="6857999"/>
          </a:xfrm>
          <a:prstGeom prst="rect">
            <a:avLst/>
          </a:prstGeom>
        </p:spPr>
      </p:pic>
      <p:sp>
        <p:nvSpPr>
          <p:cNvPr id="2" name="Title 1">
            <a:extLst>
              <a:ext uri="{FF2B5EF4-FFF2-40B4-BE49-F238E27FC236}">
                <a16:creationId xmlns:a16="http://schemas.microsoft.com/office/drawing/2014/main" id="{88A7C3B2-E682-1E02-99CB-53F3D1D52D59}"/>
              </a:ext>
            </a:extLst>
          </p:cNvPr>
          <p:cNvSpPr>
            <a:spLocks noGrp="1"/>
          </p:cNvSpPr>
          <p:nvPr>
            <p:ph type="title"/>
          </p:nvPr>
        </p:nvSpPr>
        <p:spPr>
          <a:xfrm>
            <a:off x="804672" y="342006"/>
            <a:ext cx="3879232" cy="2248122"/>
          </a:xfrm>
          <a:solidFill>
            <a:schemeClr val="bg1"/>
          </a:solidFill>
        </p:spPr>
        <p:txBody>
          <a:bodyPr vert="horz" lIns="91440" tIns="45720" rIns="91440" bIns="45720" rtlCol="0" anchor="b">
            <a:normAutofit/>
          </a:bodyPr>
          <a:lstStyle/>
          <a:p>
            <a:r>
              <a:rPr lang="en-US" sz="4600" dirty="0"/>
              <a:t>Needs…</a:t>
            </a:r>
            <a:br>
              <a:rPr lang="en-US" sz="4600" dirty="0"/>
            </a:br>
            <a:r>
              <a:rPr lang="en-US" sz="4600" dirty="0"/>
              <a:t>Concerns…</a:t>
            </a:r>
            <a:br>
              <a:rPr lang="en-US" sz="4600" dirty="0"/>
            </a:br>
            <a:r>
              <a:rPr lang="en-US" sz="4600" dirty="0"/>
              <a:t>Expectations….</a:t>
            </a:r>
          </a:p>
        </p:txBody>
      </p:sp>
    </p:spTree>
    <p:extLst>
      <p:ext uri="{BB962C8B-B14F-4D97-AF65-F5344CB8AC3E}">
        <p14:creationId xmlns:p14="http://schemas.microsoft.com/office/powerpoint/2010/main" val="9798112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53" name="Picture 9" descr="Icon Note Taking Stock Illustrations – 253 Icon Note Taking Stock  Illustrations, Vectors &amp; Clipart - Dreamstime">
            <a:extLst>
              <a:ext uri="{FF2B5EF4-FFF2-40B4-BE49-F238E27FC236}">
                <a16:creationId xmlns:a16="http://schemas.microsoft.com/office/drawing/2014/main" id="{C6DF371F-33EB-604A-BCE5-B42752007AC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a:stretch/>
        </p:blipFill>
        <p:spPr bwMode="auto">
          <a:xfrm>
            <a:off x="368720" y="1586021"/>
            <a:ext cx="2410198" cy="2410198"/>
          </a:xfrm>
          <a:custGeom>
            <a:avLst/>
            <a:gdLst/>
            <a:ahLst/>
            <a:cxnLst/>
            <a:rect l="l" t="t" r="r" b="b"/>
            <a:pathLst>
              <a:path w="2849586" h="2849586">
                <a:moveTo>
                  <a:pt x="1424793" y="0"/>
                </a:moveTo>
                <a:cubicBezTo>
                  <a:pt x="2211684" y="0"/>
                  <a:pt x="2849586" y="637902"/>
                  <a:pt x="2849586" y="1424793"/>
                </a:cubicBezTo>
                <a:cubicBezTo>
                  <a:pt x="2849586" y="2211684"/>
                  <a:pt x="2211684" y="2849586"/>
                  <a:pt x="1424793" y="2849586"/>
                </a:cubicBezTo>
                <a:cubicBezTo>
                  <a:pt x="637902" y="2849586"/>
                  <a:pt x="0" y="2211684"/>
                  <a:pt x="0" y="1424793"/>
                </a:cubicBezTo>
                <a:cubicBezTo>
                  <a:pt x="0" y="637902"/>
                  <a:pt x="637902" y="0"/>
                  <a:pt x="1424793" y="0"/>
                </a:cubicBezTo>
                <a:close/>
              </a:path>
            </a:pathLst>
          </a:custGeom>
          <a:noFill/>
          <a:extLst>
            <a:ext uri="{909E8E84-426E-40DD-AFC4-6F175D3DCCD1}">
              <a14:hiddenFill xmlns:a14="http://schemas.microsoft.com/office/drawing/2010/main">
                <a:solidFill>
                  <a:srgbClr val="FFFFFF"/>
                </a:solidFill>
              </a14:hiddenFill>
            </a:ext>
          </a:extLst>
        </p:spPr>
      </p:pic>
      <p:pic>
        <p:nvPicPr>
          <p:cNvPr id="6147" name="Picture 3" descr="Silent Mode PNG Images, Silent Mode Clipart Free Download">
            <a:extLst>
              <a:ext uri="{FF2B5EF4-FFF2-40B4-BE49-F238E27FC236}">
                <a16:creationId xmlns:a16="http://schemas.microsoft.com/office/drawing/2014/main" id="{BD80A7C3-9D74-2946-BB49-327E71DD507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44" r="2" b="2"/>
          <a:stretch/>
        </p:blipFill>
        <p:spPr bwMode="auto">
          <a:xfrm>
            <a:off x="368720" y="4171908"/>
            <a:ext cx="2410198" cy="2410198"/>
          </a:xfrm>
          <a:custGeom>
            <a:avLst/>
            <a:gdLst/>
            <a:ahLst/>
            <a:cxnLst/>
            <a:rect l="l" t="t" r="r" b="b"/>
            <a:pathLst>
              <a:path w="2849586" h="2849586">
                <a:moveTo>
                  <a:pt x="1424793" y="0"/>
                </a:moveTo>
                <a:cubicBezTo>
                  <a:pt x="2211684" y="0"/>
                  <a:pt x="2849586" y="637902"/>
                  <a:pt x="2849586" y="1424793"/>
                </a:cubicBezTo>
                <a:cubicBezTo>
                  <a:pt x="2849586" y="2211684"/>
                  <a:pt x="2211684" y="2849586"/>
                  <a:pt x="1424793" y="2849586"/>
                </a:cubicBezTo>
                <a:cubicBezTo>
                  <a:pt x="637902" y="2849586"/>
                  <a:pt x="0" y="2211684"/>
                  <a:pt x="0" y="1424793"/>
                </a:cubicBezTo>
                <a:cubicBezTo>
                  <a:pt x="0" y="637902"/>
                  <a:pt x="637902" y="0"/>
                  <a:pt x="1424793" y="0"/>
                </a:cubicBezTo>
                <a:close/>
              </a:path>
            </a:pathLst>
          </a:custGeom>
          <a:noFill/>
          <a:extLst>
            <a:ext uri="{909E8E84-426E-40DD-AFC4-6F175D3DCCD1}">
              <a14:hiddenFill xmlns:a14="http://schemas.microsoft.com/office/drawing/2010/main">
                <a:solidFill>
                  <a:srgbClr val="FFFFFF"/>
                </a:solidFill>
              </a14:hiddenFill>
            </a:ext>
          </a:extLst>
        </p:spPr>
      </p:pic>
      <p:pic>
        <p:nvPicPr>
          <p:cNvPr id="6149" name="Picture 5" descr="Advice That Every Student Entrepreneur Needs to Hear">
            <a:extLst>
              <a:ext uri="{FF2B5EF4-FFF2-40B4-BE49-F238E27FC236}">
                <a16:creationId xmlns:a16="http://schemas.microsoft.com/office/drawing/2014/main" id="{50C88EE0-A420-0042-8429-2ABA72FB3185}"/>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31162" r="27576" b="-3"/>
          <a:stretch/>
        </p:blipFill>
        <p:spPr bwMode="auto">
          <a:xfrm>
            <a:off x="3257883" y="1697679"/>
            <a:ext cx="2410198" cy="2410198"/>
          </a:xfrm>
          <a:custGeom>
            <a:avLst/>
            <a:gdLst/>
            <a:ahLst/>
            <a:cxnLst/>
            <a:rect l="l" t="t" r="r" b="b"/>
            <a:pathLst>
              <a:path w="2849586" h="2849586">
                <a:moveTo>
                  <a:pt x="1424793" y="0"/>
                </a:moveTo>
                <a:cubicBezTo>
                  <a:pt x="2211684" y="0"/>
                  <a:pt x="2849586" y="637902"/>
                  <a:pt x="2849586" y="1424793"/>
                </a:cubicBezTo>
                <a:cubicBezTo>
                  <a:pt x="2849586" y="2211684"/>
                  <a:pt x="2211684" y="2849586"/>
                  <a:pt x="1424793" y="2849586"/>
                </a:cubicBezTo>
                <a:cubicBezTo>
                  <a:pt x="637902" y="2849586"/>
                  <a:pt x="0" y="2211684"/>
                  <a:pt x="0" y="1424793"/>
                </a:cubicBezTo>
                <a:cubicBezTo>
                  <a:pt x="0" y="637902"/>
                  <a:pt x="637902" y="0"/>
                  <a:pt x="1424793" y="0"/>
                </a:cubicBezTo>
                <a:close/>
              </a:path>
            </a:pathLst>
          </a:custGeom>
          <a:noFill/>
          <a:extLst>
            <a:ext uri="{909E8E84-426E-40DD-AFC4-6F175D3DCCD1}">
              <a14:hiddenFill xmlns:a14="http://schemas.microsoft.com/office/drawing/2010/main">
                <a:solidFill>
                  <a:srgbClr val="FFFFFF"/>
                </a:solidFill>
              </a14:hiddenFill>
            </a:ext>
          </a:extLst>
        </p:spPr>
      </p:pic>
      <p:pic>
        <p:nvPicPr>
          <p:cNvPr id="12" name="Picture 7" descr="Blue Laptop Icon Clip Art at Clker.com - vector clip art online, royalty  free &amp; public domain">
            <a:extLst>
              <a:ext uri="{FF2B5EF4-FFF2-40B4-BE49-F238E27FC236}">
                <a16:creationId xmlns:a16="http://schemas.microsoft.com/office/drawing/2014/main" id="{70D1904C-2DAB-B74E-8B74-98F5C6A17CEA}"/>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a:stretch/>
        </p:blipFill>
        <p:spPr bwMode="auto">
          <a:xfrm>
            <a:off x="3344647" y="4171908"/>
            <a:ext cx="2410198" cy="2410198"/>
          </a:xfrm>
          <a:custGeom>
            <a:avLst/>
            <a:gdLst/>
            <a:ahLst/>
            <a:cxnLst/>
            <a:rect l="l" t="t" r="r" b="b"/>
            <a:pathLst>
              <a:path w="2849586" h="2849586">
                <a:moveTo>
                  <a:pt x="1424793" y="0"/>
                </a:moveTo>
                <a:cubicBezTo>
                  <a:pt x="2211684" y="0"/>
                  <a:pt x="2849586" y="637902"/>
                  <a:pt x="2849586" y="1424793"/>
                </a:cubicBezTo>
                <a:cubicBezTo>
                  <a:pt x="2849586" y="2211684"/>
                  <a:pt x="2211684" y="2849586"/>
                  <a:pt x="1424793" y="2849586"/>
                </a:cubicBezTo>
                <a:cubicBezTo>
                  <a:pt x="637902" y="2849586"/>
                  <a:pt x="0" y="2211684"/>
                  <a:pt x="0" y="1424793"/>
                </a:cubicBezTo>
                <a:cubicBezTo>
                  <a:pt x="0" y="637902"/>
                  <a:pt x="637902" y="0"/>
                  <a:pt x="1424793" y="0"/>
                </a:cubicBezTo>
                <a:close/>
              </a:path>
            </a:pathLst>
          </a:custGeom>
          <a:noFill/>
          <a:extLst>
            <a:ext uri="{909E8E84-426E-40DD-AFC4-6F175D3DCCD1}">
              <a14:hiddenFill xmlns:a14="http://schemas.microsoft.com/office/drawing/2010/main">
                <a:solidFill>
                  <a:srgbClr val="FFFFFF"/>
                </a:solidFill>
              </a14:hiddenFill>
            </a:ext>
          </a:extLst>
        </p:spPr>
      </p:pic>
      <p:sp>
        <p:nvSpPr>
          <p:cNvPr id="24" name="Pentagon 23">
            <a:extLst>
              <a:ext uri="{FF2B5EF4-FFF2-40B4-BE49-F238E27FC236}">
                <a16:creationId xmlns:a16="http://schemas.microsoft.com/office/drawing/2014/main" id="{0389BE4B-74BD-9C40-A846-DFE50F58A776}"/>
              </a:ext>
            </a:extLst>
          </p:cNvPr>
          <p:cNvSpPr/>
          <p:nvPr/>
        </p:nvSpPr>
        <p:spPr>
          <a:xfrm>
            <a:off x="158496" y="312417"/>
            <a:ext cx="7961376" cy="1097915"/>
          </a:xfrm>
          <a:prstGeom prst="homePlate">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290" name="Picture 2" descr="Attendance Tracking Icon Clipart , Png Download - Attendance Tracking Icon,  Transparent Png , Transparent Png Image - PNGitem">
            <a:extLst>
              <a:ext uri="{FF2B5EF4-FFF2-40B4-BE49-F238E27FC236}">
                <a16:creationId xmlns:a16="http://schemas.microsoft.com/office/drawing/2014/main" id="{D2A64307-8DE4-F541-8B36-5C33C0B42BF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271237" y="2431143"/>
            <a:ext cx="2984500" cy="27178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C4BA1DB4-4EDE-4341-B14F-0C22FEB5C08F}"/>
              </a:ext>
            </a:extLst>
          </p:cNvPr>
          <p:cNvSpPr txBox="1"/>
          <p:nvPr/>
        </p:nvSpPr>
        <p:spPr>
          <a:xfrm>
            <a:off x="497711" y="497711"/>
            <a:ext cx="6285054" cy="646331"/>
          </a:xfrm>
          <a:prstGeom prst="rect">
            <a:avLst/>
          </a:prstGeom>
          <a:noFill/>
        </p:spPr>
        <p:txBody>
          <a:bodyPr wrap="square" rtlCol="0">
            <a:spAutoFit/>
          </a:bodyPr>
          <a:lstStyle/>
          <a:p>
            <a:r>
              <a:rPr lang="en-GB" sz="3600" dirty="0">
                <a:solidFill>
                  <a:schemeClr val="bg1"/>
                </a:solidFill>
              </a:rPr>
              <a:t>Remember ....</a:t>
            </a:r>
          </a:p>
        </p:txBody>
      </p:sp>
    </p:spTree>
    <p:extLst>
      <p:ext uri="{BB962C8B-B14F-4D97-AF65-F5344CB8AC3E}">
        <p14:creationId xmlns:p14="http://schemas.microsoft.com/office/powerpoint/2010/main" val="38291558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15BA2192-8162-ED40-A2AC-152ADDA11D28}"/>
              </a:ext>
            </a:extLst>
          </p:cNvPr>
          <p:cNvSpPr/>
          <p:nvPr/>
        </p:nvSpPr>
        <p:spPr>
          <a:xfrm>
            <a:off x="3350811" y="2919520"/>
            <a:ext cx="755904" cy="3834384"/>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Pentagon 5">
            <a:extLst>
              <a:ext uri="{FF2B5EF4-FFF2-40B4-BE49-F238E27FC236}">
                <a16:creationId xmlns:a16="http://schemas.microsoft.com/office/drawing/2014/main" id="{04D6DCC6-C99D-814C-8925-DCDEE4AF2576}"/>
              </a:ext>
            </a:extLst>
          </p:cNvPr>
          <p:cNvSpPr/>
          <p:nvPr/>
        </p:nvSpPr>
        <p:spPr>
          <a:xfrm>
            <a:off x="3350811" y="2371344"/>
            <a:ext cx="3121152" cy="743712"/>
          </a:xfrm>
          <a:prstGeom prst="homePlate">
            <a:avLst/>
          </a:prstGeom>
          <a:solidFill>
            <a:schemeClr val="accent2">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Pentagon 6">
            <a:extLst>
              <a:ext uri="{FF2B5EF4-FFF2-40B4-BE49-F238E27FC236}">
                <a16:creationId xmlns:a16="http://schemas.microsoft.com/office/drawing/2014/main" id="{5FE74F00-4B97-1449-9FF5-1880CCE60D7F}"/>
              </a:ext>
            </a:extLst>
          </p:cNvPr>
          <p:cNvSpPr/>
          <p:nvPr/>
        </p:nvSpPr>
        <p:spPr>
          <a:xfrm rot="10800000">
            <a:off x="369160" y="2853975"/>
            <a:ext cx="2981651" cy="743712"/>
          </a:xfrm>
          <a:prstGeom prst="homePlate">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60ACD850-AF5F-C244-85A1-D4C2D7AFBA91}"/>
              </a:ext>
            </a:extLst>
          </p:cNvPr>
          <p:cNvSpPr txBox="1"/>
          <p:nvPr/>
        </p:nvSpPr>
        <p:spPr>
          <a:xfrm>
            <a:off x="4257833" y="2512367"/>
            <a:ext cx="2840736" cy="461665"/>
          </a:xfrm>
          <a:prstGeom prst="rect">
            <a:avLst/>
          </a:prstGeom>
          <a:noFill/>
        </p:spPr>
        <p:txBody>
          <a:bodyPr wrap="square" rtlCol="0">
            <a:spAutoFit/>
          </a:bodyPr>
          <a:lstStyle/>
          <a:p>
            <a:r>
              <a:rPr lang="en-GB" sz="2400" dirty="0">
                <a:solidFill>
                  <a:schemeClr val="bg1"/>
                </a:solidFill>
                <a:latin typeface="Arial Rounded MT Bold" panose="020F0704030504030204" pitchFamily="34" charset="77"/>
              </a:rPr>
              <a:t>Help</a:t>
            </a:r>
            <a:r>
              <a:rPr lang="en-GB" sz="2400" dirty="0">
                <a:latin typeface="Arial Rounded MT Bold" panose="020F0704030504030204" pitchFamily="34" charset="77"/>
              </a:rPr>
              <a:t> </a:t>
            </a:r>
          </a:p>
        </p:txBody>
      </p:sp>
      <p:sp>
        <p:nvSpPr>
          <p:cNvPr id="9" name="TextBox 8">
            <a:extLst>
              <a:ext uri="{FF2B5EF4-FFF2-40B4-BE49-F238E27FC236}">
                <a16:creationId xmlns:a16="http://schemas.microsoft.com/office/drawing/2014/main" id="{ABAD3AE9-CA51-764A-BD18-4152A34AAEFF}"/>
              </a:ext>
            </a:extLst>
          </p:cNvPr>
          <p:cNvSpPr txBox="1"/>
          <p:nvPr/>
        </p:nvSpPr>
        <p:spPr>
          <a:xfrm>
            <a:off x="1423322" y="2994998"/>
            <a:ext cx="1578158" cy="461665"/>
          </a:xfrm>
          <a:prstGeom prst="rect">
            <a:avLst/>
          </a:prstGeom>
          <a:noFill/>
        </p:spPr>
        <p:txBody>
          <a:bodyPr wrap="square" rtlCol="0">
            <a:spAutoFit/>
          </a:bodyPr>
          <a:lstStyle/>
          <a:p>
            <a:r>
              <a:rPr lang="en-GB" sz="2400" dirty="0">
                <a:solidFill>
                  <a:schemeClr val="bg1"/>
                </a:solidFill>
                <a:latin typeface="Arial Rounded MT Bold" panose="020F0704030504030204" pitchFamily="34" charset="77"/>
              </a:rPr>
              <a:t>Support</a:t>
            </a:r>
          </a:p>
        </p:txBody>
      </p:sp>
      <p:sp>
        <p:nvSpPr>
          <p:cNvPr id="11" name="Pentagon 10">
            <a:extLst>
              <a:ext uri="{FF2B5EF4-FFF2-40B4-BE49-F238E27FC236}">
                <a16:creationId xmlns:a16="http://schemas.microsoft.com/office/drawing/2014/main" id="{2E046B45-27EA-194D-B723-524B8C8D4D77}"/>
              </a:ext>
            </a:extLst>
          </p:cNvPr>
          <p:cNvSpPr/>
          <p:nvPr/>
        </p:nvSpPr>
        <p:spPr>
          <a:xfrm>
            <a:off x="3350811" y="3317854"/>
            <a:ext cx="3121152" cy="743712"/>
          </a:xfrm>
          <a:prstGeom prst="homePlate">
            <a:avLst/>
          </a:prstGeom>
          <a:solidFill>
            <a:schemeClr val="accent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D8A34C96-C5EB-044E-B955-01062ED1673F}"/>
              </a:ext>
            </a:extLst>
          </p:cNvPr>
          <p:cNvSpPr txBox="1"/>
          <p:nvPr/>
        </p:nvSpPr>
        <p:spPr>
          <a:xfrm>
            <a:off x="4246923" y="3429000"/>
            <a:ext cx="2084832" cy="461665"/>
          </a:xfrm>
          <a:prstGeom prst="rect">
            <a:avLst/>
          </a:prstGeom>
          <a:noFill/>
        </p:spPr>
        <p:txBody>
          <a:bodyPr wrap="square" rtlCol="0">
            <a:spAutoFit/>
          </a:bodyPr>
          <a:lstStyle/>
          <a:p>
            <a:r>
              <a:rPr lang="en-GB" sz="2400" dirty="0">
                <a:solidFill>
                  <a:schemeClr val="bg1"/>
                </a:solidFill>
                <a:latin typeface="Arial Rounded MT Bold" panose="020F0704030504030204" pitchFamily="34" charset="77"/>
              </a:rPr>
              <a:t>Guidance</a:t>
            </a:r>
            <a:r>
              <a:rPr lang="en-GB" dirty="0"/>
              <a:t> </a:t>
            </a:r>
          </a:p>
        </p:txBody>
      </p:sp>
      <p:sp>
        <p:nvSpPr>
          <p:cNvPr id="12" name="Pentagon 11">
            <a:extLst>
              <a:ext uri="{FF2B5EF4-FFF2-40B4-BE49-F238E27FC236}">
                <a16:creationId xmlns:a16="http://schemas.microsoft.com/office/drawing/2014/main" id="{F2457A3C-BDA3-2F48-9EAB-420675C191B0}"/>
              </a:ext>
            </a:extLst>
          </p:cNvPr>
          <p:cNvSpPr/>
          <p:nvPr/>
        </p:nvSpPr>
        <p:spPr>
          <a:xfrm>
            <a:off x="266235" y="357461"/>
            <a:ext cx="6513930" cy="1097915"/>
          </a:xfrm>
          <a:prstGeom prst="homePlate">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2E856689-B636-9D41-AFD1-0EC2578298A0}"/>
              </a:ext>
            </a:extLst>
          </p:cNvPr>
          <p:cNvSpPr txBox="1"/>
          <p:nvPr/>
        </p:nvSpPr>
        <p:spPr>
          <a:xfrm>
            <a:off x="428761" y="538284"/>
            <a:ext cx="5949696" cy="707886"/>
          </a:xfrm>
          <a:prstGeom prst="rect">
            <a:avLst/>
          </a:prstGeom>
          <a:noFill/>
        </p:spPr>
        <p:txBody>
          <a:bodyPr wrap="square" rtlCol="0">
            <a:spAutoFit/>
          </a:bodyPr>
          <a:lstStyle/>
          <a:p>
            <a:r>
              <a:rPr lang="en-GB" sz="4000" dirty="0">
                <a:solidFill>
                  <a:schemeClr val="bg1"/>
                </a:solidFill>
              </a:rPr>
              <a:t>Speak to me!</a:t>
            </a:r>
          </a:p>
        </p:txBody>
      </p:sp>
      <p:pic>
        <p:nvPicPr>
          <p:cNvPr id="1026" name="Picture 2" descr="Microsoft Outlook New Vector Logo - Logowik.com">
            <a:extLst>
              <a:ext uri="{FF2B5EF4-FFF2-40B4-BE49-F238E27FC236}">
                <a16:creationId xmlns:a16="http://schemas.microsoft.com/office/drawing/2014/main" id="{9BC56B40-FE29-8946-A569-5AEF0AAB5B3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64618" y="4465781"/>
            <a:ext cx="1573606" cy="1184761"/>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C822845A-2824-5F49-8945-AEC6770ED397}"/>
              </a:ext>
            </a:extLst>
          </p:cNvPr>
          <p:cNvSpPr txBox="1"/>
          <p:nvPr/>
        </p:nvSpPr>
        <p:spPr>
          <a:xfrm>
            <a:off x="6331755" y="4798541"/>
            <a:ext cx="7727450" cy="1815882"/>
          </a:xfrm>
          <a:prstGeom prst="rect">
            <a:avLst/>
          </a:prstGeom>
          <a:noFill/>
        </p:spPr>
        <p:txBody>
          <a:bodyPr wrap="square" rtlCol="0">
            <a:spAutoFit/>
          </a:bodyPr>
          <a:lstStyle/>
          <a:p>
            <a:r>
              <a:rPr lang="en-GB" sz="2800" dirty="0"/>
              <a:t>Email: </a:t>
            </a:r>
            <a:r>
              <a:rPr lang="en-GB" sz="2800" dirty="0">
                <a:hlinkClick r:id="rId4"/>
              </a:rPr>
              <a:t>s.france@uwtsd.ac.uk</a:t>
            </a:r>
            <a:endParaRPr lang="en-GB" sz="2800" dirty="0"/>
          </a:p>
          <a:p>
            <a:endParaRPr lang="en-GB" sz="2800" dirty="0"/>
          </a:p>
          <a:p>
            <a:endParaRPr lang="en-GB" sz="2800" dirty="0"/>
          </a:p>
          <a:p>
            <a:r>
              <a:rPr lang="en-GB" sz="2800" dirty="0"/>
              <a:t>Hwb: </a:t>
            </a:r>
            <a:r>
              <a:rPr lang="en-GB" sz="2800" dirty="0">
                <a:hlinkClick r:id="rId5"/>
              </a:rPr>
              <a:t>hwb@uwtsd.ac.uk</a:t>
            </a:r>
            <a:r>
              <a:rPr lang="en-GB" sz="2800" dirty="0"/>
              <a:t> </a:t>
            </a:r>
          </a:p>
        </p:txBody>
      </p:sp>
      <p:pic>
        <p:nvPicPr>
          <p:cNvPr id="13" name="Picture 12" descr="A sign on a window&#10;&#10;Description automatically generated with low confidence">
            <a:extLst>
              <a:ext uri="{FF2B5EF4-FFF2-40B4-BE49-F238E27FC236}">
                <a16:creationId xmlns:a16="http://schemas.microsoft.com/office/drawing/2014/main" id="{CCD658CF-BB0B-9F49-A1C6-FE429BC3827D}"/>
              </a:ext>
            </a:extLst>
          </p:cNvPr>
          <p:cNvPicPr>
            <a:picLocks noChangeAspect="1"/>
          </p:cNvPicPr>
          <p:nvPr/>
        </p:nvPicPr>
        <p:blipFill>
          <a:blip r:embed="rId6"/>
          <a:stretch>
            <a:fillRect/>
          </a:stretch>
        </p:blipFill>
        <p:spPr>
          <a:xfrm>
            <a:off x="221793" y="3741065"/>
            <a:ext cx="1291108" cy="1449431"/>
          </a:xfrm>
          <a:prstGeom prst="rect">
            <a:avLst/>
          </a:prstGeom>
        </p:spPr>
      </p:pic>
      <p:pic>
        <p:nvPicPr>
          <p:cNvPr id="14" name="Picture 2" descr="Student Hwb | University of Wales Trinity Saint David">
            <a:extLst>
              <a:ext uri="{FF2B5EF4-FFF2-40B4-BE49-F238E27FC236}">
                <a16:creationId xmlns:a16="http://schemas.microsoft.com/office/drawing/2014/main" id="{DC707F48-2104-7A48-B301-C65A7344EBF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517622" y="2551615"/>
            <a:ext cx="1685433" cy="1685433"/>
          </a:xfrm>
          <a:prstGeom prst="rect">
            <a:avLst/>
          </a:prstGeom>
          <a:noFill/>
          <a:extLst>
            <a:ext uri="{909E8E84-426E-40DD-AFC4-6F175D3DCCD1}">
              <a14:hiddenFill xmlns:a14="http://schemas.microsoft.com/office/drawing/2010/main">
                <a:solidFill>
                  <a:srgbClr val="FFFFFF"/>
                </a:solidFill>
              </a14:hiddenFill>
            </a:ext>
          </a:extLst>
        </p:spPr>
      </p:pic>
      <p:pic>
        <p:nvPicPr>
          <p:cNvPr id="13314" name="Picture 2" descr="Cite Them Right: The Essential Referencing Guide: 83 (Macmillan Study  Skills): Amazon.co.uk: Richard Pears, Graham Shields: 9781352005134: Books">
            <a:extLst>
              <a:ext uri="{FF2B5EF4-FFF2-40B4-BE49-F238E27FC236}">
                <a16:creationId xmlns:a16="http://schemas.microsoft.com/office/drawing/2014/main" id="{A07E15D8-54CB-D04D-A57F-9FF26070800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83005" y="4514176"/>
            <a:ext cx="1627598" cy="2201052"/>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Student Essentials | University of Wales Trinity Saint David">
            <a:extLst>
              <a:ext uri="{FF2B5EF4-FFF2-40B4-BE49-F238E27FC236}">
                <a16:creationId xmlns:a16="http://schemas.microsoft.com/office/drawing/2014/main" id="{D1E83685-3236-B745-B950-489B95B3398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557989" y="2567357"/>
            <a:ext cx="2625630" cy="1918066"/>
          </a:xfrm>
          <a:prstGeom prst="rect">
            <a:avLst/>
          </a:prstGeom>
          <a:noFill/>
          <a:extLst>
            <a:ext uri="{909E8E84-426E-40DD-AFC4-6F175D3DCCD1}">
              <a14:hiddenFill xmlns:a14="http://schemas.microsoft.com/office/drawing/2010/main">
                <a:solidFill>
                  <a:srgbClr val="FFFFFF"/>
                </a:solidFill>
              </a14:hiddenFill>
            </a:ext>
          </a:extLst>
        </p:spPr>
      </p:pic>
      <p:pic>
        <p:nvPicPr>
          <p:cNvPr id="13318" name="Picture 6" descr="Web Services | UWTSD">
            <a:extLst>
              <a:ext uri="{FF2B5EF4-FFF2-40B4-BE49-F238E27FC236}">
                <a16:creationId xmlns:a16="http://schemas.microsoft.com/office/drawing/2014/main" id="{7C968DEA-E0DA-A943-B20D-C4B98F7BB10F}"/>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269704" y="214237"/>
            <a:ext cx="4330700" cy="1879600"/>
          </a:xfrm>
          <a:prstGeom prst="rect">
            <a:avLst/>
          </a:prstGeom>
          <a:noFill/>
          <a:extLst>
            <a:ext uri="{909E8E84-426E-40DD-AFC4-6F175D3DCCD1}">
              <a14:hiddenFill xmlns:a14="http://schemas.microsoft.com/office/drawing/2010/main">
                <a:solidFill>
                  <a:srgbClr val="FFFFFF"/>
                </a:solidFill>
              </a14:hiddenFill>
            </a:ext>
          </a:extLst>
        </p:spPr>
      </p:pic>
      <p:pic>
        <p:nvPicPr>
          <p:cNvPr id="13320" name="Picture 8" descr="Additional Learning Needs – Llanharan Primary School">
            <a:extLst>
              <a:ext uri="{FF2B5EF4-FFF2-40B4-BE49-F238E27FC236}">
                <a16:creationId xmlns:a16="http://schemas.microsoft.com/office/drawing/2014/main" id="{76FD9DB0-2B5D-064B-ABBE-92631BDCD8BA}"/>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026770" y="158476"/>
            <a:ext cx="1622953" cy="16229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89053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AE747-67B3-EABA-DBC7-A9DAB6DF1573}"/>
              </a:ext>
            </a:extLst>
          </p:cNvPr>
          <p:cNvSpPr>
            <a:spLocks noGrp="1"/>
          </p:cNvSpPr>
          <p:nvPr>
            <p:ph type="title"/>
          </p:nvPr>
        </p:nvSpPr>
        <p:spPr>
          <a:xfrm>
            <a:off x="762001" y="803325"/>
            <a:ext cx="5314536" cy="1325563"/>
          </a:xfrm>
        </p:spPr>
        <p:txBody>
          <a:bodyPr>
            <a:normAutofit/>
          </a:bodyPr>
          <a:lstStyle/>
          <a:p>
            <a:r>
              <a:rPr lang="en-US" dirty="0"/>
              <a:t>Areas of Study…</a:t>
            </a:r>
          </a:p>
        </p:txBody>
      </p:sp>
      <p:sp>
        <p:nvSpPr>
          <p:cNvPr id="4103" name="Freeform: Shape 4102">
            <a:extLst>
              <a:ext uri="{FF2B5EF4-FFF2-40B4-BE49-F238E27FC236}">
                <a16:creationId xmlns:a16="http://schemas.microsoft.com/office/drawing/2014/main" id="{CF62D2A7-8207-488C-9F46-316BA81A16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582780" y="-2008"/>
            <a:ext cx="5609220"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098" name="Picture 2" descr="How To Conduct A Quality Internal Investigation">
            <a:extLst>
              <a:ext uri="{FF2B5EF4-FFF2-40B4-BE49-F238E27FC236}">
                <a16:creationId xmlns:a16="http://schemas.microsoft.com/office/drawing/2014/main" id="{7BFE699D-131E-1502-B8EC-28361671356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4634" r="21327" b="-1"/>
          <a:stretch/>
        </p:blipFill>
        <p:spPr bwMode="auto">
          <a:xfrm>
            <a:off x="6750141" y="-2"/>
            <a:ext cx="5441859" cy="5654940"/>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a:noFill/>
          <a:extLst>
            <a:ext uri="{909E8E84-426E-40DD-AFC4-6F175D3DCCD1}">
              <a14:hiddenFill xmlns:a14="http://schemas.microsoft.com/office/drawing/2010/main">
                <a:solidFill>
                  <a:srgbClr val="FFFFFF"/>
                </a:solidFill>
              </a14:hiddenFill>
            </a:ext>
          </a:extLst>
        </p:spPr>
      </p:pic>
      <p:graphicFrame>
        <p:nvGraphicFramePr>
          <p:cNvPr id="7" name="Content Placeholder 2">
            <a:extLst>
              <a:ext uri="{FF2B5EF4-FFF2-40B4-BE49-F238E27FC236}">
                <a16:creationId xmlns:a16="http://schemas.microsoft.com/office/drawing/2014/main" id="{04E64FBE-C092-5471-F8CC-C6E2994387FF}"/>
              </a:ext>
            </a:extLst>
          </p:cNvPr>
          <p:cNvGraphicFramePr>
            <a:graphicFrameLocks noGrp="1"/>
          </p:cNvGraphicFramePr>
          <p:nvPr>
            <p:ph idx="1"/>
            <p:extLst>
              <p:ext uri="{D42A27DB-BD31-4B8C-83A1-F6EECF244321}">
                <p14:modId xmlns:p14="http://schemas.microsoft.com/office/powerpoint/2010/main" val="694130065"/>
              </p:ext>
            </p:extLst>
          </p:nvPr>
        </p:nvGraphicFramePr>
        <p:xfrm>
          <a:off x="762000" y="2279018"/>
          <a:ext cx="6047509" cy="439194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678811999"/>
      </p:ext>
    </p:extLst>
  </p:cSld>
  <p:clrMapOvr>
    <a:overrideClrMapping bg1="dk1" tx1="lt1" bg2="dk2" tx2="lt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Freeform: Shape 13">
            <a:extLst>
              <a:ext uri="{FF2B5EF4-FFF2-40B4-BE49-F238E27FC236}">
                <a16:creationId xmlns:a16="http://schemas.microsoft.com/office/drawing/2014/main" id="{42285737-90EE-47DC-AC80-8AE156B119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 y="-1"/>
            <a:ext cx="4403709" cy="6858001"/>
          </a:xfrm>
          <a:custGeom>
            <a:avLst/>
            <a:gdLst>
              <a:gd name="connsiteX0" fmla="*/ 3223890 w 4403709"/>
              <a:gd name="connsiteY0" fmla="*/ 6858001 h 6858001"/>
              <a:gd name="connsiteX1" fmla="*/ 4101908 w 4403709"/>
              <a:gd name="connsiteY1" fmla="*/ 6858001 h 6858001"/>
              <a:gd name="connsiteX2" fmla="*/ 3254950 w 4403709"/>
              <a:gd name="connsiteY2" fmla="*/ 1599356 h 6858001"/>
              <a:gd name="connsiteX3" fmla="*/ 3254950 w 4403709"/>
              <a:gd name="connsiteY3" fmla="*/ 1594062 h 6858001"/>
              <a:gd name="connsiteX4" fmla="*/ 4403709 w 4403709"/>
              <a:gd name="connsiteY4" fmla="*/ 0 h 6858001"/>
              <a:gd name="connsiteX5" fmla="*/ 3254950 w 4403709"/>
              <a:gd name="connsiteY5" fmla="*/ 0 h 6858001"/>
              <a:gd name="connsiteX6" fmla="*/ 2903520 w 4403709"/>
              <a:gd name="connsiteY6" fmla="*/ 0 h 6858001"/>
              <a:gd name="connsiteX7" fmla="*/ 0 w 4403709"/>
              <a:gd name="connsiteY7" fmla="*/ 0 h 6858001"/>
              <a:gd name="connsiteX8" fmla="*/ 0 w 4403709"/>
              <a:gd name="connsiteY8" fmla="*/ 6858000 h 6858001"/>
              <a:gd name="connsiteX9" fmla="*/ 3223890 w 4403709"/>
              <a:gd name="connsiteY9" fmla="*/ 685800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3709" h="6858001">
                <a:moveTo>
                  <a:pt x="3223890" y="6858001"/>
                </a:moveTo>
                <a:lnTo>
                  <a:pt x="4101908" y="6858001"/>
                </a:lnTo>
                <a:lnTo>
                  <a:pt x="3254950" y="1599356"/>
                </a:lnTo>
                <a:lnTo>
                  <a:pt x="3254950" y="1594062"/>
                </a:lnTo>
                <a:lnTo>
                  <a:pt x="4403709" y="0"/>
                </a:lnTo>
                <a:lnTo>
                  <a:pt x="3254950" y="0"/>
                </a:lnTo>
                <a:lnTo>
                  <a:pt x="2903520" y="0"/>
                </a:lnTo>
                <a:lnTo>
                  <a:pt x="0" y="0"/>
                </a:lnTo>
                <a:lnTo>
                  <a:pt x="0" y="6858000"/>
                </a:lnTo>
                <a:lnTo>
                  <a:pt x="3223890" y="6858000"/>
                </a:lnTo>
                <a:close/>
              </a:path>
            </a:pathLst>
          </a:custGeom>
          <a:ln>
            <a:noFill/>
          </a:ln>
        </p:spPr>
        <p:style>
          <a:lnRef idx="2">
            <a:schemeClr val="accent1">
              <a:shade val="50000"/>
            </a:schemeClr>
          </a:lnRef>
          <a:fillRef idx="1002">
            <a:schemeClr val="dk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16" name="Group 15">
            <a:extLst>
              <a:ext uri="{FF2B5EF4-FFF2-40B4-BE49-F238E27FC236}">
                <a16:creationId xmlns:a16="http://schemas.microsoft.com/office/drawing/2014/main" id="{B57BDC17-F1B3-455F-BBF1-680AA1F25C0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315292" y="0"/>
            <a:ext cx="2436813" cy="6858001"/>
            <a:chOff x="1320800" y="0"/>
            <a:chExt cx="2436813" cy="6858001"/>
          </a:xfrm>
        </p:grpSpPr>
        <p:sp>
          <p:nvSpPr>
            <p:cNvPr id="17" name="Freeform 6">
              <a:extLst>
                <a:ext uri="{FF2B5EF4-FFF2-40B4-BE49-F238E27FC236}">
                  <a16:creationId xmlns:a16="http://schemas.microsoft.com/office/drawing/2014/main" id="{64E2FA9A-FEF7-4501-B0EB-5E45EDD217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txBody>
            <a:bodyPr/>
            <a:lstStyle/>
            <a:p>
              <a:endParaRPr lang="en-GB"/>
            </a:p>
          </p:txBody>
        </p:sp>
        <p:sp>
          <p:nvSpPr>
            <p:cNvPr id="18" name="Freeform 7">
              <a:extLst>
                <a:ext uri="{FF2B5EF4-FFF2-40B4-BE49-F238E27FC236}">
                  <a16:creationId xmlns:a16="http://schemas.microsoft.com/office/drawing/2014/main" id="{BC38192B-B4CB-47D4-A3B1-10010247F1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rgbClr val="595959"/>
            </a:solidFill>
            <a:ln>
              <a:noFill/>
            </a:ln>
          </p:spPr>
          <p:txBody>
            <a:bodyPr/>
            <a:lstStyle/>
            <a:p>
              <a:endParaRPr lang="en-GB"/>
            </a:p>
          </p:txBody>
        </p:sp>
        <p:sp>
          <p:nvSpPr>
            <p:cNvPr id="19" name="Freeform 8">
              <a:extLst>
                <a:ext uri="{FF2B5EF4-FFF2-40B4-BE49-F238E27FC236}">
                  <a16:creationId xmlns:a16="http://schemas.microsoft.com/office/drawing/2014/main" id="{96330E33-E171-4B0F-82B5-AF7230399B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rgbClr val="262626"/>
            </a:solidFill>
            <a:ln>
              <a:noFill/>
            </a:ln>
          </p:spPr>
          <p:txBody>
            <a:bodyPr/>
            <a:lstStyle/>
            <a:p>
              <a:endParaRPr lang="en-GB"/>
            </a:p>
          </p:txBody>
        </p:sp>
        <p:sp>
          <p:nvSpPr>
            <p:cNvPr id="20" name="Freeform 9">
              <a:extLst>
                <a:ext uri="{FF2B5EF4-FFF2-40B4-BE49-F238E27FC236}">
                  <a16:creationId xmlns:a16="http://schemas.microsoft.com/office/drawing/2014/main" id="{332B1723-69BF-42D7-B757-0FA059E152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txBody>
            <a:bodyPr/>
            <a:lstStyle/>
            <a:p>
              <a:endParaRPr lang="en-GB"/>
            </a:p>
          </p:txBody>
        </p:sp>
        <p:sp>
          <p:nvSpPr>
            <p:cNvPr id="21" name="Freeform 10">
              <a:extLst>
                <a:ext uri="{FF2B5EF4-FFF2-40B4-BE49-F238E27FC236}">
                  <a16:creationId xmlns:a16="http://schemas.microsoft.com/office/drawing/2014/main" id="{F115D62D-1E96-48D1-A78D-D370A0BFB9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txBody>
            <a:bodyPr/>
            <a:lstStyle/>
            <a:p>
              <a:endParaRPr lang="en-GB"/>
            </a:p>
          </p:txBody>
        </p:sp>
        <p:sp>
          <p:nvSpPr>
            <p:cNvPr id="22" name="Freeform 11">
              <a:extLst>
                <a:ext uri="{FF2B5EF4-FFF2-40B4-BE49-F238E27FC236}">
                  <a16:creationId xmlns:a16="http://schemas.microsoft.com/office/drawing/2014/main" id="{91C2876A-169D-4822-A766-C00578C88B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rgbClr val="404040"/>
            </a:solidFill>
            <a:ln>
              <a:noFill/>
            </a:ln>
          </p:spPr>
          <p:txBody>
            <a:bodyPr/>
            <a:lstStyle/>
            <a:p>
              <a:endParaRPr lang="en-GB"/>
            </a:p>
          </p:txBody>
        </p:sp>
      </p:grpSp>
      <p:sp>
        <p:nvSpPr>
          <p:cNvPr id="2" name="Title 1">
            <a:extLst>
              <a:ext uri="{FF2B5EF4-FFF2-40B4-BE49-F238E27FC236}">
                <a16:creationId xmlns:a16="http://schemas.microsoft.com/office/drawing/2014/main" id="{A9F27138-1E10-1972-24B7-3D6A5E838D17}"/>
              </a:ext>
            </a:extLst>
          </p:cNvPr>
          <p:cNvSpPr>
            <a:spLocks noGrp="1"/>
          </p:cNvSpPr>
          <p:nvPr>
            <p:ph type="title"/>
          </p:nvPr>
        </p:nvSpPr>
        <p:spPr>
          <a:xfrm>
            <a:off x="535020" y="685800"/>
            <a:ext cx="2780271" cy="5105400"/>
          </a:xfrm>
        </p:spPr>
        <p:txBody>
          <a:bodyPr>
            <a:normAutofit/>
          </a:bodyPr>
          <a:lstStyle/>
          <a:p>
            <a:r>
              <a:rPr lang="en-US" sz="4000">
                <a:solidFill>
                  <a:srgbClr val="FFFFFF"/>
                </a:solidFill>
              </a:rPr>
              <a:t>Today’s aim and learning outcomes: </a:t>
            </a:r>
          </a:p>
        </p:txBody>
      </p:sp>
      <p:graphicFrame>
        <p:nvGraphicFramePr>
          <p:cNvPr id="5" name="Content Placeholder 2">
            <a:extLst>
              <a:ext uri="{FF2B5EF4-FFF2-40B4-BE49-F238E27FC236}">
                <a16:creationId xmlns:a16="http://schemas.microsoft.com/office/drawing/2014/main" id="{745C2530-D3FE-DCC6-C928-9A2FCEDC4211}"/>
              </a:ext>
            </a:extLst>
          </p:cNvPr>
          <p:cNvGraphicFramePr>
            <a:graphicFrameLocks noGrp="1"/>
          </p:cNvGraphicFramePr>
          <p:nvPr>
            <p:ph idx="1"/>
            <p:extLst>
              <p:ext uri="{D42A27DB-BD31-4B8C-83A1-F6EECF244321}">
                <p14:modId xmlns:p14="http://schemas.microsoft.com/office/powerpoint/2010/main" val="2396179995"/>
              </p:ext>
            </p:extLst>
          </p:nvPr>
        </p:nvGraphicFramePr>
        <p:xfrm>
          <a:off x="5010150" y="685800"/>
          <a:ext cx="6492875" cy="5105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5327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Magnifying glass on clear background">
            <a:extLst>
              <a:ext uri="{FF2B5EF4-FFF2-40B4-BE49-F238E27FC236}">
                <a16:creationId xmlns:a16="http://schemas.microsoft.com/office/drawing/2014/main" id="{48C41D9D-258F-B4FD-8597-B9A0E358535D}"/>
              </a:ext>
            </a:extLst>
          </p:cNvPr>
          <p:cNvPicPr>
            <a:picLocks noChangeAspect="1"/>
          </p:cNvPicPr>
          <p:nvPr/>
        </p:nvPicPr>
        <p:blipFill rotWithShape="1">
          <a:blip r:embed="rId2"/>
          <a:srcRect b="15730"/>
          <a:stretch/>
        </p:blipFill>
        <p:spPr>
          <a:xfrm>
            <a:off x="20" y="10"/>
            <a:ext cx="12191980" cy="6857990"/>
          </a:xfrm>
          <a:prstGeom prst="rect">
            <a:avLst/>
          </a:prstGeom>
        </p:spPr>
      </p:pic>
      <p:sp>
        <p:nvSpPr>
          <p:cNvPr id="27" name="Freeform: Shape 26">
            <a:extLst>
              <a:ext uri="{FF2B5EF4-FFF2-40B4-BE49-F238E27FC236}">
                <a16:creationId xmlns:a16="http://schemas.microsoft.com/office/drawing/2014/main" id="{6B3BAD04-E614-4C16-8360-019FCF0045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023809"/>
            <a:ext cx="11016943" cy="2262375"/>
          </a:xfrm>
          <a:custGeom>
            <a:avLst/>
            <a:gdLst>
              <a:gd name="connsiteX0" fmla="*/ 0 w 11016943"/>
              <a:gd name="connsiteY0" fmla="*/ 0 h 2262375"/>
              <a:gd name="connsiteX1" fmla="*/ 9969166 w 11016943"/>
              <a:gd name="connsiteY1" fmla="*/ 0 h 2262375"/>
              <a:gd name="connsiteX2" fmla="*/ 11016943 w 11016943"/>
              <a:gd name="connsiteY2" fmla="*/ 2262375 h 2262375"/>
              <a:gd name="connsiteX3" fmla="*/ 4942050 w 11016943"/>
              <a:gd name="connsiteY3" fmla="*/ 2262375 h 2262375"/>
              <a:gd name="connsiteX4" fmla="*/ 4582160 w 11016943"/>
              <a:gd name="connsiteY4" fmla="*/ 2262375 h 2262375"/>
              <a:gd name="connsiteX5" fmla="*/ 0 w 11016943"/>
              <a:gd name="connsiteY5" fmla="*/ 2262375 h 2262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016943" h="2262375">
                <a:moveTo>
                  <a:pt x="0" y="0"/>
                </a:moveTo>
                <a:lnTo>
                  <a:pt x="9969166" y="0"/>
                </a:lnTo>
                <a:lnTo>
                  <a:pt x="11016943" y="2262375"/>
                </a:lnTo>
                <a:lnTo>
                  <a:pt x="4942050" y="2262375"/>
                </a:lnTo>
                <a:lnTo>
                  <a:pt x="4582160" y="2262375"/>
                </a:lnTo>
                <a:lnTo>
                  <a:pt x="0" y="2262375"/>
                </a:lnTo>
                <a:close/>
              </a:path>
            </a:pathLst>
          </a:custGeom>
          <a:solidFill>
            <a:schemeClr val="tx1">
              <a:lumMod val="85000"/>
              <a:lumOff val="15000"/>
              <a:alpha val="8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FB077B0F-CEDB-C81C-3D3C-075064D80CBA}"/>
              </a:ext>
            </a:extLst>
          </p:cNvPr>
          <p:cNvSpPr>
            <a:spLocks noGrp="1"/>
          </p:cNvSpPr>
          <p:nvPr>
            <p:ph idx="1"/>
          </p:nvPr>
        </p:nvSpPr>
        <p:spPr>
          <a:xfrm>
            <a:off x="975473" y="5360635"/>
            <a:ext cx="8856058" cy="479701"/>
          </a:xfrm>
        </p:spPr>
        <p:txBody>
          <a:bodyPr vert="horz" lIns="91440" tIns="45720" rIns="91440" bIns="45720" rtlCol="0">
            <a:normAutofit fontScale="92500" lnSpcReduction="10000"/>
          </a:bodyPr>
          <a:lstStyle/>
          <a:p>
            <a:pPr marL="0" indent="0">
              <a:buNone/>
            </a:pPr>
            <a:r>
              <a:rPr lang="en-US" sz="3200" i="1" dirty="0">
                <a:solidFill>
                  <a:srgbClr val="FFFFFF"/>
                </a:solidFill>
              </a:rPr>
              <a:t>“…Conducting Investigations…”</a:t>
            </a:r>
          </a:p>
        </p:txBody>
      </p:sp>
      <p:sp>
        <p:nvSpPr>
          <p:cNvPr id="2" name="Title 1">
            <a:extLst>
              <a:ext uri="{FF2B5EF4-FFF2-40B4-BE49-F238E27FC236}">
                <a16:creationId xmlns:a16="http://schemas.microsoft.com/office/drawing/2014/main" id="{B0C15679-F9EC-A724-99DD-9B8B1C06A6F6}"/>
              </a:ext>
            </a:extLst>
          </p:cNvPr>
          <p:cNvSpPr>
            <a:spLocks noGrp="1"/>
          </p:cNvSpPr>
          <p:nvPr>
            <p:ph type="title"/>
          </p:nvPr>
        </p:nvSpPr>
        <p:spPr>
          <a:xfrm>
            <a:off x="841248" y="3818170"/>
            <a:ext cx="8856059" cy="1336826"/>
          </a:xfrm>
        </p:spPr>
        <p:txBody>
          <a:bodyPr vert="horz" lIns="91440" tIns="45720" rIns="91440" bIns="45720" rtlCol="0" anchor="b">
            <a:normAutofit/>
          </a:bodyPr>
          <a:lstStyle/>
          <a:p>
            <a:r>
              <a:rPr lang="en-US" sz="5400" dirty="0">
                <a:solidFill>
                  <a:srgbClr val="FFFFFF"/>
                </a:solidFill>
              </a:rPr>
              <a:t>What do you think of?....</a:t>
            </a:r>
          </a:p>
        </p:txBody>
      </p:sp>
      <p:sp>
        <p:nvSpPr>
          <p:cNvPr id="6" name="TextBox 5">
            <a:extLst>
              <a:ext uri="{FF2B5EF4-FFF2-40B4-BE49-F238E27FC236}">
                <a16:creationId xmlns:a16="http://schemas.microsoft.com/office/drawing/2014/main" id="{E9D5CE97-45D2-DBF4-D553-E3970EC5DF81}"/>
              </a:ext>
            </a:extLst>
          </p:cNvPr>
          <p:cNvSpPr txBox="1"/>
          <p:nvPr/>
        </p:nvSpPr>
        <p:spPr>
          <a:xfrm>
            <a:off x="4343400" y="5756912"/>
            <a:ext cx="6178062" cy="369332"/>
          </a:xfrm>
          <a:prstGeom prst="rect">
            <a:avLst/>
          </a:prstGeom>
          <a:noFill/>
        </p:spPr>
        <p:txBody>
          <a:bodyPr wrap="square">
            <a:spAutoFit/>
          </a:bodyPr>
          <a:lstStyle/>
          <a:p>
            <a:r>
              <a:rPr lang="en-GB" dirty="0">
                <a:hlinkClick r:id="rId3"/>
              </a:rPr>
              <a:t>what is a criminal investigation - Google Search</a:t>
            </a:r>
            <a:endParaRPr lang="en-GB" dirty="0"/>
          </a:p>
        </p:txBody>
      </p:sp>
    </p:spTree>
    <p:extLst>
      <p:ext uri="{BB962C8B-B14F-4D97-AF65-F5344CB8AC3E}">
        <p14:creationId xmlns:p14="http://schemas.microsoft.com/office/powerpoint/2010/main" val="5022001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Pentagon 5">
            <a:extLst>
              <a:ext uri="{FF2B5EF4-FFF2-40B4-BE49-F238E27FC236}">
                <a16:creationId xmlns:a16="http://schemas.microsoft.com/office/drawing/2014/main" id="{227231E0-E241-5441-BCF2-2D6ECF24D50E}"/>
              </a:ext>
            </a:extLst>
          </p:cNvPr>
          <p:cNvSpPr/>
          <p:nvPr/>
        </p:nvSpPr>
        <p:spPr>
          <a:xfrm>
            <a:off x="225911" y="259051"/>
            <a:ext cx="6745045" cy="957431"/>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3C6B88E9-B8C4-2447-9DE1-946C66C2BE69}"/>
              </a:ext>
            </a:extLst>
          </p:cNvPr>
          <p:cNvSpPr>
            <a:spLocks noGrp="1"/>
          </p:cNvSpPr>
          <p:nvPr>
            <p:ph type="title"/>
          </p:nvPr>
        </p:nvSpPr>
        <p:spPr>
          <a:xfrm>
            <a:off x="375622" y="96183"/>
            <a:ext cx="10515600" cy="1325563"/>
          </a:xfrm>
        </p:spPr>
        <p:txBody>
          <a:bodyPr/>
          <a:lstStyle/>
          <a:p>
            <a:r>
              <a:rPr lang="en-GB" dirty="0"/>
              <a:t>PACE Codes of Practice </a:t>
            </a:r>
          </a:p>
        </p:txBody>
      </p:sp>
      <p:graphicFrame>
        <p:nvGraphicFramePr>
          <p:cNvPr id="4" name="Table 4">
            <a:extLst>
              <a:ext uri="{FF2B5EF4-FFF2-40B4-BE49-F238E27FC236}">
                <a16:creationId xmlns:a16="http://schemas.microsoft.com/office/drawing/2014/main" id="{62DBD519-397F-8648-BC65-026674AA3F44}"/>
              </a:ext>
            </a:extLst>
          </p:cNvPr>
          <p:cNvGraphicFramePr>
            <a:graphicFrameLocks noGrp="1"/>
          </p:cNvGraphicFramePr>
          <p:nvPr>
            <p:ph idx="1"/>
          </p:nvPr>
        </p:nvGraphicFramePr>
        <p:xfrm>
          <a:off x="225911" y="2195935"/>
          <a:ext cx="6875033" cy="3329305"/>
        </p:xfrm>
        <a:graphic>
          <a:graphicData uri="http://schemas.openxmlformats.org/drawingml/2006/table">
            <a:tbl>
              <a:tblPr firstRow="1" bandRow="1">
                <a:tableStyleId>{5C22544A-7EE6-4342-B048-85BDC9FD1C3A}</a:tableStyleId>
              </a:tblPr>
              <a:tblGrid>
                <a:gridCol w="696881">
                  <a:extLst>
                    <a:ext uri="{9D8B030D-6E8A-4147-A177-3AD203B41FA5}">
                      <a16:colId xmlns:a16="http://schemas.microsoft.com/office/drawing/2014/main" val="2413635234"/>
                    </a:ext>
                  </a:extLst>
                </a:gridCol>
                <a:gridCol w="6178152">
                  <a:extLst>
                    <a:ext uri="{9D8B030D-6E8A-4147-A177-3AD203B41FA5}">
                      <a16:colId xmlns:a16="http://schemas.microsoft.com/office/drawing/2014/main" val="3006729942"/>
                    </a:ext>
                  </a:extLst>
                </a:gridCol>
              </a:tblGrid>
              <a:tr h="367665">
                <a:tc>
                  <a:txBody>
                    <a:bodyPr/>
                    <a:lstStyle/>
                    <a:p>
                      <a:pPr algn="ctr"/>
                      <a:r>
                        <a:rPr lang="en-GB" dirty="0"/>
                        <a:t>Code </a:t>
                      </a:r>
                    </a:p>
                  </a:txBody>
                  <a:tcPr/>
                </a:tc>
                <a:tc>
                  <a:txBody>
                    <a:bodyPr/>
                    <a:lstStyle/>
                    <a:p>
                      <a:pPr algn="ctr"/>
                      <a:r>
                        <a:rPr lang="en-GB" dirty="0"/>
                        <a:t>General areas covered</a:t>
                      </a:r>
                    </a:p>
                  </a:txBody>
                  <a:tcPr/>
                </a:tc>
                <a:extLst>
                  <a:ext uri="{0D108BD9-81ED-4DB2-BD59-A6C34878D82A}">
                    <a16:rowId xmlns:a16="http://schemas.microsoft.com/office/drawing/2014/main" val="2430303094"/>
                  </a:ext>
                </a:extLst>
              </a:tr>
              <a:tr h="370840">
                <a:tc>
                  <a:txBody>
                    <a:bodyPr/>
                    <a:lstStyle/>
                    <a:p>
                      <a:pPr algn="ctr"/>
                      <a:r>
                        <a:rPr lang="en-GB" dirty="0"/>
                        <a:t>A</a:t>
                      </a:r>
                    </a:p>
                  </a:txBody>
                  <a:tcPr/>
                </a:tc>
                <a:tc>
                  <a:txBody>
                    <a:bodyPr/>
                    <a:lstStyle/>
                    <a:p>
                      <a:pPr algn="ctr"/>
                      <a:r>
                        <a:rPr lang="en-GB" dirty="0"/>
                        <a:t>Stop and Search</a:t>
                      </a:r>
                    </a:p>
                  </a:txBody>
                  <a:tcPr/>
                </a:tc>
                <a:extLst>
                  <a:ext uri="{0D108BD9-81ED-4DB2-BD59-A6C34878D82A}">
                    <a16:rowId xmlns:a16="http://schemas.microsoft.com/office/drawing/2014/main" val="1308439908"/>
                  </a:ext>
                </a:extLst>
              </a:tr>
              <a:tr h="370840">
                <a:tc>
                  <a:txBody>
                    <a:bodyPr/>
                    <a:lstStyle/>
                    <a:p>
                      <a:pPr algn="ctr"/>
                      <a:r>
                        <a:rPr lang="en-GB" dirty="0"/>
                        <a:t>B</a:t>
                      </a:r>
                    </a:p>
                  </a:txBody>
                  <a:tcPr/>
                </a:tc>
                <a:tc>
                  <a:txBody>
                    <a:bodyPr/>
                    <a:lstStyle/>
                    <a:p>
                      <a:pPr algn="ctr"/>
                      <a:r>
                        <a:rPr lang="en-GB" dirty="0"/>
                        <a:t>Search of premises </a:t>
                      </a:r>
                    </a:p>
                  </a:txBody>
                  <a:tcPr/>
                </a:tc>
                <a:extLst>
                  <a:ext uri="{0D108BD9-81ED-4DB2-BD59-A6C34878D82A}">
                    <a16:rowId xmlns:a16="http://schemas.microsoft.com/office/drawing/2014/main" val="227531235"/>
                  </a:ext>
                </a:extLst>
              </a:tr>
              <a:tr h="370840">
                <a:tc>
                  <a:txBody>
                    <a:bodyPr/>
                    <a:lstStyle/>
                    <a:p>
                      <a:pPr algn="ctr"/>
                      <a:r>
                        <a:rPr lang="en-GB" dirty="0"/>
                        <a:t>C</a:t>
                      </a:r>
                    </a:p>
                  </a:txBody>
                  <a:tcPr/>
                </a:tc>
                <a:tc>
                  <a:txBody>
                    <a:bodyPr/>
                    <a:lstStyle/>
                    <a:p>
                      <a:pPr algn="ctr"/>
                      <a:r>
                        <a:rPr lang="en-GB" dirty="0"/>
                        <a:t>Detention, treatment, and questioning of suspects </a:t>
                      </a:r>
                    </a:p>
                  </a:txBody>
                  <a:tcPr/>
                </a:tc>
                <a:extLst>
                  <a:ext uri="{0D108BD9-81ED-4DB2-BD59-A6C34878D82A}">
                    <a16:rowId xmlns:a16="http://schemas.microsoft.com/office/drawing/2014/main" val="1678732183"/>
                  </a:ext>
                </a:extLst>
              </a:tr>
              <a:tr h="370840">
                <a:tc>
                  <a:txBody>
                    <a:bodyPr/>
                    <a:lstStyle/>
                    <a:p>
                      <a:pPr algn="ctr"/>
                      <a:r>
                        <a:rPr lang="en-GB" dirty="0"/>
                        <a:t>D</a:t>
                      </a:r>
                    </a:p>
                  </a:txBody>
                  <a:tcPr/>
                </a:tc>
                <a:tc>
                  <a:txBody>
                    <a:bodyPr/>
                    <a:lstStyle/>
                    <a:p>
                      <a:pPr algn="ctr"/>
                      <a:r>
                        <a:rPr lang="en-GB" dirty="0"/>
                        <a:t>ID of suspects </a:t>
                      </a:r>
                    </a:p>
                  </a:txBody>
                  <a:tcPr/>
                </a:tc>
                <a:extLst>
                  <a:ext uri="{0D108BD9-81ED-4DB2-BD59-A6C34878D82A}">
                    <a16:rowId xmlns:a16="http://schemas.microsoft.com/office/drawing/2014/main" val="549946904"/>
                  </a:ext>
                </a:extLst>
              </a:tr>
              <a:tr h="370840">
                <a:tc>
                  <a:txBody>
                    <a:bodyPr/>
                    <a:lstStyle/>
                    <a:p>
                      <a:pPr algn="ctr"/>
                      <a:r>
                        <a:rPr lang="en-GB" dirty="0"/>
                        <a:t>E</a:t>
                      </a:r>
                    </a:p>
                  </a:txBody>
                  <a:tcPr/>
                </a:tc>
                <a:tc>
                  <a:txBody>
                    <a:bodyPr/>
                    <a:lstStyle/>
                    <a:p>
                      <a:pPr algn="ctr"/>
                      <a:r>
                        <a:rPr lang="en-GB" dirty="0"/>
                        <a:t>Audio-only recording of interviews</a:t>
                      </a:r>
                    </a:p>
                  </a:txBody>
                  <a:tcPr/>
                </a:tc>
                <a:extLst>
                  <a:ext uri="{0D108BD9-81ED-4DB2-BD59-A6C34878D82A}">
                    <a16:rowId xmlns:a16="http://schemas.microsoft.com/office/drawing/2014/main" val="2802871484"/>
                  </a:ext>
                </a:extLst>
              </a:tr>
              <a:tr h="370840">
                <a:tc>
                  <a:txBody>
                    <a:bodyPr/>
                    <a:lstStyle/>
                    <a:p>
                      <a:pPr algn="ctr"/>
                      <a:r>
                        <a:rPr lang="en-GB" dirty="0"/>
                        <a:t>F</a:t>
                      </a:r>
                    </a:p>
                  </a:txBody>
                  <a:tcPr/>
                </a:tc>
                <a:tc>
                  <a:txBody>
                    <a:bodyPr/>
                    <a:lstStyle/>
                    <a:p>
                      <a:pPr algn="ctr"/>
                      <a:r>
                        <a:rPr lang="en-GB" dirty="0"/>
                        <a:t>Audio-visual recording of interviews </a:t>
                      </a:r>
                    </a:p>
                  </a:txBody>
                  <a:tcPr/>
                </a:tc>
                <a:extLst>
                  <a:ext uri="{0D108BD9-81ED-4DB2-BD59-A6C34878D82A}">
                    <a16:rowId xmlns:a16="http://schemas.microsoft.com/office/drawing/2014/main" val="4125991511"/>
                  </a:ext>
                </a:extLst>
              </a:tr>
              <a:tr h="370840">
                <a:tc>
                  <a:txBody>
                    <a:bodyPr/>
                    <a:lstStyle/>
                    <a:p>
                      <a:pPr algn="ctr"/>
                      <a:r>
                        <a:rPr lang="en-GB" dirty="0"/>
                        <a:t>G</a:t>
                      </a:r>
                    </a:p>
                  </a:txBody>
                  <a:tcPr/>
                </a:tc>
                <a:tc>
                  <a:txBody>
                    <a:bodyPr/>
                    <a:lstStyle/>
                    <a:p>
                      <a:pPr algn="ctr"/>
                      <a:r>
                        <a:rPr lang="en-GB" dirty="0"/>
                        <a:t>Power of arrest </a:t>
                      </a:r>
                    </a:p>
                  </a:txBody>
                  <a:tcPr/>
                </a:tc>
                <a:extLst>
                  <a:ext uri="{0D108BD9-81ED-4DB2-BD59-A6C34878D82A}">
                    <a16:rowId xmlns:a16="http://schemas.microsoft.com/office/drawing/2014/main" val="3714131708"/>
                  </a:ext>
                </a:extLst>
              </a:tr>
              <a:tr h="0">
                <a:tc>
                  <a:txBody>
                    <a:bodyPr/>
                    <a:lstStyle/>
                    <a:p>
                      <a:pPr algn="ctr"/>
                      <a:r>
                        <a:rPr lang="en-GB" dirty="0"/>
                        <a:t>H</a:t>
                      </a:r>
                    </a:p>
                  </a:txBody>
                  <a:tcPr/>
                </a:tc>
                <a:tc>
                  <a:txBody>
                    <a:bodyPr/>
                    <a:lstStyle/>
                    <a:p>
                      <a:pPr algn="ctr"/>
                      <a:r>
                        <a:rPr lang="en-GB" dirty="0"/>
                        <a:t>Detention, treatment, and questioning of terrorist suspects </a:t>
                      </a:r>
                    </a:p>
                  </a:txBody>
                  <a:tcPr/>
                </a:tc>
                <a:extLst>
                  <a:ext uri="{0D108BD9-81ED-4DB2-BD59-A6C34878D82A}">
                    <a16:rowId xmlns:a16="http://schemas.microsoft.com/office/drawing/2014/main" val="2564986601"/>
                  </a:ext>
                </a:extLst>
              </a:tr>
            </a:tbl>
          </a:graphicData>
        </a:graphic>
      </p:graphicFrame>
      <p:sp>
        <p:nvSpPr>
          <p:cNvPr id="5" name="TextBox 4">
            <a:extLst>
              <a:ext uri="{FF2B5EF4-FFF2-40B4-BE49-F238E27FC236}">
                <a16:creationId xmlns:a16="http://schemas.microsoft.com/office/drawing/2014/main" id="{96745D2B-9A83-2D4D-B72A-48F7AFAAC12E}"/>
              </a:ext>
            </a:extLst>
          </p:cNvPr>
          <p:cNvSpPr txBox="1"/>
          <p:nvPr/>
        </p:nvSpPr>
        <p:spPr>
          <a:xfrm>
            <a:off x="225911" y="1523305"/>
            <a:ext cx="7625378" cy="369332"/>
          </a:xfrm>
          <a:prstGeom prst="rect">
            <a:avLst/>
          </a:prstGeom>
          <a:noFill/>
        </p:spPr>
        <p:txBody>
          <a:bodyPr wrap="square" rtlCol="0">
            <a:spAutoFit/>
          </a:bodyPr>
          <a:lstStyle/>
          <a:p>
            <a:r>
              <a:rPr lang="en-GB" dirty="0"/>
              <a:t>Provide guidelines on how investigative processes should be conducted</a:t>
            </a:r>
          </a:p>
        </p:txBody>
      </p:sp>
      <p:pic>
        <p:nvPicPr>
          <p:cNvPr id="5122" name="Picture 2" descr="Reading Glyph Colour Vector Icon Stock Vector - Illustration of page,  education: 152961554">
            <a:hlinkClick r:id="rId2"/>
            <a:extLst>
              <a:ext uri="{FF2B5EF4-FFF2-40B4-BE49-F238E27FC236}">
                <a16:creationId xmlns:a16="http://schemas.microsoft.com/office/drawing/2014/main" id="{2A5622E5-A489-0149-877F-6DFF4D3A2F1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48418" y="2491971"/>
            <a:ext cx="2442804" cy="2442804"/>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5782ED29-2ADB-9543-A6ED-BE7429A393EB}"/>
              </a:ext>
            </a:extLst>
          </p:cNvPr>
          <p:cNvSpPr txBox="1"/>
          <p:nvPr/>
        </p:nvSpPr>
        <p:spPr>
          <a:xfrm>
            <a:off x="8216152" y="1707971"/>
            <a:ext cx="2895600" cy="646331"/>
          </a:xfrm>
          <a:prstGeom prst="rect">
            <a:avLst/>
          </a:prstGeom>
          <a:noFill/>
        </p:spPr>
        <p:txBody>
          <a:bodyPr wrap="square" rtlCol="0">
            <a:spAutoFit/>
          </a:bodyPr>
          <a:lstStyle/>
          <a:p>
            <a:r>
              <a:rPr lang="en-GB" dirty="0"/>
              <a:t>Further reading on PACE codes of Practice click </a:t>
            </a:r>
            <a:r>
              <a:rPr lang="en-GB" dirty="0">
                <a:hlinkClick r:id="rId2"/>
              </a:rPr>
              <a:t>here</a:t>
            </a:r>
            <a:endParaRPr lang="en-GB" dirty="0"/>
          </a:p>
        </p:txBody>
      </p:sp>
    </p:spTree>
    <p:extLst>
      <p:ext uri="{BB962C8B-B14F-4D97-AF65-F5344CB8AC3E}">
        <p14:creationId xmlns:p14="http://schemas.microsoft.com/office/powerpoint/2010/main" val="6373644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34" name="Rectangle 5133">
            <a:extLst>
              <a:ext uri="{FF2B5EF4-FFF2-40B4-BE49-F238E27FC236}">
                <a16:creationId xmlns:a16="http://schemas.microsoft.com/office/drawing/2014/main" id="{FF9B822F-893E-44C8-963C-64F50ACECB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36" name="Rectangle 5135">
            <a:extLst>
              <a:ext uri="{FF2B5EF4-FFF2-40B4-BE49-F238E27FC236}">
                <a16:creationId xmlns:a16="http://schemas.microsoft.com/office/drawing/2014/main" id="{EBF87945-A001-489F-9D9B-7D9435F0B9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8639" y="347471"/>
            <a:ext cx="11100816" cy="1801368"/>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338C639-B574-5117-13F4-6E220D892A48}"/>
              </a:ext>
            </a:extLst>
          </p:cNvPr>
          <p:cNvSpPr>
            <a:spLocks noGrp="1"/>
          </p:cNvSpPr>
          <p:nvPr>
            <p:ph type="title"/>
          </p:nvPr>
        </p:nvSpPr>
        <p:spPr>
          <a:xfrm>
            <a:off x="838200" y="585216"/>
            <a:ext cx="10515600" cy="1325563"/>
          </a:xfrm>
        </p:spPr>
        <p:txBody>
          <a:bodyPr>
            <a:normAutofit/>
          </a:bodyPr>
          <a:lstStyle/>
          <a:p>
            <a:r>
              <a:rPr lang="en-US" sz="2800" dirty="0">
                <a:solidFill>
                  <a:schemeClr val="bg1"/>
                </a:solidFill>
              </a:rPr>
              <a:t>The Code of Practice to the Criminal Procedure and Investigations Act 1996 (CPIA) defines a </a:t>
            </a:r>
            <a:r>
              <a:rPr lang="en-US" sz="2800" b="1" u="sng" dirty="0">
                <a:solidFill>
                  <a:schemeClr val="bg1"/>
                </a:solidFill>
              </a:rPr>
              <a:t>criminal investigation </a:t>
            </a:r>
            <a:r>
              <a:rPr lang="en-US" sz="2800" dirty="0">
                <a:solidFill>
                  <a:schemeClr val="bg1"/>
                </a:solidFill>
              </a:rPr>
              <a:t>as:</a:t>
            </a:r>
            <a:br>
              <a:rPr lang="en-US" sz="2800" dirty="0">
                <a:solidFill>
                  <a:schemeClr val="bg1"/>
                </a:solidFill>
              </a:rPr>
            </a:br>
            <a:endParaRPr lang="en-US" sz="2800" dirty="0">
              <a:solidFill>
                <a:schemeClr val="bg1"/>
              </a:solidFill>
            </a:endParaRPr>
          </a:p>
        </p:txBody>
      </p:sp>
      <p:pic>
        <p:nvPicPr>
          <p:cNvPr id="5122" name="Picture 2" descr="Pictures show police and forensics in Basingstoke as murder investigation  launched - HampshireLive">
            <a:extLst>
              <a:ext uri="{FF2B5EF4-FFF2-40B4-BE49-F238E27FC236}">
                <a16:creationId xmlns:a16="http://schemas.microsoft.com/office/drawing/2014/main" id="{ACAAAD2B-3B58-0208-0A0A-B278F4D3EF6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0413" r="-1" b="-1"/>
          <a:stretch/>
        </p:blipFill>
        <p:spPr bwMode="auto">
          <a:xfrm>
            <a:off x="841248" y="2516777"/>
            <a:ext cx="6236208" cy="3660185"/>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34AA9BA2-7CF5-4D51-ADA1-FBCDDB1F5A2A}"/>
              </a:ext>
            </a:extLst>
          </p:cNvPr>
          <p:cNvSpPr>
            <a:spLocks noGrp="1"/>
          </p:cNvSpPr>
          <p:nvPr>
            <p:ph idx="1"/>
          </p:nvPr>
        </p:nvSpPr>
        <p:spPr>
          <a:xfrm>
            <a:off x="7546848" y="2516777"/>
            <a:ext cx="3803904" cy="3660185"/>
          </a:xfrm>
        </p:spPr>
        <p:txBody>
          <a:bodyPr anchor="ctr">
            <a:normAutofit/>
          </a:bodyPr>
          <a:lstStyle/>
          <a:p>
            <a:pPr marL="0" indent="0" algn="ctr">
              <a:buNone/>
            </a:pPr>
            <a:r>
              <a:rPr lang="en-GB" sz="2200" b="0" i="1" dirty="0">
                <a:effectLst/>
                <a:latin typeface="Gotham"/>
              </a:rPr>
              <a:t>‘An investigation conducted by police officers with a view to it being ascertained whether a person should be charged with an offence, or whether a person charged with an offence is guilty of it.’</a:t>
            </a:r>
            <a:endParaRPr lang="en-US" sz="2200" i="1" dirty="0"/>
          </a:p>
        </p:txBody>
      </p:sp>
    </p:spTree>
    <p:extLst>
      <p:ext uri="{BB962C8B-B14F-4D97-AF65-F5344CB8AC3E}">
        <p14:creationId xmlns:p14="http://schemas.microsoft.com/office/powerpoint/2010/main" val="4903131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158" name="Rectangle 6157">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2C74E28-502E-A6F9-3361-E79690BCB2C5}"/>
              </a:ext>
            </a:extLst>
          </p:cNvPr>
          <p:cNvSpPr>
            <a:spLocks noGrp="1"/>
          </p:cNvSpPr>
          <p:nvPr>
            <p:ph type="title"/>
          </p:nvPr>
        </p:nvSpPr>
        <p:spPr>
          <a:xfrm>
            <a:off x="572493" y="238539"/>
            <a:ext cx="11018520" cy="1434415"/>
          </a:xfrm>
        </p:spPr>
        <p:txBody>
          <a:bodyPr anchor="b">
            <a:normAutofit/>
          </a:bodyPr>
          <a:lstStyle/>
          <a:p>
            <a:r>
              <a:rPr lang="en-GB" sz="4200" b="0" i="0">
                <a:effectLst/>
                <a:latin typeface="Gotham"/>
              </a:rPr>
              <a:t>Investigations may be carried out in relation to:</a:t>
            </a:r>
            <a:br>
              <a:rPr lang="en-GB" sz="4200" b="0" i="0">
                <a:effectLst/>
                <a:latin typeface="Gotham"/>
              </a:rPr>
            </a:br>
            <a:endParaRPr lang="en-US" sz="4200"/>
          </a:p>
        </p:txBody>
      </p:sp>
      <p:sp>
        <p:nvSpPr>
          <p:cNvPr id="6160"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6164" name="Content Placeholder 2">
            <a:extLst>
              <a:ext uri="{FF2B5EF4-FFF2-40B4-BE49-F238E27FC236}">
                <a16:creationId xmlns:a16="http://schemas.microsoft.com/office/drawing/2014/main" id="{4A65C095-30C9-BB72-684E-209E272B3B54}"/>
              </a:ext>
            </a:extLst>
          </p:cNvPr>
          <p:cNvGraphicFramePr>
            <a:graphicFrameLocks noGrp="1"/>
          </p:cNvGraphicFramePr>
          <p:nvPr>
            <p:ph idx="1"/>
          </p:nvPr>
        </p:nvGraphicFramePr>
        <p:xfrm>
          <a:off x="572493" y="2071316"/>
          <a:ext cx="6713552" cy="41191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146" name="Picture 2" descr="Criminal Investigation">
            <a:extLst>
              <a:ext uri="{FF2B5EF4-FFF2-40B4-BE49-F238E27FC236}">
                <a16:creationId xmlns:a16="http://schemas.microsoft.com/office/drawing/2014/main" id="{FB52ECC2-821D-54E2-A192-4FAF8B6CECE0}"/>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30105" r="16020"/>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D455A3C2-D44F-C569-3FA4-42BDACFD576D}"/>
              </a:ext>
            </a:extLst>
          </p:cNvPr>
          <p:cNvSpPr txBox="1"/>
          <p:nvPr/>
        </p:nvSpPr>
        <p:spPr>
          <a:xfrm>
            <a:off x="9116726" y="6339578"/>
            <a:ext cx="2812026" cy="369332"/>
          </a:xfrm>
          <a:prstGeom prst="rect">
            <a:avLst/>
          </a:prstGeom>
          <a:noFill/>
        </p:spPr>
        <p:txBody>
          <a:bodyPr wrap="square" rtlCol="0">
            <a:spAutoFit/>
          </a:bodyPr>
          <a:lstStyle/>
          <a:p>
            <a:r>
              <a:rPr lang="en-US" dirty="0"/>
              <a:t>(College of Policing, 2021)</a:t>
            </a:r>
          </a:p>
        </p:txBody>
      </p:sp>
    </p:spTree>
    <p:extLst>
      <p:ext uri="{BB962C8B-B14F-4D97-AF65-F5344CB8AC3E}">
        <p14:creationId xmlns:p14="http://schemas.microsoft.com/office/powerpoint/2010/main" val="25343628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047981" y="164268"/>
            <a:ext cx="10638264" cy="584775"/>
          </a:xfrm>
          <a:prstGeom prst="rect">
            <a:avLst/>
          </a:prstGeom>
          <a:solidFill>
            <a:schemeClr val="accent2"/>
          </a:solidFill>
          <a:ln>
            <a:noFill/>
          </a:ln>
        </p:spPr>
        <p:txBody>
          <a:bodyPr wrap="square" rtlCol="0">
            <a:spAutoFit/>
          </a:bodyPr>
          <a:lstStyle/>
          <a:p>
            <a:pPr algn="ctr"/>
            <a:r>
              <a:rPr lang="en-GB" sz="3200" b="1" dirty="0">
                <a:solidFill>
                  <a:schemeClr val="bg1"/>
                </a:solidFill>
              </a:rPr>
              <a:t>Methods of Investigation</a:t>
            </a:r>
          </a:p>
        </p:txBody>
      </p:sp>
      <p:pic>
        <p:nvPicPr>
          <p:cNvPr id="6" name="Picture 5"/>
          <p:cNvPicPr>
            <a:picLocks noChangeAspect="1"/>
          </p:cNvPicPr>
          <p:nvPr/>
        </p:nvPicPr>
        <p:blipFill>
          <a:blip r:embed="rId3"/>
          <a:stretch>
            <a:fillRect/>
          </a:stretch>
        </p:blipFill>
        <p:spPr>
          <a:xfrm>
            <a:off x="9043690" y="2997013"/>
            <a:ext cx="2857836" cy="1965237"/>
          </a:xfrm>
          <a:prstGeom prst="rect">
            <a:avLst/>
          </a:prstGeom>
          <a:ln>
            <a:solidFill>
              <a:schemeClr val="tx1"/>
            </a:solidFill>
          </a:ln>
        </p:spPr>
      </p:pic>
      <p:sp>
        <p:nvSpPr>
          <p:cNvPr id="7" name="Down Arrow Callout 6"/>
          <p:cNvSpPr/>
          <p:nvPr/>
        </p:nvSpPr>
        <p:spPr>
          <a:xfrm>
            <a:off x="2860479" y="820722"/>
            <a:ext cx="6471041" cy="1348010"/>
          </a:xfrm>
          <a:prstGeom prst="downArrowCallout">
            <a:avLst/>
          </a:prstGeom>
          <a:solidFill>
            <a:schemeClr val="accent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There are </a:t>
            </a:r>
            <a:r>
              <a:rPr lang="en-GB" sz="2400" b="1" i="1" dirty="0">
                <a:solidFill>
                  <a:schemeClr val="tx1"/>
                </a:solidFill>
              </a:rPr>
              <a:t>two methods </a:t>
            </a:r>
            <a:r>
              <a:rPr lang="en-GB" sz="2400" dirty="0">
                <a:solidFill>
                  <a:schemeClr val="tx1"/>
                </a:solidFill>
              </a:rPr>
              <a:t>of criminal investigation</a:t>
            </a:r>
          </a:p>
        </p:txBody>
      </p:sp>
      <p:graphicFrame>
        <p:nvGraphicFramePr>
          <p:cNvPr id="8" name="Diagram 7"/>
          <p:cNvGraphicFramePr/>
          <p:nvPr>
            <p:extLst>
              <p:ext uri="{D42A27DB-BD31-4B8C-83A1-F6EECF244321}">
                <p14:modId xmlns:p14="http://schemas.microsoft.com/office/powerpoint/2010/main" val="1507146199"/>
              </p:ext>
            </p:extLst>
          </p:nvPr>
        </p:nvGraphicFramePr>
        <p:xfrm>
          <a:off x="971395" y="2227621"/>
          <a:ext cx="7748859" cy="350402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135013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graphicEl>
                                              <a:dgm id="{A1DF1F63-2763-4135-A1DA-ECB7B98BD17C}"/>
                                            </p:graphicEl>
                                          </p:spTgt>
                                        </p:tgtEl>
                                        <p:attrNameLst>
                                          <p:attrName>style.visibility</p:attrName>
                                        </p:attrNameLst>
                                      </p:cBhvr>
                                      <p:to>
                                        <p:strVal val="visible"/>
                                      </p:to>
                                    </p:set>
                                    <p:animEffect transition="in" filter="fade">
                                      <p:cBhvr>
                                        <p:cTn id="12" dur="500"/>
                                        <p:tgtEl>
                                          <p:spTgt spid="8">
                                            <p:graphicEl>
                                              <a:dgm id="{A1DF1F63-2763-4135-A1DA-ECB7B98BD17C}"/>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graphicEl>
                                              <a:dgm id="{7E8336F9-CC29-4DC2-9527-D2D0F4A0AB5F}"/>
                                            </p:graphicEl>
                                          </p:spTgt>
                                        </p:tgtEl>
                                        <p:attrNameLst>
                                          <p:attrName>style.visibility</p:attrName>
                                        </p:attrNameLst>
                                      </p:cBhvr>
                                      <p:to>
                                        <p:strVal val="visible"/>
                                      </p:to>
                                    </p:set>
                                    <p:animEffect transition="in" filter="fade">
                                      <p:cBhvr>
                                        <p:cTn id="17" dur="500"/>
                                        <p:tgtEl>
                                          <p:spTgt spid="8">
                                            <p:graphicEl>
                                              <a:dgm id="{7E8336F9-CC29-4DC2-9527-D2D0F4A0AB5F}"/>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graphicEl>
                                              <a:dgm id="{AEFFE743-B824-4830-A4C5-EA90239FB717}"/>
                                            </p:graphicEl>
                                          </p:spTgt>
                                        </p:tgtEl>
                                        <p:attrNameLst>
                                          <p:attrName>style.visibility</p:attrName>
                                        </p:attrNameLst>
                                      </p:cBhvr>
                                      <p:to>
                                        <p:strVal val="visible"/>
                                      </p:to>
                                    </p:set>
                                    <p:animEffect transition="in" filter="fade">
                                      <p:cBhvr>
                                        <p:cTn id="22" dur="500"/>
                                        <p:tgtEl>
                                          <p:spTgt spid="8">
                                            <p:graphicEl>
                                              <a:dgm id="{AEFFE743-B824-4830-A4C5-EA90239FB717}"/>
                                            </p:graphicEl>
                                          </p:spTgt>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8">
                                            <p:graphicEl>
                                              <a:dgm id="{DA0AF2C6-6BB1-4772-88CE-8D1B7A36BDBB}"/>
                                            </p:graphicEl>
                                          </p:spTgt>
                                        </p:tgtEl>
                                        <p:attrNameLst>
                                          <p:attrName>style.visibility</p:attrName>
                                        </p:attrNameLst>
                                      </p:cBhvr>
                                      <p:to>
                                        <p:strVal val="visible"/>
                                      </p:to>
                                    </p:set>
                                    <p:animEffect transition="in" filter="fade">
                                      <p:cBhvr>
                                        <p:cTn id="25" dur="500"/>
                                        <p:tgtEl>
                                          <p:spTgt spid="8">
                                            <p:graphicEl>
                                              <a:dgm id="{DA0AF2C6-6BB1-4772-88CE-8D1B7A36BDBB}"/>
                                            </p:graphic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8">
                                            <p:graphicEl>
                                              <a:dgm id="{BE16E3B2-35B5-40DF-8750-054BD60AEB43}"/>
                                            </p:graphicEl>
                                          </p:spTgt>
                                        </p:tgtEl>
                                        <p:attrNameLst>
                                          <p:attrName>style.visibility</p:attrName>
                                        </p:attrNameLst>
                                      </p:cBhvr>
                                      <p:to>
                                        <p:strVal val="visible"/>
                                      </p:to>
                                    </p:set>
                                    <p:animEffect transition="in" filter="fade">
                                      <p:cBhvr>
                                        <p:cTn id="30" dur="500"/>
                                        <p:tgtEl>
                                          <p:spTgt spid="8">
                                            <p:graphicEl>
                                              <a:dgm id="{BE16E3B2-35B5-40DF-8750-054BD60AEB4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Graphic spid="8" grpId="0">
        <p:bldSub>
          <a:bldDgm bld="one"/>
        </p:bldSub>
      </p:bldGraphic>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75" name="Rectangle 7174">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B15CDB2-5F81-B977-53BB-666F6A13286E}"/>
              </a:ext>
            </a:extLst>
          </p:cNvPr>
          <p:cNvSpPr>
            <a:spLocks noGrp="1"/>
          </p:cNvSpPr>
          <p:nvPr>
            <p:ph type="title"/>
          </p:nvPr>
        </p:nvSpPr>
        <p:spPr>
          <a:xfrm>
            <a:off x="589560" y="856180"/>
            <a:ext cx="4560584" cy="1128068"/>
          </a:xfrm>
        </p:spPr>
        <p:txBody>
          <a:bodyPr anchor="ctr">
            <a:normAutofit/>
          </a:bodyPr>
          <a:lstStyle/>
          <a:p>
            <a:r>
              <a:rPr lang="en-US" sz="1900" b="1" dirty="0">
                <a:latin typeface="+mn-lt"/>
              </a:rPr>
              <a:t>The Code of Practice to the Criminal Procedure and Investigations Act 1996 (CPIA)defines a </a:t>
            </a:r>
            <a:r>
              <a:rPr lang="en-US" sz="1900" b="1" u="sng" dirty="0">
                <a:latin typeface="+mn-lt"/>
              </a:rPr>
              <a:t>criminal investigator </a:t>
            </a:r>
            <a:r>
              <a:rPr lang="en-US" sz="1900" b="1" dirty="0">
                <a:latin typeface="+mn-lt"/>
              </a:rPr>
              <a:t>as:</a:t>
            </a:r>
          </a:p>
        </p:txBody>
      </p:sp>
      <p:grpSp>
        <p:nvGrpSpPr>
          <p:cNvPr id="7177" name="Group 7176">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7178" name="Rectangle 7177">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79" name="Rectangle 7178">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181" name="Rectangle 7180">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A13AB6B-4D7D-F7BC-3BF4-69F4B7D9DE20}"/>
              </a:ext>
            </a:extLst>
          </p:cNvPr>
          <p:cNvSpPr>
            <a:spLocks noGrp="1"/>
          </p:cNvSpPr>
          <p:nvPr>
            <p:ph idx="1"/>
          </p:nvPr>
        </p:nvSpPr>
        <p:spPr>
          <a:xfrm>
            <a:off x="590719" y="2330505"/>
            <a:ext cx="4559425" cy="3979585"/>
          </a:xfrm>
        </p:spPr>
        <p:txBody>
          <a:bodyPr anchor="ctr">
            <a:normAutofit/>
          </a:bodyPr>
          <a:lstStyle/>
          <a:p>
            <a:pPr marL="0" indent="0">
              <a:buNone/>
            </a:pPr>
            <a:r>
              <a:rPr lang="en-GB" sz="2000" b="0" i="1" dirty="0">
                <a:effectLst/>
              </a:rPr>
              <a:t>‘...any police officer involved in the conduct of a criminal investigation. All investigators have a responsibility for carrying out the duties imposed on them under this code including, in particular recording information and retaining records of information and material.’</a:t>
            </a:r>
            <a:endParaRPr lang="en-US" sz="2000" i="1" dirty="0"/>
          </a:p>
        </p:txBody>
      </p:sp>
      <p:sp>
        <p:nvSpPr>
          <p:cNvPr id="7183" name="Rectangle 7182">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85" name="Rectangle 7184">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170" name="Picture 2" descr="A guide to 'Released Under Investigation' time limits in the UK">
            <a:extLst>
              <a:ext uri="{FF2B5EF4-FFF2-40B4-BE49-F238E27FC236}">
                <a16:creationId xmlns:a16="http://schemas.microsoft.com/office/drawing/2014/main" id="{2F8CF15F-AF84-6DFB-605A-6D51FFAED92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274" r="27078" b="-1"/>
          <a:stretch/>
        </p:blipFill>
        <p:spPr bwMode="auto">
          <a:xfrm>
            <a:off x="5977788" y="799352"/>
            <a:ext cx="5425410" cy="52592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254544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6E5818-B9B6-06D6-7E50-016700A6E7D3}"/>
              </a:ext>
            </a:extLst>
          </p:cNvPr>
          <p:cNvSpPr>
            <a:spLocks noGrp="1"/>
          </p:cNvSpPr>
          <p:nvPr>
            <p:ph type="title"/>
          </p:nvPr>
        </p:nvSpPr>
        <p:spPr/>
        <p:txBody>
          <a:bodyPr/>
          <a:lstStyle/>
          <a:p>
            <a:r>
              <a:rPr lang="en-GB" dirty="0"/>
              <a:t>Investigative Skills</a:t>
            </a:r>
          </a:p>
        </p:txBody>
      </p:sp>
      <p:graphicFrame>
        <p:nvGraphicFramePr>
          <p:cNvPr id="4" name="TextBox 4">
            <a:extLst>
              <a:ext uri="{FF2B5EF4-FFF2-40B4-BE49-F238E27FC236}">
                <a16:creationId xmlns:a16="http://schemas.microsoft.com/office/drawing/2014/main" id="{EA74C03A-DFEA-03BE-A3B3-E061FF0631D2}"/>
              </a:ext>
            </a:extLst>
          </p:cNvPr>
          <p:cNvGraphicFramePr>
            <a:graphicFrameLocks noGrp="1"/>
          </p:cNvGraphicFramePr>
          <p:nvPr>
            <p:ph idx="1"/>
            <p:extLst>
              <p:ext uri="{D42A27DB-BD31-4B8C-83A1-F6EECF244321}">
                <p14:modId xmlns:p14="http://schemas.microsoft.com/office/powerpoint/2010/main" val="550898810"/>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156724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nvGraphicFramePr>
        <p:xfrm>
          <a:off x="461471" y="1479079"/>
          <a:ext cx="10928195" cy="49734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itle 2"/>
          <p:cNvSpPr>
            <a:spLocks noGrp="1"/>
          </p:cNvSpPr>
          <p:nvPr>
            <p:ph type="title"/>
          </p:nvPr>
        </p:nvSpPr>
        <p:spPr>
          <a:xfrm>
            <a:off x="0" y="108647"/>
            <a:ext cx="10515600" cy="705392"/>
          </a:xfrm>
          <a:solidFill>
            <a:schemeClr val="accent6"/>
          </a:solidFill>
        </p:spPr>
        <p:txBody>
          <a:bodyPr>
            <a:normAutofit/>
          </a:bodyPr>
          <a:lstStyle/>
          <a:p>
            <a:r>
              <a:rPr lang="en-GB" sz="3600" b="1" dirty="0">
                <a:solidFill>
                  <a:schemeClr val="bg1"/>
                </a:solidFill>
                <a:latin typeface="+mn-lt"/>
              </a:rPr>
              <a:t>Policing Perspective: Conducting Investigations</a:t>
            </a:r>
          </a:p>
        </p:txBody>
      </p:sp>
    </p:spTree>
    <p:extLst>
      <p:ext uri="{BB962C8B-B14F-4D97-AF65-F5344CB8AC3E}">
        <p14:creationId xmlns:p14="http://schemas.microsoft.com/office/powerpoint/2010/main" val="38840914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2D83DF38-1E7D-4A79-A54D-808AB0934908}"/>
                                            </p:graphicEl>
                                          </p:spTgt>
                                        </p:tgtEl>
                                        <p:attrNameLst>
                                          <p:attrName>style.visibility</p:attrName>
                                        </p:attrNameLst>
                                      </p:cBhvr>
                                      <p:to>
                                        <p:strVal val="visible"/>
                                      </p:to>
                                    </p:set>
                                    <p:animEffect transition="in" filter="fade">
                                      <p:cBhvr>
                                        <p:cTn id="7" dur="500"/>
                                        <p:tgtEl>
                                          <p:spTgt spid="2">
                                            <p:graphicEl>
                                              <a:dgm id="{2D83DF38-1E7D-4A79-A54D-808AB0934908}"/>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B60316E1-A0CD-4E08-AC86-C5CECD5B513A}"/>
                                            </p:graphicEl>
                                          </p:spTgt>
                                        </p:tgtEl>
                                        <p:attrNameLst>
                                          <p:attrName>style.visibility</p:attrName>
                                        </p:attrNameLst>
                                      </p:cBhvr>
                                      <p:to>
                                        <p:strVal val="visible"/>
                                      </p:to>
                                    </p:set>
                                    <p:animEffect transition="in" filter="fade">
                                      <p:cBhvr>
                                        <p:cTn id="12" dur="500"/>
                                        <p:tgtEl>
                                          <p:spTgt spid="2">
                                            <p:graphicEl>
                                              <a:dgm id="{B60316E1-A0CD-4E08-AC86-C5CECD5B513A}"/>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043A3AAB-C933-439D-BCD4-4718F59C0CFC}"/>
                                            </p:graphicEl>
                                          </p:spTgt>
                                        </p:tgtEl>
                                        <p:attrNameLst>
                                          <p:attrName>style.visibility</p:attrName>
                                        </p:attrNameLst>
                                      </p:cBhvr>
                                      <p:to>
                                        <p:strVal val="visible"/>
                                      </p:to>
                                    </p:set>
                                    <p:animEffect transition="in" filter="fade">
                                      <p:cBhvr>
                                        <p:cTn id="15" dur="500"/>
                                        <p:tgtEl>
                                          <p:spTgt spid="2">
                                            <p:graphicEl>
                                              <a:dgm id="{043A3AAB-C933-439D-BCD4-4718F59C0CFC}"/>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024EFAC4-4D99-4A1E-BF15-C25D5F8FED6E}"/>
                                            </p:graphicEl>
                                          </p:spTgt>
                                        </p:tgtEl>
                                        <p:attrNameLst>
                                          <p:attrName>style.visibility</p:attrName>
                                        </p:attrNameLst>
                                      </p:cBhvr>
                                      <p:to>
                                        <p:strVal val="visible"/>
                                      </p:to>
                                    </p:set>
                                    <p:animEffect transition="in" filter="fade">
                                      <p:cBhvr>
                                        <p:cTn id="20" dur="500"/>
                                        <p:tgtEl>
                                          <p:spTgt spid="2">
                                            <p:graphicEl>
                                              <a:dgm id="{024EFAC4-4D99-4A1E-BF15-C25D5F8FED6E}"/>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9A9BF8F1-91AC-4A56-B096-A821E5EACEE2}"/>
                                            </p:graphicEl>
                                          </p:spTgt>
                                        </p:tgtEl>
                                        <p:attrNameLst>
                                          <p:attrName>style.visibility</p:attrName>
                                        </p:attrNameLst>
                                      </p:cBhvr>
                                      <p:to>
                                        <p:strVal val="visible"/>
                                      </p:to>
                                    </p:set>
                                    <p:animEffect transition="in" filter="fade">
                                      <p:cBhvr>
                                        <p:cTn id="23" dur="500"/>
                                        <p:tgtEl>
                                          <p:spTgt spid="2">
                                            <p:graphicEl>
                                              <a:dgm id="{9A9BF8F1-91AC-4A56-B096-A821E5EACEE2}"/>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14914E43-5338-477F-B9C3-27B223D427D6}"/>
                                            </p:graphicEl>
                                          </p:spTgt>
                                        </p:tgtEl>
                                        <p:attrNameLst>
                                          <p:attrName>style.visibility</p:attrName>
                                        </p:attrNameLst>
                                      </p:cBhvr>
                                      <p:to>
                                        <p:strVal val="visible"/>
                                      </p:to>
                                    </p:set>
                                    <p:animEffect transition="in" filter="fade">
                                      <p:cBhvr>
                                        <p:cTn id="28" dur="500"/>
                                        <p:tgtEl>
                                          <p:spTgt spid="2">
                                            <p:graphicEl>
                                              <a:dgm id="{14914E43-5338-477F-B9C3-27B223D427D6}"/>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
                                            <p:graphicEl>
                                              <a:dgm id="{44AE3097-2618-48A5-A768-9AB705C7E323}"/>
                                            </p:graphicEl>
                                          </p:spTgt>
                                        </p:tgtEl>
                                        <p:attrNameLst>
                                          <p:attrName>style.visibility</p:attrName>
                                        </p:attrNameLst>
                                      </p:cBhvr>
                                      <p:to>
                                        <p:strVal val="visible"/>
                                      </p:to>
                                    </p:set>
                                    <p:animEffect transition="in" filter="fade">
                                      <p:cBhvr>
                                        <p:cTn id="31" dur="500"/>
                                        <p:tgtEl>
                                          <p:spTgt spid="2">
                                            <p:graphicEl>
                                              <a:dgm id="{44AE3097-2618-48A5-A768-9AB705C7E323}"/>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
                                            <p:graphicEl>
                                              <a:dgm id="{1B9E751B-8298-4E74-A1A1-311C9EC298D2}"/>
                                            </p:graphicEl>
                                          </p:spTgt>
                                        </p:tgtEl>
                                        <p:attrNameLst>
                                          <p:attrName>style.visibility</p:attrName>
                                        </p:attrNameLst>
                                      </p:cBhvr>
                                      <p:to>
                                        <p:strVal val="visible"/>
                                      </p:to>
                                    </p:set>
                                    <p:animEffect transition="in" filter="fade">
                                      <p:cBhvr>
                                        <p:cTn id="36" dur="500"/>
                                        <p:tgtEl>
                                          <p:spTgt spid="2">
                                            <p:graphicEl>
                                              <a:dgm id="{1B9E751B-8298-4E74-A1A1-311C9EC298D2}"/>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
                                            <p:graphicEl>
                                              <a:dgm id="{DFA30D8B-9AB0-481A-806C-D43E2C3A1512}"/>
                                            </p:graphicEl>
                                          </p:spTgt>
                                        </p:tgtEl>
                                        <p:attrNameLst>
                                          <p:attrName>style.visibility</p:attrName>
                                        </p:attrNameLst>
                                      </p:cBhvr>
                                      <p:to>
                                        <p:strVal val="visible"/>
                                      </p:to>
                                    </p:set>
                                    <p:animEffect transition="in" filter="fade">
                                      <p:cBhvr>
                                        <p:cTn id="39" dur="500"/>
                                        <p:tgtEl>
                                          <p:spTgt spid="2">
                                            <p:graphicEl>
                                              <a:dgm id="{DFA30D8B-9AB0-481A-806C-D43E2C3A1512}"/>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2">
                                            <p:graphicEl>
                                              <a:dgm id="{02406E35-719E-4C36-8806-B11B1AC077B9}"/>
                                            </p:graphicEl>
                                          </p:spTgt>
                                        </p:tgtEl>
                                        <p:attrNameLst>
                                          <p:attrName>style.visibility</p:attrName>
                                        </p:attrNameLst>
                                      </p:cBhvr>
                                      <p:to>
                                        <p:strVal val="visible"/>
                                      </p:to>
                                    </p:set>
                                    <p:animEffect transition="in" filter="fade">
                                      <p:cBhvr>
                                        <p:cTn id="44" dur="500"/>
                                        <p:tgtEl>
                                          <p:spTgt spid="2">
                                            <p:graphicEl>
                                              <a:dgm id="{02406E35-719E-4C36-8806-B11B1AC077B9}"/>
                                            </p:graphic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
                                            <p:graphicEl>
                                              <a:dgm id="{2BCDBFB8-5752-4DAC-9292-D8A7E56D5200}"/>
                                            </p:graphicEl>
                                          </p:spTgt>
                                        </p:tgtEl>
                                        <p:attrNameLst>
                                          <p:attrName>style.visibility</p:attrName>
                                        </p:attrNameLst>
                                      </p:cBhvr>
                                      <p:to>
                                        <p:strVal val="visible"/>
                                      </p:to>
                                    </p:set>
                                    <p:animEffect transition="in" filter="fade">
                                      <p:cBhvr>
                                        <p:cTn id="47" dur="500"/>
                                        <p:tgtEl>
                                          <p:spTgt spid="2">
                                            <p:graphicEl>
                                              <a:dgm id="{2BCDBFB8-5752-4DAC-9292-D8A7E56D5200}"/>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2">
                                            <p:graphicEl>
                                              <a:dgm id="{C21A33FF-D11F-47E5-91A1-DED9E5D3A6F6}"/>
                                            </p:graphicEl>
                                          </p:spTgt>
                                        </p:tgtEl>
                                        <p:attrNameLst>
                                          <p:attrName>style.visibility</p:attrName>
                                        </p:attrNameLst>
                                      </p:cBhvr>
                                      <p:to>
                                        <p:strVal val="visible"/>
                                      </p:to>
                                    </p:set>
                                    <p:animEffect transition="in" filter="fade">
                                      <p:cBhvr>
                                        <p:cTn id="52" dur="500"/>
                                        <p:tgtEl>
                                          <p:spTgt spid="2">
                                            <p:graphicEl>
                                              <a:dgm id="{C21A33FF-D11F-47E5-91A1-DED9E5D3A6F6}"/>
                                            </p:graphicEl>
                                          </p:spTgt>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2">
                                            <p:graphicEl>
                                              <a:dgm id="{03F532BE-B3BF-49FE-B7AB-943778684D67}"/>
                                            </p:graphicEl>
                                          </p:spTgt>
                                        </p:tgtEl>
                                        <p:attrNameLst>
                                          <p:attrName>style.visibility</p:attrName>
                                        </p:attrNameLst>
                                      </p:cBhvr>
                                      <p:to>
                                        <p:strVal val="visible"/>
                                      </p:to>
                                    </p:set>
                                    <p:animEffect transition="in" filter="fade">
                                      <p:cBhvr>
                                        <p:cTn id="55" dur="500"/>
                                        <p:tgtEl>
                                          <p:spTgt spid="2">
                                            <p:graphicEl>
                                              <a:dgm id="{03F532BE-B3BF-49FE-B7AB-943778684D67}"/>
                                            </p:graphicEl>
                                          </p:spTgt>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2">
                                            <p:graphicEl>
                                              <a:dgm id="{0116E63E-5F3F-4A18-9F0F-EFE71CE30ABA}"/>
                                            </p:graphicEl>
                                          </p:spTgt>
                                        </p:tgtEl>
                                        <p:attrNameLst>
                                          <p:attrName>style.visibility</p:attrName>
                                        </p:attrNameLst>
                                      </p:cBhvr>
                                      <p:to>
                                        <p:strVal val="visible"/>
                                      </p:to>
                                    </p:set>
                                    <p:animEffect transition="in" filter="fade">
                                      <p:cBhvr>
                                        <p:cTn id="60" dur="500"/>
                                        <p:tgtEl>
                                          <p:spTgt spid="2">
                                            <p:graphicEl>
                                              <a:dgm id="{0116E63E-5F3F-4A18-9F0F-EFE71CE30ABA}"/>
                                            </p:graphicEl>
                                          </p:spTgt>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2">
                                            <p:graphicEl>
                                              <a:dgm id="{3E23C7A6-D091-4020-865A-0B1338806610}"/>
                                            </p:graphicEl>
                                          </p:spTgt>
                                        </p:tgtEl>
                                        <p:attrNameLst>
                                          <p:attrName>style.visibility</p:attrName>
                                        </p:attrNameLst>
                                      </p:cBhvr>
                                      <p:to>
                                        <p:strVal val="visible"/>
                                      </p:to>
                                    </p:set>
                                    <p:animEffect transition="in" filter="fade">
                                      <p:cBhvr>
                                        <p:cTn id="63" dur="500"/>
                                        <p:tgtEl>
                                          <p:spTgt spid="2">
                                            <p:graphicEl>
                                              <a:dgm id="{3E23C7A6-D091-4020-865A-0B1338806610}"/>
                                            </p:graphicEl>
                                          </p:spTgt>
                                        </p:tgtEl>
                                      </p:cBhvr>
                                    </p:animEffect>
                                  </p:childTnLst>
                                </p:cTn>
                              </p:par>
                            </p:childTnLst>
                          </p:cTn>
                        </p:par>
                      </p:childTnLst>
                    </p:cTn>
                  </p:par>
                  <p:par>
                    <p:cTn id="64" fill="hold">
                      <p:stCondLst>
                        <p:cond delay="indefinite"/>
                      </p:stCondLst>
                      <p:childTnLst>
                        <p:par>
                          <p:cTn id="65" fill="hold">
                            <p:stCondLst>
                              <p:cond delay="0"/>
                            </p:stCondLst>
                            <p:childTnLst>
                              <p:par>
                                <p:cTn id="66" presetID="10" presetClass="entr" presetSubtype="0" fill="hold" grpId="0" nodeType="clickEffect">
                                  <p:stCondLst>
                                    <p:cond delay="0"/>
                                  </p:stCondLst>
                                  <p:childTnLst>
                                    <p:set>
                                      <p:cBhvr>
                                        <p:cTn id="67" dur="1" fill="hold">
                                          <p:stCondLst>
                                            <p:cond delay="0"/>
                                          </p:stCondLst>
                                        </p:cTn>
                                        <p:tgtEl>
                                          <p:spTgt spid="2">
                                            <p:graphicEl>
                                              <a:dgm id="{3DE66A17-7A49-4C2B-9DA6-F085BAFC0B3F}"/>
                                            </p:graphicEl>
                                          </p:spTgt>
                                        </p:tgtEl>
                                        <p:attrNameLst>
                                          <p:attrName>style.visibility</p:attrName>
                                        </p:attrNameLst>
                                      </p:cBhvr>
                                      <p:to>
                                        <p:strVal val="visible"/>
                                      </p:to>
                                    </p:set>
                                    <p:animEffect transition="in" filter="fade">
                                      <p:cBhvr>
                                        <p:cTn id="68" dur="500"/>
                                        <p:tgtEl>
                                          <p:spTgt spid="2">
                                            <p:graphicEl>
                                              <a:dgm id="{3DE66A17-7A49-4C2B-9DA6-F085BAFC0B3F}"/>
                                            </p:graphicEl>
                                          </p:spTgt>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2">
                                            <p:graphicEl>
                                              <a:dgm id="{0E86FD3E-B8E1-4C86-B740-19A8B7BACC13}"/>
                                            </p:graphicEl>
                                          </p:spTgt>
                                        </p:tgtEl>
                                        <p:attrNameLst>
                                          <p:attrName>style.visibility</p:attrName>
                                        </p:attrNameLst>
                                      </p:cBhvr>
                                      <p:to>
                                        <p:strVal val="visible"/>
                                      </p:to>
                                    </p:set>
                                    <p:animEffect transition="in" filter="fade">
                                      <p:cBhvr>
                                        <p:cTn id="71" dur="500"/>
                                        <p:tgtEl>
                                          <p:spTgt spid="2">
                                            <p:graphicEl>
                                              <a:dgm id="{0E86FD3E-B8E1-4C86-B740-19A8B7BACC13}"/>
                                            </p:graphicEl>
                                          </p:spTgt>
                                        </p:tgtEl>
                                      </p:cBhvr>
                                    </p:animEffect>
                                  </p:childTnLst>
                                </p:cTn>
                              </p:par>
                            </p:childTnLst>
                          </p:cTn>
                        </p:par>
                      </p:childTnLst>
                    </p:cTn>
                  </p:par>
                  <p:par>
                    <p:cTn id="72" fill="hold">
                      <p:stCondLst>
                        <p:cond delay="indefinite"/>
                      </p:stCondLst>
                      <p:childTnLst>
                        <p:par>
                          <p:cTn id="73" fill="hold">
                            <p:stCondLst>
                              <p:cond delay="0"/>
                            </p:stCondLst>
                            <p:childTnLst>
                              <p:par>
                                <p:cTn id="74" presetID="10" presetClass="entr" presetSubtype="0" fill="hold" grpId="0" nodeType="clickEffect">
                                  <p:stCondLst>
                                    <p:cond delay="0"/>
                                  </p:stCondLst>
                                  <p:childTnLst>
                                    <p:set>
                                      <p:cBhvr>
                                        <p:cTn id="75" dur="1" fill="hold">
                                          <p:stCondLst>
                                            <p:cond delay="0"/>
                                          </p:stCondLst>
                                        </p:cTn>
                                        <p:tgtEl>
                                          <p:spTgt spid="2">
                                            <p:graphicEl>
                                              <a:dgm id="{84A051C4-FBD8-40A1-8A58-78B001EB0A8F}"/>
                                            </p:graphicEl>
                                          </p:spTgt>
                                        </p:tgtEl>
                                        <p:attrNameLst>
                                          <p:attrName>style.visibility</p:attrName>
                                        </p:attrNameLst>
                                      </p:cBhvr>
                                      <p:to>
                                        <p:strVal val="visible"/>
                                      </p:to>
                                    </p:set>
                                    <p:animEffect transition="in" filter="fade">
                                      <p:cBhvr>
                                        <p:cTn id="76" dur="500"/>
                                        <p:tgtEl>
                                          <p:spTgt spid="2">
                                            <p:graphicEl>
                                              <a:dgm id="{84A051C4-FBD8-40A1-8A58-78B001EB0A8F}"/>
                                            </p:graphicEl>
                                          </p:spTgt>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2">
                                            <p:graphicEl>
                                              <a:dgm id="{F23AE5DF-437C-45FE-8DA4-6AAD04349F0D}"/>
                                            </p:graphicEl>
                                          </p:spTgt>
                                        </p:tgtEl>
                                        <p:attrNameLst>
                                          <p:attrName>style.visibility</p:attrName>
                                        </p:attrNameLst>
                                      </p:cBhvr>
                                      <p:to>
                                        <p:strVal val="visible"/>
                                      </p:to>
                                    </p:set>
                                    <p:animEffect transition="in" filter="fade">
                                      <p:cBhvr>
                                        <p:cTn id="79" dur="500"/>
                                        <p:tgtEl>
                                          <p:spTgt spid="2">
                                            <p:graphicEl>
                                              <a:dgm id="{F23AE5DF-437C-45FE-8DA4-6AAD04349F0D}"/>
                                            </p:graphicEl>
                                          </p:spTgt>
                                        </p:tgtEl>
                                      </p:cBhvr>
                                    </p:animEffect>
                                  </p:childTnLst>
                                </p:cTn>
                              </p:par>
                            </p:childTnLst>
                          </p:cTn>
                        </p:par>
                      </p:childTnLst>
                    </p:cTn>
                  </p:par>
                  <p:par>
                    <p:cTn id="80" fill="hold">
                      <p:stCondLst>
                        <p:cond delay="indefinite"/>
                      </p:stCondLst>
                      <p:childTnLst>
                        <p:par>
                          <p:cTn id="81" fill="hold">
                            <p:stCondLst>
                              <p:cond delay="0"/>
                            </p:stCondLst>
                            <p:childTnLst>
                              <p:par>
                                <p:cTn id="82" presetID="10" presetClass="entr" presetSubtype="0" fill="hold" grpId="0" nodeType="clickEffect">
                                  <p:stCondLst>
                                    <p:cond delay="0"/>
                                  </p:stCondLst>
                                  <p:childTnLst>
                                    <p:set>
                                      <p:cBhvr>
                                        <p:cTn id="83" dur="1" fill="hold">
                                          <p:stCondLst>
                                            <p:cond delay="0"/>
                                          </p:stCondLst>
                                        </p:cTn>
                                        <p:tgtEl>
                                          <p:spTgt spid="2">
                                            <p:graphicEl>
                                              <a:dgm id="{1D2AD03E-9731-49FE-A8F9-037CE37D7AE5}"/>
                                            </p:graphicEl>
                                          </p:spTgt>
                                        </p:tgtEl>
                                        <p:attrNameLst>
                                          <p:attrName>style.visibility</p:attrName>
                                        </p:attrNameLst>
                                      </p:cBhvr>
                                      <p:to>
                                        <p:strVal val="visible"/>
                                      </p:to>
                                    </p:set>
                                    <p:animEffect transition="in" filter="fade">
                                      <p:cBhvr>
                                        <p:cTn id="84" dur="500"/>
                                        <p:tgtEl>
                                          <p:spTgt spid="2">
                                            <p:graphicEl>
                                              <a:dgm id="{1D2AD03E-9731-49FE-A8F9-037CE37D7AE5}"/>
                                            </p:graphicEl>
                                          </p:spTgt>
                                        </p:tgtEl>
                                      </p:cBhvr>
                                    </p:animEffect>
                                  </p:childTnLst>
                                </p:cTn>
                              </p:par>
                              <p:par>
                                <p:cTn id="85" presetID="10" presetClass="entr" presetSubtype="0" fill="hold" grpId="0" nodeType="withEffect">
                                  <p:stCondLst>
                                    <p:cond delay="0"/>
                                  </p:stCondLst>
                                  <p:childTnLst>
                                    <p:set>
                                      <p:cBhvr>
                                        <p:cTn id="86" dur="1" fill="hold">
                                          <p:stCondLst>
                                            <p:cond delay="0"/>
                                          </p:stCondLst>
                                        </p:cTn>
                                        <p:tgtEl>
                                          <p:spTgt spid="2">
                                            <p:graphicEl>
                                              <a:dgm id="{FC5C35D5-4365-4B6F-B8E8-0EE620BB619C}"/>
                                            </p:graphicEl>
                                          </p:spTgt>
                                        </p:tgtEl>
                                        <p:attrNameLst>
                                          <p:attrName>style.visibility</p:attrName>
                                        </p:attrNameLst>
                                      </p:cBhvr>
                                      <p:to>
                                        <p:strVal val="visible"/>
                                      </p:to>
                                    </p:set>
                                    <p:animEffect transition="in" filter="fade">
                                      <p:cBhvr>
                                        <p:cTn id="87" dur="500"/>
                                        <p:tgtEl>
                                          <p:spTgt spid="2">
                                            <p:graphicEl>
                                              <a:dgm id="{FC5C35D5-4365-4B6F-B8E8-0EE620BB619C}"/>
                                            </p:graphicEl>
                                          </p:spTgt>
                                        </p:tgtEl>
                                      </p:cBhvr>
                                    </p:animEffect>
                                  </p:childTnLst>
                                </p:cTn>
                              </p:par>
                            </p:childTnLst>
                          </p:cTn>
                        </p:par>
                      </p:childTnLst>
                    </p:cTn>
                  </p:par>
                  <p:par>
                    <p:cTn id="88" fill="hold">
                      <p:stCondLst>
                        <p:cond delay="indefinite"/>
                      </p:stCondLst>
                      <p:childTnLst>
                        <p:par>
                          <p:cTn id="89" fill="hold">
                            <p:stCondLst>
                              <p:cond delay="0"/>
                            </p:stCondLst>
                            <p:childTnLst>
                              <p:par>
                                <p:cTn id="90" presetID="10" presetClass="entr" presetSubtype="0" fill="hold" grpId="0" nodeType="clickEffect">
                                  <p:stCondLst>
                                    <p:cond delay="0"/>
                                  </p:stCondLst>
                                  <p:childTnLst>
                                    <p:set>
                                      <p:cBhvr>
                                        <p:cTn id="91" dur="1" fill="hold">
                                          <p:stCondLst>
                                            <p:cond delay="0"/>
                                          </p:stCondLst>
                                        </p:cTn>
                                        <p:tgtEl>
                                          <p:spTgt spid="2">
                                            <p:graphicEl>
                                              <a:dgm id="{018C0345-39F4-405A-9F38-F128C9FAA427}"/>
                                            </p:graphicEl>
                                          </p:spTgt>
                                        </p:tgtEl>
                                        <p:attrNameLst>
                                          <p:attrName>style.visibility</p:attrName>
                                        </p:attrNameLst>
                                      </p:cBhvr>
                                      <p:to>
                                        <p:strVal val="visible"/>
                                      </p:to>
                                    </p:set>
                                    <p:animEffect transition="in" filter="fade">
                                      <p:cBhvr>
                                        <p:cTn id="92" dur="500"/>
                                        <p:tgtEl>
                                          <p:spTgt spid="2">
                                            <p:graphicEl>
                                              <a:dgm id="{018C0345-39F4-405A-9F38-F128C9FAA427}"/>
                                            </p:graphicEl>
                                          </p:spTgt>
                                        </p:tgtEl>
                                      </p:cBhvr>
                                    </p:animEffect>
                                  </p:childTnLst>
                                </p:cTn>
                              </p:par>
                              <p:par>
                                <p:cTn id="93" presetID="10" presetClass="entr" presetSubtype="0" fill="hold" grpId="0" nodeType="withEffect">
                                  <p:stCondLst>
                                    <p:cond delay="0"/>
                                  </p:stCondLst>
                                  <p:childTnLst>
                                    <p:set>
                                      <p:cBhvr>
                                        <p:cTn id="94" dur="1" fill="hold">
                                          <p:stCondLst>
                                            <p:cond delay="0"/>
                                          </p:stCondLst>
                                        </p:cTn>
                                        <p:tgtEl>
                                          <p:spTgt spid="2">
                                            <p:graphicEl>
                                              <a:dgm id="{0948C36A-DD2B-49FF-8AE4-567A9602D1B8}"/>
                                            </p:graphicEl>
                                          </p:spTgt>
                                        </p:tgtEl>
                                        <p:attrNameLst>
                                          <p:attrName>style.visibility</p:attrName>
                                        </p:attrNameLst>
                                      </p:cBhvr>
                                      <p:to>
                                        <p:strVal val="visible"/>
                                      </p:to>
                                    </p:set>
                                    <p:animEffect transition="in" filter="fade">
                                      <p:cBhvr>
                                        <p:cTn id="95" dur="500"/>
                                        <p:tgtEl>
                                          <p:spTgt spid="2">
                                            <p:graphicEl>
                                              <a:dgm id="{0948C36A-DD2B-49FF-8AE4-567A9602D1B8}"/>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Diagram&#10;&#10;Description automatically generated with low confidence">
            <a:extLst>
              <a:ext uri="{FF2B5EF4-FFF2-40B4-BE49-F238E27FC236}">
                <a16:creationId xmlns:a16="http://schemas.microsoft.com/office/drawing/2014/main" id="{56B9B717-C9C4-C64A-ACF7-B3EEDCFEAC6F}"/>
              </a:ext>
            </a:extLst>
          </p:cNvPr>
          <p:cNvPicPr>
            <a:picLocks noChangeAspect="1"/>
          </p:cNvPicPr>
          <p:nvPr/>
        </p:nvPicPr>
        <p:blipFill>
          <a:blip r:embed="rId3"/>
          <a:stretch>
            <a:fillRect/>
          </a:stretch>
        </p:blipFill>
        <p:spPr>
          <a:xfrm>
            <a:off x="1407623" y="163629"/>
            <a:ext cx="9376752" cy="4747548"/>
          </a:xfrm>
          <a:prstGeom prst="rect">
            <a:avLst/>
          </a:prstGeom>
        </p:spPr>
      </p:pic>
      <p:sp>
        <p:nvSpPr>
          <p:cNvPr id="22" name="TextBox 21">
            <a:extLst>
              <a:ext uri="{FF2B5EF4-FFF2-40B4-BE49-F238E27FC236}">
                <a16:creationId xmlns:a16="http://schemas.microsoft.com/office/drawing/2014/main" id="{52964F50-F89F-E04D-B4D4-E1F413DF3AF7}"/>
              </a:ext>
            </a:extLst>
          </p:cNvPr>
          <p:cNvSpPr txBox="1"/>
          <p:nvPr/>
        </p:nvSpPr>
        <p:spPr>
          <a:xfrm>
            <a:off x="859809" y="5299813"/>
            <a:ext cx="11068333" cy="1077218"/>
          </a:xfrm>
          <a:prstGeom prst="rect">
            <a:avLst/>
          </a:prstGeom>
          <a:noFill/>
        </p:spPr>
        <p:txBody>
          <a:bodyPr wrap="square">
            <a:spAutoFit/>
          </a:bodyPr>
          <a:lstStyle/>
          <a:p>
            <a:r>
              <a:rPr lang="en-GB" sz="3200" b="1" kern="1200" dirty="0">
                <a:solidFill>
                  <a:schemeClr val="tx1"/>
                </a:solidFill>
                <a:effectLst/>
                <a:latin typeface="+mn-lt"/>
                <a:ea typeface="+mn-ea"/>
                <a:cs typeface="+mn-cs"/>
              </a:rPr>
              <a:t>TASK- In groups, discuss </a:t>
            </a:r>
            <a:r>
              <a:rPr lang="en-GB" sz="3200" b="1" dirty="0"/>
              <a:t>w</a:t>
            </a:r>
            <a:r>
              <a:rPr lang="en-GB" sz="3200" b="1" kern="1200" dirty="0">
                <a:solidFill>
                  <a:schemeClr val="tx1"/>
                </a:solidFill>
                <a:effectLst/>
                <a:latin typeface="+mn-lt"/>
                <a:ea typeface="+mn-ea"/>
                <a:cs typeface="+mn-cs"/>
              </a:rPr>
              <a:t>hat the term ‘investigative mind-set’ means to you? </a:t>
            </a:r>
            <a:endParaRPr lang="en-GB" sz="3200" dirty="0"/>
          </a:p>
        </p:txBody>
      </p:sp>
    </p:spTree>
    <p:extLst>
      <p:ext uri="{BB962C8B-B14F-4D97-AF65-F5344CB8AC3E}">
        <p14:creationId xmlns:p14="http://schemas.microsoft.com/office/powerpoint/2010/main" val="131497824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7" name="Rectangle 2056">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002E76C-E9F2-FD4F-8F0D-0362D2D23565}"/>
              </a:ext>
            </a:extLst>
          </p:cNvPr>
          <p:cNvSpPr>
            <a:spLocks noGrp="1"/>
          </p:cNvSpPr>
          <p:nvPr>
            <p:ph type="title"/>
          </p:nvPr>
        </p:nvSpPr>
        <p:spPr>
          <a:xfrm>
            <a:off x="589560" y="856180"/>
            <a:ext cx="4560584" cy="1128068"/>
          </a:xfrm>
        </p:spPr>
        <p:txBody>
          <a:bodyPr anchor="ctr">
            <a:normAutofit/>
          </a:bodyPr>
          <a:lstStyle/>
          <a:p>
            <a:r>
              <a:rPr lang="en-GB" sz="3700"/>
              <a:t>Investigative mind-set</a:t>
            </a:r>
          </a:p>
        </p:txBody>
      </p:sp>
      <p:grpSp>
        <p:nvGrpSpPr>
          <p:cNvPr id="2059" name="Group 2058">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2060" name="Rectangle 2059">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61" name="Rectangle 2060">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063" name="Rectangle 2062">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65" name="Rectangle 2064">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67" name="Rectangle 2066">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2" name="Picture 4" descr="No Two Brains Are Alike, Investigation Reveals">
            <a:extLst>
              <a:ext uri="{FF2B5EF4-FFF2-40B4-BE49-F238E27FC236}">
                <a16:creationId xmlns:a16="http://schemas.microsoft.com/office/drawing/2014/main" id="{85F3AAFE-971F-6742-AE60-A061D5CA080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9681" r="21920" b="-1"/>
          <a:stretch/>
        </p:blipFill>
        <p:spPr bwMode="auto">
          <a:xfrm>
            <a:off x="5977788" y="799352"/>
            <a:ext cx="5425410" cy="5259296"/>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4" name="Content Placeholder 2">
            <a:extLst>
              <a:ext uri="{FF2B5EF4-FFF2-40B4-BE49-F238E27FC236}">
                <a16:creationId xmlns:a16="http://schemas.microsoft.com/office/drawing/2014/main" id="{92FF3A83-E502-452B-9A37-C428A4E747AA}"/>
              </a:ext>
            </a:extLst>
          </p:cNvPr>
          <p:cNvGraphicFramePr>
            <a:graphicFrameLocks noGrp="1"/>
          </p:cNvGraphicFramePr>
          <p:nvPr>
            <p:ph idx="1"/>
            <p:extLst>
              <p:ext uri="{D42A27DB-BD31-4B8C-83A1-F6EECF244321}">
                <p14:modId xmlns:p14="http://schemas.microsoft.com/office/powerpoint/2010/main" val="917571291"/>
              </p:ext>
            </p:extLst>
          </p:nvPr>
        </p:nvGraphicFramePr>
        <p:xfrm>
          <a:off x="590719" y="2330505"/>
          <a:ext cx="4559425" cy="397958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27434129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a:extLst>
              <a:ext uri="{FF2B5EF4-FFF2-40B4-BE49-F238E27FC236}">
                <a16:creationId xmlns:a16="http://schemas.microsoft.com/office/drawing/2014/main" id="{52964F50-F89F-E04D-B4D4-E1F413DF3AF7}"/>
              </a:ext>
            </a:extLst>
          </p:cNvPr>
          <p:cNvSpPr txBox="1"/>
          <p:nvPr/>
        </p:nvSpPr>
        <p:spPr>
          <a:xfrm>
            <a:off x="202683" y="195872"/>
            <a:ext cx="11210925" cy="744836"/>
          </a:xfrm>
          <a:prstGeom prst="rect">
            <a:avLst/>
          </a:prstGeom>
        </p:spPr>
        <p:txBody>
          <a:bodyPr vert="horz" lIns="91440" tIns="45720" rIns="91440" bIns="45720" rtlCol="0" anchor="ctr">
            <a:normAutofit/>
          </a:bodyPr>
          <a:lstStyle/>
          <a:p>
            <a:pPr algn="ctr">
              <a:lnSpc>
                <a:spcPct val="90000"/>
              </a:lnSpc>
              <a:spcBef>
                <a:spcPct val="0"/>
              </a:spcBef>
              <a:spcAft>
                <a:spcPts val="600"/>
              </a:spcAft>
            </a:pPr>
            <a:r>
              <a:rPr lang="en-US" sz="3200" b="1" kern="1200" dirty="0">
                <a:solidFill>
                  <a:schemeClr val="accent1">
                    <a:lumMod val="75000"/>
                  </a:schemeClr>
                </a:solidFill>
                <a:effectLst/>
                <a:latin typeface="+mj-lt"/>
                <a:ea typeface="+mj-ea"/>
                <a:cs typeface="+mj-cs"/>
              </a:rPr>
              <a:t>Investigative mindset</a:t>
            </a:r>
            <a:endParaRPr lang="en-US" sz="3200" kern="1200" dirty="0">
              <a:solidFill>
                <a:schemeClr val="accent1">
                  <a:lumMod val="75000"/>
                </a:schemeClr>
              </a:solidFill>
              <a:latin typeface="+mj-lt"/>
              <a:ea typeface="+mj-ea"/>
              <a:cs typeface="+mj-cs"/>
            </a:endParaRPr>
          </a:p>
        </p:txBody>
      </p:sp>
      <p:pic>
        <p:nvPicPr>
          <p:cNvPr id="8" name="Picture 7" descr="Diagram&#10;&#10;Description automatically generated with low confidence">
            <a:extLst>
              <a:ext uri="{FF2B5EF4-FFF2-40B4-BE49-F238E27FC236}">
                <a16:creationId xmlns:a16="http://schemas.microsoft.com/office/drawing/2014/main" id="{56B9B717-C9C4-C64A-ACF7-B3EEDCFEAC6F}"/>
              </a:ext>
            </a:extLst>
          </p:cNvPr>
          <p:cNvPicPr>
            <a:picLocks noChangeAspect="1"/>
          </p:cNvPicPr>
          <p:nvPr/>
        </p:nvPicPr>
        <p:blipFill>
          <a:blip r:embed="rId3"/>
          <a:stretch>
            <a:fillRect/>
          </a:stretch>
        </p:blipFill>
        <p:spPr>
          <a:xfrm>
            <a:off x="112629" y="2334490"/>
            <a:ext cx="4829400" cy="3146770"/>
          </a:xfrm>
          <a:prstGeom prst="rect">
            <a:avLst/>
          </a:prstGeom>
        </p:spPr>
      </p:pic>
      <p:sp>
        <p:nvSpPr>
          <p:cNvPr id="9" name="TextBox 8">
            <a:extLst>
              <a:ext uri="{FF2B5EF4-FFF2-40B4-BE49-F238E27FC236}">
                <a16:creationId xmlns:a16="http://schemas.microsoft.com/office/drawing/2014/main" id="{66D469B5-3138-D54E-B6BB-57E25182C8F6}"/>
              </a:ext>
            </a:extLst>
          </p:cNvPr>
          <p:cNvSpPr txBox="1"/>
          <p:nvPr/>
        </p:nvSpPr>
        <p:spPr>
          <a:xfrm>
            <a:off x="4759036" y="1301451"/>
            <a:ext cx="7013475" cy="4401205"/>
          </a:xfrm>
          <a:prstGeom prst="rect">
            <a:avLst/>
          </a:prstGeom>
          <a:noFill/>
        </p:spPr>
        <p:txBody>
          <a:bodyPr wrap="square">
            <a:spAutoFit/>
          </a:bodyPr>
          <a:lstStyle/>
          <a:p>
            <a:pPr marL="285750" indent="-285750">
              <a:buFont typeface="Arial" panose="020B0604020202020204" pitchFamily="34" charset="0"/>
              <a:buChar char="•"/>
            </a:pPr>
            <a:r>
              <a:rPr lang="en-GB" sz="2000" kern="1200" dirty="0">
                <a:solidFill>
                  <a:schemeClr val="tx1"/>
                </a:solidFill>
                <a:effectLst/>
                <a:latin typeface="+mn-lt"/>
                <a:ea typeface="+mn-ea"/>
                <a:cs typeface="+mn-cs"/>
              </a:rPr>
              <a:t>An investigative mind-set will bring some order to the way in which investigators examine material and make decisions. </a:t>
            </a:r>
          </a:p>
          <a:p>
            <a:pPr marL="285750" indent="-285750">
              <a:buFont typeface="Arial" panose="020B0604020202020204" pitchFamily="34" charset="0"/>
              <a:buChar char="•"/>
            </a:pPr>
            <a:endParaRPr lang="en-GB" sz="2000" dirty="0">
              <a:effectLst/>
            </a:endParaRPr>
          </a:p>
          <a:p>
            <a:pPr marL="285750" indent="-285750">
              <a:buFont typeface="Arial" panose="020B0604020202020204" pitchFamily="34" charset="0"/>
              <a:buChar char="•"/>
            </a:pPr>
            <a:r>
              <a:rPr lang="en-GB" sz="2000" kern="1200" dirty="0">
                <a:solidFill>
                  <a:schemeClr val="tx1"/>
                </a:solidFill>
                <a:effectLst/>
                <a:latin typeface="+mn-lt"/>
                <a:ea typeface="+mn-ea"/>
                <a:cs typeface="+mn-cs"/>
              </a:rPr>
              <a:t>There is no process map that will assist the investigator to develop the mind-set, it involves applying a set of principles to the investigation process. </a:t>
            </a:r>
          </a:p>
          <a:p>
            <a:pPr marL="285750" indent="-285750">
              <a:buFont typeface="Arial" panose="020B0604020202020204" pitchFamily="34" charset="0"/>
              <a:buChar char="•"/>
            </a:pPr>
            <a:endParaRPr lang="en-GB" sz="2000" dirty="0">
              <a:effectLst/>
            </a:endParaRPr>
          </a:p>
          <a:p>
            <a:pPr marL="285750" indent="-285750">
              <a:buFont typeface="Arial" panose="020B0604020202020204" pitchFamily="34" charset="0"/>
              <a:buChar char="•"/>
            </a:pPr>
            <a:r>
              <a:rPr lang="en-GB" sz="2000" kern="1200" dirty="0">
                <a:solidFill>
                  <a:schemeClr val="tx1"/>
                </a:solidFill>
                <a:effectLst/>
                <a:latin typeface="+mn-lt"/>
                <a:ea typeface="+mn-ea"/>
                <a:cs typeface="+mn-cs"/>
              </a:rPr>
              <a:t>It is a state of mind or attitude which investigators adopt and which can be developed over time through continued use.</a:t>
            </a:r>
          </a:p>
          <a:p>
            <a:pPr marL="285750" indent="-285750">
              <a:buFont typeface="Arial" panose="020B0604020202020204" pitchFamily="34" charset="0"/>
              <a:buChar char="•"/>
            </a:pPr>
            <a:r>
              <a:rPr lang="en-GB" sz="2000" kern="1200" dirty="0">
                <a:solidFill>
                  <a:schemeClr val="tx1"/>
                </a:solidFill>
                <a:effectLst/>
                <a:latin typeface="+mn-lt"/>
                <a:ea typeface="+mn-ea"/>
                <a:cs typeface="+mn-cs"/>
              </a:rPr>
              <a:t> </a:t>
            </a:r>
            <a:endParaRPr lang="en-GB" sz="2000" dirty="0">
              <a:effectLst/>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000" kern="1200" dirty="0">
                <a:solidFill>
                  <a:schemeClr val="tx1"/>
                </a:solidFill>
                <a:effectLst/>
                <a:latin typeface="+mn-lt"/>
                <a:ea typeface="+mn-ea"/>
                <a:cs typeface="+mn-cs"/>
              </a:rPr>
              <a:t>This will enable investigators to develop a disciplined approach which ensures that the decisions they make are appropriate to the case, are reasonable and can be explained to others</a:t>
            </a:r>
            <a:r>
              <a:rPr lang="en-GB" sz="2000" dirty="0"/>
              <a:t> </a:t>
            </a:r>
            <a:r>
              <a:rPr lang="en-GB" sz="2000" kern="1200" dirty="0">
                <a:solidFill>
                  <a:schemeClr val="tx1"/>
                </a:solidFill>
                <a:effectLst/>
                <a:latin typeface="+mn-lt"/>
                <a:ea typeface="+mn-ea"/>
                <a:cs typeface="+mn-cs"/>
              </a:rPr>
              <a:t>(College of Policing, 2020).  </a:t>
            </a:r>
            <a:endParaRPr lang="en-GB" sz="2000" dirty="0">
              <a:effectLst/>
            </a:endParaRPr>
          </a:p>
        </p:txBody>
      </p:sp>
    </p:spTree>
    <p:extLst>
      <p:ext uri="{BB962C8B-B14F-4D97-AF65-F5344CB8AC3E}">
        <p14:creationId xmlns:p14="http://schemas.microsoft.com/office/powerpoint/2010/main" val="264536406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Pentagon 9">
            <a:extLst>
              <a:ext uri="{FF2B5EF4-FFF2-40B4-BE49-F238E27FC236}">
                <a16:creationId xmlns:a16="http://schemas.microsoft.com/office/drawing/2014/main" id="{47132B88-8625-3D40-9830-8E0DB6CC612E}"/>
              </a:ext>
            </a:extLst>
          </p:cNvPr>
          <p:cNvSpPr/>
          <p:nvPr/>
        </p:nvSpPr>
        <p:spPr>
          <a:xfrm>
            <a:off x="128337" y="206712"/>
            <a:ext cx="8053137" cy="1325563"/>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C5101BA-7D0D-5049-B249-D26C1B25CBFC}"/>
              </a:ext>
            </a:extLst>
          </p:cNvPr>
          <p:cNvSpPr>
            <a:spLocks noGrp="1"/>
          </p:cNvSpPr>
          <p:nvPr>
            <p:ph type="title"/>
          </p:nvPr>
        </p:nvSpPr>
        <p:spPr>
          <a:xfrm>
            <a:off x="318590" y="276732"/>
            <a:ext cx="9810604" cy="1216024"/>
          </a:xfrm>
        </p:spPr>
        <p:txBody>
          <a:bodyPr>
            <a:normAutofit/>
          </a:bodyPr>
          <a:lstStyle/>
          <a:p>
            <a:r>
              <a:rPr lang="en-GB" dirty="0">
                <a:solidFill>
                  <a:schemeClr val="bg1"/>
                </a:solidFill>
              </a:rPr>
              <a:t>Investigative Mindset</a:t>
            </a:r>
          </a:p>
        </p:txBody>
      </p:sp>
      <p:sp>
        <p:nvSpPr>
          <p:cNvPr id="3" name="Content Placeholder 2">
            <a:extLst>
              <a:ext uri="{FF2B5EF4-FFF2-40B4-BE49-F238E27FC236}">
                <a16:creationId xmlns:a16="http://schemas.microsoft.com/office/drawing/2014/main" id="{52AB95A6-8AB9-1744-BD68-E4C5A00CCBA9}"/>
              </a:ext>
            </a:extLst>
          </p:cNvPr>
          <p:cNvSpPr>
            <a:spLocks noGrp="1"/>
          </p:cNvSpPr>
          <p:nvPr>
            <p:ph idx="1"/>
          </p:nvPr>
        </p:nvSpPr>
        <p:spPr>
          <a:xfrm>
            <a:off x="318590" y="2060893"/>
            <a:ext cx="4788505" cy="3846012"/>
          </a:xfrm>
        </p:spPr>
        <p:txBody>
          <a:bodyPr>
            <a:normAutofit/>
          </a:bodyPr>
          <a:lstStyle/>
          <a:p>
            <a:pPr marL="0" indent="0">
              <a:buNone/>
            </a:pPr>
            <a:r>
              <a:rPr lang="en-GB" u="sng" dirty="0"/>
              <a:t>Five Principles:</a:t>
            </a:r>
          </a:p>
          <a:p>
            <a:r>
              <a:rPr lang="en-GB" dirty="0"/>
              <a:t>Understanding the source of the material</a:t>
            </a:r>
          </a:p>
          <a:p>
            <a:r>
              <a:rPr lang="en-GB" dirty="0"/>
              <a:t>Planning and Preparation</a:t>
            </a:r>
          </a:p>
          <a:p>
            <a:r>
              <a:rPr lang="en-GB" dirty="0"/>
              <a:t>Examination</a:t>
            </a:r>
          </a:p>
          <a:p>
            <a:r>
              <a:rPr lang="en-GB" dirty="0"/>
              <a:t>Recording and collation </a:t>
            </a:r>
          </a:p>
          <a:p>
            <a:r>
              <a:rPr lang="en-GB" dirty="0"/>
              <a:t>Evaluation</a:t>
            </a:r>
          </a:p>
        </p:txBody>
      </p:sp>
      <p:pic>
        <p:nvPicPr>
          <p:cNvPr id="16" name="Graphic 15" descr="Magnifying glass">
            <a:extLst>
              <a:ext uri="{FF2B5EF4-FFF2-40B4-BE49-F238E27FC236}">
                <a16:creationId xmlns:a16="http://schemas.microsoft.com/office/drawing/2014/main" id="{375C419D-E332-4578-BA72-E9E74A90046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345989" y="214686"/>
            <a:ext cx="3846011" cy="3846011"/>
          </a:xfrm>
          <a:prstGeom prst="rect">
            <a:avLst/>
          </a:prstGeom>
        </p:spPr>
      </p:pic>
      <p:sp>
        <p:nvSpPr>
          <p:cNvPr id="4" name="TextBox 3">
            <a:extLst>
              <a:ext uri="{FF2B5EF4-FFF2-40B4-BE49-F238E27FC236}">
                <a16:creationId xmlns:a16="http://schemas.microsoft.com/office/drawing/2014/main" id="{CED6A950-B302-E944-9172-7913595F2FE5}"/>
              </a:ext>
            </a:extLst>
          </p:cNvPr>
          <p:cNvSpPr txBox="1"/>
          <p:nvPr/>
        </p:nvSpPr>
        <p:spPr>
          <a:xfrm>
            <a:off x="9144000" y="1353007"/>
            <a:ext cx="1436914" cy="707886"/>
          </a:xfrm>
          <a:prstGeom prst="rect">
            <a:avLst/>
          </a:prstGeom>
          <a:noFill/>
        </p:spPr>
        <p:txBody>
          <a:bodyPr wrap="square" rtlCol="0">
            <a:spAutoFit/>
          </a:bodyPr>
          <a:lstStyle/>
          <a:p>
            <a:pPr algn="ctr"/>
            <a:r>
              <a:rPr lang="en-US" sz="2000" dirty="0"/>
              <a:t>A B C</a:t>
            </a:r>
            <a:br>
              <a:rPr lang="en-US" sz="2000" dirty="0"/>
            </a:br>
            <a:r>
              <a:rPr lang="en-US" sz="2000" dirty="0"/>
              <a:t>APPROACH</a:t>
            </a:r>
          </a:p>
        </p:txBody>
      </p:sp>
      <p:pic>
        <p:nvPicPr>
          <p:cNvPr id="3074" name="Picture 2" descr="The Investigative Mindset - Keeping an Open Mind and Avoiding Cognitive  Bias.">
            <a:extLst>
              <a:ext uri="{FF2B5EF4-FFF2-40B4-BE49-F238E27FC236}">
                <a16:creationId xmlns:a16="http://schemas.microsoft.com/office/drawing/2014/main" id="{25B72D92-5AC8-4E45-AFE3-583311BDE81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76257" y="3749358"/>
            <a:ext cx="3886200" cy="20955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1F3C97E-5611-59F2-CAB7-AD324771331C}"/>
              </a:ext>
            </a:extLst>
          </p:cNvPr>
          <p:cNvSpPr txBox="1"/>
          <p:nvPr/>
        </p:nvSpPr>
        <p:spPr>
          <a:xfrm>
            <a:off x="5976257" y="6211936"/>
            <a:ext cx="7358437" cy="369332"/>
          </a:xfrm>
          <a:prstGeom prst="rect">
            <a:avLst/>
          </a:prstGeom>
          <a:noFill/>
        </p:spPr>
        <p:txBody>
          <a:bodyPr wrap="square" rtlCol="0">
            <a:spAutoFit/>
          </a:bodyPr>
          <a:lstStyle/>
          <a:p>
            <a:r>
              <a:rPr lang="en-US" dirty="0"/>
              <a:t>We will look at this in more detail  over the next few weeks…</a:t>
            </a:r>
          </a:p>
        </p:txBody>
      </p:sp>
    </p:spTree>
    <p:extLst>
      <p:ext uri="{BB962C8B-B14F-4D97-AF65-F5344CB8AC3E}">
        <p14:creationId xmlns:p14="http://schemas.microsoft.com/office/powerpoint/2010/main" val="315681767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chart&#10;&#10;Description automatically generated">
            <a:extLst>
              <a:ext uri="{FF2B5EF4-FFF2-40B4-BE49-F238E27FC236}">
                <a16:creationId xmlns:a16="http://schemas.microsoft.com/office/drawing/2014/main" id="{447F809E-34DB-864F-9125-0844FC949C6D}"/>
              </a:ext>
            </a:extLst>
          </p:cNvPr>
          <p:cNvPicPr>
            <a:picLocks noChangeAspect="1"/>
          </p:cNvPicPr>
          <p:nvPr/>
        </p:nvPicPr>
        <p:blipFill>
          <a:blip r:embed="rId3"/>
          <a:stretch>
            <a:fillRect/>
          </a:stretch>
        </p:blipFill>
        <p:spPr>
          <a:xfrm>
            <a:off x="1695081" y="388919"/>
            <a:ext cx="8653682" cy="5942510"/>
          </a:xfrm>
          <a:prstGeom prst="rect">
            <a:avLst/>
          </a:prstGeom>
        </p:spPr>
      </p:pic>
    </p:spTree>
    <p:extLst>
      <p:ext uri="{BB962C8B-B14F-4D97-AF65-F5344CB8AC3E}">
        <p14:creationId xmlns:p14="http://schemas.microsoft.com/office/powerpoint/2010/main" val="81944614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2">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4">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82819" y="0"/>
            <a:ext cx="4097211"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010646" y="-5010043"/>
            <a:ext cx="2170709" cy="12192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0FFB37E-C531-474C-76C9-30457179920D}"/>
              </a:ext>
            </a:extLst>
          </p:cNvPr>
          <p:cNvSpPr>
            <a:spLocks noGrp="1"/>
          </p:cNvSpPr>
          <p:nvPr>
            <p:ph type="title"/>
          </p:nvPr>
        </p:nvSpPr>
        <p:spPr>
          <a:xfrm>
            <a:off x="3387462" y="27696"/>
            <a:ext cx="9718111" cy="1576446"/>
          </a:xfrm>
        </p:spPr>
        <p:txBody>
          <a:bodyPr anchor="ctr">
            <a:normAutofit/>
          </a:bodyPr>
          <a:lstStyle/>
          <a:p>
            <a:r>
              <a:rPr lang="en-US" sz="4000" dirty="0">
                <a:solidFill>
                  <a:srgbClr val="FFFFFF"/>
                </a:solidFill>
              </a:rPr>
              <a:t>Principles of Investigation</a:t>
            </a:r>
            <a:br>
              <a:rPr lang="en-US" sz="4000" dirty="0">
                <a:solidFill>
                  <a:srgbClr val="FFFFFF"/>
                </a:solidFill>
              </a:rPr>
            </a:br>
            <a:endParaRPr lang="en-US" sz="4000" dirty="0">
              <a:solidFill>
                <a:srgbClr val="FFFFFF"/>
              </a:solidFill>
            </a:endParaRPr>
          </a:p>
        </p:txBody>
      </p:sp>
      <p:graphicFrame>
        <p:nvGraphicFramePr>
          <p:cNvPr id="14" name="Content Placeholder 2">
            <a:extLst>
              <a:ext uri="{FF2B5EF4-FFF2-40B4-BE49-F238E27FC236}">
                <a16:creationId xmlns:a16="http://schemas.microsoft.com/office/drawing/2014/main" id="{4AF17FE7-709E-7F1C-C048-EAD06FF40801}"/>
              </a:ext>
            </a:extLst>
          </p:cNvPr>
          <p:cNvGraphicFramePr>
            <a:graphicFrameLocks noGrp="1"/>
          </p:cNvGraphicFramePr>
          <p:nvPr>
            <p:ph idx="1"/>
            <p:extLst>
              <p:ext uri="{D42A27DB-BD31-4B8C-83A1-F6EECF244321}">
                <p14:modId xmlns:p14="http://schemas.microsoft.com/office/powerpoint/2010/main" val="1824849240"/>
              </p:ext>
            </p:extLst>
          </p:nvPr>
        </p:nvGraphicFramePr>
        <p:xfrm>
          <a:off x="644056" y="2615979"/>
          <a:ext cx="10927829" cy="36894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9" name="TextBox 18">
            <a:extLst>
              <a:ext uri="{FF2B5EF4-FFF2-40B4-BE49-F238E27FC236}">
                <a16:creationId xmlns:a16="http://schemas.microsoft.com/office/drawing/2014/main" id="{1D131618-5AC9-980C-403A-0C1346042465}"/>
              </a:ext>
            </a:extLst>
          </p:cNvPr>
          <p:cNvSpPr txBox="1"/>
          <p:nvPr/>
        </p:nvSpPr>
        <p:spPr>
          <a:xfrm>
            <a:off x="1694939" y="969702"/>
            <a:ext cx="9718110" cy="923330"/>
          </a:xfrm>
          <a:prstGeom prst="rect">
            <a:avLst/>
          </a:prstGeom>
          <a:noFill/>
        </p:spPr>
        <p:txBody>
          <a:bodyPr wrap="square">
            <a:spAutoFit/>
          </a:bodyPr>
          <a:lstStyle/>
          <a:p>
            <a:pPr lvl="0" algn="ctr"/>
            <a:r>
              <a:rPr lang="en-GB" b="0" i="0" dirty="0">
                <a:solidFill>
                  <a:schemeClr val="bg1"/>
                </a:solidFill>
              </a:rPr>
              <a:t>There are several investigative principles which are widely accepted within the police service. </a:t>
            </a:r>
            <a:br>
              <a:rPr lang="en-GB" b="0" i="0" dirty="0">
                <a:solidFill>
                  <a:schemeClr val="bg1"/>
                </a:solidFill>
              </a:rPr>
            </a:br>
            <a:r>
              <a:rPr lang="en-GB" b="0" i="0" dirty="0">
                <a:solidFill>
                  <a:schemeClr val="bg1"/>
                </a:solidFill>
              </a:rPr>
              <a:t>The principles are underpinned by the recognition that policing works best where it has the support and cooperation of the community.</a:t>
            </a:r>
            <a:endParaRPr lang="en-US" dirty="0">
              <a:solidFill>
                <a:schemeClr val="bg1"/>
              </a:solidFill>
            </a:endParaRPr>
          </a:p>
        </p:txBody>
      </p:sp>
      <p:sp>
        <p:nvSpPr>
          <p:cNvPr id="21" name="TextBox 20">
            <a:extLst>
              <a:ext uri="{FF2B5EF4-FFF2-40B4-BE49-F238E27FC236}">
                <a16:creationId xmlns:a16="http://schemas.microsoft.com/office/drawing/2014/main" id="{B4437003-E058-D6F7-1A7D-F5E33D2B581D}"/>
              </a:ext>
            </a:extLst>
          </p:cNvPr>
          <p:cNvSpPr txBox="1"/>
          <p:nvPr/>
        </p:nvSpPr>
        <p:spPr>
          <a:xfrm>
            <a:off x="4491746" y="2176816"/>
            <a:ext cx="6551578" cy="369332"/>
          </a:xfrm>
          <a:prstGeom prst="rect">
            <a:avLst/>
          </a:prstGeom>
          <a:noFill/>
        </p:spPr>
        <p:txBody>
          <a:bodyPr wrap="square">
            <a:spAutoFit/>
          </a:bodyPr>
          <a:lstStyle/>
          <a:p>
            <a:pPr lvl="0"/>
            <a:r>
              <a:rPr lang="en-GB" b="0" i="0" dirty="0"/>
              <a:t>These principles propose that:</a:t>
            </a:r>
            <a:endParaRPr lang="en-US" dirty="0"/>
          </a:p>
        </p:txBody>
      </p:sp>
      <p:sp>
        <p:nvSpPr>
          <p:cNvPr id="22" name="TextBox 21">
            <a:extLst>
              <a:ext uri="{FF2B5EF4-FFF2-40B4-BE49-F238E27FC236}">
                <a16:creationId xmlns:a16="http://schemas.microsoft.com/office/drawing/2014/main" id="{588AFA68-7AD3-1070-D6D1-C2FE2D1BA18F}"/>
              </a:ext>
            </a:extLst>
          </p:cNvPr>
          <p:cNvSpPr txBox="1"/>
          <p:nvPr/>
        </p:nvSpPr>
        <p:spPr>
          <a:xfrm>
            <a:off x="9416375" y="6409545"/>
            <a:ext cx="2675106" cy="369332"/>
          </a:xfrm>
          <a:prstGeom prst="rect">
            <a:avLst/>
          </a:prstGeom>
          <a:noFill/>
        </p:spPr>
        <p:txBody>
          <a:bodyPr wrap="square" rtlCol="0">
            <a:spAutoFit/>
          </a:bodyPr>
          <a:lstStyle/>
          <a:p>
            <a:r>
              <a:rPr lang="en-US" dirty="0"/>
              <a:t>(College of Policing, 2021) </a:t>
            </a:r>
          </a:p>
        </p:txBody>
      </p:sp>
    </p:spTree>
    <p:extLst>
      <p:ext uri="{BB962C8B-B14F-4D97-AF65-F5344CB8AC3E}">
        <p14:creationId xmlns:p14="http://schemas.microsoft.com/office/powerpoint/2010/main" val="153251728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FFB37E-C531-474C-76C9-30457179920D}"/>
              </a:ext>
            </a:extLst>
          </p:cNvPr>
          <p:cNvSpPr>
            <a:spLocks noGrp="1"/>
          </p:cNvSpPr>
          <p:nvPr>
            <p:ph type="title"/>
          </p:nvPr>
        </p:nvSpPr>
        <p:spPr>
          <a:xfrm>
            <a:off x="3387462" y="27696"/>
            <a:ext cx="9718111" cy="1576446"/>
          </a:xfrm>
        </p:spPr>
        <p:txBody>
          <a:bodyPr anchor="ctr">
            <a:normAutofit/>
          </a:bodyPr>
          <a:lstStyle/>
          <a:p>
            <a:r>
              <a:rPr lang="en-US" sz="4000" dirty="0">
                <a:solidFill>
                  <a:srgbClr val="FFFFFF"/>
                </a:solidFill>
              </a:rPr>
              <a:t>Principles of Investigation</a:t>
            </a:r>
            <a:br>
              <a:rPr lang="en-US" sz="4000" dirty="0">
                <a:solidFill>
                  <a:srgbClr val="FFFFFF"/>
                </a:solidFill>
              </a:rPr>
            </a:br>
            <a:endParaRPr lang="en-US" sz="4000" dirty="0">
              <a:solidFill>
                <a:srgbClr val="FFFFFF"/>
              </a:solidFill>
            </a:endParaRPr>
          </a:p>
        </p:txBody>
      </p:sp>
      <p:graphicFrame>
        <p:nvGraphicFramePr>
          <p:cNvPr id="14" name="Content Placeholder 2">
            <a:extLst>
              <a:ext uri="{FF2B5EF4-FFF2-40B4-BE49-F238E27FC236}">
                <a16:creationId xmlns:a16="http://schemas.microsoft.com/office/drawing/2014/main" id="{4AF17FE7-709E-7F1C-C048-EAD06FF40801}"/>
              </a:ext>
            </a:extLst>
          </p:cNvPr>
          <p:cNvGraphicFramePr>
            <a:graphicFrameLocks noGrp="1"/>
          </p:cNvGraphicFramePr>
          <p:nvPr>
            <p:ph idx="1"/>
            <p:extLst>
              <p:ext uri="{D42A27DB-BD31-4B8C-83A1-F6EECF244321}">
                <p14:modId xmlns:p14="http://schemas.microsoft.com/office/powerpoint/2010/main" val="2406385690"/>
              </p:ext>
            </p:extLst>
          </p:nvPr>
        </p:nvGraphicFramePr>
        <p:xfrm>
          <a:off x="644056" y="2615979"/>
          <a:ext cx="10927829" cy="36894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9" name="TextBox 18">
            <a:extLst>
              <a:ext uri="{FF2B5EF4-FFF2-40B4-BE49-F238E27FC236}">
                <a16:creationId xmlns:a16="http://schemas.microsoft.com/office/drawing/2014/main" id="{1D131618-5AC9-980C-403A-0C1346042465}"/>
              </a:ext>
            </a:extLst>
          </p:cNvPr>
          <p:cNvSpPr txBox="1"/>
          <p:nvPr/>
        </p:nvSpPr>
        <p:spPr>
          <a:xfrm>
            <a:off x="2533139" y="685684"/>
            <a:ext cx="9718110" cy="369332"/>
          </a:xfrm>
          <a:prstGeom prst="rect">
            <a:avLst/>
          </a:prstGeom>
          <a:noFill/>
        </p:spPr>
        <p:txBody>
          <a:bodyPr wrap="square">
            <a:spAutoFit/>
          </a:bodyPr>
          <a:lstStyle/>
          <a:p>
            <a:pPr lvl="0" algn="ctr"/>
            <a:r>
              <a:rPr lang="en-GB" b="0" i="0" dirty="0">
                <a:solidFill>
                  <a:schemeClr val="bg1"/>
                </a:solidFill>
              </a:rPr>
              <a:t>cooperation of the community.</a:t>
            </a:r>
            <a:endParaRPr lang="en-US" dirty="0">
              <a:solidFill>
                <a:schemeClr val="bg1"/>
              </a:solidFill>
            </a:endParaRPr>
          </a:p>
        </p:txBody>
      </p:sp>
      <p:sp>
        <p:nvSpPr>
          <p:cNvPr id="22" name="TextBox 21">
            <a:extLst>
              <a:ext uri="{FF2B5EF4-FFF2-40B4-BE49-F238E27FC236}">
                <a16:creationId xmlns:a16="http://schemas.microsoft.com/office/drawing/2014/main" id="{588AFA68-7AD3-1070-D6D1-C2FE2D1BA18F}"/>
              </a:ext>
            </a:extLst>
          </p:cNvPr>
          <p:cNvSpPr txBox="1"/>
          <p:nvPr/>
        </p:nvSpPr>
        <p:spPr>
          <a:xfrm>
            <a:off x="9416375" y="6409545"/>
            <a:ext cx="2675106" cy="369332"/>
          </a:xfrm>
          <a:prstGeom prst="rect">
            <a:avLst/>
          </a:prstGeom>
          <a:noFill/>
        </p:spPr>
        <p:txBody>
          <a:bodyPr wrap="square" rtlCol="0">
            <a:spAutoFit/>
          </a:bodyPr>
          <a:lstStyle/>
          <a:p>
            <a:r>
              <a:rPr lang="en-US" dirty="0"/>
              <a:t>(College of Policing, 2021) </a:t>
            </a:r>
          </a:p>
        </p:txBody>
      </p:sp>
      <p:sp>
        <p:nvSpPr>
          <p:cNvPr id="3" name="Flowchart: Process 2">
            <a:extLst>
              <a:ext uri="{FF2B5EF4-FFF2-40B4-BE49-F238E27FC236}">
                <a16:creationId xmlns:a16="http://schemas.microsoft.com/office/drawing/2014/main" id="{F297952A-3908-FD33-C89F-D22E3E1B251A}"/>
              </a:ext>
            </a:extLst>
          </p:cNvPr>
          <p:cNvSpPr/>
          <p:nvPr/>
        </p:nvSpPr>
        <p:spPr>
          <a:xfrm>
            <a:off x="644056" y="614010"/>
            <a:ext cx="9364980" cy="1155687"/>
          </a:xfrm>
          <a:prstGeom prst="flowChartProcess">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5FCB0A3E-652A-5B11-B4A8-B58DF013E2AC}"/>
              </a:ext>
            </a:extLst>
          </p:cNvPr>
          <p:cNvSpPr txBox="1"/>
          <p:nvPr/>
        </p:nvSpPr>
        <p:spPr>
          <a:xfrm>
            <a:off x="883920" y="877799"/>
            <a:ext cx="8305800" cy="584775"/>
          </a:xfrm>
          <a:prstGeom prst="rect">
            <a:avLst/>
          </a:prstGeom>
          <a:noFill/>
        </p:spPr>
        <p:txBody>
          <a:bodyPr wrap="square" rtlCol="0">
            <a:spAutoFit/>
          </a:bodyPr>
          <a:lstStyle/>
          <a:p>
            <a:r>
              <a:rPr lang="en-GB" sz="3200" b="0" i="0" dirty="0">
                <a:solidFill>
                  <a:schemeClr val="bg1"/>
                </a:solidFill>
              </a:rPr>
              <a:t>Principles of </a:t>
            </a:r>
            <a:r>
              <a:rPr lang="en-GB" sz="3200" dirty="0">
                <a:solidFill>
                  <a:schemeClr val="bg1"/>
                </a:solidFill>
              </a:rPr>
              <a:t>I</a:t>
            </a:r>
            <a:r>
              <a:rPr lang="en-GB" sz="3200" b="0" i="0" dirty="0">
                <a:solidFill>
                  <a:schemeClr val="bg1"/>
                </a:solidFill>
              </a:rPr>
              <a:t>nvestigation</a:t>
            </a:r>
            <a:endParaRPr lang="en-GB" sz="3200" dirty="0">
              <a:solidFill>
                <a:schemeClr val="bg1"/>
              </a:solidFill>
            </a:endParaRPr>
          </a:p>
        </p:txBody>
      </p:sp>
    </p:spTree>
    <p:extLst>
      <p:ext uri="{BB962C8B-B14F-4D97-AF65-F5344CB8AC3E}">
        <p14:creationId xmlns:p14="http://schemas.microsoft.com/office/powerpoint/2010/main" val="4846753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4" grpId="0">
        <p:bldAsOne/>
      </p:bldGraphic>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FF8476-9F99-FAE4-B6B3-2D8BA5B713E6}"/>
              </a:ext>
            </a:extLst>
          </p:cNvPr>
          <p:cNvSpPr>
            <a:spLocks noGrp="1"/>
          </p:cNvSpPr>
          <p:nvPr>
            <p:ph type="title"/>
          </p:nvPr>
        </p:nvSpPr>
        <p:spPr>
          <a:xfrm>
            <a:off x="838200" y="365125"/>
            <a:ext cx="24724694" cy="2411761"/>
          </a:xfrm>
        </p:spPr>
        <p:txBody>
          <a:bodyPr/>
          <a:lstStyle/>
          <a:p>
            <a:r>
              <a:rPr lang="en-GB" dirty="0"/>
              <a:t>  </a:t>
            </a:r>
          </a:p>
        </p:txBody>
      </p:sp>
      <p:sp>
        <p:nvSpPr>
          <p:cNvPr id="3" name="Content Placeholder 2">
            <a:extLst>
              <a:ext uri="{FF2B5EF4-FFF2-40B4-BE49-F238E27FC236}">
                <a16:creationId xmlns:a16="http://schemas.microsoft.com/office/drawing/2014/main" id="{EC8E3A9F-FB59-346A-878E-70CF6248C2CE}"/>
              </a:ext>
            </a:extLst>
          </p:cNvPr>
          <p:cNvSpPr>
            <a:spLocks noGrp="1"/>
          </p:cNvSpPr>
          <p:nvPr>
            <p:ph idx="1"/>
          </p:nvPr>
        </p:nvSpPr>
        <p:spPr/>
        <p:txBody>
          <a:bodyPr/>
          <a:lstStyle/>
          <a:p>
            <a:r>
              <a:rPr lang="en-GB" dirty="0"/>
              <a:t>Visit one of the following websites and note the “top news”:-</a:t>
            </a:r>
          </a:p>
          <a:p>
            <a:r>
              <a:rPr lang="en-GB" dirty="0"/>
              <a:t>The Guardian</a:t>
            </a:r>
          </a:p>
          <a:p>
            <a:r>
              <a:rPr lang="en-GB" dirty="0"/>
              <a:t>The Telegraph</a:t>
            </a:r>
          </a:p>
          <a:p>
            <a:r>
              <a:rPr lang="en-GB" dirty="0"/>
              <a:t>The Sun</a:t>
            </a:r>
          </a:p>
          <a:p>
            <a:r>
              <a:rPr lang="en-GB" dirty="0"/>
              <a:t>News of the World </a:t>
            </a:r>
          </a:p>
        </p:txBody>
      </p:sp>
      <p:pic>
        <p:nvPicPr>
          <p:cNvPr id="1028" name="Picture 4" descr="Newspaper | History &amp; Facts | Britannica">
            <a:extLst>
              <a:ext uri="{FF2B5EF4-FFF2-40B4-BE49-F238E27FC236}">
                <a16:creationId xmlns:a16="http://schemas.microsoft.com/office/drawing/2014/main" id="{588568B0-E951-F711-0085-98615F0B74B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86313" y="2557463"/>
            <a:ext cx="6158778" cy="4098387"/>
          </a:xfrm>
          <a:prstGeom prst="rect">
            <a:avLst/>
          </a:prstGeom>
          <a:noFill/>
          <a:extLst>
            <a:ext uri="{909E8E84-426E-40DD-AFC4-6F175D3DCCD1}">
              <a14:hiddenFill xmlns:a14="http://schemas.microsoft.com/office/drawing/2010/main">
                <a:solidFill>
                  <a:srgbClr val="FFFFFF"/>
                </a:solidFill>
              </a14:hiddenFill>
            </a:ext>
          </a:extLst>
        </p:spPr>
      </p:pic>
      <p:sp>
        <p:nvSpPr>
          <p:cNvPr id="9" name="Pentagon 9">
            <a:extLst>
              <a:ext uri="{FF2B5EF4-FFF2-40B4-BE49-F238E27FC236}">
                <a16:creationId xmlns:a16="http://schemas.microsoft.com/office/drawing/2014/main" id="{EA2728A8-D9C3-C250-2B3D-3EE0900A1B98}"/>
              </a:ext>
            </a:extLst>
          </p:cNvPr>
          <p:cNvSpPr/>
          <p:nvPr/>
        </p:nvSpPr>
        <p:spPr>
          <a:xfrm>
            <a:off x="907006" y="432594"/>
            <a:ext cx="8053137" cy="1325563"/>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F6F0D822-85EF-A022-9187-11C710DCC7C1}"/>
              </a:ext>
            </a:extLst>
          </p:cNvPr>
          <p:cNvSpPr txBox="1"/>
          <p:nvPr/>
        </p:nvSpPr>
        <p:spPr>
          <a:xfrm>
            <a:off x="1435894" y="796925"/>
            <a:ext cx="5329237" cy="1015663"/>
          </a:xfrm>
          <a:prstGeom prst="rect">
            <a:avLst/>
          </a:prstGeom>
          <a:noFill/>
        </p:spPr>
        <p:txBody>
          <a:bodyPr wrap="square" rtlCol="0">
            <a:spAutoFit/>
          </a:bodyPr>
          <a:lstStyle/>
          <a:p>
            <a:r>
              <a:rPr lang="en-GB" sz="6000" dirty="0">
                <a:solidFill>
                  <a:schemeClr val="bg1"/>
                </a:solidFill>
              </a:rPr>
              <a:t>TASK </a:t>
            </a:r>
          </a:p>
        </p:txBody>
      </p:sp>
    </p:spTree>
    <p:extLst>
      <p:ext uri="{BB962C8B-B14F-4D97-AF65-F5344CB8AC3E}">
        <p14:creationId xmlns:p14="http://schemas.microsoft.com/office/powerpoint/2010/main" val="148348175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247" name="Rectangle 10246">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254EDD2-DC52-7648-680D-4042297C8922}"/>
              </a:ext>
            </a:extLst>
          </p:cNvPr>
          <p:cNvSpPr>
            <a:spLocks noGrp="1"/>
          </p:cNvSpPr>
          <p:nvPr>
            <p:ph type="title"/>
          </p:nvPr>
        </p:nvSpPr>
        <p:spPr>
          <a:xfrm>
            <a:off x="808638" y="926040"/>
            <a:ext cx="10066122" cy="1298448"/>
          </a:xfrm>
        </p:spPr>
        <p:txBody>
          <a:bodyPr anchor="b">
            <a:normAutofit/>
          </a:bodyPr>
          <a:lstStyle/>
          <a:p>
            <a:r>
              <a:rPr lang="en-US" b="1" dirty="0"/>
              <a:t>Ethics</a:t>
            </a:r>
            <a:br>
              <a:rPr lang="en-US" dirty="0"/>
            </a:br>
            <a:endParaRPr lang="en-US" dirty="0"/>
          </a:p>
        </p:txBody>
      </p:sp>
      <p:sp>
        <p:nvSpPr>
          <p:cNvPr id="10249" name="Rectangle 10248">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51" name="Rectangle 10250">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D9110E7-EC59-E850-17D4-7A49A25A7FF5}"/>
              </a:ext>
            </a:extLst>
          </p:cNvPr>
          <p:cNvSpPr>
            <a:spLocks noGrp="1"/>
          </p:cNvSpPr>
          <p:nvPr>
            <p:ph idx="1"/>
          </p:nvPr>
        </p:nvSpPr>
        <p:spPr>
          <a:xfrm>
            <a:off x="311727" y="2279073"/>
            <a:ext cx="5012832" cy="3959886"/>
          </a:xfrm>
        </p:spPr>
        <p:txBody>
          <a:bodyPr anchor="ctr">
            <a:normAutofit/>
          </a:bodyPr>
          <a:lstStyle/>
          <a:p>
            <a:pPr marL="0" indent="0">
              <a:buNone/>
            </a:pPr>
            <a:r>
              <a:rPr lang="en-GB" b="0" i="0" dirty="0">
                <a:effectLst/>
                <a:latin typeface="Gotham"/>
              </a:rPr>
              <a:t>The activities and processes of criminal investigation can attract considerable attention, partly due to media coverage of crime and criminal behaviour, but also because of the impact crime has on individuals and communities.</a:t>
            </a:r>
          </a:p>
          <a:p>
            <a:pPr marL="0" indent="0">
              <a:buNone/>
            </a:pPr>
            <a:endParaRPr lang="en-US" sz="2000" dirty="0"/>
          </a:p>
        </p:txBody>
      </p:sp>
      <p:sp>
        <p:nvSpPr>
          <p:cNvPr id="10253" name="Rectangle 10252">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2" name="Picture 4" descr="Ethics in Life and Business - Ethics in Life and Business - My Own Business  Institute - Learn How To Start a Business">
            <a:extLst>
              <a:ext uri="{FF2B5EF4-FFF2-40B4-BE49-F238E27FC236}">
                <a16:creationId xmlns:a16="http://schemas.microsoft.com/office/drawing/2014/main" id="{44FE6105-3C29-4AAE-5A3B-79283AC9D01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17787" y="2428722"/>
            <a:ext cx="3872346" cy="330706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The Code of Ethics of the UK Police: explained – AAAPPP – Association  Against Abuse of Police Powers and Privileges">
            <a:extLst>
              <a:ext uri="{FF2B5EF4-FFF2-40B4-BE49-F238E27FC236}">
                <a16:creationId xmlns:a16="http://schemas.microsoft.com/office/drawing/2014/main" id="{C5804414-DE4B-1309-A1C6-2E810F42481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66158" y="264818"/>
            <a:ext cx="2647950" cy="1733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563769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F1866C-0FD6-1D23-2F14-E4ACF17738B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3C356FE-4A7B-4A25-B2A6-8E3BE58D4FB0}"/>
              </a:ext>
            </a:extLst>
          </p:cNvPr>
          <p:cNvSpPr>
            <a:spLocks noGrp="1"/>
          </p:cNvSpPr>
          <p:nvPr>
            <p:ph idx="1"/>
          </p:nvPr>
        </p:nvSpPr>
        <p:spPr/>
        <p:txBody>
          <a:bodyPr/>
          <a:lstStyle/>
          <a:p>
            <a:endParaRPr lang="en-US" dirty="0"/>
          </a:p>
          <a:p>
            <a:endParaRPr lang="en-GB" dirty="0"/>
          </a:p>
        </p:txBody>
      </p:sp>
      <p:graphicFrame>
        <p:nvGraphicFramePr>
          <p:cNvPr id="4" name="Content Placeholder 3">
            <a:extLst>
              <a:ext uri="{FF2B5EF4-FFF2-40B4-BE49-F238E27FC236}">
                <a16:creationId xmlns:a16="http://schemas.microsoft.com/office/drawing/2014/main" id="{F2F78C1C-5405-BBA0-243E-68610B44067E}"/>
              </a:ext>
            </a:extLst>
          </p:cNvPr>
          <p:cNvGraphicFramePr>
            <a:graphicFrameLocks/>
          </p:cNvGraphicFramePr>
          <p:nvPr>
            <p:extLst>
              <p:ext uri="{D42A27DB-BD31-4B8C-83A1-F6EECF244321}">
                <p14:modId xmlns:p14="http://schemas.microsoft.com/office/powerpoint/2010/main" val="277235227"/>
              </p:ext>
            </p:extLst>
          </p:nvPr>
        </p:nvGraphicFramePr>
        <p:xfrm>
          <a:off x="540327" y="365126"/>
          <a:ext cx="11008203" cy="58118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449119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199" name="Rectangle 8198">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376B915-6347-7D9B-ED34-236E57F8C404}"/>
              </a:ext>
            </a:extLst>
          </p:cNvPr>
          <p:cNvSpPr>
            <a:spLocks noGrp="1"/>
          </p:cNvSpPr>
          <p:nvPr>
            <p:ph type="title"/>
          </p:nvPr>
        </p:nvSpPr>
        <p:spPr>
          <a:xfrm>
            <a:off x="589560" y="856180"/>
            <a:ext cx="4560584" cy="1128068"/>
          </a:xfrm>
        </p:spPr>
        <p:txBody>
          <a:bodyPr anchor="ctr">
            <a:normAutofit/>
          </a:bodyPr>
          <a:lstStyle/>
          <a:p>
            <a:r>
              <a:rPr lang="en-GB" sz="3700" b="1" i="0" dirty="0">
                <a:effectLst/>
                <a:latin typeface="Gotham"/>
              </a:rPr>
              <a:t>Legal Powers</a:t>
            </a:r>
            <a:br>
              <a:rPr lang="en-GB" sz="3700" b="1" i="0" dirty="0">
                <a:effectLst/>
                <a:latin typeface="Gotham"/>
              </a:rPr>
            </a:br>
            <a:endParaRPr lang="en-US" sz="3700" dirty="0"/>
          </a:p>
        </p:txBody>
      </p:sp>
      <p:grpSp>
        <p:nvGrpSpPr>
          <p:cNvPr id="8201" name="Group 8200">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8202" name="Rectangle 8201">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03" name="Rectangle 8202">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205" name="Rectangle 8204">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0FC50C5-057A-95F3-579C-D488CBA2D615}"/>
              </a:ext>
            </a:extLst>
          </p:cNvPr>
          <p:cNvSpPr>
            <a:spLocks noGrp="1"/>
          </p:cNvSpPr>
          <p:nvPr>
            <p:ph idx="1"/>
          </p:nvPr>
        </p:nvSpPr>
        <p:spPr>
          <a:xfrm>
            <a:off x="590719" y="2330505"/>
            <a:ext cx="4559425" cy="3979585"/>
          </a:xfrm>
        </p:spPr>
        <p:txBody>
          <a:bodyPr anchor="ctr">
            <a:normAutofit fontScale="92500" lnSpcReduction="10000"/>
          </a:bodyPr>
          <a:lstStyle/>
          <a:p>
            <a:pPr marL="0" indent="0">
              <a:buNone/>
            </a:pPr>
            <a:r>
              <a:rPr lang="en-GB" sz="2000" b="0" i="0" dirty="0">
                <a:effectLst/>
                <a:latin typeface="Gotham"/>
              </a:rPr>
              <a:t>Investigators have access to a range of legal powers that enable them to conduct effective investigations: </a:t>
            </a:r>
          </a:p>
          <a:p>
            <a:pPr>
              <a:buFont typeface="Arial" panose="020B0604020202020204" pitchFamily="34" charset="0"/>
              <a:buChar char="•"/>
            </a:pPr>
            <a:r>
              <a:rPr lang="en-GB" sz="2000" b="0" i="0" dirty="0">
                <a:effectLst/>
                <a:latin typeface="Gotham"/>
              </a:rPr>
              <a:t>Criminal Procedure and Investigations Act 1996 (CPIA)</a:t>
            </a:r>
          </a:p>
          <a:p>
            <a:pPr>
              <a:buFont typeface="Arial" panose="020B0604020202020204" pitchFamily="34" charset="0"/>
              <a:buChar char="•"/>
            </a:pPr>
            <a:r>
              <a:rPr lang="en-GB" sz="2000" b="0" i="0" dirty="0">
                <a:effectLst/>
                <a:latin typeface="Gotham"/>
              </a:rPr>
              <a:t>Regulation of Investigatory Powers 2000 (RIPA)</a:t>
            </a:r>
          </a:p>
          <a:p>
            <a:pPr>
              <a:buFont typeface="Arial" panose="020B0604020202020204" pitchFamily="34" charset="0"/>
              <a:buChar char="•"/>
            </a:pPr>
            <a:r>
              <a:rPr lang="en-GB" sz="2000" b="0" i="0" dirty="0">
                <a:effectLst/>
                <a:latin typeface="Gotham"/>
              </a:rPr>
              <a:t>Police and Criminal Evidence Act 1984 (PACE)</a:t>
            </a:r>
          </a:p>
          <a:p>
            <a:pPr>
              <a:buFont typeface="Arial" panose="020B0604020202020204" pitchFamily="34" charset="0"/>
              <a:buChar char="•"/>
            </a:pPr>
            <a:r>
              <a:rPr lang="en-GB" sz="2000" b="0" i="0" dirty="0">
                <a:effectLst/>
                <a:latin typeface="Gotham"/>
              </a:rPr>
              <a:t>Human Rights Act 1998 (HRA)</a:t>
            </a:r>
          </a:p>
          <a:p>
            <a:pPr>
              <a:buFont typeface="Arial" panose="020B0604020202020204" pitchFamily="34" charset="0"/>
              <a:buChar char="•"/>
            </a:pPr>
            <a:r>
              <a:rPr lang="en-GB" sz="2000" b="0" i="0" dirty="0">
                <a:effectLst/>
                <a:latin typeface="Gotham"/>
              </a:rPr>
              <a:t>Equality Act 2010</a:t>
            </a:r>
          </a:p>
          <a:p>
            <a:pPr>
              <a:buFont typeface="Arial" panose="020B0604020202020204" pitchFamily="34" charset="0"/>
              <a:buChar char="•"/>
            </a:pPr>
            <a:r>
              <a:rPr lang="en-GB" sz="2000" b="0" i="0" dirty="0">
                <a:effectLst/>
                <a:latin typeface="Gotham"/>
              </a:rPr>
              <a:t>Youth Justice and Criminal Evidence Act 1999 (YJCEA)</a:t>
            </a:r>
          </a:p>
          <a:p>
            <a:endParaRPr lang="en-US" sz="1700" dirty="0"/>
          </a:p>
        </p:txBody>
      </p:sp>
      <p:sp>
        <p:nvSpPr>
          <p:cNvPr id="8207" name="Rectangle 8206">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09" name="Rectangle 8208">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194" name="Picture 2" descr="Criminal Procedure and Investigations Act 1996 (s. 23 (1)): code of  practice: Amazon.co.uk: Great Britain: Home Office, Great Britain:  Department for Constitutional Affairs: 9780113413034: Books">
            <a:extLst>
              <a:ext uri="{FF2B5EF4-FFF2-40B4-BE49-F238E27FC236}">
                <a16:creationId xmlns:a16="http://schemas.microsoft.com/office/drawing/2014/main" id="{81A820F7-E132-3F22-90E3-0B1D9466019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2771" b="19615"/>
          <a:stretch/>
        </p:blipFill>
        <p:spPr bwMode="auto">
          <a:xfrm>
            <a:off x="5977788" y="799352"/>
            <a:ext cx="5425410" cy="52592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126904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icture containing text, sky, outdoor, silhouette&#10;&#10;Description automatically generated">
            <a:extLst>
              <a:ext uri="{FF2B5EF4-FFF2-40B4-BE49-F238E27FC236}">
                <a16:creationId xmlns:a16="http://schemas.microsoft.com/office/drawing/2014/main" id="{27C766DE-5A6F-47BB-A75B-0A869F5FF5B1}"/>
              </a:ext>
            </a:extLst>
          </p:cNvPr>
          <p:cNvPicPr>
            <a:picLocks noChangeAspect="1"/>
          </p:cNvPicPr>
          <p:nvPr/>
        </p:nvPicPr>
        <p:blipFill rotWithShape="1">
          <a:blip r:embed="rId3">
            <a:extLst>
              <a:ext uri="{28A0092B-C50C-407E-A947-70E740481C1C}">
                <a14:useLocalDpi xmlns:a14="http://schemas.microsoft.com/office/drawing/2010/main" val="0"/>
              </a:ext>
            </a:extLst>
          </a:blip>
          <a:srcRect l="13270" t="9091" r="22094"/>
          <a:stretch/>
        </p:blipFill>
        <p:spPr>
          <a:xfrm>
            <a:off x="3523488" y="10"/>
            <a:ext cx="8668512" cy="6857990"/>
          </a:xfrm>
          <a:prstGeom prst="rect">
            <a:avLst/>
          </a:prstGeom>
        </p:spPr>
      </p:pic>
      <p:sp>
        <p:nvSpPr>
          <p:cNvPr id="17" name="Rectangle 16">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bg1"/>
              </a:gs>
              <a:gs pos="33000">
                <a:schemeClr val="bg1">
                  <a:alpha val="64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id="{D11BBBE3-89BD-4392-B5CB-F459ACD19BC8}"/>
              </a:ext>
            </a:extLst>
          </p:cNvPr>
          <p:cNvSpPr txBox="1"/>
          <p:nvPr/>
        </p:nvSpPr>
        <p:spPr>
          <a:xfrm>
            <a:off x="481029" y="648199"/>
            <a:ext cx="3547274" cy="3204134"/>
          </a:xfrm>
          <a:prstGeom prst="rect">
            <a:avLst/>
          </a:prstGeom>
        </p:spPr>
        <p:txBody>
          <a:bodyPr vert="horz" lIns="91440" tIns="45720" rIns="91440" bIns="45720" rtlCol="0" anchor="b">
            <a:normAutofit/>
          </a:bodyPr>
          <a:lstStyle/>
          <a:p>
            <a:pPr fontAlgn="auto">
              <a:lnSpc>
                <a:spcPct val="90000"/>
              </a:lnSpc>
              <a:spcBef>
                <a:spcPct val="0"/>
              </a:spcBef>
              <a:spcAft>
                <a:spcPts val="600"/>
              </a:spcAft>
            </a:pPr>
            <a:br>
              <a:rPr lang="en-US" sz="3400" b="1" dirty="0">
                <a:latin typeface="+mj-lt"/>
                <a:ea typeface="+mj-ea"/>
                <a:cs typeface="+mj-cs"/>
              </a:rPr>
            </a:br>
            <a:r>
              <a:rPr lang="en-US" sz="3400" b="1" dirty="0">
                <a:latin typeface="+mj-lt"/>
                <a:ea typeface="+mj-ea"/>
                <a:cs typeface="+mj-cs"/>
              </a:rPr>
              <a:t>The Use of the </a:t>
            </a:r>
          </a:p>
          <a:p>
            <a:pPr fontAlgn="auto">
              <a:lnSpc>
                <a:spcPct val="90000"/>
              </a:lnSpc>
              <a:spcBef>
                <a:spcPct val="0"/>
              </a:spcBef>
              <a:spcAft>
                <a:spcPts val="600"/>
              </a:spcAft>
            </a:pPr>
            <a:r>
              <a:rPr lang="en-US" sz="3400" b="1" dirty="0">
                <a:latin typeface="+mj-lt"/>
                <a:ea typeface="+mj-ea"/>
                <a:cs typeface="+mj-cs"/>
              </a:rPr>
              <a:t>National Decision Model </a:t>
            </a:r>
            <a:br>
              <a:rPr lang="en-US" sz="3400" b="1" dirty="0">
                <a:latin typeface="+mj-lt"/>
                <a:ea typeface="+mj-ea"/>
                <a:cs typeface="+mj-cs"/>
              </a:rPr>
            </a:br>
            <a:endParaRPr lang="en-US" sz="3400" dirty="0">
              <a:latin typeface="+mj-lt"/>
              <a:ea typeface="+mj-ea"/>
              <a:cs typeface="+mj-cs"/>
            </a:endParaRPr>
          </a:p>
        </p:txBody>
      </p:sp>
      <p:sp>
        <p:nvSpPr>
          <p:cNvPr id="19" name="Rectangle 18">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1" name="Rectangle 20">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12010867"/>
      </p:ext>
    </p:extLst>
  </p:cSld>
  <p:clrMapOvr>
    <a:overrideClrMapping bg1="dk1" tx1="lt1" bg2="dk2" tx2="lt2" accent1="accent1" accent2="accent2" accent3="accent3" accent4="accent4" accent5="accent5" accent6="accent6" hlink="hlink" folHlink="folHlink"/>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DB0F83-4E20-5140-A1E1-A8F928FF1B00}"/>
              </a:ext>
            </a:extLst>
          </p:cNvPr>
          <p:cNvSpPr>
            <a:spLocks noGrp="1"/>
          </p:cNvSpPr>
          <p:nvPr>
            <p:ph type="title"/>
          </p:nvPr>
        </p:nvSpPr>
        <p:spPr>
          <a:xfrm>
            <a:off x="838200" y="585216"/>
            <a:ext cx="10515600" cy="1325563"/>
          </a:xfrm>
        </p:spPr>
        <p:txBody>
          <a:bodyPr>
            <a:normAutofit/>
          </a:bodyPr>
          <a:lstStyle/>
          <a:p>
            <a:r>
              <a:rPr lang="en-GB" b="1" dirty="0">
                <a:solidFill>
                  <a:schemeClr val="tx2"/>
                </a:solidFill>
              </a:rPr>
              <a:t>Discretion – what does it mean?</a:t>
            </a:r>
            <a:r>
              <a:rPr lang="en-GB" b="1" dirty="0">
                <a:solidFill>
                  <a:schemeClr val="bg1"/>
                </a:solidFill>
              </a:rPr>
              <a:t>? </a:t>
            </a:r>
          </a:p>
        </p:txBody>
      </p:sp>
      <p:pic>
        <p:nvPicPr>
          <p:cNvPr id="5" name="Picture 4" descr="Graphical user interface, text, application&#10;&#10;Description automatically generated">
            <a:extLst>
              <a:ext uri="{FF2B5EF4-FFF2-40B4-BE49-F238E27FC236}">
                <a16:creationId xmlns:a16="http://schemas.microsoft.com/office/drawing/2014/main" id="{545724C5-848D-AD41-980F-D3CB8559F148}"/>
              </a:ext>
            </a:extLst>
          </p:cNvPr>
          <p:cNvPicPr>
            <a:picLocks noChangeAspect="1"/>
          </p:cNvPicPr>
          <p:nvPr/>
        </p:nvPicPr>
        <p:blipFill rotWithShape="1">
          <a:blip r:embed="rId3"/>
          <a:srcRect r="10126" b="1"/>
          <a:stretch/>
        </p:blipFill>
        <p:spPr>
          <a:xfrm>
            <a:off x="548639" y="2281998"/>
            <a:ext cx="6236208" cy="3660185"/>
          </a:xfrm>
          <a:prstGeom prst="rect">
            <a:avLst/>
          </a:prstGeom>
        </p:spPr>
      </p:pic>
      <p:sp>
        <p:nvSpPr>
          <p:cNvPr id="3" name="Content Placeholder 2">
            <a:extLst>
              <a:ext uri="{FF2B5EF4-FFF2-40B4-BE49-F238E27FC236}">
                <a16:creationId xmlns:a16="http://schemas.microsoft.com/office/drawing/2014/main" id="{26550576-B408-264D-A7EB-B2502846331E}"/>
              </a:ext>
            </a:extLst>
          </p:cNvPr>
          <p:cNvSpPr>
            <a:spLocks noGrp="1"/>
          </p:cNvSpPr>
          <p:nvPr>
            <p:ph idx="1"/>
          </p:nvPr>
        </p:nvSpPr>
        <p:spPr>
          <a:xfrm>
            <a:off x="7546848" y="2516777"/>
            <a:ext cx="3803904" cy="3660185"/>
          </a:xfrm>
        </p:spPr>
        <p:txBody>
          <a:bodyPr anchor="ctr">
            <a:normAutofit/>
          </a:bodyPr>
          <a:lstStyle/>
          <a:p>
            <a:pPr marL="0" indent="0">
              <a:buNone/>
            </a:pPr>
            <a:r>
              <a:rPr lang="en-GB" sz="2200" dirty="0"/>
              <a:t>1. What does the word discretion mean to you? </a:t>
            </a:r>
          </a:p>
          <a:p>
            <a:pPr marL="0" indent="0">
              <a:buNone/>
            </a:pPr>
            <a:endParaRPr lang="en-GB" sz="2200" dirty="0">
              <a:effectLst/>
            </a:endParaRPr>
          </a:p>
          <a:p>
            <a:pPr marL="0" indent="0">
              <a:buNone/>
            </a:pPr>
            <a:r>
              <a:rPr lang="en-GB" sz="2200" dirty="0"/>
              <a:t>2. Why do the police have discretion in dealing with persons? </a:t>
            </a:r>
            <a:endParaRPr lang="en-GB" sz="2200" dirty="0">
              <a:effectLst/>
            </a:endParaRPr>
          </a:p>
          <a:p>
            <a:pPr marL="0" indent="0">
              <a:buNone/>
            </a:pPr>
            <a:endParaRPr lang="en-GB" sz="2200" dirty="0"/>
          </a:p>
        </p:txBody>
      </p:sp>
      <p:sp>
        <p:nvSpPr>
          <p:cNvPr id="8" name="TextBox 7">
            <a:extLst>
              <a:ext uri="{FF2B5EF4-FFF2-40B4-BE49-F238E27FC236}">
                <a16:creationId xmlns:a16="http://schemas.microsoft.com/office/drawing/2014/main" id="{8A956681-D3D2-4548-9204-9FD68CEB5C58}"/>
              </a:ext>
            </a:extLst>
          </p:cNvPr>
          <p:cNvSpPr txBox="1"/>
          <p:nvPr/>
        </p:nvSpPr>
        <p:spPr>
          <a:xfrm>
            <a:off x="8599662" y="6141197"/>
            <a:ext cx="6099586" cy="369332"/>
          </a:xfrm>
          <a:prstGeom prst="rect">
            <a:avLst/>
          </a:prstGeom>
          <a:noFill/>
        </p:spPr>
        <p:txBody>
          <a:bodyPr wrap="square">
            <a:spAutoFit/>
          </a:bodyPr>
          <a:lstStyle/>
          <a:p>
            <a:r>
              <a:rPr lang="en-GB" dirty="0"/>
              <a:t>(College of Policing, 2021) </a:t>
            </a:r>
          </a:p>
        </p:txBody>
      </p:sp>
    </p:spTree>
    <p:extLst>
      <p:ext uri="{BB962C8B-B14F-4D97-AF65-F5344CB8AC3E}">
        <p14:creationId xmlns:p14="http://schemas.microsoft.com/office/powerpoint/2010/main" val="2151594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0F4023-DFCC-AD46-A6CA-C1BDC6C5B657}"/>
              </a:ext>
            </a:extLst>
          </p:cNvPr>
          <p:cNvSpPr>
            <a:spLocks noGrp="1"/>
          </p:cNvSpPr>
          <p:nvPr>
            <p:ph type="title"/>
          </p:nvPr>
        </p:nvSpPr>
        <p:spPr>
          <a:xfrm>
            <a:off x="170936" y="-86497"/>
            <a:ext cx="10515600" cy="1325563"/>
          </a:xfrm>
        </p:spPr>
        <p:txBody>
          <a:bodyPr/>
          <a:lstStyle/>
          <a:p>
            <a:r>
              <a:rPr lang="en-GB" b="1" u="sng" dirty="0"/>
              <a:t>The National Decision Model (NDM)</a:t>
            </a:r>
          </a:p>
        </p:txBody>
      </p:sp>
      <p:pic>
        <p:nvPicPr>
          <p:cNvPr id="15362" name="Picture 2">
            <a:extLst>
              <a:ext uri="{FF2B5EF4-FFF2-40B4-BE49-F238E27FC236}">
                <a16:creationId xmlns:a16="http://schemas.microsoft.com/office/drawing/2014/main" id="{3F9E8189-5FFF-9046-9379-78F61955637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9324" y="967683"/>
            <a:ext cx="9354066" cy="5733138"/>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00A0BDB8-40B3-A448-AFA8-D9788C448CBD}"/>
              </a:ext>
            </a:extLst>
          </p:cNvPr>
          <p:cNvSpPr txBox="1"/>
          <p:nvPr/>
        </p:nvSpPr>
        <p:spPr>
          <a:xfrm>
            <a:off x="7970108" y="1396314"/>
            <a:ext cx="3917092" cy="4801314"/>
          </a:xfrm>
          <a:prstGeom prst="rect">
            <a:avLst/>
          </a:prstGeom>
          <a:noFill/>
        </p:spPr>
        <p:txBody>
          <a:bodyPr wrap="square" rtlCol="0">
            <a:spAutoFit/>
          </a:bodyPr>
          <a:lstStyle/>
          <a:p>
            <a:pPr marL="285750" indent="-285750">
              <a:buFont typeface="Arial" panose="020B0604020202020204" pitchFamily="34" charset="0"/>
              <a:buChar char="•"/>
            </a:pPr>
            <a:r>
              <a:rPr lang="en-GB" dirty="0"/>
              <a:t>Helps everyone in policing make decisions </a:t>
            </a:r>
          </a:p>
          <a:p>
            <a:endParaRPr lang="en-GB" dirty="0"/>
          </a:p>
          <a:p>
            <a:pPr marL="285750" indent="-285750">
              <a:buFont typeface="Arial" panose="020B0604020202020204" pitchFamily="34" charset="0"/>
              <a:buChar char="•"/>
            </a:pPr>
            <a:r>
              <a:rPr lang="en-GB" dirty="0"/>
              <a:t>Provides a framework in which decisions can be examined and challenged </a:t>
            </a:r>
          </a:p>
          <a:p>
            <a:endParaRPr lang="en-GB" dirty="0"/>
          </a:p>
          <a:p>
            <a:pPr marL="285750" indent="-285750">
              <a:buFont typeface="Arial" panose="020B0604020202020204" pitchFamily="34" charset="0"/>
              <a:buChar char="•"/>
            </a:pPr>
            <a:r>
              <a:rPr lang="en-GB" dirty="0"/>
              <a:t>Encourages officers and staff to act in accordance with the Code of Ethics and use their discretion where appropriate</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Reduces risk aversion and weighs the balance of resourcing against demand, threat and risk</a:t>
            </a:r>
          </a:p>
          <a:p>
            <a:endParaRPr lang="en-GB" dirty="0"/>
          </a:p>
          <a:p>
            <a:endParaRPr lang="en-GB" dirty="0"/>
          </a:p>
        </p:txBody>
      </p:sp>
    </p:spTree>
    <p:extLst>
      <p:ext uri="{BB962C8B-B14F-4D97-AF65-F5344CB8AC3E}">
        <p14:creationId xmlns:p14="http://schemas.microsoft.com/office/powerpoint/2010/main" val="119569818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raphical user interface, application&#10;&#10;Description automatically generated with medium confidence">
            <a:extLst>
              <a:ext uri="{FF2B5EF4-FFF2-40B4-BE49-F238E27FC236}">
                <a16:creationId xmlns:a16="http://schemas.microsoft.com/office/drawing/2014/main" id="{8385B29D-E62A-5946-8E5C-97CD8B355ABA}"/>
              </a:ext>
            </a:extLst>
          </p:cNvPr>
          <p:cNvPicPr>
            <a:picLocks noChangeAspect="1"/>
          </p:cNvPicPr>
          <p:nvPr/>
        </p:nvPicPr>
        <p:blipFill>
          <a:blip r:embed="rId3"/>
          <a:stretch>
            <a:fillRect/>
          </a:stretch>
        </p:blipFill>
        <p:spPr>
          <a:xfrm>
            <a:off x="528954" y="519619"/>
            <a:ext cx="10905066" cy="5316220"/>
          </a:xfrm>
          <a:prstGeom prst="rect">
            <a:avLst/>
          </a:prstGeom>
          <a:ln>
            <a:noFill/>
          </a:ln>
        </p:spPr>
      </p:pic>
    </p:spTree>
    <p:extLst>
      <p:ext uri="{BB962C8B-B14F-4D97-AF65-F5344CB8AC3E}">
        <p14:creationId xmlns:p14="http://schemas.microsoft.com/office/powerpoint/2010/main" val="231926164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AA1607-7447-394A-84F3-A97FB16109A3}"/>
              </a:ext>
            </a:extLst>
          </p:cNvPr>
          <p:cNvSpPr>
            <a:spLocks noGrp="1"/>
          </p:cNvSpPr>
          <p:nvPr>
            <p:ph type="title"/>
          </p:nvPr>
        </p:nvSpPr>
        <p:spPr>
          <a:xfrm>
            <a:off x="838200" y="585216"/>
            <a:ext cx="10515600" cy="1325563"/>
          </a:xfrm>
        </p:spPr>
        <p:txBody>
          <a:bodyPr>
            <a:normAutofit/>
          </a:bodyPr>
          <a:lstStyle/>
          <a:p>
            <a:r>
              <a:rPr lang="en-GB" dirty="0"/>
              <a:t>What are Human Rights?</a:t>
            </a:r>
          </a:p>
        </p:txBody>
      </p:sp>
      <p:pic>
        <p:nvPicPr>
          <p:cNvPr id="2050" name="Picture 2" descr="Introduction to Human Rights - UK Human Rights Blog">
            <a:extLst>
              <a:ext uri="{FF2B5EF4-FFF2-40B4-BE49-F238E27FC236}">
                <a16:creationId xmlns:a16="http://schemas.microsoft.com/office/drawing/2014/main" id="{19A99E25-BA09-6341-9AD4-35374ABF415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3745"/>
          <a:stretch/>
        </p:blipFill>
        <p:spPr bwMode="auto">
          <a:xfrm>
            <a:off x="841248" y="2516777"/>
            <a:ext cx="2220607" cy="2334623"/>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DCEF945E-169B-444B-9475-611C26DC0E1A}"/>
              </a:ext>
            </a:extLst>
          </p:cNvPr>
          <p:cNvSpPr>
            <a:spLocks noGrp="1"/>
          </p:cNvSpPr>
          <p:nvPr>
            <p:ph idx="1"/>
          </p:nvPr>
        </p:nvSpPr>
        <p:spPr>
          <a:xfrm>
            <a:off x="3117273" y="1503219"/>
            <a:ext cx="8233479" cy="4673744"/>
          </a:xfrm>
        </p:spPr>
        <p:txBody>
          <a:bodyPr anchor="ctr">
            <a:normAutofit fontScale="85000" lnSpcReduction="20000"/>
          </a:bodyPr>
          <a:lstStyle/>
          <a:p>
            <a:pPr marL="0" indent="0">
              <a:buNone/>
            </a:pPr>
            <a:r>
              <a:rPr lang="en-GB" sz="2400" dirty="0"/>
              <a:t>There are 16 basic rights in the Human Rights Act 1998 – all taken from the European Convention on Human Rights </a:t>
            </a:r>
          </a:p>
          <a:p>
            <a:pPr marL="0" indent="0">
              <a:buNone/>
            </a:pPr>
            <a:endParaRPr lang="en-GB" sz="2400" dirty="0"/>
          </a:p>
          <a:p>
            <a:pPr marL="0" indent="0">
              <a:buNone/>
            </a:pPr>
            <a:r>
              <a:rPr lang="en-GB" sz="2400" b="1" u="sng" dirty="0"/>
              <a:t>They can be grouped into three broad types: </a:t>
            </a:r>
          </a:p>
          <a:p>
            <a:pPr marL="0" indent="0">
              <a:buNone/>
            </a:pPr>
            <a:endParaRPr lang="en-GB" sz="2400" dirty="0"/>
          </a:p>
          <a:p>
            <a:pPr marL="0" indent="0">
              <a:buNone/>
            </a:pPr>
            <a:r>
              <a:rPr lang="en-GB" sz="2400" b="1" u="sng" dirty="0"/>
              <a:t>Absolute rights </a:t>
            </a:r>
            <a:r>
              <a:rPr lang="en-GB" sz="2400" dirty="0"/>
              <a:t>– such as the right to protection from torture and inhuman and degrading treatment (Article 3). The state can never withhold or take away these rights. </a:t>
            </a:r>
          </a:p>
          <a:p>
            <a:pPr marL="0" indent="0">
              <a:buNone/>
            </a:pPr>
            <a:endParaRPr lang="en-GB" sz="2400" dirty="0"/>
          </a:p>
          <a:p>
            <a:pPr marL="0" indent="0">
              <a:buNone/>
            </a:pPr>
            <a:r>
              <a:rPr lang="en-GB" sz="2400" b="1" u="sng" dirty="0"/>
              <a:t>Limited rights </a:t>
            </a:r>
            <a:r>
              <a:rPr lang="en-GB" sz="2400" dirty="0"/>
              <a:t>– such as the right to liberty (Article 5). These rights may be limited under explicit and finite circumstances. </a:t>
            </a:r>
          </a:p>
          <a:p>
            <a:pPr marL="0" indent="0">
              <a:buNone/>
            </a:pPr>
            <a:endParaRPr lang="en-GB" sz="2400" dirty="0"/>
          </a:p>
          <a:p>
            <a:pPr marL="0" indent="0">
              <a:buNone/>
            </a:pPr>
            <a:r>
              <a:rPr lang="en-GB" sz="2400" b="1" u="sng" dirty="0"/>
              <a:t>Qualified rights </a:t>
            </a:r>
            <a:r>
              <a:rPr lang="en-GB" sz="2400" dirty="0"/>
              <a:t>– rights which require a balance between the rights of the individual and the needs of the wider community or state interest. These include: the right to respect for private and family life (Article 8) </a:t>
            </a:r>
          </a:p>
          <a:p>
            <a:endParaRPr lang="en-GB" sz="1200" dirty="0"/>
          </a:p>
        </p:txBody>
      </p:sp>
    </p:spTree>
    <p:extLst>
      <p:ext uri="{BB962C8B-B14F-4D97-AF65-F5344CB8AC3E}">
        <p14:creationId xmlns:p14="http://schemas.microsoft.com/office/powerpoint/2010/main" val="205722878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578A60-6FE7-C04A-E354-CBC9FF345889}"/>
              </a:ext>
            </a:extLst>
          </p:cNvPr>
          <p:cNvSpPr>
            <a:spLocks noGrp="1"/>
          </p:cNvSpPr>
          <p:nvPr>
            <p:ph type="title"/>
          </p:nvPr>
        </p:nvSpPr>
        <p:spPr/>
        <p:txBody>
          <a:bodyPr/>
          <a:lstStyle/>
          <a:p>
            <a:r>
              <a:rPr lang="en-GB" dirty="0"/>
              <a:t>TASK- In groups….</a:t>
            </a:r>
          </a:p>
        </p:txBody>
      </p:sp>
      <p:sp>
        <p:nvSpPr>
          <p:cNvPr id="4" name="Content Placeholder 3">
            <a:extLst>
              <a:ext uri="{FF2B5EF4-FFF2-40B4-BE49-F238E27FC236}">
                <a16:creationId xmlns:a16="http://schemas.microsoft.com/office/drawing/2014/main" id="{30D81401-FE67-78D4-9B8E-E0671565238D}"/>
              </a:ext>
            </a:extLst>
          </p:cNvPr>
          <p:cNvSpPr txBox="1">
            <a:spLocks noGrp="1"/>
          </p:cNvSpPr>
          <p:nvPr>
            <p:ph idx="1"/>
          </p:nvPr>
        </p:nvSpPr>
        <p:spPr>
          <a:xfrm>
            <a:off x="616527" y="758825"/>
            <a:ext cx="10515600" cy="7060394"/>
          </a:xfrm>
          <a:prstGeom prst="rect">
            <a:avLst/>
          </a:prstGeom>
          <a:noFill/>
        </p:spPr>
        <p:txBody>
          <a:bodyPr wrap="square" rtlCol="0">
            <a:spAutoFit/>
          </a:bodyPr>
          <a:lstStyle/>
          <a:p>
            <a:pPr marL="0" indent="0">
              <a:buNone/>
            </a:pPr>
            <a:endParaRPr lang="en-GB" b="1" dirty="0"/>
          </a:p>
          <a:p>
            <a:endParaRPr lang="en-GB" b="1" dirty="0"/>
          </a:p>
          <a:p>
            <a:pPr marL="0" indent="0">
              <a:buNone/>
            </a:pPr>
            <a:r>
              <a:rPr lang="en-GB" b="1" dirty="0"/>
              <a:t>Research the 16 basic Human Rights within the groups:-</a:t>
            </a:r>
          </a:p>
          <a:p>
            <a:r>
              <a:rPr lang="en-GB" b="1" dirty="0"/>
              <a:t>GROUP 1- Absolute rights</a:t>
            </a:r>
          </a:p>
          <a:p>
            <a:r>
              <a:rPr lang="en-GB" b="1" dirty="0"/>
              <a:t>GROUP 2- Limited rights</a:t>
            </a:r>
          </a:p>
          <a:p>
            <a:r>
              <a:rPr lang="en-GB" b="1" dirty="0"/>
              <a:t>GROUP 3- Qualified rights</a:t>
            </a:r>
          </a:p>
          <a:p>
            <a:r>
              <a:rPr lang="en-GB" b="1" dirty="0"/>
              <a:t>List a summary of the Human Right along with the article number</a:t>
            </a:r>
          </a:p>
          <a:p>
            <a:endParaRPr lang="en-GB" b="1" dirty="0"/>
          </a:p>
          <a:p>
            <a:r>
              <a:rPr lang="en-GB" b="1" dirty="0"/>
              <a:t>Each group is to note these down on a PP and email to:- s.france@uwtsd.ac.uk</a:t>
            </a:r>
          </a:p>
          <a:p>
            <a:endParaRPr lang="en-GB" b="1" dirty="0"/>
          </a:p>
          <a:p>
            <a:endParaRPr lang="en-GB" b="1" dirty="0"/>
          </a:p>
          <a:p>
            <a:endParaRPr lang="en-GB" b="1" dirty="0"/>
          </a:p>
          <a:p>
            <a:endParaRPr lang="en-GB" b="1" dirty="0"/>
          </a:p>
        </p:txBody>
      </p:sp>
      <p:pic>
        <p:nvPicPr>
          <p:cNvPr id="5" name="Picture 2" descr="Introduction to Human Rights - UK Human Rights Blog">
            <a:extLst>
              <a:ext uri="{FF2B5EF4-FFF2-40B4-BE49-F238E27FC236}">
                <a16:creationId xmlns:a16="http://schemas.microsoft.com/office/drawing/2014/main" id="{FE961B43-BE68-33EC-2FC1-7E3A0D4AF68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3745"/>
          <a:stretch/>
        </p:blipFill>
        <p:spPr bwMode="auto">
          <a:xfrm>
            <a:off x="9971393" y="55286"/>
            <a:ext cx="2220607" cy="23346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257826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C8CBE1-4B26-FF51-B7C0-077790921878}"/>
              </a:ext>
            </a:extLst>
          </p:cNvPr>
          <p:cNvSpPr>
            <a:spLocks noGrp="1"/>
          </p:cNvSpPr>
          <p:nvPr>
            <p:ph type="ctrTitle"/>
          </p:nvPr>
        </p:nvSpPr>
        <p:spPr/>
        <p:txBody>
          <a:bodyPr/>
          <a:lstStyle/>
          <a:p>
            <a:r>
              <a:rPr lang="en-GB" dirty="0"/>
              <a:t>Qualified rights </a:t>
            </a:r>
          </a:p>
        </p:txBody>
      </p:sp>
      <p:sp>
        <p:nvSpPr>
          <p:cNvPr id="3" name="Subtitle 2">
            <a:extLst>
              <a:ext uri="{FF2B5EF4-FFF2-40B4-BE49-F238E27FC236}">
                <a16:creationId xmlns:a16="http://schemas.microsoft.com/office/drawing/2014/main" id="{6A400316-17B2-AD49-1A27-B728AC12E129}"/>
              </a:ext>
            </a:extLst>
          </p:cNvPr>
          <p:cNvSpPr>
            <a:spLocks noGrp="1"/>
          </p:cNvSpPr>
          <p:nvPr>
            <p:ph type="subTitle" idx="1"/>
          </p:nvPr>
        </p:nvSpPr>
        <p:spPr/>
        <p:txBody>
          <a:bodyPr/>
          <a:lstStyle/>
          <a:p>
            <a:r>
              <a:rPr lang="en-GB" dirty="0"/>
              <a:t>Sadie and Hannah </a:t>
            </a:r>
          </a:p>
        </p:txBody>
      </p:sp>
    </p:spTree>
    <p:extLst>
      <p:ext uri="{BB962C8B-B14F-4D97-AF65-F5344CB8AC3E}">
        <p14:creationId xmlns:p14="http://schemas.microsoft.com/office/powerpoint/2010/main" val="390149538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E31115-876F-38C1-70D6-61F49E425448}"/>
              </a:ext>
            </a:extLst>
          </p:cNvPr>
          <p:cNvSpPr>
            <a:spLocks noGrp="1"/>
          </p:cNvSpPr>
          <p:nvPr>
            <p:ph type="title"/>
          </p:nvPr>
        </p:nvSpPr>
        <p:spPr>
          <a:xfrm>
            <a:off x="454468" y="495295"/>
            <a:ext cx="8596668" cy="1320800"/>
          </a:xfrm>
        </p:spPr>
        <p:txBody>
          <a:bodyPr/>
          <a:lstStyle/>
          <a:p>
            <a:r>
              <a:rPr lang="en-GB" dirty="0"/>
              <a:t>What are qualified rights?</a:t>
            </a:r>
          </a:p>
        </p:txBody>
      </p:sp>
      <p:sp>
        <p:nvSpPr>
          <p:cNvPr id="3" name="Content Placeholder 2">
            <a:extLst>
              <a:ext uri="{FF2B5EF4-FFF2-40B4-BE49-F238E27FC236}">
                <a16:creationId xmlns:a16="http://schemas.microsoft.com/office/drawing/2014/main" id="{965B0274-9487-116D-AFD1-FEF75A939504}"/>
              </a:ext>
            </a:extLst>
          </p:cNvPr>
          <p:cNvSpPr>
            <a:spLocks noGrp="1"/>
          </p:cNvSpPr>
          <p:nvPr>
            <p:ph idx="1"/>
          </p:nvPr>
        </p:nvSpPr>
        <p:spPr>
          <a:xfrm>
            <a:off x="454468" y="1411761"/>
            <a:ext cx="8596668" cy="2158999"/>
          </a:xfrm>
        </p:spPr>
        <p:txBody>
          <a:bodyPr>
            <a:normAutofit fontScale="85000" lnSpcReduction="20000"/>
          </a:bodyPr>
          <a:lstStyle/>
          <a:p>
            <a:r>
              <a:rPr lang="en-GB" dirty="0"/>
              <a:t>The right to respect for private and family life, home and correspondence </a:t>
            </a:r>
          </a:p>
          <a:p>
            <a:r>
              <a:rPr lang="en-GB" dirty="0"/>
              <a:t>The right to freedom of thought, conscious and religion </a:t>
            </a:r>
          </a:p>
          <a:p>
            <a:r>
              <a:rPr lang="en-GB" dirty="0"/>
              <a:t>The right to freedom of expression  </a:t>
            </a:r>
          </a:p>
          <a:p>
            <a:r>
              <a:rPr lang="en-GB" dirty="0"/>
              <a:t>The right to freedom of assembly and association </a:t>
            </a:r>
          </a:p>
          <a:p>
            <a:r>
              <a:rPr lang="en-GB" dirty="0"/>
              <a:t>The right to protection of property </a:t>
            </a:r>
          </a:p>
        </p:txBody>
      </p:sp>
      <p:sp>
        <p:nvSpPr>
          <p:cNvPr id="4" name="TextBox 3">
            <a:extLst>
              <a:ext uri="{FF2B5EF4-FFF2-40B4-BE49-F238E27FC236}">
                <a16:creationId xmlns:a16="http://schemas.microsoft.com/office/drawing/2014/main" id="{F0E81344-715D-2889-16DC-CCE4AD247BED}"/>
              </a:ext>
            </a:extLst>
          </p:cNvPr>
          <p:cNvSpPr txBox="1"/>
          <p:nvPr/>
        </p:nvSpPr>
        <p:spPr>
          <a:xfrm>
            <a:off x="383348" y="4366739"/>
            <a:ext cx="9042400" cy="1477328"/>
          </a:xfrm>
          <a:prstGeom prst="rect">
            <a:avLst/>
          </a:prstGeom>
          <a:noFill/>
        </p:spPr>
        <p:txBody>
          <a:bodyPr wrap="square" rtlCol="0">
            <a:spAutoFit/>
          </a:bodyPr>
          <a:lstStyle/>
          <a:p>
            <a:r>
              <a:rPr lang="en-GB" dirty="0"/>
              <a:t>Qualified rights are those requiring a balance between the rights of the individual and the needs of another or of the wider community for example when your right to free may have to be restricted to protect someone else’s right to privacy this includes articles 8,9,10 and 11 </a:t>
            </a:r>
          </a:p>
          <a:p>
            <a:endParaRPr lang="en-GB" dirty="0"/>
          </a:p>
        </p:txBody>
      </p:sp>
      <p:sp>
        <p:nvSpPr>
          <p:cNvPr id="5" name="Title 1">
            <a:extLst>
              <a:ext uri="{FF2B5EF4-FFF2-40B4-BE49-F238E27FC236}">
                <a16:creationId xmlns:a16="http://schemas.microsoft.com/office/drawing/2014/main" id="{7FC9345F-6DC7-4521-A831-19EB6B4A7556}"/>
              </a:ext>
            </a:extLst>
          </p:cNvPr>
          <p:cNvSpPr txBox="1">
            <a:spLocks/>
          </p:cNvSpPr>
          <p:nvPr/>
        </p:nvSpPr>
        <p:spPr>
          <a:xfrm>
            <a:off x="454468" y="3606801"/>
            <a:ext cx="8596668" cy="132080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dirty="0"/>
              <a:t>In summary </a:t>
            </a:r>
          </a:p>
        </p:txBody>
      </p:sp>
    </p:spTree>
    <p:extLst>
      <p:ext uri="{BB962C8B-B14F-4D97-AF65-F5344CB8AC3E}">
        <p14:creationId xmlns:p14="http://schemas.microsoft.com/office/powerpoint/2010/main" val="73738390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25">
            <a:extLst>
              <a:ext uri="{FF2B5EF4-FFF2-40B4-BE49-F238E27FC236}">
                <a16:creationId xmlns:a16="http://schemas.microsoft.com/office/drawing/2014/main" id="{94AE1330-69D9-92BE-2EE2-57DBBDDA3F86}"/>
              </a:ext>
            </a:extLst>
          </p:cNvPr>
          <p:cNvPicPr>
            <a:picLocks noChangeAspect="1"/>
          </p:cNvPicPr>
          <p:nvPr/>
        </p:nvPicPr>
        <p:blipFill>
          <a:blip r:embed="rId2"/>
          <a:srcRect r="2" b="12584"/>
          <a:stretch/>
        </p:blipFill>
        <p:spPr>
          <a:xfrm>
            <a:off x="1515390" y="285631"/>
            <a:ext cx="10676610" cy="6579963"/>
          </a:xfrm>
          <a:custGeom>
            <a:avLst/>
            <a:gdLst/>
            <a:ahLst/>
            <a:cxnLst/>
            <a:rect l="l" t="t" r="r" b="b"/>
            <a:pathLst>
              <a:path w="10676610" h="6579963">
                <a:moveTo>
                  <a:pt x="10676610" y="0"/>
                </a:moveTo>
                <a:lnTo>
                  <a:pt x="10676610" y="6579963"/>
                </a:lnTo>
                <a:lnTo>
                  <a:pt x="215405" y="6579963"/>
                </a:lnTo>
                <a:lnTo>
                  <a:pt x="109891" y="3558470"/>
                </a:lnTo>
                <a:lnTo>
                  <a:pt x="114183" y="3547036"/>
                </a:lnTo>
                <a:lnTo>
                  <a:pt x="109134" y="3537986"/>
                </a:lnTo>
                <a:lnTo>
                  <a:pt x="21" y="413402"/>
                </a:lnTo>
                <a:cubicBezTo>
                  <a:pt x="-317" y="402839"/>
                  <a:pt x="3640" y="393132"/>
                  <a:pt x="10323" y="385965"/>
                </a:cubicBezTo>
                <a:lnTo>
                  <a:pt x="36752" y="373879"/>
                </a:lnTo>
                <a:lnTo>
                  <a:pt x="36670" y="371555"/>
                </a:lnTo>
                <a:lnTo>
                  <a:pt x="636157" y="350620"/>
                </a:lnTo>
                <a:lnTo>
                  <a:pt x="651351" y="345898"/>
                </a:lnTo>
                <a:cubicBezTo>
                  <a:pt x="659514" y="343866"/>
                  <a:pt x="670765" y="341853"/>
                  <a:pt x="687848" y="340411"/>
                </a:cubicBezTo>
                <a:cubicBezTo>
                  <a:pt x="730857" y="352898"/>
                  <a:pt x="784876" y="317244"/>
                  <a:pt x="838376" y="334185"/>
                </a:cubicBezTo>
                <a:cubicBezTo>
                  <a:pt x="857833" y="338062"/>
                  <a:pt x="916739" y="335648"/>
                  <a:pt x="927065" y="326415"/>
                </a:cubicBezTo>
                <a:cubicBezTo>
                  <a:pt x="939179" y="324105"/>
                  <a:pt x="953810" y="326801"/>
                  <a:pt x="958597" y="317111"/>
                </a:cubicBezTo>
                <a:cubicBezTo>
                  <a:pt x="966910" y="305372"/>
                  <a:pt x="1011465" y="321701"/>
                  <a:pt x="1004086" y="308390"/>
                </a:cubicBezTo>
                <a:cubicBezTo>
                  <a:pt x="1035684" y="319543"/>
                  <a:pt x="1057648" y="294809"/>
                  <a:pt x="1082697" y="288077"/>
                </a:cubicBezTo>
                <a:lnTo>
                  <a:pt x="1158774" y="277846"/>
                </a:lnTo>
                <a:lnTo>
                  <a:pt x="1210048" y="274589"/>
                </a:lnTo>
                <a:lnTo>
                  <a:pt x="1217504" y="274619"/>
                </a:lnTo>
                <a:lnTo>
                  <a:pt x="1279438" y="282825"/>
                </a:lnTo>
                <a:cubicBezTo>
                  <a:pt x="1280807" y="280883"/>
                  <a:pt x="1282678" y="279057"/>
                  <a:pt x="1284995" y="277409"/>
                </a:cubicBezTo>
                <a:lnTo>
                  <a:pt x="1304103" y="271419"/>
                </a:lnTo>
                <a:lnTo>
                  <a:pt x="1320851" y="277066"/>
                </a:lnTo>
                <a:lnTo>
                  <a:pt x="1398646" y="285458"/>
                </a:lnTo>
                <a:lnTo>
                  <a:pt x="1512242" y="291726"/>
                </a:lnTo>
                <a:lnTo>
                  <a:pt x="1529578" y="297530"/>
                </a:lnTo>
                <a:cubicBezTo>
                  <a:pt x="1568880" y="303194"/>
                  <a:pt x="1615727" y="294263"/>
                  <a:pt x="1641181" y="309295"/>
                </a:cubicBezTo>
                <a:lnTo>
                  <a:pt x="1699541" y="309677"/>
                </a:lnTo>
                <a:lnTo>
                  <a:pt x="1705819" y="303600"/>
                </a:lnTo>
                <a:lnTo>
                  <a:pt x="1723075" y="304544"/>
                </a:lnTo>
                <a:lnTo>
                  <a:pt x="1727673" y="303512"/>
                </a:lnTo>
                <a:cubicBezTo>
                  <a:pt x="1736444" y="301512"/>
                  <a:pt x="1745153" y="299743"/>
                  <a:pt x="1754015" y="298880"/>
                </a:cubicBezTo>
                <a:cubicBezTo>
                  <a:pt x="1753270" y="304436"/>
                  <a:pt x="1755431" y="307822"/>
                  <a:pt x="1759313" y="309819"/>
                </a:cubicBezTo>
                <a:lnTo>
                  <a:pt x="1767173" y="311124"/>
                </a:lnTo>
                <a:lnTo>
                  <a:pt x="2053052" y="301141"/>
                </a:lnTo>
                <a:lnTo>
                  <a:pt x="2077203" y="290088"/>
                </a:lnTo>
                <a:lnTo>
                  <a:pt x="2153281" y="279856"/>
                </a:lnTo>
                <a:lnTo>
                  <a:pt x="2204556" y="276599"/>
                </a:lnTo>
                <a:lnTo>
                  <a:pt x="2212012" y="276629"/>
                </a:lnTo>
                <a:lnTo>
                  <a:pt x="2273947" y="284835"/>
                </a:lnTo>
                <a:cubicBezTo>
                  <a:pt x="2275315" y="282895"/>
                  <a:pt x="2277186" y="281068"/>
                  <a:pt x="2279503" y="279419"/>
                </a:cubicBezTo>
                <a:lnTo>
                  <a:pt x="2298611" y="273429"/>
                </a:lnTo>
                <a:lnTo>
                  <a:pt x="2315360" y="279076"/>
                </a:lnTo>
                <a:lnTo>
                  <a:pt x="2393154" y="287468"/>
                </a:lnTo>
                <a:lnTo>
                  <a:pt x="2413092" y="288568"/>
                </a:lnTo>
                <a:lnTo>
                  <a:pt x="3243372" y="259574"/>
                </a:lnTo>
                <a:lnTo>
                  <a:pt x="3961112" y="234510"/>
                </a:lnTo>
                <a:lnTo>
                  <a:pt x="4433861" y="218001"/>
                </a:lnTo>
                <a:lnTo>
                  <a:pt x="4471633" y="216503"/>
                </a:lnTo>
                <a:cubicBezTo>
                  <a:pt x="4462970" y="208565"/>
                  <a:pt x="4637875" y="203830"/>
                  <a:pt x="4701194" y="208401"/>
                </a:cubicBezTo>
                <a:lnTo>
                  <a:pt x="4702794" y="208610"/>
                </a:lnTo>
                <a:lnTo>
                  <a:pt x="7355966" y="115959"/>
                </a:lnTo>
                <a:close/>
              </a:path>
            </a:pathLst>
          </a:custGeom>
        </p:spPr>
      </p:pic>
      <p:sp>
        <p:nvSpPr>
          <p:cNvPr id="2" name="Title 1"/>
          <p:cNvSpPr>
            <a:spLocks noGrp="1"/>
          </p:cNvSpPr>
          <p:nvPr>
            <p:ph type="ctrTitle"/>
          </p:nvPr>
        </p:nvSpPr>
        <p:spPr>
          <a:xfrm>
            <a:off x="685801" y="1912462"/>
            <a:ext cx="5564776" cy="2933003"/>
          </a:xfrm>
        </p:spPr>
        <p:txBody>
          <a:bodyPr>
            <a:normAutofit/>
          </a:bodyPr>
          <a:lstStyle/>
          <a:p>
            <a:r>
              <a:rPr lang="en-US" sz="4000"/>
              <a:t>Limited rights </a:t>
            </a:r>
          </a:p>
        </p:txBody>
      </p:sp>
      <p:sp>
        <p:nvSpPr>
          <p:cNvPr id="3" name="Subtitle 2"/>
          <p:cNvSpPr>
            <a:spLocks noGrp="1"/>
          </p:cNvSpPr>
          <p:nvPr>
            <p:ph type="subTitle" idx="1"/>
          </p:nvPr>
        </p:nvSpPr>
        <p:spPr>
          <a:xfrm>
            <a:off x="2016806" y="5255663"/>
            <a:ext cx="6559243" cy="611263"/>
          </a:xfrm>
        </p:spPr>
        <p:txBody>
          <a:bodyPr vert="horz" lIns="91440" tIns="45720" rIns="91440" bIns="45720" rtlCol="0">
            <a:normAutofit/>
          </a:bodyPr>
          <a:lstStyle/>
          <a:p>
            <a:r>
              <a:rPr lang="en-US">
                <a:solidFill>
                  <a:srgbClr val="FFFFFF"/>
                </a:solidFill>
              </a:rPr>
              <a:t>By jemima and luci</a:t>
            </a:r>
          </a:p>
        </p:txBody>
      </p:sp>
    </p:spTree>
    <p:extLst>
      <p:ext uri="{BB962C8B-B14F-4D97-AF65-F5344CB8AC3E}">
        <p14:creationId xmlns:p14="http://schemas.microsoft.com/office/powerpoint/2010/main" val="109857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par>
                                <p:cTn id="8" presetID="10" presetClass="entr" presetSubtype="0" fill="hold" grpId="0" nodeType="withEffect">
                                  <p:stCondLst>
                                    <p:cond delay="2000"/>
                                  </p:stCondLst>
                                  <p:iterate type="lt">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4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Pen placed on top of a signature line">
            <a:extLst>
              <a:ext uri="{FF2B5EF4-FFF2-40B4-BE49-F238E27FC236}">
                <a16:creationId xmlns:a16="http://schemas.microsoft.com/office/drawing/2014/main" id="{89FF6FC9-1551-72AF-8247-B7DC7A636491}"/>
              </a:ext>
            </a:extLst>
          </p:cNvPr>
          <p:cNvPicPr>
            <a:picLocks noChangeAspect="1"/>
          </p:cNvPicPr>
          <p:nvPr/>
        </p:nvPicPr>
        <p:blipFill>
          <a:blip r:embed="rId2">
            <a:alphaModFix/>
          </a:blip>
          <a:srcRect l="26828" r="1" b="1"/>
          <a:stretch/>
        </p:blipFill>
        <p:spPr>
          <a:xfrm>
            <a:off x="356814" y="379444"/>
            <a:ext cx="7115470" cy="6490996"/>
          </a:xfrm>
          <a:custGeom>
            <a:avLst/>
            <a:gdLst/>
            <a:ahLst/>
            <a:cxnLst/>
            <a:rect l="l" t="t" r="r" b="b"/>
            <a:pathLst>
              <a:path w="6647705" h="6461436">
                <a:moveTo>
                  <a:pt x="6004504" y="217"/>
                </a:moveTo>
                <a:cubicBezTo>
                  <a:pt x="6024678" y="-1575"/>
                  <a:pt x="6042004" y="7929"/>
                  <a:pt x="6043316" y="21512"/>
                </a:cubicBezTo>
                <a:lnTo>
                  <a:pt x="6200652" y="1719217"/>
                </a:lnTo>
                <a:lnTo>
                  <a:pt x="6206825" y="1785827"/>
                </a:lnTo>
                <a:lnTo>
                  <a:pt x="6221227" y="1822016"/>
                </a:lnTo>
                <a:cubicBezTo>
                  <a:pt x="6213856" y="1837795"/>
                  <a:pt x="6231996" y="1847154"/>
                  <a:pt x="6237305" y="1858891"/>
                </a:cubicBezTo>
                <a:lnTo>
                  <a:pt x="6245339" y="2011010"/>
                </a:lnTo>
                <a:lnTo>
                  <a:pt x="6243065" y="2066060"/>
                </a:lnTo>
                <a:lnTo>
                  <a:pt x="6238739" y="2104210"/>
                </a:lnTo>
                <a:lnTo>
                  <a:pt x="6237021" y="2111648"/>
                </a:lnTo>
                <a:lnTo>
                  <a:pt x="6259718" y="2356556"/>
                </a:lnTo>
                <a:lnTo>
                  <a:pt x="6264060" y="2374375"/>
                </a:lnTo>
                <a:lnTo>
                  <a:pt x="6267041" y="2435573"/>
                </a:lnTo>
                <a:lnTo>
                  <a:pt x="6271496" y="2444087"/>
                </a:lnTo>
                <a:lnTo>
                  <a:pt x="6647705" y="6461436"/>
                </a:lnTo>
                <a:lnTo>
                  <a:pt x="545408" y="6461436"/>
                </a:lnTo>
                <a:lnTo>
                  <a:pt x="544170" y="6448085"/>
                </a:lnTo>
                <a:lnTo>
                  <a:pt x="533573" y="6434067"/>
                </a:lnTo>
                <a:lnTo>
                  <a:pt x="522439" y="6388375"/>
                </a:lnTo>
                <a:lnTo>
                  <a:pt x="518228" y="6357352"/>
                </a:lnTo>
                <a:lnTo>
                  <a:pt x="518072" y="6352810"/>
                </a:lnTo>
                <a:lnTo>
                  <a:pt x="523971" y="6314577"/>
                </a:lnTo>
                <a:cubicBezTo>
                  <a:pt x="522183" y="6313865"/>
                  <a:pt x="520483" y="6312841"/>
                  <a:pt x="518934" y="6311532"/>
                </a:cubicBezTo>
                <a:lnTo>
                  <a:pt x="513042" y="6300271"/>
                </a:lnTo>
                <a:lnTo>
                  <a:pt x="517740" y="6289716"/>
                </a:lnTo>
                <a:lnTo>
                  <a:pt x="523418" y="6241814"/>
                </a:lnTo>
                <a:lnTo>
                  <a:pt x="523922" y="6229603"/>
                </a:lnTo>
                <a:lnTo>
                  <a:pt x="67" y="577048"/>
                </a:lnTo>
                <a:cubicBezTo>
                  <a:pt x="-1138" y="563427"/>
                  <a:pt x="14205" y="550882"/>
                  <a:pt x="34408" y="548975"/>
                </a:cubicBezTo>
                <a:cubicBezTo>
                  <a:pt x="2024440" y="366055"/>
                  <a:pt x="4014473" y="183136"/>
                  <a:pt x="6004504" y="217"/>
                </a:cubicBezTo>
                <a:close/>
              </a:path>
            </a:pathLst>
          </a:custGeom>
        </p:spPr>
      </p:pic>
      <p:sp>
        <p:nvSpPr>
          <p:cNvPr id="2" name="TextBox 1">
            <a:extLst>
              <a:ext uri="{FF2B5EF4-FFF2-40B4-BE49-F238E27FC236}">
                <a16:creationId xmlns:a16="http://schemas.microsoft.com/office/drawing/2014/main" id="{FD2A8CE7-2015-02B0-226D-2BA2208CB1FC}"/>
              </a:ext>
            </a:extLst>
          </p:cNvPr>
          <p:cNvSpPr txBox="1"/>
          <p:nvPr/>
        </p:nvSpPr>
        <p:spPr>
          <a:xfrm>
            <a:off x="5849257" y="709450"/>
            <a:ext cx="5542642" cy="1725632"/>
          </a:xfrm>
          <a:prstGeom prst="rect">
            <a:avLst/>
          </a:prstGeom>
        </p:spPr>
        <p:txBody>
          <a:bodyPr vert="horz" lIns="91440" tIns="45720" rIns="91440" bIns="45720" rtlCol="0" anchor="ctr">
            <a:normAutofit/>
          </a:bodyPr>
          <a:lstStyle/>
          <a:p>
            <a:pPr>
              <a:lnSpc>
                <a:spcPct val="120000"/>
              </a:lnSpc>
              <a:spcBef>
                <a:spcPct val="0"/>
              </a:spcBef>
              <a:spcAft>
                <a:spcPts val="600"/>
              </a:spcAft>
            </a:pPr>
            <a:r>
              <a:rPr lang="en-US" sz="4000" i="1">
                <a:solidFill>
                  <a:srgbClr val="000000"/>
                </a:solidFill>
                <a:highlight>
                  <a:srgbClr val="FFFF00"/>
                </a:highlight>
                <a:latin typeface="+mj-lt"/>
                <a:ea typeface="+mj-ea"/>
                <a:cs typeface="+mj-cs"/>
              </a:rPr>
              <a:t>Definition </a:t>
            </a:r>
          </a:p>
        </p:txBody>
      </p:sp>
      <p:sp>
        <p:nvSpPr>
          <p:cNvPr id="3" name="TextBox 2">
            <a:extLst>
              <a:ext uri="{FF2B5EF4-FFF2-40B4-BE49-F238E27FC236}">
                <a16:creationId xmlns:a16="http://schemas.microsoft.com/office/drawing/2014/main" id="{728A8C46-63DC-438A-C848-5303DCA4305F}"/>
              </a:ext>
            </a:extLst>
          </p:cNvPr>
          <p:cNvSpPr txBox="1"/>
          <p:nvPr/>
        </p:nvSpPr>
        <p:spPr>
          <a:xfrm>
            <a:off x="8331070" y="1772281"/>
            <a:ext cx="3460880" cy="3531151"/>
          </a:xfrm>
          <a:prstGeom prst="rect">
            <a:avLst/>
          </a:prstGeom>
        </p:spPr>
        <p:txBody>
          <a:bodyPr vert="horz" lIns="91440" tIns="45720" rIns="91440" bIns="45720" rtlCol="0" anchor="ctr">
            <a:normAutofit/>
          </a:bodyPr>
          <a:lstStyle/>
          <a:p>
            <a:pPr indent="-228600">
              <a:lnSpc>
                <a:spcPct val="120000"/>
              </a:lnSpc>
              <a:spcAft>
                <a:spcPts val="600"/>
              </a:spcAft>
            </a:pPr>
            <a:r>
              <a:rPr lang="en-US" dirty="0"/>
              <a:t>Limited rights mean that they can only be restricted in specific situations set out in the human right act. </a:t>
            </a:r>
          </a:p>
        </p:txBody>
      </p:sp>
    </p:spTree>
    <p:extLst>
      <p:ext uri="{BB962C8B-B14F-4D97-AF65-F5344CB8AC3E}">
        <p14:creationId xmlns:p14="http://schemas.microsoft.com/office/powerpoint/2010/main" val="251780652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650D075-6CBF-444F-E8CB-F36FCB75FC45}"/>
              </a:ext>
            </a:extLst>
          </p:cNvPr>
          <p:cNvSpPr txBox="1"/>
          <p:nvPr/>
        </p:nvSpPr>
        <p:spPr>
          <a:xfrm>
            <a:off x="573676" y="447617"/>
            <a:ext cx="10500724" cy="1569660"/>
          </a:xfrm>
          <a:prstGeom prst="rect">
            <a:avLst/>
          </a:prstGeom>
          <a:noFill/>
        </p:spPr>
        <p:txBody>
          <a:bodyPr wrap="square" rtlCol="0">
            <a:spAutoFit/>
          </a:bodyPr>
          <a:lstStyle/>
          <a:p>
            <a:r>
              <a:rPr lang="en-GB" sz="3200" dirty="0"/>
              <a:t>Article 2 – the right to life – which means nobody including the government can try to end your life.   </a:t>
            </a:r>
          </a:p>
        </p:txBody>
      </p:sp>
      <p:sp>
        <p:nvSpPr>
          <p:cNvPr id="4" name="TextBox 3">
            <a:extLst>
              <a:ext uri="{FF2B5EF4-FFF2-40B4-BE49-F238E27FC236}">
                <a16:creationId xmlns:a16="http://schemas.microsoft.com/office/drawing/2014/main" id="{01F3FDEC-EE1C-BCBF-8FDE-6711F551F188}"/>
              </a:ext>
            </a:extLst>
          </p:cNvPr>
          <p:cNvSpPr txBox="1"/>
          <p:nvPr/>
        </p:nvSpPr>
        <p:spPr>
          <a:xfrm>
            <a:off x="573676" y="2688161"/>
            <a:ext cx="10500724" cy="3046988"/>
          </a:xfrm>
          <a:prstGeom prst="rect">
            <a:avLst/>
          </a:prstGeom>
          <a:noFill/>
        </p:spPr>
        <p:txBody>
          <a:bodyPr wrap="square" rtlCol="0">
            <a:spAutoFit/>
          </a:bodyPr>
          <a:lstStyle/>
          <a:p>
            <a:r>
              <a:rPr lang="en-GB" sz="3200" dirty="0"/>
              <a:t>Article 5 – the right to liberty – protects your right not to be deprived of your liberty or freedom unless it's in accordance with the law. This means you mustn’t be imprisoned or detained unless there's a law which allows it, and the correct procedure is followed. </a:t>
            </a:r>
          </a:p>
        </p:txBody>
      </p:sp>
    </p:spTree>
    <p:extLst>
      <p:ext uri="{BB962C8B-B14F-4D97-AF65-F5344CB8AC3E}">
        <p14:creationId xmlns:p14="http://schemas.microsoft.com/office/powerpoint/2010/main" val="210584887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C8FC86-1B31-BFBC-850F-0D509D2FFA92}"/>
              </a:ext>
            </a:extLst>
          </p:cNvPr>
          <p:cNvSpPr>
            <a:spLocks noGrp="1"/>
          </p:cNvSpPr>
          <p:nvPr>
            <p:ph type="ctrTitle"/>
          </p:nvPr>
        </p:nvSpPr>
        <p:spPr/>
        <p:txBody>
          <a:bodyPr/>
          <a:lstStyle/>
          <a:p>
            <a:r>
              <a:rPr lang="en-GB" dirty="0"/>
              <a:t>Absolute Rights</a:t>
            </a:r>
          </a:p>
        </p:txBody>
      </p:sp>
      <p:sp>
        <p:nvSpPr>
          <p:cNvPr id="3" name="Subtitle 2">
            <a:extLst>
              <a:ext uri="{FF2B5EF4-FFF2-40B4-BE49-F238E27FC236}">
                <a16:creationId xmlns:a16="http://schemas.microsoft.com/office/drawing/2014/main" id="{EFF00ED4-FA33-A306-ECB1-221E7E83E60B}"/>
              </a:ext>
            </a:extLst>
          </p:cNvPr>
          <p:cNvSpPr>
            <a:spLocks noGrp="1"/>
          </p:cNvSpPr>
          <p:nvPr>
            <p:ph type="subTitle" idx="1"/>
          </p:nvPr>
        </p:nvSpPr>
        <p:spPr/>
        <p:txBody>
          <a:bodyPr/>
          <a:lstStyle/>
          <a:p>
            <a:r>
              <a:rPr lang="en-GB" dirty="0"/>
              <a:t>By Harrison, Leo and Patrick</a:t>
            </a:r>
          </a:p>
        </p:txBody>
      </p:sp>
    </p:spTree>
    <p:extLst>
      <p:ext uri="{BB962C8B-B14F-4D97-AF65-F5344CB8AC3E}">
        <p14:creationId xmlns:p14="http://schemas.microsoft.com/office/powerpoint/2010/main" val="236877013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B5E8C0-3DFD-E668-3687-D4D92306F725}"/>
              </a:ext>
            </a:extLst>
          </p:cNvPr>
          <p:cNvSpPr>
            <a:spLocks noGrp="1"/>
          </p:cNvSpPr>
          <p:nvPr>
            <p:ph type="title"/>
          </p:nvPr>
        </p:nvSpPr>
        <p:spPr/>
        <p:txBody>
          <a:bodyPr/>
          <a:lstStyle/>
          <a:p>
            <a:r>
              <a:rPr lang="en-GB" dirty="0"/>
              <a:t>Article 2 – Right to Life</a:t>
            </a:r>
          </a:p>
        </p:txBody>
      </p:sp>
      <p:sp>
        <p:nvSpPr>
          <p:cNvPr id="3" name="Content Placeholder 2">
            <a:extLst>
              <a:ext uri="{FF2B5EF4-FFF2-40B4-BE49-F238E27FC236}">
                <a16:creationId xmlns:a16="http://schemas.microsoft.com/office/drawing/2014/main" id="{ACFBEE8D-8BB9-D5FE-648C-180B28401C56}"/>
              </a:ext>
            </a:extLst>
          </p:cNvPr>
          <p:cNvSpPr>
            <a:spLocks noGrp="1"/>
          </p:cNvSpPr>
          <p:nvPr>
            <p:ph idx="1"/>
          </p:nvPr>
        </p:nvSpPr>
        <p:spPr/>
        <p:txBody>
          <a:bodyPr/>
          <a:lstStyle/>
          <a:p>
            <a:r>
              <a:rPr lang="en-GB" dirty="0"/>
              <a:t>Prohibits the intentional deprivation of another's life excepting the execution of a sentence of court where a death penalty is provided by law or where such death results from the use of necessary force in self defence to effect a lawful arrest prevent escape of a person lawfully detained or a quell a riot or insurrection. </a:t>
            </a:r>
          </a:p>
          <a:p>
            <a:r>
              <a:rPr lang="en-GB" dirty="0"/>
              <a:t>The death penalty has been abolished in the UK (13</a:t>
            </a:r>
            <a:r>
              <a:rPr lang="en-GB" baseline="30000" dirty="0"/>
              <a:t>th</a:t>
            </a:r>
            <a:r>
              <a:rPr lang="en-GB" dirty="0"/>
              <a:t> Protocol Article 1)</a:t>
            </a:r>
          </a:p>
        </p:txBody>
      </p:sp>
    </p:spTree>
    <p:extLst>
      <p:ext uri="{BB962C8B-B14F-4D97-AF65-F5344CB8AC3E}">
        <p14:creationId xmlns:p14="http://schemas.microsoft.com/office/powerpoint/2010/main" val="358704668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EB651-D1E3-69E7-F25F-63C6B3BCF36F}"/>
              </a:ext>
            </a:extLst>
          </p:cNvPr>
          <p:cNvSpPr>
            <a:spLocks noGrp="1"/>
          </p:cNvSpPr>
          <p:nvPr>
            <p:ph type="title"/>
          </p:nvPr>
        </p:nvSpPr>
        <p:spPr/>
        <p:txBody>
          <a:bodyPr/>
          <a:lstStyle/>
          <a:p>
            <a:r>
              <a:rPr lang="en-GB" dirty="0"/>
              <a:t>Article 3 – Right to freedom </a:t>
            </a:r>
          </a:p>
        </p:txBody>
      </p:sp>
      <p:sp>
        <p:nvSpPr>
          <p:cNvPr id="3" name="Content Placeholder 2">
            <a:extLst>
              <a:ext uri="{FF2B5EF4-FFF2-40B4-BE49-F238E27FC236}">
                <a16:creationId xmlns:a16="http://schemas.microsoft.com/office/drawing/2014/main" id="{0A876D72-6D57-2078-A8C3-58F1F1D39E22}"/>
              </a:ext>
            </a:extLst>
          </p:cNvPr>
          <p:cNvSpPr>
            <a:spLocks noGrp="1"/>
          </p:cNvSpPr>
          <p:nvPr>
            <p:ph idx="1"/>
          </p:nvPr>
        </p:nvSpPr>
        <p:spPr/>
        <p:txBody>
          <a:bodyPr/>
          <a:lstStyle/>
          <a:p>
            <a:r>
              <a:rPr lang="en-GB" dirty="0"/>
              <a:t>From torture</a:t>
            </a:r>
          </a:p>
          <a:p>
            <a:r>
              <a:rPr lang="en-GB" dirty="0"/>
              <a:t>From inhumane or degrading treatment</a:t>
            </a:r>
          </a:p>
          <a:p>
            <a:r>
              <a:rPr lang="en-GB" dirty="0"/>
              <a:t>Courts have found beating as a form of torture found in the case;</a:t>
            </a:r>
          </a:p>
          <a:p>
            <a:pPr marL="0" indent="0">
              <a:buNone/>
            </a:pPr>
            <a:r>
              <a:rPr lang="en-GB" dirty="0"/>
              <a:t>Aydein V Turkey 1997</a:t>
            </a:r>
          </a:p>
          <a:p>
            <a:endParaRPr lang="en-GB" dirty="0"/>
          </a:p>
        </p:txBody>
      </p:sp>
    </p:spTree>
    <p:extLst>
      <p:ext uri="{BB962C8B-B14F-4D97-AF65-F5344CB8AC3E}">
        <p14:creationId xmlns:p14="http://schemas.microsoft.com/office/powerpoint/2010/main" val="15234506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629DAC-AC5D-40EE-8043-7A87AF79F452}"/>
              </a:ext>
            </a:extLst>
          </p:cNvPr>
          <p:cNvSpPr>
            <a:spLocks noGrp="1"/>
          </p:cNvSpPr>
          <p:nvPr>
            <p:ph type="title"/>
          </p:nvPr>
        </p:nvSpPr>
        <p:spPr/>
        <p:txBody>
          <a:bodyPr/>
          <a:lstStyle/>
          <a:p>
            <a:r>
              <a:rPr lang="en-GB" dirty="0"/>
              <a:t>Article 4 – Right to freedom </a:t>
            </a:r>
          </a:p>
        </p:txBody>
      </p:sp>
      <p:sp>
        <p:nvSpPr>
          <p:cNvPr id="3" name="Content Placeholder 2">
            <a:extLst>
              <a:ext uri="{FF2B5EF4-FFF2-40B4-BE49-F238E27FC236}">
                <a16:creationId xmlns:a16="http://schemas.microsoft.com/office/drawing/2014/main" id="{ADD3DB3E-B075-13EB-5475-DE02BA7C18C3}"/>
              </a:ext>
            </a:extLst>
          </p:cNvPr>
          <p:cNvSpPr>
            <a:spLocks noGrp="1"/>
          </p:cNvSpPr>
          <p:nvPr>
            <p:ph idx="1"/>
          </p:nvPr>
        </p:nvSpPr>
        <p:spPr/>
        <p:txBody>
          <a:bodyPr/>
          <a:lstStyle/>
          <a:p>
            <a:r>
              <a:rPr lang="en-GB" dirty="0"/>
              <a:t>From slavery and servitude</a:t>
            </a:r>
          </a:p>
          <a:p>
            <a:r>
              <a:rPr lang="en-GB" dirty="0"/>
              <a:t>From forced labour</a:t>
            </a:r>
          </a:p>
          <a:p>
            <a:r>
              <a:rPr lang="en-GB" dirty="0"/>
              <a:t>Represented by the image of the person bound by chains and caged</a:t>
            </a:r>
          </a:p>
          <a:p>
            <a:endParaRPr lang="en-GB" dirty="0"/>
          </a:p>
        </p:txBody>
      </p:sp>
    </p:spTree>
    <p:extLst>
      <p:ext uri="{BB962C8B-B14F-4D97-AF65-F5344CB8AC3E}">
        <p14:creationId xmlns:p14="http://schemas.microsoft.com/office/powerpoint/2010/main" val="361502635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FC6D3E-4A43-C6E9-8F43-5D422C943DD0}"/>
              </a:ext>
            </a:extLst>
          </p:cNvPr>
          <p:cNvSpPr>
            <a:spLocks noGrp="1"/>
          </p:cNvSpPr>
          <p:nvPr>
            <p:ph type="title"/>
          </p:nvPr>
        </p:nvSpPr>
        <p:spPr/>
        <p:txBody>
          <a:bodyPr/>
          <a:lstStyle/>
          <a:p>
            <a:r>
              <a:rPr lang="en-GB" dirty="0"/>
              <a:t>Article 6 – Right to a fair trial</a:t>
            </a:r>
          </a:p>
        </p:txBody>
      </p:sp>
      <p:sp>
        <p:nvSpPr>
          <p:cNvPr id="3" name="Content Placeholder 2">
            <a:extLst>
              <a:ext uri="{FF2B5EF4-FFF2-40B4-BE49-F238E27FC236}">
                <a16:creationId xmlns:a16="http://schemas.microsoft.com/office/drawing/2014/main" id="{9D857A6B-1C42-A895-379A-7564C98AE414}"/>
              </a:ext>
            </a:extLst>
          </p:cNvPr>
          <p:cNvSpPr>
            <a:spLocks noGrp="1"/>
          </p:cNvSpPr>
          <p:nvPr>
            <p:ph idx="1"/>
          </p:nvPr>
        </p:nvSpPr>
        <p:spPr/>
        <p:txBody>
          <a:bodyPr/>
          <a:lstStyle/>
          <a:p>
            <a:r>
              <a:rPr lang="en-GB" dirty="0"/>
              <a:t>Hearing must be fair and free from bias</a:t>
            </a:r>
          </a:p>
          <a:p>
            <a:r>
              <a:rPr lang="en-GB" dirty="0"/>
              <a:t>The accused must have legal representation</a:t>
            </a:r>
          </a:p>
          <a:p>
            <a:r>
              <a:rPr lang="en-GB" dirty="0"/>
              <a:t>The trial can be either public or private due to mitigating circumstances</a:t>
            </a:r>
          </a:p>
          <a:p>
            <a:r>
              <a:rPr lang="en-GB" dirty="0"/>
              <a:t>Right to see documents</a:t>
            </a:r>
          </a:p>
          <a:p>
            <a:r>
              <a:rPr lang="en-GB" dirty="0"/>
              <a:t>Notice </a:t>
            </a:r>
          </a:p>
          <a:p>
            <a:r>
              <a:rPr lang="en-GB" dirty="0"/>
              <a:t>As soon as practicable</a:t>
            </a:r>
          </a:p>
          <a:p>
            <a:r>
              <a:rPr lang="en-GB" dirty="0"/>
              <a:t>Reasons for decision</a:t>
            </a:r>
          </a:p>
          <a:p>
            <a:endParaRPr lang="en-GB" dirty="0"/>
          </a:p>
        </p:txBody>
      </p:sp>
    </p:spTree>
    <p:extLst>
      <p:ext uri="{BB962C8B-B14F-4D97-AF65-F5344CB8AC3E}">
        <p14:creationId xmlns:p14="http://schemas.microsoft.com/office/powerpoint/2010/main" val="406799625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291528-515B-1FEB-E4B3-E3EB7C238F23}"/>
              </a:ext>
            </a:extLst>
          </p:cNvPr>
          <p:cNvSpPr>
            <a:spLocks noGrp="1"/>
          </p:cNvSpPr>
          <p:nvPr>
            <p:ph type="title"/>
          </p:nvPr>
        </p:nvSpPr>
        <p:spPr/>
        <p:txBody>
          <a:bodyPr/>
          <a:lstStyle/>
          <a:p>
            <a:r>
              <a:rPr lang="en-GB" dirty="0"/>
              <a:t>Just for fun…</a:t>
            </a:r>
          </a:p>
        </p:txBody>
      </p:sp>
      <p:sp>
        <p:nvSpPr>
          <p:cNvPr id="3" name="Content Placeholder 2">
            <a:extLst>
              <a:ext uri="{FF2B5EF4-FFF2-40B4-BE49-F238E27FC236}">
                <a16:creationId xmlns:a16="http://schemas.microsoft.com/office/drawing/2014/main" id="{DB0AAB1E-9B09-DB57-249E-72AA463A47F8}"/>
              </a:ext>
            </a:extLst>
          </p:cNvPr>
          <p:cNvSpPr>
            <a:spLocks noGrp="1"/>
          </p:cNvSpPr>
          <p:nvPr>
            <p:ph idx="1"/>
          </p:nvPr>
        </p:nvSpPr>
        <p:spPr/>
        <p:txBody>
          <a:bodyPr/>
          <a:lstStyle/>
          <a:p>
            <a:r>
              <a:rPr lang="en-GB" dirty="0">
                <a:hlinkClick r:id="rId2"/>
              </a:rPr>
              <a:t>Detective Skills Test - CSI Exam - See if You're a Good Detective in 2 Minutes (youtube.com)</a:t>
            </a:r>
            <a:endParaRPr lang="en-GB" dirty="0"/>
          </a:p>
        </p:txBody>
      </p:sp>
    </p:spTree>
    <p:extLst>
      <p:ext uri="{BB962C8B-B14F-4D97-AF65-F5344CB8AC3E}">
        <p14:creationId xmlns:p14="http://schemas.microsoft.com/office/powerpoint/2010/main" val="3371380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D997AE-F214-A2E3-9EDC-9B1F0C82AC10}"/>
              </a:ext>
            </a:extLst>
          </p:cNvPr>
          <p:cNvSpPr>
            <a:spLocks noGrp="1"/>
          </p:cNvSpPr>
          <p:nvPr>
            <p:ph type="title"/>
          </p:nvPr>
        </p:nvSpPr>
        <p:spPr/>
        <p:txBody>
          <a:bodyPr/>
          <a:lstStyle/>
          <a:p>
            <a:r>
              <a:rPr lang="en-GB" dirty="0"/>
              <a:t>Questions</a:t>
            </a:r>
          </a:p>
        </p:txBody>
      </p:sp>
      <p:pic>
        <p:nvPicPr>
          <p:cNvPr id="4098" name="Picture 2" descr="How To Ask Questions Effectively. When we have a question, our first… | by  Soundarya Balasubramani | Agile Insider | Medium">
            <a:extLst>
              <a:ext uri="{FF2B5EF4-FFF2-40B4-BE49-F238E27FC236}">
                <a16:creationId xmlns:a16="http://schemas.microsoft.com/office/drawing/2014/main" id="{F7E6C16E-4FE0-7222-5028-04C2E43BD97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20786" y="2352936"/>
            <a:ext cx="6410947" cy="26118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112635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1DFB0B-95E0-16AA-6EBE-E32272CB053C}"/>
              </a:ext>
            </a:extLst>
          </p:cNvPr>
          <p:cNvSpPr>
            <a:spLocks noGrp="1"/>
          </p:cNvSpPr>
          <p:nvPr>
            <p:ph type="title"/>
          </p:nvPr>
        </p:nvSpPr>
        <p:spPr/>
        <p:txBody>
          <a:bodyPr/>
          <a:lstStyle/>
          <a:p>
            <a:endParaRPr lang="en-GB" dirty="0"/>
          </a:p>
        </p:txBody>
      </p:sp>
      <p:sp>
        <p:nvSpPr>
          <p:cNvPr id="3" name="TextBox 2">
            <a:extLst>
              <a:ext uri="{FF2B5EF4-FFF2-40B4-BE49-F238E27FC236}">
                <a16:creationId xmlns:a16="http://schemas.microsoft.com/office/drawing/2014/main" id="{EE0E8A6E-8BA8-EC04-BC75-E4B060BB9D30}"/>
              </a:ext>
            </a:extLst>
          </p:cNvPr>
          <p:cNvSpPr txBox="1"/>
          <p:nvPr/>
        </p:nvSpPr>
        <p:spPr>
          <a:xfrm>
            <a:off x="641074" y="2062370"/>
            <a:ext cx="10127974" cy="4801314"/>
          </a:xfrm>
          <a:prstGeom prst="rect">
            <a:avLst/>
          </a:prstGeom>
          <a:noFill/>
        </p:spPr>
        <p:txBody>
          <a:bodyPr wrap="square" rtlCol="0">
            <a:spAutoFit/>
          </a:bodyPr>
          <a:lstStyle/>
          <a:p>
            <a:pPr marL="285750" indent="-285750">
              <a:buFont typeface="Arial" panose="020B0604020202020204" pitchFamily="34" charset="0"/>
              <a:buChar char="•"/>
            </a:pPr>
            <a:r>
              <a:rPr lang="en-GB" sz="2400" dirty="0"/>
              <a:t>Introduction to module</a:t>
            </a:r>
          </a:p>
          <a:p>
            <a:pPr marL="285750" indent="-285750">
              <a:buFont typeface="Arial" panose="020B0604020202020204" pitchFamily="34" charset="0"/>
              <a:buChar char="•"/>
            </a:pPr>
            <a:r>
              <a:rPr lang="en-GB" sz="2400" dirty="0"/>
              <a:t>Looked at assignments</a:t>
            </a:r>
          </a:p>
          <a:p>
            <a:pPr marL="285750" indent="-285750">
              <a:buFont typeface="Arial" panose="020B0604020202020204" pitchFamily="34" charset="0"/>
              <a:buChar char="•"/>
            </a:pPr>
            <a:r>
              <a:rPr lang="en-GB" sz="2400" dirty="0"/>
              <a:t>What is meant by conducting investigations</a:t>
            </a:r>
          </a:p>
          <a:p>
            <a:pPr marL="285750" indent="-285750">
              <a:buFont typeface="Arial" panose="020B0604020202020204" pitchFamily="34" charset="0"/>
              <a:buChar char="•"/>
            </a:pPr>
            <a:r>
              <a:rPr lang="en-GB" sz="2400" dirty="0"/>
              <a:t>Investigative mindset</a:t>
            </a:r>
          </a:p>
          <a:p>
            <a:pPr marL="285750" indent="-285750">
              <a:buFont typeface="Arial" panose="020B0604020202020204" pitchFamily="34" charset="0"/>
              <a:buChar char="•"/>
            </a:pPr>
            <a:r>
              <a:rPr lang="en-GB" sz="2400" dirty="0"/>
              <a:t>NDM</a:t>
            </a:r>
          </a:p>
          <a:p>
            <a:pPr marL="285750" indent="-285750">
              <a:buFont typeface="Arial" panose="020B0604020202020204" pitchFamily="34" charset="0"/>
              <a:buChar char="•"/>
            </a:pPr>
            <a:r>
              <a:rPr lang="en-GB" sz="2400" dirty="0"/>
              <a:t>Human Rights act 1998</a:t>
            </a:r>
          </a:p>
          <a:p>
            <a:endParaRPr lang="en-GB" sz="2400" dirty="0"/>
          </a:p>
          <a:p>
            <a:endParaRPr lang="en-GB" sz="2400" dirty="0"/>
          </a:p>
          <a:p>
            <a:r>
              <a:rPr lang="en-GB" sz="2400" b="1" u="sng" dirty="0"/>
              <a:t>Next week…</a:t>
            </a:r>
          </a:p>
          <a:p>
            <a:r>
              <a:rPr lang="en-GB" sz="2400" b="1" u="sng" dirty="0"/>
              <a:t>Guest speaker</a:t>
            </a:r>
          </a:p>
          <a:p>
            <a:pPr marL="285750" indent="-285750">
              <a:buFont typeface="Arial" panose="020B0604020202020204" pitchFamily="34" charset="0"/>
              <a:buChar char="•"/>
            </a:pPr>
            <a:r>
              <a:rPr lang="en-GB" sz="2400" dirty="0"/>
              <a:t>Evidence</a:t>
            </a:r>
          </a:p>
          <a:p>
            <a:pPr marL="285750" indent="-285750">
              <a:buFont typeface="Arial" panose="020B0604020202020204" pitchFamily="34" charset="0"/>
              <a:buChar char="•"/>
            </a:pPr>
            <a:r>
              <a:rPr lang="en-GB" sz="2400" dirty="0"/>
              <a:t>Crime scenes</a:t>
            </a:r>
          </a:p>
          <a:p>
            <a:endParaRPr lang="en-GB" dirty="0"/>
          </a:p>
        </p:txBody>
      </p:sp>
      <p:sp>
        <p:nvSpPr>
          <p:cNvPr id="6" name="Arrow: Right 5">
            <a:extLst>
              <a:ext uri="{FF2B5EF4-FFF2-40B4-BE49-F238E27FC236}">
                <a16:creationId xmlns:a16="http://schemas.microsoft.com/office/drawing/2014/main" id="{EE055D6A-EEC1-4E9E-78EB-615671D7CC34}"/>
              </a:ext>
            </a:extLst>
          </p:cNvPr>
          <p:cNvSpPr/>
          <p:nvPr/>
        </p:nvSpPr>
        <p:spPr>
          <a:xfrm>
            <a:off x="838200" y="178904"/>
            <a:ext cx="4785691" cy="1838739"/>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6F6DA526-1092-2331-AC98-31D1634F08C4}"/>
              </a:ext>
            </a:extLst>
          </p:cNvPr>
          <p:cNvSpPr txBox="1"/>
          <p:nvPr/>
        </p:nvSpPr>
        <p:spPr>
          <a:xfrm>
            <a:off x="1113182" y="775107"/>
            <a:ext cx="3826565" cy="646331"/>
          </a:xfrm>
          <a:prstGeom prst="rect">
            <a:avLst/>
          </a:prstGeom>
          <a:noFill/>
        </p:spPr>
        <p:txBody>
          <a:bodyPr wrap="square" rtlCol="0">
            <a:spAutoFit/>
          </a:bodyPr>
          <a:lstStyle/>
          <a:p>
            <a:r>
              <a:rPr lang="en-GB" sz="3600" dirty="0"/>
              <a:t>To conclude </a:t>
            </a:r>
          </a:p>
        </p:txBody>
      </p:sp>
    </p:spTree>
    <p:extLst>
      <p:ext uri="{BB962C8B-B14F-4D97-AF65-F5344CB8AC3E}">
        <p14:creationId xmlns:p14="http://schemas.microsoft.com/office/powerpoint/2010/main" val="127602151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2846</Words>
  <Application>Microsoft Office PowerPoint</Application>
  <PresentationFormat>Widescreen</PresentationFormat>
  <Paragraphs>373</Paragraphs>
  <Slides>56</Slides>
  <Notes>13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56</vt:i4>
      </vt:variant>
    </vt:vector>
  </HeadingPairs>
  <TitlesOfParts>
    <vt:vector size="64" baseType="lpstr">
      <vt:lpstr>Gotham</vt:lpstr>
      <vt:lpstr>Arial</vt:lpstr>
      <vt:lpstr>Arial Nova Light</vt:lpstr>
      <vt:lpstr>Arial Rounded MT Bold</vt:lpstr>
      <vt:lpstr>Calibri</vt:lpstr>
      <vt:lpstr>Calibri Light</vt:lpstr>
      <vt:lpstr>Times New Roman</vt:lpstr>
      <vt:lpstr>Office Theme</vt:lpstr>
      <vt:lpstr>BMCP6003  Conducting Investigations </vt:lpstr>
      <vt:lpstr>Warning!!!</vt:lpstr>
      <vt:lpstr>Contact Time </vt:lpstr>
      <vt:lpstr>Scheme of work </vt:lpstr>
      <vt:lpstr>PowerPoint Presentation</vt:lpstr>
      <vt:lpstr>How is this module assessed? </vt:lpstr>
      <vt:lpstr>Role Play assessment</vt:lpstr>
      <vt:lpstr>PowerPoint Presentation</vt:lpstr>
      <vt:lpstr>Exam</vt:lpstr>
      <vt:lpstr>PowerPoint Presentation</vt:lpstr>
      <vt:lpstr>PowerPoint Presentation</vt:lpstr>
      <vt:lpstr>Let’s book you in 7th November IQ campus….</vt:lpstr>
      <vt:lpstr>PowerPoint Presentation</vt:lpstr>
      <vt:lpstr>Needs… Concerns… Expectations….</vt:lpstr>
      <vt:lpstr>PowerPoint Presentation</vt:lpstr>
      <vt:lpstr>PowerPoint Presentation</vt:lpstr>
      <vt:lpstr>Areas of Study…</vt:lpstr>
      <vt:lpstr>Today’s aim and learning outcomes: </vt:lpstr>
      <vt:lpstr>What do you think of?....</vt:lpstr>
      <vt:lpstr>PACE Codes of Practice </vt:lpstr>
      <vt:lpstr>The Code of Practice to the Criminal Procedure and Investigations Act 1996 (CPIA) defines a criminal investigation as: </vt:lpstr>
      <vt:lpstr>Investigations may be carried out in relation to: </vt:lpstr>
      <vt:lpstr>PowerPoint Presentation</vt:lpstr>
      <vt:lpstr>The Code of Practice to the Criminal Procedure and Investigations Act 1996 (CPIA)defines a criminal investigator as:</vt:lpstr>
      <vt:lpstr>Investigative Skills</vt:lpstr>
      <vt:lpstr>Policing Perspective: Conducting Investigations</vt:lpstr>
      <vt:lpstr>PowerPoint Presentation</vt:lpstr>
      <vt:lpstr>Investigative mind-set</vt:lpstr>
      <vt:lpstr>PowerPoint Presentation</vt:lpstr>
      <vt:lpstr>Investigative Mindset</vt:lpstr>
      <vt:lpstr>PowerPoint Presentation</vt:lpstr>
      <vt:lpstr>Principles of Investigation </vt:lpstr>
      <vt:lpstr>Principles of Investigation </vt:lpstr>
      <vt:lpstr>  </vt:lpstr>
      <vt:lpstr>Ethics </vt:lpstr>
      <vt:lpstr>PowerPoint Presentation</vt:lpstr>
      <vt:lpstr>Legal Powers </vt:lpstr>
      <vt:lpstr>PowerPoint Presentation</vt:lpstr>
      <vt:lpstr>Discretion – what does it mean?? </vt:lpstr>
      <vt:lpstr>The National Decision Model (NDM)</vt:lpstr>
      <vt:lpstr>PowerPoint Presentation</vt:lpstr>
      <vt:lpstr>What are Human Rights?</vt:lpstr>
      <vt:lpstr>TASK- In groups….</vt:lpstr>
      <vt:lpstr>Qualified rights </vt:lpstr>
      <vt:lpstr>What are qualified rights?</vt:lpstr>
      <vt:lpstr>Limited rights </vt:lpstr>
      <vt:lpstr>PowerPoint Presentation</vt:lpstr>
      <vt:lpstr>PowerPoint Presentation</vt:lpstr>
      <vt:lpstr>Absolute Rights</vt:lpstr>
      <vt:lpstr>Article 2 – Right to Life</vt:lpstr>
      <vt:lpstr>Article 3 – Right to freedom </vt:lpstr>
      <vt:lpstr>Article 4 – Right to freedom </vt:lpstr>
      <vt:lpstr>Article 6 – Right to a fair trial</vt:lpstr>
      <vt:lpstr>Just for fun…</vt:lpstr>
      <vt:lpstr>Questions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BMPS6018  Conducting Investigations</dc:title>
  <dc:creator>Rhiannon Lloyd</dc:creator>
  <cp:lastModifiedBy>Sadie France</cp:lastModifiedBy>
  <cp:revision>34</cp:revision>
  <dcterms:created xsi:type="dcterms:W3CDTF">2023-01-28T19:37:07Z</dcterms:created>
  <dcterms:modified xsi:type="dcterms:W3CDTF">2024-10-03T13:52:20Z</dcterms:modified>
</cp:coreProperties>
</file>