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6858000" cy="9144000"/>
  <p:embeddedFontLst>
    <p:embeddedFont>
      <p:font typeface="Abril Fatface" panose="02000503000000020003" pitchFamily="2" charset="0"/>
      <p:regular r:id="rId18"/>
    </p:embeddedFont>
    <p:embeddedFont>
      <p:font typeface="Antic Slab" panose="020B0604020202020204" charset="0"/>
      <p:regular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2" d="100"/>
          <a:sy n="92" d="100"/>
        </p:scale>
        <p:origin x="468" y="5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785f75df3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785f75df3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785f75df37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785f75df37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a:solidFill>
                  <a:srgbClr val="222222"/>
                </a:solidFill>
              </a:rPr>
              <a:t>Introduction</a:t>
            </a:r>
            <a:endParaRPr b="1">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Unilever is one of the most renowned multinational consumer goods organisations, with its headquarters located in London, United Kingdom </a:t>
            </a:r>
            <a:r>
              <a:rPr lang="en">
                <a:solidFill>
                  <a:srgbClr val="222222"/>
                </a:solidFill>
                <a:highlight>
                  <a:srgbClr val="FFFFFF"/>
                </a:highlight>
              </a:rPr>
              <a:t>(Unilever PLC, 2022)</a:t>
            </a:r>
            <a:r>
              <a:rPr lang="en">
                <a:solidFill>
                  <a:srgbClr val="222222"/>
                </a:solidFill>
              </a:rPr>
              <a:t>. The organisation is renowned for the diverse portfolio of various brands which comprises Lipton, Dove, Persil and serves and many more. It has been illustrated that over 3.4 billion people use products of Unilever on a daily basis </a:t>
            </a:r>
            <a:r>
              <a:rPr lang="en">
                <a:solidFill>
                  <a:srgbClr val="222222"/>
                </a:solidFill>
                <a:highlight>
                  <a:srgbClr val="FFFFFF"/>
                </a:highlight>
              </a:rPr>
              <a:t>(Unilever PLC, 2022)</a:t>
            </a:r>
            <a:r>
              <a:rPr lang="en">
                <a:solidFill>
                  <a:srgbClr val="222222"/>
                </a:solidFill>
              </a:rPr>
              <a:t>. According to the official report, the organisation employs over 340,000 and operates its business in more than 190 countries</a:t>
            </a:r>
            <a:r>
              <a:rPr lang="en">
                <a:solidFill>
                  <a:srgbClr val="222222"/>
                </a:solidFill>
                <a:highlight>
                  <a:srgbClr val="FFFFFF"/>
                </a:highlight>
              </a:rPr>
              <a:t> (Statista, 2025)</a:t>
            </a:r>
            <a:r>
              <a:rPr lang="en">
                <a:solidFill>
                  <a:srgbClr val="222222"/>
                </a:solidFill>
              </a:rPr>
              <a:t>. The organisation has an impact on the project for business transformation by focusing on digital innovation, agility of operation, fostering sustainability within the global operation. The transformation focuses on streamlining the process of business, integrating an effective and advanced digital tool which comprises artificial intelligence, and enhancing the flexible model of work for adapting towards the modern trends of workforce.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The office of London acts as an important role in driving the transformation intrinsically within the context of digital literacy </a:t>
            </a:r>
            <a:r>
              <a:rPr lang="en">
                <a:solidFill>
                  <a:srgbClr val="222222"/>
                </a:solidFill>
                <a:highlight>
                  <a:srgbClr val="FFFFFF"/>
                </a:highlight>
              </a:rPr>
              <a:t>(Unilever PLC, 2025)</a:t>
            </a:r>
            <a:r>
              <a:rPr lang="en">
                <a:solidFill>
                  <a:srgbClr val="222222"/>
                </a:solidFill>
              </a:rPr>
              <a:t>. The human resource team of Unilever is recruiting an effective and skilled project manager that focuses on overseeing the project of digital transformation, fostering effective integration of the new system, collaboration, engagement of the employees, and the cross-function. Recruiting the right individual for the role is important as it comprises various roles for leadership, adaptability and innovation with the quality that tailors within the purpose-driven culture and the sustainable focus initiatives of Unilever.</a:t>
            </a: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785f75df37_0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785f75df37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a:solidFill>
                  <a:srgbClr val="222222"/>
                </a:solidFill>
              </a:rPr>
              <a:t>Job analysis</a:t>
            </a:r>
            <a:r>
              <a:rPr lang="en">
                <a:solidFill>
                  <a:srgbClr val="222222"/>
                </a:solidFill>
              </a:rPr>
              <a:t>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Job analysis provides an effective foundation for the process of recruitment that comprises gathering various information about the skills, qualifications, duties and responsibilities important for the role (Strah and Rupp, 2022). In the context of Project Managers, the Human Resource Department collaborates with the various transformational teams, departmental leaders for identifying a major scope. The analysis illustrates responsibility which comprises managing the project of digital transformation, coordination of the team, overseeing budgets and timelines along with fostering the effective implementation for various technological tools. The process also helps in identifying the condition of work, structure of reporting and competence of behavior (Greeno,2021) that are required for aligning the sustainability along with the innovative mission of Unilever. Job analysis fosters the decision for recruitment to be based on the data of roles relevant, accurate and helps in preventing mismatch among the capabilities of the candidates and expectations of the organisation.</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9e95f28013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9e95f2801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785f75df37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785f75df37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3785f75df37_0_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3785f75df37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a:solidFill>
                  <a:srgbClr val="222222"/>
                </a:solidFill>
              </a:rPr>
              <a:t>Different types of interviews</a:t>
            </a:r>
            <a:endParaRPr b="1">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Unilever will implement a variety of different interventions for entering the individual Rxs towards a comprehensive, long-term, fairly based on the alignment, skills, and experience within the culture of the organisation. For the recruitment approach of project managers within the project for business transformation, the three types of interviews will be utilized, which are Panel interview, Competency-based interview, and Structured interview. Each method provides a major contribution in selecting an appropriate candidate that is suitable for the sustainability and innovative-driven vision of Unilever.</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b="1" i="1">
                <a:solidFill>
                  <a:srgbClr val="222222"/>
                </a:solidFill>
              </a:rPr>
              <a:t>Structured interview</a:t>
            </a:r>
            <a:r>
              <a:rPr lang="en">
                <a:solidFill>
                  <a:srgbClr val="222222"/>
                </a:solidFill>
              </a:rPr>
              <a:t>.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The structured interview is referred to as the formal along with the process of predetermined, in which all the candidates are asked with the same set of various standardized questions (‌Sussman </a:t>
            </a:r>
            <a:r>
              <a:rPr lang="en" i="1">
                <a:solidFill>
                  <a:srgbClr val="222222"/>
                </a:solidFill>
              </a:rPr>
              <a:t>et al.</a:t>
            </a:r>
            <a:r>
              <a:rPr lang="en">
                <a:solidFill>
                  <a:srgbClr val="222222"/>
                </a:solidFill>
              </a:rPr>
              <a:t>, 2020). Such approaches foster consistency, fairness, and objectivity within the process of recruitment.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In Unilever, the approach of structured interviews will focus on accessing digital literacy decision-making and leadership skills. For example, a question will comprise of. </a:t>
            </a:r>
            <a:r>
              <a:rPr lang="en" i="1">
                <a:solidFill>
                  <a:srgbClr val="222222"/>
                </a:solidFill>
              </a:rPr>
              <a:t>Can you provide a situation in which you have implemented a digital tool for fostering the performance of the project?</a:t>
            </a:r>
            <a:r>
              <a:rPr lang="en">
                <a:solidFill>
                  <a:srgbClr val="222222"/>
                </a:solidFill>
              </a:rPr>
              <a:t> Such methods will allow interviewers in rating the candidates on the basis of some criteria and mitigate bias and foster a clear comparison. The structured interviews are effective for evaluating the technical knowledge along with the capability of leadership, which is important for effectively managing the various complex projects of transformation.</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39e95f28013_0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39e95f28013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i="1">
                <a:solidFill>
                  <a:srgbClr val="222222"/>
                </a:solidFill>
              </a:rPr>
              <a:t>Panel interview</a:t>
            </a:r>
            <a:endParaRPr b="1" i="1">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A panel interview comprises diverse interviews from the various departments, which comprises operations, human resources and IT, accessing the capability of the candidate simultaneously </a:t>
            </a:r>
            <a:r>
              <a:rPr lang="en">
                <a:solidFill>
                  <a:srgbClr val="222222"/>
                </a:solidFill>
                <a:highlight>
                  <a:srgbClr val="FFFFFF"/>
                </a:highlight>
              </a:rPr>
              <a:t>(Wang, 2024)</a:t>
            </a:r>
            <a:r>
              <a:rPr lang="en">
                <a:solidFill>
                  <a:srgbClr val="222222"/>
                </a:solidFill>
              </a:rPr>
              <a:t>. This collaborative approach fosters the initiatives of holistic evaluation on the technical as well as interpersonal capability of candidates.</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Within the context of Unilever, the candidate for the project management might encounter a panel which comprises Sustainability Officer, Human Resource Director, Digital Transformation Leaders, and many more. Each panel member aims on the approach for the distinct aspects which comprises execution of the project leadership along with alignment within the goal of sustainability. The panel interviews foster different viewpoints, mitigate bias of the individual, and help in determining the approach of how the individual can effectively handle the multidisciplinary pressures and communication which is important within the project for transformation. </a:t>
            </a:r>
            <a:endParaRPr>
              <a:solidFill>
                <a:srgbClr val="222222"/>
              </a:solidFill>
            </a:endParaRPr>
          </a:p>
          <a:p>
            <a:pPr marL="0" lvl="0" indent="0" algn="just" rtl="0">
              <a:lnSpc>
                <a:spcPct val="150000"/>
              </a:lnSpc>
              <a:spcBef>
                <a:spcPts val="0"/>
              </a:spcBef>
              <a:spcAft>
                <a:spcPts val="0"/>
              </a:spcAft>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785f75df37_0_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785f75df37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i="1">
                <a:solidFill>
                  <a:srgbClr val="222222"/>
                </a:solidFill>
              </a:rPr>
              <a:t>Competency-based interviews</a:t>
            </a:r>
            <a:r>
              <a:rPr lang="en">
                <a:solidFill>
                  <a:srgbClr val="222222"/>
                </a:solidFill>
              </a:rPr>
              <a:t>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A competency based interview focuses on evaluating how the candidate focuses on demonstrating inappropriate skills within the various past experiences (‌Kessler, 2025). It operates within the principle that the various past behaviors forecast as performance in future in Unilever. Questions which may comprise, </a:t>
            </a:r>
            <a:r>
              <a:rPr lang="en" i="1">
                <a:solidFill>
                  <a:srgbClr val="222222"/>
                </a:solidFill>
              </a:rPr>
              <a:t>tell us about your time when you had regional resistance towards the changes in the digital transformation</a:t>
            </a:r>
            <a:r>
              <a:rPr lang="en">
                <a:solidFill>
                  <a:srgbClr val="222222"/>
                </a:solidFill>
              </a:rPr>
              <a:t>. In addition, candidates are expected to utilize the STAR method for structuring the response (Badriah and Permana, 2023). Such approach allows human resource professionals to access the adaptability, problem-solving, and leadership which is an important competence for acquiring success in the business transformation.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Overall, the combination of such three methods of interviews allow Unilever in conducting an effective balance, insightful evaluation, and clear process that help in identifying the qualified individual for the job role.</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3785f75df37_0_3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3785f75df37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a:solidFill>
                  <a:srgbClr val="222222"/>
                </a:solidFill>
              </a:rPr>
              <a:t>Justification for the appropriate questioning techniques</a:t>
            </a:r>
            <a:endParaRPr b="1">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In the process of recruitment for the job role of Project Manager in the Business Transformation Project at Unilever, the utilisation of an effective technique for questioning is important to acquire accurate insights on the mindset, suitability and skill of candidates for the role. An appropriate approach of questioning allows interviewers in moving beyond the response towards the surface level and effectively evaluating the critical thinking, leadership, problem-solving, along with alignment within the sustainability values of the organisation. The most appropriate technique comprises Socratic, Probing and Leading questioning, which act as an important purpose within the process of assessment.</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b="1">
                <a:solidFill>
                  <a:srgbClr val="222222"/>
                </a:solidFill>
              </a:rPr>
              <a:t>Probing questions</a:t>
            </a:r>
            <a:endParaRPr b="1">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Probing questions are utilized for encouraging the candidate to effectively evaluate, elaborate the response and deliver in-depth insights on the experience and the process for thought (Robinson, 2023). The question which comprises </a:t>
            </a:r>
            <a:r>
              <a:rPr lang="en" i="1">
                <a:solidFill>
                  <a:srgbClr val="222222"/>
                </a:solidFill>
              </a:rPr>
              <a:t>Can you evaluate how you resolve challenges in the implementation project from your past experience.</a:t>
            </a:r>
            <a:r>
              <a:rPr lang="en">
                <a:solidFill>
                  <a:srgbClr val="222222"/>
                </a:solidFill>
              </a:rPr>
              <a:t> Such techniques allow in accessing the capability of analytics, emotional intelligence, and adaptability skill of the individual within the approach of Unilever. The questions will help the interviewers in uncovering the various capacity of the candidate for the initiatives or style of thinking along with the approach to effectively manage the innovations and the uncertainty.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785f75df37_0_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3785f75df37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a:solidFill>
                  <a:srgbClr val="222222"/>
                </a:solidFill>
              </a:rPr>
              <a:t>Leading question</a:t>
            </a:r>
            <a:endParaRPr b="1">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The leading question is strategically highlighted for guiding the candidate towards the approach to discuss topics dealing within the priorities and the value of organisation (Cairns-Lee, Lawley and Tosey, 2022). For instance, </a:t>
            </a:r>
            <a:r>
              <a:rPr lang="en" i="1">
                <a:solidFill>
                  <a:srgbClr val="222222"/>
                </a:solidFill>
              </a:rPr>
              <a:t>would you agree that the approach of sustainability should be a core fundamental for the digital transformation.</a:t>
            </a:r>
            <a:r>
              <a:rPr lang="en">
                <a:solidFill>
                  <a:srgbClr val="222222"/>
                </a:solidFill>
              </a:rPr>
              <a:t> Such questions allow in accessing whether the beauty of candidates along with the ethics of professional delivery within the corporate culture of Unilever. Furthermore, leading questions can also be effective for causing the fit in the culture, but it can also be used to avoid the various pressures for the candidate towards an appropriate response. Whenever implemented ethically, it allows the human professionals to effectively determine whether the individual resonates naturally within the mission of Unilever</a:t>
            </a:r>
            <a:endParaRPr sz="1200" b="1" i="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3785f75df37_0_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3785f75df37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i="1">
                <a:solidFill>
                  <a:srgbClr val="222222"/>
                </a:solidFill>
              </a:rPr>
              <a:t>Socratic Question</a:t>
            </a:r>
            <a:endParaRPr b="1" i="1">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The approach of Socratic Questioning comprises asking questions of reflective and open-mindedness that analyze the assumptions of the candidates and foster the approach towards critical reasoning (Neenan, 2021). For instance,</a:t>
            </a:r>
            <a:r>
              <a:rPr lang="en" i="1">
                <a:solidFill>
                  <a:srgbClr val="222222"/>
                </a:solidFill>
              </a:rPr>
              <a:t> why do you think various transformation projects have failed, How would you address this within Unilever?</a:t>
            </a:r>
            <a:r>
              <a:rPr lang="en">
                <a:solidFill>
                  <a:srgbClr val="222222"/>
                </a:solidFill>
              </a:rPr>
              <a:t> Such methods allow in evaluating insights of leadership, in-depth problem-solving, and innovation. It also fosters the candidate to effectively think independently and illustrate the capability in making an effective decision, which is important for managing the transformation of the larger scales.</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785f75df37_0_4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3785f75df37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a:solidFill>
                  <a:srgbClr val="222222"/>
                </a:solidFill>
              </a:rPr>
              <a:t>Comparison and contrast between a face-to-face interview and Online Interview</a:t>
            </a:r>
            <a:endParaRPr b="1">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The recruitment process for project managers within the transformation project in Unilever, the approach of online and face-to-face interviews act as an important role in effectively evaluating the competencies of the candidate, quality of leadership, and communication approach. Each method possesses advantages along with limitations which drive how the organisation can access and effectively select an appropriate individual for the job role.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b="1" i="1">
                <a:solidFill>
                  <a:srgbClr val="222222"/>
                </a:solidFill>
              </a:rPr>
              <a:t>Face to Face interview</a:t>
            </a:r>
            <a:r>
              <a:rPr lang="en">
                <a:solidFill>
                  <a:srgbClr val="222222"/>
                </a:solidFill>
              </a:rPr>
              <a:t>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The face-to-face interviews are escorted within person at the office of Unilever that allows the direct interaction within the candidate and the interviewer (O'Brien </a:t>
            </a:r>
            <a:r>
              <a:rPr lang="en" i="1">
                <a:solidFill>
                  <a:srgbClr val="222222"/>
                </a:solidFill>
              </a:rPr>
              <a:t>et al.</a:t>
            </a:r>
            <a:r>
              <a:rPr lang="en">
                <a:solidFill>
                  <a:srgbClr val="222222"/>
                </a:solidFill>
              </a:rPr>
              <a:t>, 2021). The traditional method focuses on facilitating the natural actions, allows interviewers in observing the various non-verbal fundamentals which comprises eye contact, confidence, and body language. It allows in accessing the interpersonalities along with the presence of leadership in the candidate, which is important for the project management that focuses on inspiring along with providing guides towards a different team. Furthermore, it also helps in developing the professional environment in which trust and rapport can be developed easily. However, the method is time-consuming and impacts the capability to take part from the various geographical locations by the constraint on travel and scheduling.</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b="1" i="1">
                <a:solidFill>
                  <a:srgbClr val="222222"/>
                </a:solidFill>
              </a:rPr>
              <a:t>Online interviews</a:t>
            </a:r>
            <a:endParaRPr b="1" i="1">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Online interviews are intrinsically escorted  by various digital platforms such as Zoom, Microsoft Teams, and many more (Oliffe </a:t>
            </a:r>
            <a:r>
              <a:rPr lang="en" i="1">
                <a:solidFill>
                  <a:srgbClr val="222222"/>
                </a:solidFill>
              </a:rPr>
              <a:t>et al.,</a:t>
            </a:r>
            <a:r>
              <a:rPr lang="en">
                <a:solidFill>
                  <a:srgbClr val="222222"/>
                </a:solidFill>
              </a:rPr>
              <a:t> 2021). It has become very common within Unilever by the flexible arrangement of work. It delivers convenience, efficiency towards cost and also access towards the large pool of talent. Candidates can take part remotely, mitigating barriers for logistics and allowing the approach for faster hiring. Furthermore, online interviews depend on the technology which can impact the disruption of technology or the capability of the interviewer in accessing the engagement and the body language. </a:t>
            </a:r>
            <a:endParaRPr>
              <a:solidFill>
                <a:srgbClr val="222222"/>
              </a:solidFill>
            </a:endParaRPr>
          </a:p>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9e95f28013_0_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39e95f28013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i="1">
                <a:solidFill>
                  <a:srgbClr val="222222"/>
                </a:solidFill>
              </a:rPr>
              <a:t>Contrast and Comparison</a:t>
            </a:r>
            <a:r>
              <a:rPr lang="en">
                <a:solidFill>
                  <a:srgbClr val="222222"/>
                </a:solidFill>
              </a:rPr>
              <a:t>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The face-to-face interaction is ideal for the approach of final assessment that comprises evaluation of communication and the presence of leadership. On the other hand, online interviews are effective for the approach of the preliminary stage providing inclusivity and flexibility (Upadhyay and Lipkovich, 2020). The organisation often implements hybrid models with a combination of both the methods for fostering efficiency along with fairness by utilizing online interview towards the initial screening and face-to-face interview for the approach of full decision making. Such approach influence the most qualified along with the well-aligned individual to be selected for leading the transformation project of the business successfully</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3785f75df37_0_5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3785f75df37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a:solidFill>
                  <a:srgbClr val="222222"/>
                </a:solidFill>
              </a:rPr>
              <a:t>Conclusion </a:t>
            </a:r>
            <a:endParaRPr b="1">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
                <a:solidFill>
                  <a:srgbClr val="222222"/>
                </a:solidFill>
              </a:rPr>
              <a:t>The overall process for the recruitment to the role of project manager in the business transformation project of Unilever is structured, comprehensive along with a fair approach by detailed job description, analysis and personal specification, organisation foster alignment within the goal of the and capability of the candidate. The integration of the panel, structured along with the competency interview driven by the effective technique for questionings, fosters inclusivity and fit within the culture. The strategic framework for recruitment allows Unilever in attracting and accessing the various highly skilled individuals that focus on committing to enhance innovation along with sustainability.</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3785f75df37_0_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3785f75df37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‌Asongwe, J.K. (2023). </a:t>
            </a:r>
            <a:r>
              <a:rPr lang="en" i="1">
                <a:solidFill>
                  <a:srgbClr val="222222"/>
                </a:solidFill>
              </a:rPr>
              <a:t>The role of person specification in organisational performance</a:t>
            </a:r>
            <a:r>
              <a:rPr lang="en">
                <a:solidFill>
                  <a:srgbClr val="222222"/>
                </a:solidFill>
              </a:rPr>
              <a:t>. [online] ResearchGate. Available at: https://www.researchgate.net/publication/369365292_The_role_of_person_specification_in_organisational_performance [Accessed 1 Nov. 2025].</a:t>
            </a:r>
            <a:endParaRPr>
              <a:solidFill>
                <a:srgbClr val="222222"/>
              </a:solidFill>
            </a:endParaRPr>
          </a:p>
          <a:p>
            <a:pPr marL="0" lvl="0" indent="0" algn="just" rtl="0">
              <a:lnSpc>
                <a:spcPct val="150000"/>
              </a:lnSpc>
              <a:spcBef>
                <a:spcPts val="1200"/>
              </a:spcBef>
              <a:spcAft>
                <a:spcPts val="0"/>
              </a:spcAft>
              <a:buClr>
                <a:schemeClr val="dk1"/>
              </a:buClr>
              <a:buSzPts val="1100"/>
              <a:buFont typeface="Arial"/>
              <a:buNone/>
            </a:pPr>
            <a:r>
              <a:rPr lang="en">
                <a:solidFill>
                  <a:srgbClr val="222222"/>
                </a:solidFill>
              </a:rPr>
              <a:t>Badriah, B. and Permana, I., (2023). Enhancing Competence in Writing Best Practices Through the Utilization of the STAR Technique. </a:t>
            </a:r>
            <a:r>
              <a:rPr lang="en" i="1">
                <a:solidFill>
                  <a:srgbClr val="222222"/>
                </a:solidFill>
              </a:rPr>
              <a:t>JLER (Journal of Language Education Research)</a:t>
            </a:r>
            <a:r>
              <a:rPr lang="en">
                <a:solidFill>
                  <a:srgbClr val="222222"/>
                </a:solidFill>
              </a:rPr>
              <a:t>, </a:t>
            </a:r>
            <a:r>
              <a:rPr lang="en" i="1">
                <a:solidFill>
                  <a:srgbClr val="222222"/>
                </a:solidFill>
              </a:rPr>
              <a:t>6</a:t>
            </a:r>
            <a:r>
              <a:rPr lang="en">
                <a:solidFill>
                  <a:srgbClr val="222222"/>
                </a:solidFill>
              </a:rPr>
              <a:t>(3), pp.193-203.</a:t>
            </a:r>
            <a:endParaRPr>
              <a:solidFill>
                <a:srgbClr val="222222"/>
              </a:solidFill>
            </a:endParaRPr>
          </a:p>
          <a:p>
            <a:pPr marL="0" lvl="0" indent="0" algn="just" rtl="0">
              <a:lnSpc>
                <a:spcPct val="150000"/>
              </a:lnSpc>
              <a:spcBef>
                <a:spcPts val="1200"/>
              </a:spcBef>
              <a:spcAft>
                <a:spcPts val="0"/>
              </a:spcAft>
              <a:buClr>
                <a:schemeClr val="dk1"/>
              </a:buClr>
              <a:buSzPts val="1100"/>
              <a:buFont typeface="Arial"/>
              <a:buNone/>
            </a:pPr>
            <a:r>
              <a:rPr lang="en">
                <a:solidFill>
                  <a:srgbClr val="222222"/>
                </a:solidFill>
              </a:rPr>
              <a:t>Cairns-Lee, H., Lawley, J. and Tosey, P., (2022). Enhancing researcher reflexivity about the influence of leading questions in interviews. </a:t>
            </a:r>
            <a:r>
              <a:rPr lang="en" i="1">
                <a:solidFill>
                  <a:srgbClr val="222222"/>
                </a:solidFill>
              </a:rPr>
              <a:t>The Journal of Applied Behavioral Science</a:t>
            </a:r>
            <a:r>
              <a:rPr lang="en">
                <a:solidFill>
                  <a:srgbClr val="222222"/>
                </a:solidFill>
              </a:rPr>
              <a:t>, </a:t>
            </a:r>
            <a:r>
              <a:rPr lang="en" i="1">
                <a:solidFill>
                  <a:srgbClr val="222222"/>
                </a:solidFill>
              </a:rPr>
              <a:t>58</a:t>
            </a:r>
            <a:r>
              <a:rPr lang="en">
                <a:solidFill>
                  <a:srgbClr val="222222"/>
                </a:solidFill>
              </a:rPr>
              <a:t>(1), pp.164-188.</a:t>
            </a:r>
            <a:endParaRPr>
              <a:solidFill>
                <a:srgbClr val="222222"/>
              </a:solidFill>
            </a:endParaRPr>
          </a:p>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Greeno, J.G., (2021). Some examples of cognitive task analysis with instructional implications. In </a:t>
            </a:r>
            <a:r>
              <a:rPr lang="en" i="1">
                <a:solidFill>
                  <a:srgbClr val="222222"/>
                </a:solidFill>
              </a:rPr>
              <a:t>Aptitude, learning, and instruction</a:t>
            </a:r>
            <a:r>
              <a:rPr lang="en">
                <a:solidFill>
                  <a:srgbClr val="222222"/>
                </a:solidFill>
              </a:rPr>
              <a:t> (pp. 1-22). Routledge.</a:t>
            </a:r>
            <a:endParaRPr>
              <a:solidFill>
                <a:srgbClr val="222222"/>
              </a:solidFill>
            </a:endParaRPr>
          </a:p>
          <a:p>
            <a:pPr marL="0" lvl="0" indent="0" algn="just" rtl="0">
              <a:lnSpc>
                <a:spcPct val="150000"/>
              </a:lnSpc>
              <a:spcBef>
                <a:spcPts val="1200"/>
              </a:spcBef>
              <a:spcAft>
                <a:spcPts val="0"/>
              </a:spcAft>
              <a:buClr>
                <a:schemeClr val="dk1"/>
              </a:buClr>
              <a:buSzPts val="1100"/>
              <a:buFont typeface="Arial"/>
              <a:buNone/>
            </a:pPr>
            <a:r>
              <a:rPr lang="en">
                <a:solidFill>
                  <a:srgbClr val="222222"/>
                </a:solidFill>
              </a:rPr>
              <a:t>‌Kessler, R., (2025). </a:t>
            </a:r>
            <a:r>
              <a:rPr lang="en" i="1">
                <a:solidFill>
                  <a:srgbClr val="222222"/>
                </a:solidFill>
              </a:rPr>
              <a:t>Competency-based interviews: How to master the tough interview style used by the Fortune 500s</a:t>
            </a:r>
            <a:r>
              <a:rPr lang="en">
                <a:solidFill>
                  <a:srgbClr val="222222"/>
                </a:solidFill>
              </a:rPr>
              <a:t>. Red Wheel Weiser+ ORM.</a:t>
            </a:r>
            <a:endParaRPr>
              <a:solidFill>
                <a:srgbClr val="222222"/>
              </a:solidFill>
            </a:endParaRPr>
          </a:p>
          <a:p>
            <a:pPr marL="0" lvl="0" indent="0" algn="just" rtl="0">
              <a:lnSpc>
                <a:spcPct val="150000"/>
              </a:lnSpc>
              <a:spcBef>
                <a:spcPts val="1200"/>
              </a:spcBef>
              <a:spcAft>
                <a:spcPts val="0"/>
              </a:spcAft>
              <a:buClr>
                <a:schemeClr val="dk1"/>
              </a:buClr>
              <a:buSzPts val="1100"/>
              <a:buFont typeface="Arial"/>
              <a:buNone/>
            </a:pPr>
            <a:r>
              <a:rPr lang="en">
                <a:solidFill>
                  <a:srgbClr val="222222"/>
                </a:solidFill>
              </a:rPr>
              <a:t>Neenan, M., (2021). Socratic questioning. In </a:t>
            </a:r>
            <a:r>
              <a:rPr lang="en" i="1">
                <a:solidFill>
                  <a:srgbClr val="222222"/>
                </a:solidFill>
              </a:rPr>
              <a:t>Cognitive Behavioural Coaching in Practice</a:t>
            </a:r>
            <a:r>
              <a:rPr lang="en">
                <a:solidFill>
                  <a:srgbClr val="222222"/>
                </a:solidFill>
              </a:rPr>
              <a:t> (pp. 75-98). Routledge.</a:t>
            </a:r>
            <a:endParaRPr>
              <a:solidFill>
                <a:srgbClr val="222222"/>
              </a:solidFill>
            </a:endParaRPr>
          </a:p>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O'Brien, S.D., O'Brien, Q.C. and Cook, D., (2021). Put Down the Phone! The Standard for Witness Interviews is In-Person, Face-To-Face, One-On-One. </a:t>
            </a:r>
            <a:r>
              <a:rPr lang="en" i="1">
                <a:solidFill>
                  <a:srgbClr val="222222"/>
                </a:solidFill>
              </a:rPr>
              <a:t>Hofstra L. Rev.</a:t>
            </a:r>
            <a:r>
              <a:rPr lang="en">
                <a:solidFill>
                  <a:srgbClr val="222222"/>
                </a:solidFill>
              </a:rPr>
              <a:t>, </a:t>
            </a:r>
            <a:r>
              <a:rPr lang="en" i="1">
                <a:solidFill>
                  <a:srgbClr val="222222"/>
                </a:solidFill>
              </a:rPr>
              <a:t>50</a:t>
            </a:r>
            <a:r>
              <a:rPr lang="en">
                <a:solidFill>
                  <a:srgbClr val="222222"/>
                </a:solidFill>
              </a:rPr>
              <a:t>, p.339.</a:t>
            </a:r>
            <a:endParaRPr>
              <a:solidFill>
                <a:srgbClr val="222222"/>
              </a:solidFill>
            </a:endParaRPr>
          </a:p>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Oliffe, J.L., Kelly, M.T., Gonzalez Montaner, G. and Yu Ko, W.F., (2021). Zoom interviews: Benefits and concessions. </a:t>
            </a:r>
            <a:r>
              <a:rPr lang="en" i="1">
                <a:solidFill>
                  <a:srgbClr val="222222"/>
                </a:solidFill>
              </a:rPr>
              <a:t>International journal of qualitative methods</a:t>
            </a:r>
            <a:r>
              <a:rPr lang="en">
                <a:solidFill>
                  <a:srgbClr val="222222"/>
                </a:solidFill>
              </a:rPr>
              <a:t>, </a:t>
            </a:r>
            <a:r>
              <a:rPr lang="en" i="1">
                <a:solidFill>
                  <a:srgbClr val="222222"/>
                </a:solidFill>
              </a:rPr>
              <a:t>20</a:t>
            </a:r>
            <a:r>
              <a:rPr lang="en">
                <a:solidFill>
                  <a:srgbClr val="222222"/>
                </a:solidFill>
              </a:rPr>
              <a:t>, p.16094069211053522.</a:t>
            </a:r>
            <a:endParaRPr>
              <a:solidFill>
                <a:srgbClr val="222222"/>
              </a:solidFill>
            </a:endParaRPr>
          </a:p>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Quan, J. (2023). A Corpus-based Analysis of Job Description Discourse. </a:t>
            </a:r>
            <a:r>
              <a:rPr lang="en" i="1">
                <a:solidFill>
                  <a:srgbClr val="222222"/>
                </a:solidFill>
              </a:rPr>
              <a:t>International Journal of Linguistics and Translation Studies</a:t>
            </a:r>
            <a:r>
              <a:rPr lang="en">
                <a:solidFill>
                  <a:srgbClr val="222222"/>
                </a:solidFill>
              </a:rPr>
              <a:t>, [online] 4(4), pp.144–158. doi:https://doi.org/10.36892/ijlts.v4i4.382.</a:t>
            </a:r>
            <a:endParaRPr>
              <a:solidFill>
                <a:srgbClr val="222222"/>
              </a:solidFill>
            </a:endParaRPr>
          </a:p>
          <a:p>
            <a:pPr marL="0" lvl="0" indent="0" algn="just" rtl="0">
              <a:lnSpc>
                <a:spcPct val="150000"/>
              </a:lnSpc>
              <a:spcBef>
                <a:spcPts val="1200"/>
              </a:spcBef>
              <a:spcAft>
                <a:spcPts val="0"/>
              </a:spcAft>
              <a:buClr>
                <a:schemeClr val="dk1"/>
              </a:buClr>
              <a:buSzPts val="1100"/>
              <a:buFont typeface="Arial"/>
              <a:buNone/>
            </a:pPr>
            <a:r>
              <a:rPr lang="en">
                <a:solidFill>
                  <a:srgbClr val="222222"/>
                </a:solidFill>
              </a:rPr>
              <a:t>Robinson, O.C., (2023). Probing in qualitative research interviews: Theory and practice. </a:t>
            </a:r>
            <a:r>
              <a:rPr lang="en" i="1">
                <a:solidFill>
                  <a:srgbClr val="222222"/>
                </a:solidFill>
              </a:rPr>
              <a:t>Qualitative Research in Psychology</a:t>
            </a:r>
            <a:r>
              <a:rPr lang="en">
                <a:solidFill>
                  <a:srgbClr val="222222"/>
                </a:solidFill>
              </a:rPr>
              <a:t>, </a:t>
            </a:r>
            <a:r>
              <a:rPr lang="en" i="1">
                <a:solidFill>
                  <a:srgbClr val="222222"/>
                </a:solidFill>
              </a:rPr>
              <a:t>20</a:t>
            </a:r>
            <a:r>
              <a:rPr lang="en">
                <a:solidFill>
                  <a:srgbClr val="222222"/>
                </a:solidFill>
              </a:rPr>
              <a:t>(3), pp.382-397.</a:t>
            </a:r>
            <a:endParaRPr>
              <a:solidFill>
                <a:srgbClr val="222222"/>
              </a:solidFill>
            </a:endParaRPr>
          </a:p>
          <a:p>
            <a:pPr marL="0" lvl="0" indent="0" algn="just" rtl="0">
              <a:lnSpc>
                <a:spcPct val="150000"/>
              </a:lnSpc>
              <a:spcBef>
                <a:spcPts val="1200"/>
              </a:spcBef>
              <a:spcAft>
                <a:spcPts val="0"/>
              </a:spcAft>
              <a:buClr>
                <a:schemeClr val="dk1"/>
              </a:buClr>
              <a:buSzPts val="1100"/>
              <a:buFont typeface="Arial"/>
              <a:buNone/>
            </a:pPr>
            <a:r>
              <a:rPr lang="en">
                <a:solidFill>
                  <a:srgbClr val="222222"/>
                </a:solidFill>
              </a:rPr>
              <a:t>‌Statista. (2025). </a:t>
            </a:r>
            <a:r>
              <a:rPr lang="en" i="1">
                <a:solidFill>
                  <a:srgbClr val="222222"/>
                </a:solidFill>
              </a:rPr>
              <a:t>Topic: Unilever</a:t>
            </a:r>
            <a:r>
              <a:rPr lang="en">
                <a:solidFill>
                  <a:srgbClr val="222222"/>
                </a:solidFill>
              </a:rPr>
              <a:t>. [online] Available at: https://www.statista.com/topics/1397/unilever/?srsltid=AfmBOoro4RFwZfbaqRMM5A_tJoKFGuZiduQXdd9u-AOOpWbK5FItcNmI [Accessed 1 Nov. 2025].</a:t>
            </a:r>
            <a:endParaRPr>
              <a:solidFill>
                <a:srgbClr val="222222"/>
              </a:solidFill>
            </a:endParaRPr>
          </a:p>
          <a:p>
            <a:pPr marL="0" lvl="0" indent="0" algn="just" rtl="0">
              <a:lnSpc>
                <a:spcPct val="150000"/>
              </a:lnSpc>
              <a:spcBef>
                <a:spcPts val="1200"/>
              </a:spcBef>
              <a:spcAft>
                <a:spcPts val="0"/>
              </a:spcAft>
              <a:buClr>
                <a:schemeClr val="dk1"/>
              </a:buClr>
              <a:buSzPts val="1100"/>
              <a:buFont typeface="Arial"/>
              <a:buNone/>
            </a:pPr>
            <a:r>
              <a:rPr lang="en">
                <a:solidFill>
                  <a:srgbClr val="222222"/>
                </a:solidFill>
              </a:rPr>
              <a:t>Strah, N. and Rupp, D.E., (2022). Are there cracks in our foundation? An integrative review of diversity issues in job analysis. </a:t>
            </a:r>
            <a:r>
              <a:rPr lang="en" i="1">
                <a:solidFill>
                  <a:srgbClr val="222222"/>
                </a:solidFill>
              </a:rPr>
              <a:t>Journal of Applied Psychology</a:t>
            </a:r>
            <a:r>
              <a:rPr lang="en">
                <a:solidFill>
                  <a:srgbClr val="222222"/>
                </a:solidFill>
              </a:rPr>
              <a:t>, </a:t>
            </a:r>
            <a:r>
              <a:rPr lang="en" i="1">
                <a:solidFill>
                  <a:srgbClr val="222222"/>
                </a:solidFill>
              </a:rPr>
              <a:t>107</a:t>
            </a:r>
            <a:r>
              <a:rPr lang="en">
                <a:solidFill>
                  <a:srgbClr val="222222"/>
                </a:solidFill>
              </a:rPr>
              <a:t>(7), p.1031.</a:t>
            </a:r>
            <a:endParaRPr>
              <a:solidFill>
                <a:srgbClr val="222222"/>
              </a:solidFill>
            </a:endParaRPr>
          </a:p>
          <a:p>
            <a:pPr marL="0" lvl="0" indent="0" algn="just" rtl="0">
              <a:lnSpc>
                <a:spcPct val="150000"/>
              </a:lnSpc>
              <a:spcBef>
                <a:spcPts val="1200"/>
              </a:spcBef>
              <a:spcAft>
                <a:spcPts val="0"/>
              </a:spcAft>
              <a:buClr>
                <a:schemeClr val="dk1"/>
              </a:buClr>
              <a:buSzPts val="1100"/>
              <a:buFont typeface="Arial"/>
              <a:buNone/>
            </a:pPr>
            <a:r>
              <a:rPr lang="en">
                <a:solidFill>
                  <a:srgbClr val="222222"/>
                </a:solidFill>
              </a:rPr>
              <a:t>‌Sussman, J., Setayesh, J. and Venapally, A., (2020). Interview types: preparation and strategy. In </a:t>
            </a:r>
            <a:r>
              <a:rPr lang="en" i="1">
                <a:solidFill>
                  <a:srgbClr val="222222"/>
                </a:solidFill>
              </a:rPr>
              <a:t>The Complete MD/PhD Applicant Guide: How to Become a Double Doctor</a:t>
            </a:r>
            <a:r>
              <a:rPr lang="en">
                <a:solidFill>
                  <a:srgbClr val="222222"/>
                </a:solidFill>
              </a:rPr>
              <a:t> (pp. 97-117). Cham: Springer International Publishing.</a:t>
            </a:r>
            <a:endParaRPr>
              <a:solidFill>
                <a:srgbClr val="222222"/>
              </a:solidFill>
            </a:endParaRPr>
          </a:p>
          <a:p>
            <a:pPr marL="0" lvl="0" indent="0" algn="just" rtl="0">
              <a:lnSpc>
                <a:spcPct val="150000"/>
              </a:lnSpc>
              <a:spcBef>
                <a:spcPts val="1200"/>
              </a:spcBef>
              <a:spcAft>
                <a:spcPts val="0"/>
              </a:spcAft>
              <a:buClr>
                <a:schemeClr val="dk1"/>
              </a:buClr>
              <a:buSzPts val="1100"/>
              <a:buFont typeface="Arial"/>
              <a:buNone/>
            </a:pPr>
            <a:r>
              <a:rPr lang="en">
                <a:solidFill>
                  <a:srgbClr val="222222"/>
                </a:solidFill>
              </a:rPr>
              <a:t>Unilever PLC (2022). </a:t>
            </a:r>
            <a:r>
              <a:rPr lang="en" i="1">
                <a:solidFill>
                  <a:srgbClr val="222222"/>
                </a:solidFill>
              </a:rPr>
              <a:t>At a glance</a:t>
            </a:r>
            <a:r>
              <a:rPr lang="en">
                <a:solidFill>
                  <a:srgbClr val="222222"/>
                </a:solidFill>
              </a:rPr>
              <a:t>. [online] Unilever. Available at: https://www.unilever.com/our-company/at-a-glance/ [Accessed 1 Nov. 2025].</a:t>
            </a:r>
            <a:endParaRPr>
              <a:solidFill>
                <a:srgbClr val="222222"/>
              </a:solidFill>
            </a:endParaRPr>
          </a:p>
          <a:p>
            <a:pPr marL="0" lvl="0" indent="0" algn="just" rtl="0">
              <a:lnSpc>
                <a:spcPct val="150000"/>
              </a:lnSpc>
              <a:spcBef>
                <a:spcPts val="1200"/>
              </a:spcBef>
              <a:spcAft>
                <a:spcPts val="0"/>
              </a:spcAft>
              <a:buClr>
                <a:schemeClr val="dk1"/>
              </a:buClr>
              <a:buSzPts val="1100"/>
              <a:buFont typeface="Arial"/>
              <a:buNone/>
            </a:pPr>
            <a:r>
              <a:rPr lang="en">
                <a:solidFill>
                  <a:srgbClr val="222222"/>
                </a:solidFill>
              </a:rPr>
              <a:t>‌Unilever PLC (2022). </a:t>
            </a:r>
            <a:r>
              <a:rPr lang="en" i="1">
                <a:solidFill>
                  <a:srgbClr val="222222"/>
                </a:solidFill>
              </a:rPr>
              <a:t>Unilever International celebrates decade of consistent growth serving the underserved</a:t>
            </a:r>
            <a:r>
              <a:rPr lang="en">
                <a:solidFill>
                  <a:srgbClr val="222222"/>
                </a:solidFill>
              </a:rPr>
              <a:t>. [online] Unilever. Available at: https://www.unilever.com/news/news-search/2022/unilever-international-celebrates-decade-of-consistent-growth-serving-the-underserved/ [Accessed 1 Nov. 2025].</a:t>
            </a:r>
            <a:endParaRPr>
              <a:solidFill>
                <a:srgbClr val="222222"/>
              </a:solidFill>
            </a:endParaRPr>
          </a:p>
          <a:p>
            <a:pPr marL="0" lvl="0" indent="0" algn="just" rtl="0">
              <a:lnSpc>
                <a:spcPct val="150000"/>
              </a:lnSpc>
              <a:spcBef>
                <a:spcPts val="1200"/>
              </a:spcBef>
              <a:spcAft>
                <a:spcPts val="0"/>
              </a:spcAft>
              <a:buClr>
                <a:schemeClr val="dk1"/>
              </a:buClr>
              <a:buSzPts val="1100"/>
              <a:buFont typeface="Arial"/>
              <a:buNone/>
            </a:pPr>
            <a:r>
              <a:rPr lang="en">
                <a:solidFill>
                  <a:srgbClr val="222222"/>
                </a:solidFill>
              </a:rPr>
              <a:t>‌Unilever PLC (2025). </a:t>
            </a:r>
            <a:r>
              <a:rPr lang="en" i="1">
                <a:solidFill>
                  <a:srgbClr val="222222"/>
                </a:solidFill>
              </a:rPr>
              <a:t>How Unilever’s digital transformation is driving operational excellence</a:t>
            </a:r>
            <a:r>
              <a:rPr lang="en">
                <a:solidFill>
                  <a:srgbClr val="222222"/>
                </a:solidFill>
              </a:rPr>
              <a:t>. [online] Unilever. Available at: https://www.unilever.com/news/news-search/2025/how-unilevers-digital-transformation-is-driving-operational-excellence/ [Accessed 1 Nov. 2025].</a:t>
            </a:r>
            <a:endParaRPr>
              <a:solidFill>
                <a:srgbClr val="222222"/>
              </a:solidFill>
            </a:endParaRPr>
          </a:p>
          <a:p>
            <a:pPr marL="0" lvl="0" indent="0" algn="just" rtl="0">
              <a:lnSpc>
                <a:spcPct val="150000"/>
              </a:lnSpc>
              <a:spcBef>
                <a:spcPts val="1200"/>
              </a:spcBef>
              <a:spcAft>
                <a:spcPts val="0"/>
              </a:spcAft>
              <a:buClr>
                <a:schemeClr val="dk1"/>
              </a:buClr>
              <a:buSzPts val="1100"/>
              <a:buFont typeface="Arial"/>
              <a:buNone/>
            </a:pPr>
            <a:r>
              <a:rPr lang="en">
                <a:solidFill>
                  <a:srgbClr val="222222"/>
                </a:solidFill>
              </a:rPr>
              <a:t>Upadhyay, U.D. and Lipkovich, H., (2020). Using online technologies to improve diversity and inclusion in cognitive interviews with young people. </a:t>
            </a:r>
            <a:r>
              <a:rPr lang="en" i="1">
                <a:solidFill>
                  <a:srgbClr val="222222"/>
                </a:solidFill>
              </a:rPr>
              <a:t>BMC medical research methodology</a:t>
            </a:r>
            <a:r>
              <a:rPr lang="en">
                <a:solidFill>
                  <a:srgbClr val="222222"/>
                </a:solidFill>
              </a:rPr>
              <a:t>, </a:t>
            </a:r>
            <a:r>
              <a:rPr lang="en" i="1">
                <a:solidFill>
                  <a:srgbClr val="222222"/>
                </a:solidFill>
              </a:rPr>
              <a:t>20</a:t>
            </a:r>
            <a:r>
              <a:rPr lang="en">
                <a:solidFill>
                  <a:srgbClr val="222222"/>
                </a:solidFill>
              </a:rPr>
              <a:t>(1), p.159.</a:t>
            </a:r>
            <a:endParaRPr>
              <a:solidFill>
                <a:srgbClr val="222222"/>
              </a:solidFill>
            </a:endParaRPr>
          </a:p>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txBox="1"/>
          <p:nvPr/>
        </p:nvSpPr>
        <p:spPr>
          <a:xfrm>
            <a:off x="88950" y="1622799"/>
            <a:ext cx="9144000" cy="3399473"/>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 sz="2400" dirty="0">
                <a:solidFill>
                  <a:schemeClr val="dk2"/>
                </a:solidFill>
                <a:latin typeface="Abril Fatface"/>
                <a:ea typeface="Abril Fatface"/>
                <a:cs typeface="Abril Fatface"/>
                <a:sym typeface="Abril Fatface"/>
              </a:rPr>
              <a:t>Module Title: Developing and Managing Individuals and Teams</a:t>
            </a:r>
            <a:endParaRPr sz="2400" dirty="0">
              <a:solidFill>
                <a:schemeClr val="dk2"/>
              </a:solidFill>
              <a:latin typeface="Abril Fatface"/>
              <a:ea typeface="Abril Fatface"/>
              <a:cs typeface="Abril Fatface"/>
              <a:sym typeface="Abril Fatface"/>
            </a:endParaRPr>
          </a:p>
          <a:p>
            <a:pPr marL="0" lvl="0" indent="0" rtl="0">
              <a:spcBef>
                <a:spcPts val="0"/>
              </a:spcBef>
              <a:spcAft>
                <a:spcPts val="0"/>
              </a:spcAft>
              <a:buNone/>
            </a:pPr>
            <a:r>
              <a:rPr lang="en" sz="2400" dirty="0">
                <a:solidFill>
                  <a:schemeClr val="dk2"/>
                </a:solidFill>
                <a:latin typeface="Abril Fatface"/>
                <a:ea typeface="Abril Fatface"/>
                <a:cs typeface="Abril Fatface"/>
                <a:sym typeface="Abril Fatface"/>
              </a:rPr>
              <a:t>Module Code: LCLM5002</a:t>
            </a:r>
            <a:endParaRPr sz="2400" dirty="0">
              <a:solidFill>
                <a:schemeClr val="dk2"/>
              </a:solidFill>
              <a:latin typeface="Abril Fatface"/>
              <a:ea typeface="Abril Fatface"/>
              <a:cs typeface="Abril Fatface"/>
              <a:sym typeface="Abril Fatface"/>
            </a:endParaRPr>
          </a:p>
          <a:p>
            <a:pPr marL="0" lvl="0" indent="0" rtl="0">
              <a:spcBef>
                <a:spcPts val="0"/>
              </a:spcBef>
              <a:spcAft>
                <a:spcPts val="0"/>
              </a:spcAft>
              <a:buNone/>
            </a:pPr>
            <a:r>
              <a:rPr lang="en" sz="2400" dirty="0">
                <a:solidFill>
                  <a:schemeClr val="dk2"/>
                </a:solidFill>
                <a:latin typeface="Abril Fatface"/>
                <a:ea typeface="Abril Fatface"/>
                <a:cs typeface="Abril Fatface"/>
                <a:sym typeface="Abril Fatface"/>
              </a:rPr>
              <a:t>Individual Report</a:t>
            </a:r>
          </a:p>
          <a:p>
            <a:pPr marL="0" lvl="0" indent="0" rtl="0">
              <a:spcBef>
                <a:spcPts val="0"/>
              </a:spcBef>
              <a:spcAft>
                <a:spcPts val="0"/>
              </a:spcAft>
              <a:buNone/>
            </a:pPr>
            <a:r>
              <a:rPr lang="en" sz="2400" dirty="0">
                <a:solidFill>
                  <a:schemeClr val="dk2"/>
                </a:solidFill>
                <a:latin typeface="Abril Fatface"/>
                <a:ea typeface="Abril Fatface"/>
                <a:cs typeface="Abril Fatface"/>
                <a:sym typeface="Abril Fatface"/>
              </a:rPr>
              <a:t>Student Name: Lorena Denisa Szolosi</a:t>
            </a:r>
          </a:p>
          <a:p>
            <a:pPr marL="0" lvl="0" indent="0" rtl="0">
              <a:spcBef>
                <a:spcPts val="0"/>
              </a:spcBef>
              <a:spcAft>
                <a:spcPts val="0"/>
              </a:spcAft>
              <a:buNone/>
            </a:pPr>
            <a:r>
              <a:rPr lang="en" sz="2400" dirty="0">
                <a:solidFill>
                  <a:schemeClr val="dk2"/>
                </a:solidFill>
                <a:latin typeface="Abril Fatface"/>
                <a:ea typeface="Abril Fatface"/>
                <a:cs typeface="Abril Fatface"/>
                <a:sym typeface="Abril Fatface"/>
              </a:rPr>
              <a:t>Tutor Name: Amer Kareem</a:t>
            </a:r>
          </a:p>
          <a:p>
            <a:pPr marL="0" lvl="0" indent="0" rtl="0">
              <a:spcBef>
                <a:spcPts val="0"/>
              </a:spcBef>
              <a:spcAft>
                <a:spcPts val="0"/>
              </a:spcAft>
              <a:buNone/>
            </a:pPr>
            <a:endParaRPr sz="2400" dirty="0">
              <a:solidFill>
                <a:schemeClr val="dk2"/>
              </a:solidFill>
              <a:latin typeface="Abril Fatface"/>
              <a:ea typeface="Abril Fatface"/>
              <a:cs typeface="Abril Fatface"/>
              <a:sym typeface="Abril Fatface"/>
            </a:endParaRPr>
          </a:p>
        </p:txBody>
      </p:sp>
      <p:pic>
        <p:nvPicPr>
          <p:cNvPr id="55" name="Google Shape;55;p13"/>
          <p:cNvPicPr preferRelativeResize="0"/>
          <p:nvPr/>
        </p:nvPicPr>
        <p:blipFill>
          <a:blip r:embed="rId4">
            <a:alphaModFix/>
          </a:blip>
          <a:stretch>
            <a:fillRect/>
          </a:stretch>
        </p:blipFill>
        <p:spPr>
          <a:xfrm>
            <a:off x="3175888" y="304450"/>
            <a:ext cx="2970125" cy="11880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9"/>
        <p:cNvGrpSpPr/>
        <p:nvPr/>
      </p:nvGrpSpPr>
      <p:grpSpPr>
        <a:xfrm>
          <a:off x="0" y="0"/>
          <a:ext cx="0" cy="0"/>
          <a:chOff x="0" y="0"/>
          <a:chExt cx="0" cy="0"/>
        </a:xfrm>
      </p:grpSpPr>
      <p:sp>
        <p:nvSpPr>
          <p:cNvPr id="60" name="Google Shape;60;p14"/>
          <p:cNvSpPr txBox="1"/>
          <p:nvPr/>
        </p:nvSpPr>
        <p:spPr>
          <a:xfrm>
            <a:off x="1212300" y="243700"/>
            <a:ext cx="66147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600">
                <a:solidFill>
                  <a:schemeClr val="dk2"/>
                </a:solidFill>
                <a:latin typeface="Abril Fatface"/>
                <a:ea typeface="Abril Fatface"/>
                <a:cs typeface="Abril Fatface"/>
                <a:sym typeface="Abril Fatface"/>
              </a:rPr>
              <a:t>Introduction</a:t>
            </a:r>
            <a:endParaRPr sz="2600">
              <a:solidFill>
                <a:schemeClr val="dk2"/>
              </a:solidFill>
              <a:latin typeface="Abril Fatface"/>
              <a:ea typeface="Abril Fatface"/>
              <a:cs typeface="Abril Fatface"/>
              <a:sym typeface="Abril Fatface"/>
            </a:endParaRPr>
          </a:p>
        </p:txBody>
      </p:sp>
      <p:sp>
        <p:nvSpPr>
          <p:cNvPr id="61" name="Google Shape;61;p14"/>
          <p:cNvSpPr txBox="1"/>
          <p:nvPr/>
        </p:nvSpPr>
        <p:spPr>
          <a:xfrm>
            <a:off x="140000" y="1454600"/>
            <a:ext cx="5554505" cy="34452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2"/>
              </a:buClr>
              <a:buSzPts val="1400"/>
              <a:buFont typeface="Antic Slab"/>
              <a:buChar char="●"/>
            </a:pPr>
            <a:r>
              <a:rPr lang="en" dirty="0">
                <a:solidFill>
                  <a:schemeClr val="dk2"/>
                </a:solidFill>
                <a:latin typeface="Antic Slab"/>
                <a:ea typeface="Antic Slab"/>
                <a:cs typeface="Antic Slab"/>
                <a:sym typeface="Antic Slab"/>
              </a:rPr>
              <a:t>Unilever is a renowned multinational consumer goods company with a diverse portfolio serving billions of customers worldwide.</a:t>
            </a:r>
            <a:endParaRPr dirty="0">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dirty="0">
                <a:solidFill>
                  <a:schemeClr val="dk2"/>
                </a:solidFill>
                <a:latin typeface="Antic Slab"/>
                <a:ea typeface="Antic Slab"/>
                <a:cs typeface="Antic Slab"/>
                <a:sym typeface="Antic Slab"/>
              </a:rPr>
              <a:t>Operating in more than 190 countries, the organisation employs over 340,000 people globally (Statista, 2025).</a:t>
            </a:r>
            <a:endParaRPr dirty="0">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dirty="0">
                <a:solidFill>
                  <a:schemeClr val="dk2"/>
                </a:solidFill>
                <a:latin typeface="Antic Slab"/>
                <a:ea typeface="Antic Slab"/>
                <a:cs typeface="Antic Slab"/>
                <a:sym typeface="Antic Slab"/>
              </a:rPr>
              <a:t>The business transformation project emphasises digital innovation, sustainability, and agility to strengthen global operations.</a:t>
            </a:r>
            <a:endParaRPr dirty="0">
              <a:solidFill>
                <a:schemeClr val="dk2"/>
              </a:solidFill>
              <a:latin typeface="Antic Slab"/>
              <a:ea typeface="Antic Slab"/>
              <a:cs typeface="Antic Slab"/>
              <a:sym typeface="Antic Slab"/>
            </a:endParaRPr>
          </a:p>
          <a:p>
            <a:pPr marL="0" lvl="0" indent="0" algn="just" rtl="0">
              <a:lnSpc>
                <a:spcPct val="150000"/>
              </a:lnSpc>
              <a:spcBef>
                <a:spcPts val="0"/>
              </a:spcBef>
              <a:spcAft>
                <a:spcPts val="0"/>
              </a:spcAft>
              <a:buNone/>
            </a:pPr>
            <a:endParaRPr dirty="0">
              <a:solidFill>
                <a:schemeClr val="dk2"/>
              </a:solidFill>
              <a:latin typeface="Antic Slab"/>
              <a:ea typeface="Antic Slab"/>
              <a:cs typeface="Antic Slab"/>
              <a:sym typeface="Antic Slab"/>
            </a:endParaRPr>
          </a:p>
        </p:txBody>
      </p:sp>
      <p:pic>
        <p:nvPicPr>
          <p:cNvPr id="62" name="Google Shape;62;p14"/>
          <p:cNvPicPr preferRelativeResize="0"/>
          <p:nvPr/>
        </p:nvPicPr>
        <p:blipFill>
          <a:blip r:embed="rId4">
            <a:alphaModFix/>
          </a:blip>
          <a:stretch>
            <a:fillRect/>
          </a:stretch>
        </p:blipFill>
        <p:spPr>
          <a:xfrm>
            <a:off x="5820950" y="1600750"/>
            <a:ext cx="3183050" cy="19621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6"/>
        <p:cNvGrpSpPr/>
        <p:nvPr/>
      </p:nvGrpSpPr>
      <p:grpSpPr>
        <a:xfrm>
          <a:off x="0" y="0"/>
          <a:ext cx="0" cy="0"/>
          <a:chOff x="0" y="0"/>
          <a:chExt cx="0" cy="0"/>
        </a:xfrm>
      </p:grpSpPr>
      <p:sp>
        <p:nvSpPr>
          <p:cNvPr id="67" name="Google Shape;67;p15"/>
          <p:cNvSpPr txBox="1"/>
          <p:nvPr/>
        </p:nvSpPr>
        <p:spPr>
          <a:xfrm>
            <a:off x="1212300" y="243700"/>
            <a:ext cx="66147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600">
                <a:solidFill>
                  <a:schemeClr val="dk2"/>
                </a:solidFill>
                <a:latin typeface="Abril Fatface"/>
                <a:ea typeface="Abril Fatface"/>
                <a:cs typeface="Abril Fatface"/>
                <a:sym typeface="Abril Fatface"/>
              </a:rPr>
              <a:t>Job analysis</a:t>
            </a:r>
            <a:endParaRPr sz="2600">
              <a:solidFill>
                <a:schemeClr val="dk2"/>
              </a:solidFill>
              <a:latin typeface="Abril Fatface"/>
              <a:ea typeface="Abril Fatface"/>
              <a:cs typeface="Abril Fatface"/>
              <a:sym typeface="Abril Fatface"/>
            </a:endParaRPr>
          </a:p>
        </p:txBody>
      </p:sp>
      <p:sp>
        <p:nvSpPr>
          <p:cNvPr id="68" name="Google Shape;68;p15"/>
          <p:cNvSpPr txBox="1"/>
          <p:nvPr/>
        </p:nvSpPr>
        <p:spPr>
          <a:xfrm>
            <a:off x="402950" y="1031150"/>
            <a:ext cx="5141400" cy="3445200"/>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Clr>
                <a:schemeClr val="dk2"/>
              </a:buClr>
              <a:buSzPts val="1300"/>
              <a:buFont typeface="Antic Slab"/>
              <a:buChar char="●"/>
            </a:pPr>
            <a:r>
              <a:rPr lang="en" sz="1300" dirty="0">
                <a:solidFill>
                  <a:schemeClr val="dk2"/>
                </a:solidFill>
                <a:latin typeface="Antic Slab"/>
                <a:ea typeface="Antic Slab"/>
                <a:cs typeface="Antic Slab"/>
                <a:sym typeface="Antic Slab"/>
              </a:rPr>
              <a:t>Job analysis establishes a foundation for recruitment by identifying essential skills, qualifications, and role responsibilities (Strah and Rupp, 2022).</a:t>
            </a:r>
            <a:endParaRPr sz="1300" dirty="0">
              <a:solidFill>
                <a:schemeClr val="dk2"/>
              </a:solidFill>
              <a:latin typeface="Antic Slab"/>
              <a:ea typeface="Antic Slab"/>
              <a:cs typeface="Antic Slab"/>
              <a:sym typeface="Antic Slab"/>
            </a:endParaRPr>
          </a:p>
          <a:p>
            <a:pPr marL="457200" lvl="0" indent="-311150" algn="just" rtl="0">
              <a:lnSpc>
                <a:spcPct val="150000"/>
              </a:lnSpc>
              <a:spcBef>
                <a:spcPts val="0"/>
              </a:spcBef>
              <a:spcAft>
                <a:spcPts val="0"/>
              </a:spcAft>
              <a:buClr>
                <a:schemeClr val="dk2"/>
              </a:buClr>
              <a:buSzPts val="1300"/>
              <a:buFont typeface="Antic Slab"/>
              <a:buChar char="●"/>
            </a:pPr>
            <a:r>
              <a:rPr lang="en" sz="1300" dirty="0">
                <a:solidFill>
                  <a:schemeClr val="dk2"/>
                </a:solidFill>
                <a:latin typeface="Antic Slab"/>
                <a:ea typeface="Antic Slab"/>
                <a:cs typeface="Antic Slab"/>
                <a:sym typeface="Antic Slab"/>
              </a:rPr>
              <a:t>For Project Managers, HR collaborates with transformational teams and leaders to define key role requirements.</a:t>
            </a:r>
            <a:endParaRPr sz="1300" dirty="0">
              <a:solidFill>
                <a:schemeClr val="dk2"/>
              </a:solidFill>
              <a:latin typeface="Antic Slab"/>
              <a:ea typeface="Antic Slab"/>
              <a:cs typeface="Antic Slab"/>
              <a:sym typeface="Antic Slab"/>
            </a:endParaRPr>
          </a:p>
          <a:p>
            <a:pPr marL="457200" lvl="0" indent="-311150" algn="just" rtl="0">
              <a:lnSpc>
                <a:spcPct val="150000"/>
              </a:lnSpc>
              <a:spcBef>
                <a:spcPts val="0"/>
              </a:spcBef>
              <a:spcAft>
                <a:spcPts val="0"/>
              </a:spcAft>
              <a:buClr>
                <a:schemeClr val="dk2"/>
              </a:buClr>
              <a:buSzPts val="1300"/>
              <a:buFont typeface="Antic Slab"/>
              <a:buChar char="●"/>
            </a:pPr>
            <a:r>
              <a:rPr lang="en" sz="1300" dirty="0">
                <a:solidFill>
                  <a:schemeClr val="dk2"/>
                </a:solidFill>
                <a:latin typeface="Antic Slab"/>
                <a:ea typeface="Antic Slab"/>
                <a:cs typeface="Antic Slab"/>
                <a:sym typeface="Antic Slab"/>
              </a:rPr>
              <a:t>The analysis outlines duties like managing digital transformation, coordinating teams, overseeing budgets, and implementing new technologies.</a:t>
            </a:r>
            <a:endParaRPr sz="1300" dirty="0">
              <a:solidFill>
                <a:schemeClr val="dk2"/>
              </a:solidFill>
              <a:latin typeface="Antic Slab"/>
              <a:ea typeface="Antic Slab"/>
              <a:cs typeface="Antic Slab"/>
              <a:sym typeface="Antic Slab"/>
            </a:endParaRPr>
          </a:p>
          <a:p>
            <a:pPr marL="457200" lvl="0" indent="-311150" algn="just" rtl="0">
              <a:lnSpc>
                <a:spcPct val="150000"/>
              </a:lnSpc>
              <a:spcBef>
                <a:spcPts val="0"/>
              </a:spcBef>
              <a:spcAft>
                <a:spcPts val="0"/>
              </a:spcAft>
              <a:buClr>
                <a:schemeClr val="dk2"/>
              </a:buClr>
              <a:buSzPts val="1300"/>
              <a:buFont typeface="Antic Slab"/>
              <a:buChar char="●"/>
            </a:pPr>
            <a:r>
              <a:rPr lang="en" sz="1300" dirty="0">
                <a:solidFill>
                  <a:schemeClr val="dk2"/>
                </a:solidFill>
                <a:latin typeface="Antic Slab"/>
                <a:ea typeface="Antic Slab"/>
                <a:cs typeface="Antic Slab"/>
                <a:sym typeface="Antic Slab"/>
              </a:rPr>
              <a:t>It ensures recruitment decisions are data-driven, aligning candidate capabilities with Unilever’s sustainable and innovative objectives (Greeno, 2021).</a:t>
            </a:r>
            <a:endParaRPr sz="1300" dirty="0">
              <a:solidFill>
                <a:schemeClr val="dk2"/>
              </a:solidFill>
              <a:latin typeface="Antic Slab"/>
              <a:ea typeface="Antic Slab"/>
              <a:cs typeface="Antic Slab"/>
              <a:sym typeface="Antic Slab"/>
            </a:endParaRPr>
          </a:p>
          <a:p>
            <a:pPr marL="0" lvl="0" indent="0" algn="just" rtl="0">
              <a:lnSpc>
                <a:spcPct val="150000"/>
              </a:lnSpc>
              <a:spcBef>
                <a:spcPts val="0"/>
              </a:spcBef>
              <a:spcAft>
                <a:spcPts val="0"/>
              </a:spcAft>
              <a:buNone/>
            </a:pPr>
            <a:endParaRPr sz="1300" dirty="0">
              <a:solidFill>
                <a:schemeClr val="dk2"/>
              </a:solidFill>
              <a:latin typeface="Antic Slab"/>
              <a:ea typeface="Antic Slab"/>
              <a:cs typeface="Antic Slab"/>
              <a:sym typeface="Antic Slab"/>
            </a:endParaRPr>
          </a:p>
        </p:txBody>
      </p:sp>
      <p:pic>
        <p:nvPicPr>
          <p:cNvPr id="69" name="Google Shape;69;p15"/>
          <p:cNvPicPr preferRelativeResize="0"/>
          <p:nvPr/>
        </p:nvPicPr>
        <p:blipFill>
          <a:blip r:embed="rId4">
            <a:alphaModFix/>
          </a:blip>
          <a:stretch>
            <a:fillRect/>
          </a:stretch>
        </p:blipFill>
        <p:spPr>
          <a:xfrm>
            <a:off x="5935675" y="1125988"/>
            <a:ext cx="2891525" cy="28915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3"/>
        <p:cNvGrpSpPr/>
        <p:nvPr/>
      </p:nvGrpSpPr>
      <p:grpSpPr>
        <a:xfrm>
          <a:off x="0" y="0"/>
          <a:ext cx="0" cy="0"/>
          <a:chOff x="0" y="0"/>
          <a:chExt cx="0" cy="0"/>
        </a:xfrm>
      </p:grpSpPr>
      <p:sp>
        <p:nvSpPr>
          <p:cNvPr id="74" name="Google Shape;74;p16"/>
          <p:cNvSpPr txBox="1"/>
          <p:nvPr/>
        </p:nvSpPr>
        <p:spPr>
          <a:xfrm>
            <a:off x="1212300" y="243700"/>
            <a:ext cx="66147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600">
                <a:solidFill>
                  <a:schemeClr val="dk2"/>
                </a:solidFill>
                <a:latin typeface="Abril Fatface"/>
                <a:ea typeface="Abril Fatface"/>
                <a:cs typeface="Abril Fatface"/>
                <a:sym typeface="Abril Fatface"/>
              </a:rPr>
              <a:t>Job Description</a:t>
            </a:r>
            <a:endParaRPr sz="2600">
              <a:solidFill>
                <a:schemeClr val="dk2"/>
              </a:solidFill>
              <a:latin typeface="Abril Fatface"/>
              <a:ea typeface="Abril Fatface"/>
              <a:cs typeface="Abril Fatface"/>
              <a:sym typeface="Abril Fatface"/>
            </a:endParaRPr>
          </a:p>
        </p:txBody>
      </p:sp>
      <p:sp>
        <p:nvSpPr>
          <p:cNvPr id="75" name="Google Shape;75;p16"/>
          <p:cNvSpPr txBox="1"/>
          <p:nvPr/>
        </p:nvSpPr>
        <p:spPr>
          <a:xfrm>
            <a:off x="414250" y="849150"/>
            <a:ext cx="8415300" cy="3445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a:solidFill>
                  <a:schemeClr val="dk2"/>
                </a:solidFill>
                <a:latin typeface="Antic Slab"/>
                <a:ea typeface="Antic Slab"/>
                <a:cs typeface="Antic Slab"/>
                <a:sym typeface="Antic Slab"/>
              </a:rPr>
              <a:t>The job description focuses on translating the major findings of the job analysis within a formal document that outlines the core duties and expectations within the role (Quan, 2023). </a:t>
            </a:r>
            <a:endParaRPr>
              <a:solidFill>
                <a:schemeClr val="dk2"/>
              </a:solidFill>
              <a:latin typeface="Antic Slab"/>
              <a:ea typeface="Antic Slab"/>
              <a:cs typeface="Antic Slab"/>
              <a:sym typeface="Antic Slab"/>
            </a:endParaRPr>
          </a:p>
          <a:p>
            <a:pPr marL="0" lvl="0" indent="0" algn="just" rtl="0">
              <a:lnSpc>
                <a:spcPct val="150000"/>
              </a:lnSpc>
              <a:spcBef>
                <a:spcPts val="0"/>
              </a:spcBef>
              <a:spcAft>
                <a:spcPts val="0"/>
              </a:spcAft>
              <a:buNone/>
            </a:pPr>
            <a:r>
              <a:rPr lang="en" b="1" i="1">
                <a:solidFill>
                  <a:schemeClr val="dk2"/>
                </a:solidFill>
                <a:latin typeface="Antic Slab"/>
                <a:ea typeface="Antic Slab"/>
                <a:cs typeface="Antic Slab"/>
                <a:sym typeface="Antic Slab"/>
              </a:rPr>
              <a:t>Job Title: </a:t>
            </a:r>
            <a:r>
              <a:rPr lang="en">
                <a:solidFill>
                  <a:schemeClr val="dk2"/>
                </a:solidFill>
                <a:latin typeface="Antic Slab"/>
                <a:ea typeface="Antic Slab"/>
                <a:cs typeface="Antic Slab"/>
                <a:sym typeface="Antic Slab"/>
              </a:rPr>
              <a:t>Project Manager</a:t>
            </a:r>
            <a:endParaRPr>
              <a:solidFill>
                <a:schemeClr val="dk2"/>
              </a:solidFill>
              <a:latin typeface="Antic Slab"/>
              <a:ea typeface="Antic Slab"/>
              <a:cs typeface="Antic Slab"/>
              <a:sym typeface="Antic Slab"/>
            </a:endParaRPr>
          </a:p>
          <a:p>
            <a:pPr marL="0" lvl="0" indent="0" algn="just" rtl="0">
              <a:lnSpc>
                <a:spcPct val="150000"/>
              </a:lnSpc>
              <a:spcBef>
                <a:spcPts val="0"/>
              </a:spcBef>
              <a:spcAft>
                <a:spcPts val="0"/>
              </a:spcAft>
              <a:buNone/>
            </a:pPr>
            <a:r>
              <a:rPr lang="en" b="1" i="1">
                <a:solidFill>
                  <a:schemeClr val="dk2"/>
                </a:solidFill>
                <a:latin typeface="Antic Slab"/>
                <a:ea typeface="Antic Slab"/>
                <a:cs typeface="Antic Slab"/>
                <a:sym typeface="Antic Slab"/>
              </a:rPr>
              <a:t>Department</a:t>
            </a:r>
            <a:r>
              <a:rPr lang="en">
                <a:solidFill>
                  <a:schemeClr val="dk2"/>
                </a:solidFill>
                <a:latin typeface="Antic Slab"/>
                <a:ea typeface="Antic Slab"/>
                <a:cs typeface="Antic Slab"/>
                <a:sym typeface="Antic Slab"/>
              </a:rPr>
              <a:t>: Human Resource</a:t>
            </a:r>
            <a:endParaRPr>
              <a:solidFill>
                <a:schemeClr val="dk2"/>
              </a:solidFill>
              <a:latin typeface="Antic Slab"/>
              <a:ea typeface="Antic Slab"/>
              <a:cs typeface="Antic Slab"/>
              <a:sym typeface="Antic Slab"/>
            </a:endParaRPr>
          </a:p>
          <a:p>
            <a:pPr marL="0" lvl="0" indent="0" algn="just" rtl="0">
              <a:lnSpc>
                <a:spcPct val="150000"/>
              </a:lnSpc>
              <a:spcBef>
                <a:spcPts val="0"/>
              </a:spcBef>
              <a:spcAft>
                <a:spcPts val="0"/>
              </a:spcAft>
              <a:buNone/>
            </a:pPr>
            <a:r>
              <a:rPr lang="en" b="1" i="1">
                <a:solidFill>
                  <a:schemeClr val="dk2"/>
                </a:solidFill>
                <a:latin typeface="Antic Slab"/>
                <a:ea typeface="Antic Slab"/>
                <a:cs typeface="Antic Slab"/>
                <a:sym typeface="Antic Slab"/>
              </a:rPr>
              <a:t>Location</a:t>
            </a:r>
            <a:r>
              <a:rPr lang="en">
                <a:solidFill>
                  <a:schemeClr val="dk2"/>
                </a:solidFill>
                <a:latin typeface="Antic Slab"/>
                <a:ea typeface="Antic Slab"/>
                <a:cs typeface="Antic Slab"/>
                <a:sym typeface="Antic Slab"/>
              </a:rPr>
              <a:t>: London, United Kingdom</a:t>
            </a:r>
            <a:endParaRPr>
              <a:solidFill>
                <a:schemeClr val="dk2"/>
              </a:solidFill>
              <a:latin typeface="Antic Slab"/>
              <a:ea typeface="Antic Slab"/>
              <a:cs typeface="Antic Slab"/>
              <a:sym typeface="Antic Slab"/>
            </a:endParaRPr>
          </a:p>
          <a:p>
            <a:pPr marL="0" lvl="0" indent="0" algn="just" rtl="0">
              <a:lnSpc>
                <a:spcPct val="150000"/>
              </a:lnSpc>
              <a:spcBef>
                <a:spcPts val="0"/>
              </a:spcBef>
              <a:spcAft>
                <a:spcPts val="0"/>
              </a:spcAft>
              <a:buNone/>
            </a:pPr>
            <a:r>
              <a:rPr lang="en" b="1" i="1">
                <a:solidFill>
                  <a:schemeClr val="dk2"/>
                </a:solidFill>
                <a:latin typeface="Antic Slab"/>
                <a:ea typeface="Antic Slab"/>
                <a:cs typeface="Antic Slab"/>
                <a:sym typeface="Antic Slab"/>
              </a:rPr>
              <a:t>Key Responsibility</a:t>
            </a:r>
            <a:endParaRPr b="1" i="1">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Manage collaboration of cross-department within human resource operation and IT team.</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Deliver and lead the transformation of the business project by integrating the model of flexible work and digital tools.</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Monitor progress, ensure alignment and manage risks within the goal of sustainability.</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Report on the performance of the project to the senior management and the big stakeholders.</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Foster innovative and inclusive culture for the team.</a:t>
            </a:r>
            <a:endParaRPr>
              <a:solidFill>
                <a:schemeClr val="dk2"/>
              </a:solidFill>
              <a:latin typeface="Antic Slab"/>
              <a:ea typeface="Antic Slab"/>
              <a:cs typeface="Antic Slab"/>
              <a:sym typeface="Antic Slab"/>
            </a:endParaRPr>
          </a:p>
          <a:p>
            <a:pPr marL="0" lvl="0" indent="0" algn="just" rtl="0">
              <a:lnSpc>
                <a:spcPct val="150000"/>
              </a:lnSpc>
              <a:spcBef>
                <a:spcPts val="0"/>
              </a:spcBef>
              <a:spcAft>
                <a:spcPts val="0"/>
              </a:spcAft>
              <a:buNone/>
            </a:pPr>
            <a:endParaRPr>
              <a:solidFill>
                <a:schemeClr val="dk2"/>
              </a:solidFill>
              <a:latin typeface="Antic Slab"/>
              <a:ea typeface="Antic Slab"/>
              <a:cs typeface="Antic Slab"/>
              <a:sym typeface="Antic Slab"/>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9"/>
        <p:cNvGrpSpPr/>
        <p:nvPr/>
      </p:nvGrpSpPr>
      <p:grpSpPr>
        <a:xfrm>
          <a:off x="0" y="0"/>
          <a:ext cx="0" cy="0"/>
          <a:chOff x="0" y="0"/>
          <a:chExt cx="0" cy="0"/>
        </a:xfrm>
      </p:grpSpPr>
      <p:sp>
        <p:nvSpPr>
          <p:cNvPr id="80" name="Google Shape;80;p17"/>
          <p:cNvSpPr txBox="1"/>
          <p:nvPr/>
        </p:nvSpPr>
        <p:spPr>
          <a:xfrm>
            <a:off x="1212300" y="243700"/>
            <a:ext cx="66147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600">
                <a:solidFill>
                  <a:schemeClr val="dk2"/>
                </a:solidFill>
                <a:latin typeface="Abril Fatface"/>
                <a:ea typeface="Abril Fatface"/>
                <a:cs typeface="Abril Fatface"/>
                <a:sym typeface="Abril Fatface"/>
              </a:rPr>
              <a:t>Personal specification</a:t>
            </a:r>
            <a:endParaRPr sz="2600">
              <a:solidFill>
                <a:schemeClr val="dk2"/>
              </a:solidFill>
              <a:latin typeface="Abril Fatface"/>
              <a:ea typeface="Abril Fatface"/>
              <a:cs typeface="Abril Fatface"/>
              <a:sym typeface="Abril Fatface"/>
            </a:endParaRPr>
          </a:p>
        </p:txBody>
      </p:sp>
      <p:sp>
        <p:nvSpPr>
          <p:cNvPr id="81" name="Google Shape;81;p17"/>
          <p:cNvSpPr txBox="1"/>
          <p:nvPr/>
        </p:nvSpPr>
        <p:spPr>
          <a:xfrm>
            <a:off x="314400" y="1031150"/>
            <a:ext cx="8778000" cy="3445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a:solidFill>
                  <a:schemeClr val="dk2"/>
                </a:solidFill>
                <a:latin typeface="Antic Slab"/>
                <a:ea typeface="Antic Slab"/>
                <a:cs typeface="Antic Slab"/>
                <a:sym typeface="Antic Slab"/>
              </a:rPr>
              <a:t>The personal specification focuses on defining the qualification and attributes that make an appropriate individual for the job role (Asongwe, 2023).</a:t>
            </a:r>
            <a:endParaRPr>
              <a:solidFill>
                <a:schemeClr val="dk2"/>
              </a:solidFill>
              <a:latin typeface="Antic Slab"/>
              <a:ea typeface="Antic Slab"/>
              <a:cs typeface="Antic Slab"/>
              <a:sym typeface="Antic Slab"/>
            </a:endParaRPr>
          </a:p>
          <a:p>
            <a:pPr marL="0" lvl="0" indent="0" algn="just" rtl="0">
              <a:lnSpc>
                <a:spcPct val="150000"/>
              </a:lnSpc>
              <a:spcBef>
                <a:spcPts val="0"/>
              </a:spcBef>
              <a:spcAft>
                <a:spcPts val="0"/>
              </a:spcAft>
              <a:buNone/>
            </a:pPr>
            <a:r>
              <a:rPr lang="en" b="1" i="1">
                <a:solidFill>
                  <a:schemeClr val="dk2"/>
                </a:solidFill>
                <a:latin typeface="Antic Slab"/>
                <a:ea typeface="Antic Slab"/>
                <a:cs typeface="Antic Slab"/>
                <a:sym typeface="Antic Slab"/>
              </a:rPr>
              <a:t>Essential criteria</a:t>
            </a:r>
            <a:endParaRPr b="1" i="1">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Minimum 4 year experience within change management or the project.</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Bachelor degree within business management and other various fields related to discipline.</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Proficiency in communication, digital literacy and leadership skill.</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Capability to effectively manage the complex project within the business landscape.</a:t>
            </a:r>
            <a:endParaRPr>
              <a:solidFill>
                <a:schemeClr val="dk2"/>
              </a:solidFill>
              <a:latin typeface="Antic Slab"/>
              <a:ea typeface="Antic Slab"/>
              <a:cs typeface="Antic Slab"/>
              <a:sym typeface="Antic Slab"/>
            </a:endParaRPr>
          </a:p>
          <a:p>
            <a:pPr marL="0" lvl="0" indent="0" algn="just" rtl="0">
              <a:lnSpc>
                <a:spcPct val="150000"/>
              </a:lnSpc>
              <a:spcBef>
                <a:spcPts val="0"/>
              </a:spcBef>
              <a:spcAft>
                <a:spcPts val="0"/>
              </a:spcAft>
              <a:buNone/>
            </a:pPr>
            <a:r>
              <a:rPr lang="en" b="1" i="1">
                <a:solidFill>
                  <a:schemeClr val="dk2"/>
                </a:solidFill>
                <a:latin typeface="Antic Slab"/>
                <a:ea typeface="Antic Slab"/>
                <a:cs typeface="Antic Slab"/>
                <a:sym typeface="Antic Slab"/>
              </a:rPr>
              <a:t>Desirable criteria</a:t>
            </a:r>
            <a:endParaRPr b="1" i="1">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PRINCE2 project management certification.</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Experience in FMCG and sustainability.</a:t>
            </a:r>
            <a:endParaRPr>
              <a:solidFill>
                <a:schemeClr val="dk2"/>
              </a:solidFill>
              <a:latin typeface="Antic Slab"/>
              <a:ea typeface="Antic Slab"/>
              <a:cs typeface="Antic Slab"/>
              <a:sym typeface="Antic Slab"/>
            </a:endParaRPr>
          </a:p>
          <a:p>
            <a:pPr marL="457200" lvl="0" indent="0" algn="just" rtl="0">
              <a:lnSpc>
                <a:spcPct val="150000"/>
              </a:lnSpc>
              <a:spcBef>
                <a:spcPts val="0"/>
              </a:spcBef>
              <a:spcAft>
                <a:spcPts val="0"/>
              </a:spcAft>
              <a:buNone/>
            </a:pPr>
            <a:endParaRPr>
              <a:solidFill>
                <a:schemeClr val="dk2"/>
              </a:solidFill>
              <a:latin typeface="Antic Slab"/>
              <a:ea typeface="Antic Slab"/>
              <a:cs typeface="Antic Slab"/>
              <a:sym typeface="Antic Slab"/>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5"/>
        <p:cNvGrpSpPr/>
        <p:nvPr/>
      </p:nvGrpSpPr>
      <p:grpSpPr>
        <a:xfrm>
          <a:off x="0" y="0"/>
          <a:ext cx="0" cy="0"/>
          <a:chOff x="0" y="0"/>
          <a:chExt cx="0" cy="0"/>
        </a:xfrm>
      </p:grpSpPr>
      <p:sp>
        <p:nvSpPr>
          <p:cNvPr id="86" name="Google Shape;86;p18"/>
          <p:cNvSpPr txBox="1"/>
          <p:nvPr/>
        </p:nvSpPr>
        <p:spPr>
          <a:xfrm>
            <a:off x="1212300" y="243700"/>
            <a:ext cx="6614700" cy="1026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600">
                <a:solidFill>
                  <a:schemeClr val="dk2"/>
                </a:solidFill>
                <a:latin typeface="Abril Fatface"/>
                <a:ea typeface="Abril Fatface"/>
                <a:cs typeface="Abril Fatface"/>
                <a:sym typeface="Abril Fatface"/>
              </a:rPr>
              <a:t>Different types of interviews</a:t>
            </a:r>
            <a:endParaRPr sz="2600">
              <a:solidFill>
                <a:schemeClr val="dk2"/>
              </a:solidFill>
              <a:latin typeface="Abril Fatface"/>
              <a:ea typeface="Abril Fatface"/>
              <a:cs typeface="Abril Fatface"/>
              <a:sym typeface="Abril Fatface"/>
            </a:endParaRPr>
          </a:p>
          <a:p>
            <a:pPr marL="0" lvl="0" indent="0" algn="ctr" rtl="0">
              <a:spcBef>
                <a:spcPts val="0"/>
              </a:spcBef>
              <a:spcAft>
                <a:spcPts val="0"/>
              </a:spcAft>
              <a:buNone/>
            </a:pPr>
            <a:r>
              <a:rPr lang="en" sz="2600">
                <a:solidFill>
                  <a:schemeClr val="dk2"/>
                </a:solidFill>
                <a:latin typeface="Abril Fatface"/>
                <a:ea typeface="Abril Fatface"/>
                <a:cs typeface="Abril Fatface"/>
                <a:sym typeface="Abril Fatface"/>
              </a:rPr>
              <a:t>Structured Interview</a:t>
            </a:r>
            <a:endParaRPr sz="2600">
              <a:solidFill>
                <a:schemeClr val="dk2"/>
              </a:solidFill>
              <a:latin typeface="Abril Fatface"/>
              <a:ea typeface="Abril Fatface"/>
              <a:cs typeface="Abril Fatface"/>
              <a:sym typeface="Abril Fatface"/>
            </a:endParaRPr>
          </a:p>
        </p:txBody>
      </p:sp>
      <p:sp>
        <p:nvSpPr>
          <p:cNvPr id="87" name="Google Shape;87;p18"/>
          <p:cNvSpPr txBox="1"/>
          <p:nvPr/>
        </p:nvSpPr>
        <p:spPr>
          <a:xfrm>
            <a:off x="337800" y="1270075"/>
            <a:ext cx="5399700" cy="36948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2"/>
              </a:buClr>
              <a:buSzPts val="1400"/>
              <a:buFont typeface="Antic Slab"/>
              <a:buChar char="●"/>
            </a:pPr>
            <a:r>
              <a:rPr lang="en" dirty="0">
                <a:solidFill>
                  <a:schemeClr val="dk2"/>
                </a:solidFill>
                <a:latin typeface="Antic Slab"/>
                <a:ea typeface="Antic Slab"/>
                <a:cs typeface="Antic Slab"/>
                <a:sym typeface="Antic Slab"/>
              </a:rPr>
              <a:t>Structured interviews follow a formal, predetermined format where all candidates answer identical standardized questions (Sussman et al., 2020).</a:t>
            </a:r>
            <a:endParaRPr dirty="0">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dirty="0">
                <a:solidFill>
                  <a:schemeClr val="dk2"/>
                </a:solidFill>
                <a:latin typeface="Antic Slab"/>
                <a:ea typeface="Antic Slab"/>
                <a:cs typeface="Antic Slab"/>
                <a:sym typeface="Antic Slab"/>
              </a:rPr>
              <a:t>The approach ensures fairness, consistency, and objectivity throughout Unilever’s recruitment process for project managers.</a:t>
            </a:r>
            <a:endParaRPr dirty="0">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dirty="0">
                <a:solidFill>
                  <a:schemeClr val="dk2"/>
                </a:solidFill>
                <a:latin typeface="Antic Slab"/>
                <a:ea typeface="Antic Slab"/>
                <a:cs typeface="Antic Slab"/>
                <a:sym typeface="Antic Slab"/>
              </a:rPr>
              <a:t>Questions assess candidates’ digital literacy, leadership, and decision-making skills relevant to digital transformation projects.</a:t>
            </a:r>
            <a:endParaRPr dirty="0">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dirty="0">
                <a:solidFill>
                  <a:schemeClr val="dk2"/>
                </a:solidFill>
                <a:latin typeface="Antic Slab"/>
                <a:ea typeface="Antic Slab"/>
                <a:cs typeface="Antic Slab"/>
                <a:sym typeface="Antic Slab"/>
              </a:rPr>
              <a:t>Interviewers rate responses using clear criteria, minimizing bias and enabling fair candidate comparison.</a:t>
            </a:r>
            <a:endParaRPr dirty="0">
              <a:solidFill>
                <a:schemeClr val="dk2"/>
              </a:solidFill>
              <a:latin typeface="Antic Slab"/>
              <a:ea typeface="Antic Slab"/>
              <a:cs typeface="Antic Slab"/>
              <a:sym typeface="Antic Slab"/>
            </a:endParaRPr>
          </a:p>
        </p:txBody>
      </p:sp>
      <p:pic>
        <p:nvPicPr>
          <p:cNvPr id="88" name="Google Shape;88;p18"/>
          <p:cNvPicPr preferRelativeResize="0"/>
          <p:nvPr/>
        </p:nvPicPr>
        <p:blipFill>
          <a:blip r:embed="rId4">
            <a:alphaModFix/>
          </a:blip>
          <a:stretch>
            <a:fillRect/>
          </a:stretch>
        </p:blipFill>
        <p:spPr>
          <a:xfrm>
            <a:off x="5889900" y="1602763"/>
            <a:ext cx="3101700" cy="193797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92"/>
        <p:cNvGrpSpPr/>
        <p:nvPr/>
      </p:nvGrpSpPr>
      <p:grpSpPr>
        <a:xfrm>
          <a:off x="0" y="0"/>
          <a:ext cx="0" cy="0"/>
          <a:chOff x="0" y="0"/>
          <a:chExt cx="0" cy="0"/>
        </a:xfrm>
      </p:grpSpPr>
      <p:sp>
        <p:nvSpPr>
          <p:cNvPr id="93" name="Google Shape;93;p19"/>
          <p:cNvSpPr txBox="1"/>
          <p:nvPr/>
        </p:nvSpPr>
        <p:spPr>
          <a:xfrm>
            <a:off x="1212300" y="243700"/>
            <a:ext cx="66147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600">
                <a:solidFill>
                  <a:schemeClr val="dk2"/>
                </a:solidFill>
                <a:latin typeface="Abril Fatface"/>
                <a:ea typeface="Abril Fatface"/>
                <a:cs typeface="Abril Fatface"/>
                <a:sym typeface="Abril Fatface"/>
              </a:rPr>
              <a:t>Panel Interview</a:t>
            </a:r>
            <a:endParaRPr sz="2600">
              <a:solidFill>
                <a:schemeClr val="dk2"/>
              </a:solidFill>
              <a:latin typeface="Abril Fatface"/>
              <a:ea typeface="Abril Fatface"/>
              <a:cs typeface="Abril Fatface"/>
              <a:sym typeface="Abril Fatface"/>
            </a:endParaRPr>
          </a:p>
        </p:txBody>
      </p:sp>
      <p:sp>
        <p:nvSpPr>
          <p:cNvPr id="94" name="Google Shape;94;p19"/>
          <p:cNvSpPr txBox="1"/>
          <p:nvPr/>
        </p:nvSpPr>
        <p:spPr>
          <a:xfrm>
            <a:off x="402950" y="1031150"/>
            <a:ext cx="5399700" cy="34452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A panel interview involves multiple interviewers from different departments assessing candidates simultaneously (Wang, 2024).</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The method provides a holistic evaluation of both technical and interpersonal capabilities.</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Unilever’s panels may include Sustainability Officers, HR Directors, and Digital Transformation Leaders for diverse perspectives.</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It reduces individual bias and evaluates candidates’ ability to handle cross-functional collaboration and communication effectively.</a:t>
            </a:r>
            <a:endParaRPr>
              <a:solidFill>
                <a:schemeClr val="dk2"/>
              </a:solidFill>
              <a:latin typeface="Antic Slab"/>
              <a:ea typeface="Antic Slab"/>
              <a:cs typeface="Antic Slab"/>
              <a:sym typeface="Antic Slab"/>
            </a:endParaRPr>
          </a:p>
        </p:txBody>
      </p:sp>
      <p:pic>
        <p:nvPicPr>
          <p:cNvPr id="95" name="Google Shape;95;p19"/>
          <p:cNvPicPr preferRelativeResize="0"/>
          <p:nvPr/>
        </p:nvPicPr>
        <p:blipFill>
          <a:blip r:embed="rId4">
            <a:alphaModFix/>
          </a:blip>
          <a:stretch>
            <a:fillRect/>
          </a:stretch>
        </p:blipFill>
        <p:spPr>
          <a:xfrm>
            <a:off x="5955050" y="1055200"/>
            <a:ext cx="3036549" cy="237230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99"/>
        <p:cNvGrpSpPr/>
        <p:nvPr/>
      </p:nvGrpSpPr>
      <p:grpSpPr>
        <a:xfrm>
          <a:off x="0" y="0"/>
          <a:ext cx="0" cy="0"/>
          <a:chOff x="0" y="0"/>
          <a:chExt cx="0" cy="0"/>
        </a:xfrm>
      </p:grpSpPr>
      <p:sp>
        <p:nvSpPr>
          <p:cNvPr id="100" name="Google Shape;100;p20"/>
          <p:cNvSpPr txBox="1"/>
          <p:nvPr/>
        </p:nvSpPr>
        <p:spPr>
          <a:xfrm>
            <a:off x="1212300" y="243700"/>
            <a:ext cx="66147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600">
                <a:solidFill>
                  <a:schemeClr val="dk2"/>
                </a:solidFill>
                <a:latin typeface="Abril Fatface"/>
                <a:ea typeface="Abril Fatface"/>
                <a:cs typeface="Abril Fatface"/>
                <a:sym typeface="Abril Fatface"/>
              </a:rPr>
              <a:t>Competency-Based Interview</a:t>
            </a:r>
            <a:endParaRPr sz="2600">
              <a:solidFill>
                <a:schemeClr val="dk2"/>
              </a:solidFill>
              <a:latin typeface="Abril Fatface"/>
              <a:ea typeface="Abril Fatface"/>
              <a:cs typeface="Abril Fatface"/>
              <a:sym typeface="Abril Fatface"/>
            </a:endParaRPr>
          </a:p>
        </p:txBody>
      </p:sp>
      <p:sp>
        <p:nvSpPr>
          <p:cNvPr id="101" name="Google Shape;101;p20"/>
          <p:cNvSpPr txBox="1"/>
          <p:nvPr/>
        </p:nvSpPr>
        <p:spPr>
          <a:xfrm>
            <a:off x="402950" y="1031150"/>
            <a:ext cx="5399700" cy="34452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Competency-based interviews evaluate how candidates demonstrate required skills through previous experiences (Kessler, 2025).</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The approach assumes past behavior is a strong predictor of future performance within Unilever’s context.</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Candidates use the STAR method to structure responses and highlight adaptability, problem-solving, and leadership (Badriah &amp; Permana, 2023).</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It helps HR assess core competencies crucial for managing complex digital transformation projects successfully.</a:t>
            </a:r>
            <a:endParaRPr>
              <a:solidFill>
                <a:schemeClr val="dk2"/>
              </a:solidFill>
              <a:latin typeface="Antic Slab"/>
              <a:ea typeface="Antic Slab"/>
              <a:cs typeface="Antic Slab"/>
              <a:sym typeface="Antic Slab"/>
            </a:endParaRPr>
          </a:p>
        </p:txBody>
      </p:sp>
      <p:pic>
        <p:nvPicPr>
          <p:cNvPr id="102" name="Google Shape;102;p20"/>
          <p:cNvPicPr preferRelativeResize="0"/>
          <p:nvPr/>
        </p:nvPicPr>
        <p:blipFill>
          <a:blip r:embed="rId4">
            <a:alphaModFix/>
          </a:blip>
          <a:stretch>
            <a:fillRect/>
          </a:stretch>
        </p:blipFill>
        <p:spPr>
          <a:xfrm>
            <a:off x="5997775" y="1774372"/>
            <a:ext cx="3037626" cy="159476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6"/>
        <p:cNvGrpSpPr/>
        <p:nvPr/>
      </p:nvGrpSpPr>
      <p:grpSpPr>
        <a:xfrm>
          <a:off x="0" y="0"/>
          <a:ext cx="0" cy="0"/>
          <a:chOff x="0" y="0"/>
          <a:chExt cx="0" cy="0"/>
        </a:xfrm>
      </p:grpSpPr>
      <p:sp>
        <p:nvSpPr>
          <p:cNvPr id="107" name="Google Shape;107;p21"/>
          <p:cNvSpPr txBox="1"/>
          <p:nvPr/>
        </p:nvSpPr>
        <p:spPr>
          <a:xfrm>
            <a:off x="1212300" y="243700"/>
            <a:ext cx="66147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000">
                <a:solidFill>
                  <a:schemeClr val="dk2"/>
                </a:solidFill>
                <a:latin typeface="Abril Fatface"/>
                <a:ea typeface="Abril Fatface"/>
                <a:cs typeface="Abril Fatface"/>
                <a:sym typeface="Abril Fatface"/>
              </a:rPr>
              <a:t>Justification for the appropriate questioning techniques</a:t>
            </a:r>
            <a:endParaRPr sz="2000">
              <a:solidFill>
                <a:schemeClr val="dk2"/>
              </a:solidFill>
              <a:latin typeface="Abril Fatface"/>
              <a:ea typeface="Abril Fatface"/>
              <a:cs typeface="Abril Fatface"/>
              <a:sym typeface="Abril Fatface"/>
            </a:endParaRPr>
          </a:p>
          <a:p>
            <a:pPr marL="0" lvl="0" indent="0" algn="ctr" rtl="0">
              <a:spcBef>
                <a:spcPts val="0"/>
              </a:spcBef>
              <a:spcAft>
                <a:spcPts val="0"/>
              </a:spcAft>
              <a:buNone/>
            </a:pPr>
            <a:r>
              <a:rPr lang="en" sz="2000">
                <a:solidFill>
                  <a:schemeClr val="dk2"/>
                </a:solidFill>
                <a:latin typeface="Abril Fatface"/>
                <a:ea typeface="Abril Fatface"/>
                <a:cs typeface="Abril Fatface"/>
                <a:sym typeface="Abril Fatface"/>
              </a:rPr>
              <a:t>Probing questions</a:t>
            </a:r>
            <a:endParaRPr sz="2000">
              <a:solidFill>
                <a:schemeClr val="dk2"/>
              </a:solidFill>
              <a:latin typeface="Abril Fatface"/>
              <a:ea typeface="Abril Fatface"/>
              <a:cs typeface="Abril Fatface"/>
              <a:sym typeface="Abril Fatface"/>
            </a:endParaRPr>
          </a:p>
          <a:p>
            <a:pPr marL="0" lvl="0" indent="0" algn="ctr" rtl="0">
              <a:spcBef>
                <a:spcPts val="0"/>
              </a:spcBef>
              <a:spcAft>
                <a:spcPts val="0"/>
              </a:spcAft>
              <a:buNone/>
            </a:pPr>
            <a:endParaRPr sz="2000">
              <a:solidFill>
                <a:schemeClr val="dk2"/>
              </a:solidFill>
              <a:latin typeface="Abril Fatface"/>
              <a:ea typeface="Abril Fatface"/>
              <a:cs typeface="Abril Fatface"/>
              <a:sym typeface="Abril Fatface"/>
            </a:endParaRPr>
          </a:p>
        </p:txBody>
      </p:sp>
      <p:sp>
        <p:nvSpPr>
          <p:cNvPr id="108" name="Google Shape;108;p21"/>
          <p:cNvSpPr txBox="1"/>
          <p:nvPr/>
        </p:nvSpPr>
        <p:spPr>
          <a:xfrm>
            <a:off x="402950" y="1427250"/>
            <a:ext cx="5161500" cy="30492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Probing questions encourage candidates to elaborate and provide deeper insights into experiences and thought processes (Robinson, 2023).</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They assess analytical ability, adaptability, and emotional intelligence relevant to Unilever’s digital transformation goals.</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Example: “Can you explain how you resolved challenges in a previous implementation project?”</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Such questioning uncovers candidates’ problem-solving style and capacity for innovation under uncertainty.</a:t>
            </a:r>
            <a:endParaRPr>
              <a:solidFill>
                <a:schemeClr val="dk2"/>
              </a:solidFill>
              <a:latin typeface="Antic Slab"/>
              <a:ea typeface="Antic Slab"/>
              <a:cs typeface="Antic Slab"/>
              <a:sym typeface="Antic Slab"/>
            </a:endParaRPr>
          </a:p>
        </p:txBody>
      </p:sp>
      <p:pic>
        <p:nvPicPr>
          <p:cNvPr id="109" name="Google Shape;109;p21"/>
          <p:cNvPicPr preferRelativeResize="0"/>
          <p:nvPr/>
        </p:nvPicPr>
        <p:blipFill>
          <a:blip r:embed="rId4">
            <a:alphaModFix/>
          </a:blip>
          <a:stretch>
            <a:fillRect/>
          </a:stretch>
        </p:blipFill>
        <p:spPr>
          <a:xfrm>
            <a:off x="5738575" y="2030825"/>
            <a:ext cx="3274752" cy="184204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13"/>
        <p:cNvGrpSpPr/>
        <p:nvPr/>
      </p:nvGrpSpPr>
      <p:grpSpPr>
        <a:xfrm>
          <a:off x="0" y="0"/>
          <a:ext cx="0" cy="0"/>
          <a:chOff x="0" y="0"/>
          <a:chExt cx="0" cy="0"/>
        </a:xfrm>
      </p:grpSpPr>
      <p:sp>
        <p:nvSpPr>
          <p:cNvPr id="114" name="Google Shape;114;p22"/>
          <p:cNvSpPr txBox="1"/>
          <p:nvPr/>
        </p:nvSpPr>
        <p:spPr>
          <a:xfrm>
            <a:off x="1212300" y="243700"/>
            <a:ext cx="66147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600">
                <a:solidFill>
                  <a:schemeClr val="dk2"/>
                </a:solidFill>
                <a:latin typeface="Abril Fatface"/>
                <a:ea typeface="Abril Fatface"/>
                <a:cs typeface="Abril Fatface"/>
                <a:sym typeface="Abril Fatface"/>
              </a:rPr>
              <a:t>Leading Questions</a:t>
            </a:r>
            <a:endParaRPr sz="2600">
              <a:solidFill>
                <a:schemeClr val="dk2"/>
              </a:solidFill>
              <a:latin typeface="Abril Fatface"/>
              <a:ea typeface="Abril Fatface"/>
              <a:cs typeface="Abril Fatface"/>
              <a:sym typeface="Abril Fatface"/>
            </a:endParaRPr>
          </a:p>
        </p:txBody>
      </p:sp>
      <p:sp>
        <p:nvSpPr>
          <p:cNvPr id="115" name="Google Shape;115;p22"/>
          <p:cNvSpPr txBox="1"/>
          <p:nvPr/>
        </p:nvSpPr>
        <p:spPr>
          <a:xfrm>
            <a:off x="402950" y="1031150"/>
            <a:ext cx="4935900" cy="34452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2"/>
              </a:buClr>
              <a:buSzPts val="1500"/>
              <a:buFont typeface="Antic Slab"/>
              <a:buChar char="●"/>
            </a:pPr>
            <a:r>
              <a:rPr lang="en" sz="1500">
                <a:solidFill>
                  <a:schemeClr val="dk2"/>
                </a:solidFill>
                <a:latin typeface="Antic Slab"/>
                <a:ea typeface="Antic Slab"/>
                <a:cs typeface="Antic Slab"/>
                <a:sym typeface="Antic Slab"/>
              </a:rPr>
              <a:t>Leading questions guide candidates to discuss topics aligned with organisational priorities and core values (Cairns-Lee et al., 2022).</a:t>
            </a:r>
            <a:endParaRPr sz="1500">
              <a:solidFill>
                <a:schemeClr val="dk2"/>
              </a:solidFill>
              <a:latin typeface="Antic Slab"/>
              <a:ea typeface="Antic Slab"/>
              <a:cs typeface="Antic Slab"/>
              <a:sym typeface="Antic Slab"/>
            </a:endParaRPr>
          </a:p>
          <a:p>
            <a:pPr marL="457200" lvl="0" indent="-323850" algn="just" rtl="0">
              <a:lnSpc>
                <a:spcPct val="150000"/>
              </a:lnSpc>
              <a:spcBef>
                <a:spcPts val="0"/>
              </a:spcBef>
              <a:spcAft>
                <a:spcPts val="0"/>
              </a:spcAft>
              <a:buClr>
                <a:schemeClr val="dk2"/>
              </a:buClr>
              <a:buSzPts val="1500"/>
              <a:buFont typeface="Antic Slab"/>
              <a:buChar char="●"/>
            </a:pPr>
            <a:r>
              <a:rPr lang="en" sz="1500">
                <a:solidFill>
                  <a:schemeClr val="dk2"/>
                </a:solidFill>
                <a:latin typeface="Antic Slab"/>
                <a:ea typeface="Antic Slab"/>
                <a:cs typeface="Antic Slab"/>
                <a:sym typeface="Antic Slab"/>
              </a:rPr>
              <a:t>Example: “Would you agree sustainability should be a core value in digital transformation?”</a:t>
            </a:r>
            <a:endParaRPr sz="1500">
              <a:solidFill>
                <a:schemeClr val="dk2"/>
              </a:solidFill>
              <a:latin typeface="Antic Slab"/>
              <a:ea typeface="Antic Slab"/>
              <a:cs typeface="Antic Slab"/>
              <a:sym typeface="Antic Slab"/>
            </a:endParaRPr>
          </a:p>
          <a:p>
            <a:pPr marL="457200" lvl="0" indent="-323850" algn="just" rtl="0">
              <a:lnSpc>
                <a:spcPct val="150000"/>
              </a:lnSpc>
              <a:spcBef>
                <a:spcPts val="0"/>
              </a:spcBef>
              <a:spcAft>
                <a:spcPts val="0"/>
              </a:spcAft>
              <a:buClr>
                <a:schemeClr val="dk2"/>
              </a:buClr>
              <a:buSzPts val="1500"/>
              <a:buFont typeface="Antic Slab"/>
              <a:buChar char="●"/>
            </a:pPr>
            <a:r>
              <a:rPr lang="en" sz="1500">
                <a:solidFill>
                  <a:schemeClr val="dk2"/>
                </a:solidFill>
                <a:latin typeface="Antic Slab"/>
                <a:ea typeface="Antic Slab"/>
                <a:cs typeface="Antic Slab"/>
                <a:sym typeface="Antic Slab"/>
              </a:rPr>
              <a:t>They help evaluate cultural fit, ethical mindset, and alignment with Unilever’s sustainability mission.</a:t>
            </a:r>
            <a:endParaRPr sz="1500">
              <a:solidFill>
                <a:schemeClr val="dk2"/>
              </a:solidFill>
              <a:latin typeface="Antic Slab"/>
              <a:ea typeface="Antic Slab"/>
              <a:cs typeface="Antic Slab"/>
              <a:sym typeface="Antic Slab"/>
            </a:endParaRPr>
          </a:p>
          <a:p>
            <a:pPr marL="457200" lvl="0" indent="-323850" algn="just" rtl="0">
              <a:lnSpc>
                <a:spcPct val="150000"/>
              </a:lnSpc>
              <a:spcBef>
                <a:spcPts val="0"/>
              </a:spcBef>
              <a:spcAft>
                <a:spcPts val="0"/>
              </a:spcAft>
              <a:buClr>
                <a:schemeClr val="dk2"/>
              </a:buClr>
              <a:buSzPts val="1500"/>
              <a:buFont typeface="Antic Slab"/>
              <a:buChar char="●"/>
            </a:pPr>
            <a:r>
              <a:rPr lang="en" sz="1500">
                <a:solidFill>
                  <a:schemeClr val="dk2"/>
                </a:solidFill>
                <a:latin typeface="Antic Slab"/>
                <a:ea typeface="Antic Slab"/>
                <a:cs typeface="Antic Slab"/>
                <a:sym typeface="Antic Slab"/>
              </a:rPr>
              <a:t>It prevents bias while revealing natural resonance with organisational purpose.</a:t>
            </a:r>
            <a:endParaRPr sz="1500">
              <a:solidFill>
                <a:schemeClr val="dk2"/>
              </a:solidFill>
              <a:latin typeface="Antic Slab"/>
              <a:ea typeface="Antic Slab"/>
              <a:cs typeface="Antic Slab"/>
              <a:sym typeface="Antic Slab"/>
            </a:endParaRPr>
          </a:p>
        </p:txBody>
      </p:sp>
      <p:pic>
        <p:nvPicPr>
          <p:cNvPr id="116" name="Google Shape;116;p22"/>
          <p:cNvPicPr preferRelativeResize="0"/>
          <p:nvPr/>
        </p:nvPicPr>
        <p:blipFill>
          <a:blip r:embed="rId4">
            <a:alphaModFix/>
          </a:blip>
          <a:stretch>
            <a:fillRect/>
          </a:stretch>
        </p:blipFill>
        <p:spPr>
          <a:xfrm>
            <a:off x="5491250" y="1142075"/>
            <a:ext cx="3500349" cy="2310778"/>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20"/>
        <p:cNvGrpSpPr/>
        <p:nvPr/>
      </p:nvGrpSpPr>
      <p:grpSpPr>
        <a:xfrm>
          <a:off x="0" y="0"/>
          <a:ext cx="0" cy="0"/>
          <a:chOff x="0" y="0"/>
          <a:chExt cx="0" cy="0"/>
        </a:xfrm>
      </p:grpSpPr>
      <p:sp>
        <p:nvSpPr>
          <p:cNvPr id="121" name="Google Shape;121;p23"/>
          <p:cNvSpPr txBox="1"/>
          <p:nvPr/>
        </p:nvSpPr>
        <p:spPr>
          <a:xfrm>
            <a:off x="1212300" y="243700"/>
            <a:ext cx="66147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600">
                <a:solidFill>
                  <a:schemeClr val="dk2"/>
                </a:solidFill>
                <a:latin typeface="Abril Fatface"/>
                <a:ea typeface="Abril Fatface"/>
                <a:cs typeface="Abril Fatface"/>
                <a:sym typeface="Abril Fatface"/>
              </a:rPr>
              <a:t>Socratic Questions</a:t>
            </a:r>
            <a:endParaRPr sz="2600">
              <a:solidFill>
                <a:schemeClr val="dk2"/>
              </a:solidFill>
              <a:latin typeface="Abril Fatface"/>
              <a:ea typeface="Abril Fatface"/>
              <a:cs typeface="Abril Fatface"/>
              <a:sym typeface="Abril Fatface"/>
            </a:endParaRPr>
          </a:p>
        </p:txBody>
      </p:sp>
      <p:sp>
        <p:nvSpPr>
          <p:cNvPr id="122" name="Google Shape;122;p23"/>
          <p:cNvSpPr txBox="1"/>
          <p:nvPr/>
        </p:nvSpPr>
        <p:spPr>
          <a:xfrm>
            <a:off x="402950" y="1031150"/>
            <a:ext cx="4976700" cy="34452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Socratic questioning uses reflective, open-ended questions to explore candidates’ reasoning and assumptions (Neenan, 2021).</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Example: “Why do you think transformation projects fail, and how would you address this at Unilever?”</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It evaluates leadership insight, critical thinking, and innovative problem-solving skills essential for transformation roles.</a:t>
            </a:r>
            <a:endParaRPr>
              <a:solidFill>
                <a:schemeClr val="dk2"/>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2"/>
              </a:buClr>
              <a:buSzPts val="1400"/>
              <a:buFont typeface="Antic Slab"/>
              <a:buChar char="●"/>
            </a:pPr>
            <a:r>
              <a:rPr lang="en">
                <a:solidFill>
                  <a:schemeClr val="dk2"/>
                </a:solidFill>
                <a:latin typeface="Antic Slab"/>
                <a:ea typeface="Antic Slab"/>
                <a:cs typeface="Antic Slab"/>
                <a:sym typeface="Antic Slab"/>
              </a:rPr>
              <a:t>Encourages independent thinking and sound decision-making in managing large-scale organisational change.</a:t>
            </a:r>
            <a:endParaRPr>
              <a:solidFill>
                <a:schemeClr val="dk2"/>
              </a:solidFill>
              <a:latin typeface="Antic Slab"/>
              <a:ea typeface="Antic Slab"/>
              <a:cs typeface="Antic Slab"/>
              <a:sym typeface="Antic Slab"/>
            </a:endParaRPr>
          </a:p>
        </p:txBody>
      </p:sp>
      <p:pic>
        <p:nvPicPr>
          <p:cNvPr id="123" name="Google Shape;123;p23"/>
          <p:cNvPicPr preferRelativeResize="0"/>
          <p:nvPr/>
        </p:nvPicPr>
        <p:blipFill>
          <a:blip r:embed="rId4">
            <a:alphaModFix/>
          </a:blip>
          <a:stretch>
            <a:fillRect/>
          </a:stretch>
        </p:blipFill>
        <p:spPr>
          <a:xfrm>
            <a:off x="5532050" y="1055200"/>
            <a:ext cx="3459550" cy="34595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27"/>
        <p:cNvGrpSpPr/>
        <p:nvPr/>
      </p:nvGrpSpPr>
      <p:grpSpPr>
        <a:xfrm>
          <a:off x="0" y="0"/>
          <a:ext cx="0" cy="0"/>
          <a:chOff x="0" y="0"/>
          <a:chExt cx="0" cy="0"/>
        </a:xfrm>
      </p:grpSpPr>
      <p:sp>
        <p:nvSpPr>
          <p:cNvPr id="128" name="Google Shape;128;p24"/>
          <p:cNvSpPr txBox="1"/>
          <p:nvPr/>
        </p:nvSpPr>
        <p:spPr>
          <a:xfrm>
            <a:off x="116400" y="243700"/>
            <a:ext cx="89688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3100">
                <a:solidFill>
                  <a:schemeClr val="dk2"/>
                </a:solidFill>
                <a:latin typeface="Abril Fatface"/>
                <a:ea typeface="Abril Fatface"/>
                <a:cs typeface="Abril Fatface"/>
                <a:sym typeface="Abril Fatface"/>
              </a:rPr>
              <a:t>Face-to-face interview and Online Interview</a:t>
            </a:r>
            <a:endParaRPr sz="3100">
              <a:solidFill>
                <a:schemeClr val="dk2"/>
              </a:solidFill>
              <a:latin typeface="Abril Fatface"/>
              <a:ea typeface="Abril Fatface"/>
              <a:cs typeface="Abril Fatface"/>
              <a:sym typeface="Abril Fatface"/>
            </a:endParaRPr>
          </a:p>
        </p:txBody>
      </p:sp>
      <p:sp>
        <p:nvSpPr>
          <p:cNvPr id="129" name="Google Shape;129;p24"/>
          <p:cNvSpPr txBox="1"/>
          <p:nvPr/>
        </p:nvSpPr>
        <p:spPr>
          <a:xfrm>
            <a:off x="402950" y="1031150"/>
            <a:ext cx="4781700" cy="3445200"/>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Clr>
                <a:schemeClr val="dk2"/>
              </a:buClr>
              <a:buSzPts val="1300"/>
              <a:buFont typeface="Antic Slab"/>
              <a:buChar char="●"/>
            </a:pPr>
            <a:r>
              <a:rPr lang="en" sz="1300">
                <a:solidFill>
                  <a:schemeClr val="dk2"/>
                </a:solidFill>
                <a:latin typeface="Antic Slab"/>
                <a:ea typeface="Antic Slab"/>
                <a:cs typeface="Antic Slab"/>
                <a:sym typeface="Antic Slab"/>
              </a:rPr>
              <a:t>Face-to-face interviews allow direct interaction, enabling observation of non-verbal cues like eye contact and confidence (O’Brien et al., 2021).</a:t>
            </a:r>
            <a:endParaRPr sz="1300">
              <a:solidFill>
                <a:schemeClr val="dk2"/>
              </a:solidFill>
              <a:latin typeface="Antic Slab"/>
              <a:ea typeface="Antic Slab"/>
              <a:cs typeface="Antic Slab"/>
              <a:sym typeface="Antic Slab"/>
            </a:endParaRPr>
          </a:p>
          <a:p>
            <a:pPr marL="457200" lvl="0" indent="-311150" algn="just" rtl="0">
              <a:lnSpc>
                <a:spcPct val="150000"/>
              </a:lnSpc>
              <a:spcBef>
                <a:spcPts val="0"/>
              </a:spcBef>
              <a:spcAft>
                <a:spcPts val="0"/>
              </a:spcAft>
              <a:buClr>
                <a:schemeClr val="dk2"/>
              </a:buClr>
              <a:buSzPts val="1300"/>
              <a:buFont typeface="Antic Slab"/>
              <a:buChar char="●"/>
            </a:pPr>
            <a:r>
              <a:rPr lang="en" sz="1300">
                <a:solidFill>
                  <a:schemeClr val="dk2"/>
                </a:solidFill>
                <a:latin typeface="Antic Slab"/>
                <a:ea typeface="Antic Slab"/>
                <a:cs typeface="Antic Slab"/>
                <a:sym typeface="Antic Slab"/>
              </a:rPr>
              <a:t>They help assess interpersonal skills and leadership presence while fostering rapport and professional trust during evaluation.</a:t>
            </a:r>
            <a:endParaRPr sz="1300">
              <a:solidFill>
                <a:schemeClr val="dk2"/>
              </a:solidFill>
              <a:latin typeface="Antic Slab"/>
              <a:ea typeface="Antic Slab"/>
              <a:cs typeface="Antic Slab"/>
              <a:sym typeface="Antic Slab"/>
            </a:endParaRPr>
          </a:p>
          <a:p>
            <a:pPr marL="457200" lvl="0" indent="-311150" algn="just" rtl="0">
              <a:lnSpc>
                <a:spcPct val="150000"/>
              </a:lnSpc>
              <a:spcBef>
                <a:spcPts val="0"/>
              </a:spcBef>
              <a:spcAft>
                <a:spcPts val="0"/>
              </a:spcAft>
              <a:buClr>
                <a:schemeClr val="dk2"/>
              </a:buClr>
              <a:buSzPts val="1300"/>
              <a:buFont typeface="Antic Slab"/>
              <a:buChar char="●"/>
            </a:pPr>
            <a:r>
              <a:rPr lang="en" sz="1300">
                <a:solidFill>
                  <a:schemeClr val="dk2"/>
                </a:solidFill>
                <a:latin typeface="Antic Slab"/>
                <a:ea typeface="Antic Slab"/>
                <a:cs typeface="Antic Slab"/>
                <a:sym typeface="Antic Slab"/>
              </a:rPr>
              <a:t>Online interviews via platforms like Zoom or Microsoft Teams offer flexibility, cost-efficiency, and access to wider talent (Oliffe et al., 2021).</a:t>
            </a:r>
            <a:endParaRPr sz="1300">
              <a:solidFill>
                <a:schemeClr val="dk2"/>
              </a:solidFill>
              <a:latin typeface="Antic Slab"/>
              <a:ea typeface="Antic Slab"/>
              <a:cs typeface="Antic Slab"/>
              <a:sym typeface="Antic Slab"/>
            </a:endParaRPr>
          </a:p>
          <a:p>
            <a:pPr marL="457200" lvl="0" indent="-311150" algn="just" rtl="0">
              <a:lnSpc>
                <a:spcPct val="150000"/>
              </a:lnSpc>
              <a:spcBef>
                <a:spcPts val="0"/>
              </a:spcBef>
              <a:spcAft>
                <a:spcPts val="0"/>
              </a:spcAft>
              <a:buClr>
                <a:schemeClr val="dk2"/>
              </a:buClr>
              <a:buSzPts val="1300"/>
              <a:buFont typeface="Antic Slab"/>
              <a:buChar char="●"/>
            </a:pPr>
            <a:r>
              <a:rPr lang="en" sz="1300">
                <a:solidFill>
                  <a:schemeClr val="dk2"/>
                </a:solidFill>
                <a:latin typeface="Antic Slab"/>
                <a:ea typeface="Antic Slab"/>
                <a:cs typeface="Antic Slab"/>
                <a:sym typeface="Antic Slab"/>
              </a:rPr>
              <a:t>However, online methods depend on technology, limiting observation of engagement and body language accuracy.</a:t>
            </a:r>
            <a:endParaRPr sz="1300">
              <a:solidFill>
                <a:schemeClr val="dk2"/>
              </a:solidFill>
              <a:latin typeface="Antic Slab"/>
              <a:ea typeface="Antic Slab"/>
              <a:cs typeface="Antic Slab"/>
              <a:sym typeface="Antic Slab"/>
            </a:endParaRPr>
          </a:p>
        </p:txBody>
      </p:sp>
      <p:pic>
        <p:nvPicPr>
          <p:cNvPr id="130" name="Google Shape;130;p24"/>
          <p:cNvPicPr preferRelativeResize="0"/>
          <p:nvPr/>
        </p:nvPicPr>
        <p:blipFill>
          <a:blip r:embed="rId4">
            <a:alphaModFix/>
          </a:blip>
          <a:stretch>
            <a:fillRect/>
          </a:stretch>
        </p:blipFill>
        <p:spPr>
          <a:xfrm>
            <a:off x="5684550" y="1125988"/>
            <a:ext cx="2891525" cy="28915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34"/>
        <p:cNvGrpSpPr/>
        <p:nvPr/>
      </p:nvGrpSpPr>
      <p:grpSpPr>
        <a:xfrm>
          <a:off x="0" y="0"/>
          <a:ext cx="0" cy="0"/>
          <a:chOff x="0" y="0"/>
          <a:chExt cx="0" cy="0"/>
        </a:xfrm>
      </p:grpSpPr>
      <p:sp>
        <p:nvSpPr>
          <p:cNvPr id="135" name="Google Shape;135;p25"/>
          <p:cNvSpPr txBox="1"/>
          <p:nvPr/>
        </p:nvSpPr>
        <p:spPr>
          <a:xfrm>
            <a:off x="116400" y="243700"/>
            <a:ext cx="89688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3300">
                <a:solidFill>
                  <a:schemeClr val="dk2"/>
                </a:solidFill>
                <a:latin typeface="Abril Fatface"/>
                <a:ea typeface="Abril Fatface"/>
                <a:cs typeface="Abril Fatface"/>
                <a:sym typeface="Abril Fatface"/>
              </a:rPr>
              <a:t>Comparison and Contrast</a:t>
            </a:r>
            <a:endParaRPr sz="3300">
              <a:solidFill>
                <a:schemeClr val="dk2"/>
              </a:solidFill>
              <a:latin typeface="Abril Fatface"/>
              <a:ea typeface="Abril Fatface"/>
              <a:cs typeface="Abril Fatface"/>
              <a:sym typeface="Abril Fatface"/>
            </a:endParaRPr>
          </a:p>
        </p:txBody>
      </p:sp>
      <p:sp>
        <p:nvSpPr>
          <p:cNvPr id="136" name="Google Shape;136;p25"/>
          <p:cNvSpPr txBox="1"/>
          <p:nvPr/>
        </p:nvSpPr>
        <p:spPr>
          <a:xfrm>
            <a:off x="402950" y="1031150"/>
            <a:ext cx="4781700" cy="3445200"/>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Clr>
                <a:schemeClr val="dk2"/>
              </a:buClr>
              <a:buSzPts val="1300"/>
              <a:buFont typeface="Antic Slab"/>
              <a:buChar char="●"/>
            </a:pPr>
            <a:r>
              <a:rPr lang="en" sz="1300">
                <a:solidFill>
                  <a:schemeClr val="dk2"/>
                </a:solidFill>
                <a:latin typeface="Antic Slab"/>
                <a:ea typeface="Antic Slab"/>
                <a:cs typeface="Antic Slab"/>
                <a:sym typeface="Antic Slab"/>
              </a:rPr>
              <a:t>Face-to-face interviews enable direct interaction, assessing leadership presence, communication, and non-verbal cues effectively.</a:t>
            </a:r>
            <a:endParaRPr sz="1300">
              <a:solidFill>
                <a:schemeClr val="dk2"/>
              </a:solidFill>
              <a:latin typeface="Antic Slab"/>
              <a:ea typeface="Antic Slab"/>
              <a:cs typeface="Antic Slab"/>
              <a:sym typeface="Antic Slab"/>
            </a:endParaRPr>
          </a:p>
          <a:p>
            <a:pPr marL="457200" lvl="0" indent="-311150" algn="just" rtl="0">
              <a:lnSpc>
                <a:spcPct val="150000"/>
              </a:lnSpc>
              <a:spcBef>
                <a:spcPts val="0"/>
              </a:spcBef>
              <a:spcAft>
                <a:spcPts val="0"/>
              </a:spcAft>
              <a:buClr>
                <a:schemeClr val="dk2"/>
              </a:buClr>
              <a:buSzPts val="1300"/>
              <a:buFont typeface="Antic Slab"/>
              <a:buChar char="●"/>
            </a:pPr>
            <a:r>
              <a:rPr lang="en" sz="1300">
                <a:solidFill>
                  <a:schemeClr val="dk2"/>
                </a:solidFill>
                <a:latin typeface="Antic Slab"/>
                <a:ea typeface="Antic Slab"/>
                <a:cs typeface="Antic Slab"/>
                <a:sym typeface="Antic Slab"/>
              </a:rPr>
              <a:t>Online interviews offer flexibility, cost-efficiency, and inclusivity, allowing participation from diverse geographical locations (Oliffe et al., 2021).</a:t>
            </a:r>
            <a:endParaRPr sz="1300">
              <a:solidFill>
                <a:schemeClr val="dk2"/>
              </a:solidFill>
              <a:latin typeface="Antic Slab"/>
              <a:ea typeface="Antic Slab"/>
              <a:cs typeface="Antic Slab"/>
              <a:sym typeface="Antic Slab"/>
            </a:endParaRPr>
          </a:p>
          <a:p>
            <a:pPr marL="457200" lvl="0" indent="-311150" algn="just" rtl="0">
              <a:lnSpc>
                <a:spcPct val="150000"/>
              </a:lnSpc>
              <a:spcBef>
                <a:spcPts val="0"/>
              </a:spcBef>
              <a:spcAft>
                <a:spcPts val="0"/>
              </a:spcAft>
              <a:buClr>
                <a:schemeClr val="dk2"/>
              </a:buClr>
              <a:buSzPts val="1300"/>
              <a:buFont typeface="Antic Slab"/>
              <a:buChar char="●"/>
            </a:pPr>
            <a:r>
              <a:rPr lang="en" sz="1300">
                <a:solidFill>
                  <a:schemeClr val="dk2"/>
                </a:solidFill>
                <a:latin typeface="Antic Slab"/>
                <a:ea typeface="Antic Slab"/>
                <a:cs typeface="Antic Slab"/>
                <a:sym typeface="Antic Slab"/>
              </a:rPr>
              <a:t>Unilever combines both methods — online for initial screening and face-to-face for final evaluation (Upadhyay and Lipkovich, 2020).</a:t>
            </a:r>
            <a:endParaRPr sz="1300">
              <a:solidFill>
                <a:schemeClr val="dk2"/>
              </a:solidFill>
              <a:latin typeface="Antic Slab"/>
              <a:ea typeface="Antic Slab"/>
              <a:cs typeface="Antic Slab"/>
              <a:sym typeface="Antic Slab"/>
            </a:endParaRPr>
          </a:p>
          <a:p>
            <a:pPr marL="457200" lvl="0" indent="-311150" algn="just" rtl="0">
              <a:lnSpc>
                <a:spcPct val="150000"/>
              </a:lnSpc>
              <a:spcBef>
                <a:spcPts val="0"/>
              </a:spcBef>
              <a:spcAft>
                <a:spcPts val="0"/>
              </a:spcAft>
              <a:buClr>
                <a:schemeClr val="dk2"/>
              </a:buClr>
              <a:buSzPts val="1300"/>
              <a:buFont typeface="Antic Slab"/>
              <a:buChar char="●"/>
            </a:pPr>
            <a:r>
              <a:rPr lang="en" sz="1300">
                <a:solidFill>
                  <a:schemeClr val="dk2"/>
                </a:solidFill>
                <a:latin typeface="Antic Slab"/>
                <a:ea typeface="Antic Slab"/>
                <a:cs typeface="Antic Slab"/>
                <a:sym typeface="Antic Slab"/>
              </a:rPr>
              <a:t>The hybrid approach enhances fairness, efficiency, and helps select the most qualified candidate for transformation projects.</a:t>
            </a:r>
            <a:endParaRPr sz="1300">
              <a:solidFill>
                <a:schemeClr val="dk2"/>
              </a:solidFill>
              <a:latin typeface="Antic Slab"/>
              <a:ea typeface="Antic Slab"/>
              <a:cs typeface="Antic Slab"/>
              <a:sym typeface="Antic Slab"/>
            </a:endParaRPr>
          </a:p>
        </p:txBody>
      </p:sp>
      <p:pic>
        <p:nvPicPr>
          <p:cNvPr id="137" name="Google Shape;137;p25"/>
          <p:cNvPicPr preferRelativeResize="0"/>
          <p:nvPr/>
        </p:nvPicPr>
        <p:blipFill>
          <a:blip r:embed="rId4">
            <a:alphaModFix/>
          </a:blip>
          <a:stretch>
            <a:fillRect/>
          </a:stretch>
        </p:blipFill>
        <p:spPr>
          <a:xfrm>
            <a:off x="5430650" y="1535563"/>
            <a:ext cx="3654549" cy="243636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1"/>
        <p:cNvGrpSpPr/>
        <p:nvPr/>
      </p:nvGrpSpPr>
      <p:grpSpPr>
        <a:xfrm>
          <a:off x="0" y="0"/>
          <a:ext cx="0" cy="0"/>
          <a:chOff x="0" y="0"/>
          <a:chExt cx="0" cy="0"/>
        </a:xfrm>
      </p:grpSpPr>
      <p:sp>
        <p:nvSpPr>
          <p:cNvPr id="142" name="Google Shape;142;p26"/>
          <p:cNvSpPr txBox="1"/>
          <p:nvPr/>
        </p:nvSpPr>
        <p:spPr>
          <a:xfrm>
            <a:off x="116400" y="243700"/>
            <a:ext cx="89688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600">
                <a:solidFill>
                  <a:schemeClr val="dk2"/>
                </a:solidFill>
                <a:latin typeface="Abril Fatface"/>
                <a:ea typeface="Abril Fatface"/>
                <a:cs typeface="Abril Fatface"/>
                <a:sym typeface="Abril Fatface"/>
              </a:rPr>
              <a:t>Conclusion</a:t>
            </a:r>
            <a:endParaRPr sz="2600">
              <a:solidFill>
                <a:schemeClr val="dk2"/>
              </a:solidFill>
              <a:latin typeface="Abril Fatface"/>
              <a:ea typeface="Abril Fatface"/>
              <a:cs typeface="Abril Fatface"/>
              <a:sym typeface="Abril Fatface"/>
            </a:endParaRPr>
          </a:p>
        </p:txBody>
      </p:sp>
      <p:sp>
        <p:nvSpPr>
          <p:cNvPr id="143" name="Google Shape;143;p26"/>
          <p:cNvSpPr txBox="1"/>
          <p:nvPr/>
        </p:nvSpPr>
        <p:spPr>
          <a:xfrm>
            <a:off x="402950" y="1031150"/>
            <a:ext cx="4751100" cy="3445200"/>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Clr>
                <a:schemeClr val="dk2"/>
              </a:buClr>
              <a:buSzPts val="1300"/>
              <a:buFont typeface="Antic Slab"/>
              <a:buChar char="●"/>
            </a:pPr>
            <a:r>
              <a:rPr lang="en" sz="1300">
                <a:solidFill>
                  <a:schemeClr val="dk2"/>
                </a:solidFill>
                <a:latin typeface="Antic Slab"/>
                <a:ea typeface="Antic Slab"/>
                <a:cs typeface="Antic Slab"/>
                <a:sym typeface="Antic Slab"/>
              </a:rPr>
              <a:t>Unilever’s recruitment process for project managers is structured, transparent, and strategically aligned with business transformation goals.</a:t>
            </a:r>
            <a:endParaRPr sz="1300">
              <a:solidFill>
                <a:schemeClr val="dk2"/>
              </a:solidFill>
              <a:latin typeface="Antic Slab"/>
              <a:ea typeface="Antic Slab"/>
              <a:cs typeface="Antic Slab"/>
              <a:sym typeface="Antic Slab"/>
            </a:endParaRPr>
          </a:p>
          <a:p>
            <a:pPr marL="457200" lvl="0" indent="-311150" algn="just" rtl="0">
              <a:lnSpc>
                <a:spcPct val="150000"/>
              </a:lnSpc>
              <a:spcBef>
                <a:spcPts val="0"/>
              </a:spcBef>
              <a:spcAft>
                <a:spcPts val="0"/>
              </a:spcAft>
              <a:buClr>
                <a:schemeClr val="dk2"/>
              </a:buClr>
              <a:buSzPts val="1300"/>
              <a:buFont typeface="Antic Slab"/>
              <a:buChar char="●"/>
            </a:pPr>
            <a:r>
              <a:rPr lang="en" sz="1300">
                <a:solidFill>
                  <a:schemeClr val="dk2"/>
                </a:solidFill>
                <a:latin typeface="Antic Slab"/>
                <a:ea typeface="Antic Slab"/>
                <a:cs typeface="Antic Slab"/>
                <a:sym typeface="Antic Slab"/>
              </a:rPr>
              <a:t>Job analysis, detailed descriptions, and person specifications ensure accurate alignment between candidate skills and organisational needs.</a:t>
            </a:r>
            <a:endParaRPr sz="1300">
              <a:solidFill>
                <a:schemeClr val="dk2"/>
              </a:solidFill>
              <a:latin typeface="Antic Slab"/>
              <a:ea typeface="Antic Slab"/>
              <a:cs typeface="Antic Slab"/>
              <a:sym typeface="Antic Slab"/>
            </a:endParaRPr>
          </a:p>
          <a:p>
            <a:pPr marL="457200" lvl="0" indent="-311150" algn="just" rtl="0">
              <a:lnSpc>
                <a:spcPct val="150000"/>
              </a:lnSpc>
              <a:spcBef>
                <a:spcPts val="0"/>
              </a:spcBef>
              <a:spcAft>
                <a:spcPts val="0"/>
              </a:spcAft>
              <a:buClr>
                <a:schemeClr val="dk2"/>
              </a:buClr>
              <a:buSzPts val="1300"/>
              <a:buFont typeface="Antic Slab"/>
              <a:buChar char="●"/>
            </a:pPr>
            <a:r>
              <a:rPr lang="en" sz="1300">
                <a:solidFill>
                  <a:schemeClr val="dk2"/>
                </a:solidFill>
                <a:latin typeface="Antic Slab"/>
                <a:ea typeface="Antic Slab"/>
                <a:cs typeface="Antic Slab"/>
                <a:sym typeface="Antic Slab"/>
              </a:rPr>
              <a:t>The use of structured, panel, and competency interviews promotes inclusivity and cultural fit.</a:t>
            </a:r>
            <a:endParaRPr sz="1300">
              <a:solidFill>
                <a:schemeClr val="dk2"/>
              </a:solidFill>
              <a:latin typeface="Antic Slab"/>
              <a:ea typeface="Antic Slab"/>
              <a:cs typeface="Antic Slab"/>
              <a:sym typeface="Antic Slab"/>
            </a:endParaRPr>
          </a:p>
          <a:p>
            <a:pPr marL="457200" lvl="0" indent="-311150" algn="just" rtl="0">
              <a:lnSpc>
                <a:spcPct val="150000"/>
              </a:lnSpc>
              <a:spcBef>
                <a:spcPts val="0"/>
              </a:spcBef>
              <a:spcAft>
                <a:spcPts val="0"/>
              </a:spcAft>
              <a:buClr>
                <a:schemeClr val="dk2"/>
              </a:buClr>
              <a:buSzPts val="1300"/>
              <a:buFont typeface="Antic Slab"/>
              <a:buChar char="●"/>
            </a:pPr>
            <a:r>
              <a:rPr lang="en" sz="1300">
                <a:solidFill>
                  <a:schemeClr val="dk2"/>
                </a:solidFill>
                <a:latin typeface="Antic Slab"/>
                <a:ea typeface="Antic Slab"/>
                <a:cs typeface="Antic Slab"/>
                <a:sym typeface="Antic Slab"/>
              </a:rPr>
              <a:t>Overall, the recruitment framework enables Unilever to attract innovative, skilled leaders committed to sustainability and digital advancement.</a:t>
            </a:r>
            <a:endParaRPr sz="1300">
              <a:solidFill>
                <a:schemeClr val="dk2"/>
              </a:solidFill>
              <a:latin typeface="Antic Slab"/>
              <a:ea typeface="Antic Slab"/>
              <a:cs typeface="Antic Slab"/>
              <a:sym typeface="Antic Slab"/>
            </a:endParaRPr>
          </a:p>
          <a:p>
            <a:pPr marL="0" lvl="0" indent="0" algn="just" rtl="0">
              <a:lnSpc>
                <a:spcPct val="150000"/>
              </a:lnSpc>
              <a:spcBef>
                <a:spcPts val="0"/>
              </a:spcBef>
              <a:spcAft>
                <a:spcPts val="0"/>
              </a:spcAft>
              <a:buNone/>
            </a:pPr>
            <a:endParaRPr sz="1300">
              <a:solidFill>
                <a:schemeClr val="dk2"/>
              </a:solidFill>
              <a:latin typeface="Antic Slab"/>
              <a:ea typeface="Antic Slab"/>
              <a:cs typeface="Antic Slab"/>
              <a:sym typeface="Antic Slab"/>
            </a:endParaRPr>
          </a:p>
        </p:txBody>
      </p:sp>
      <p:pic>
        <p:nvPicPr>
          <p:cNvPr id="144" name="Google Shape;144;p26"/>
          <p:cNvPicPr preferRelativeResize="0"/>
          <p:nvPr/>
        </p:nvPicPr>
        <p:blipFill>
          <a:blip r:embed="rId4">
            <a:alphaModFix/>
          </a:blip>
          <a:stretch>
            <a:fillRect/>
          </a:stretch>
        </p:blipFill>
        <p:spPr>
          <a:xfrm>
            <a:off x="5488300" y="1198950"/>
            <a:ext cx="3503300" cy="23297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8"/>
        <p:cNvGrpSpPr/>
        <p:nvPr/>
      </p:nvGrpSpPr>
      <p:grpSpPr>
        <a:xfrm>
          <a:off x="0" y="0"/>
          <a:ext cx="0" cy="0"/>
          <a:chOff x="0" y="0"/>
          <a:chExt cx="0" cy="0"/>
        </a:xfrm>
      </p:grpSpPr>
      <p:sp>
        <p:nvSpPr>
          <p:cNvPr id="149" name="Google Shape;149;p27"/>
          <p:cNvSpPr txBox="1"/>
          <p:nvPr/>
        </p:nvSpPr>
        <p:spPr>
          <a:xfrm>
            <a:off x="116400" y="243700"/>
            <a:ext cx="8968800" cy="659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600">
                <a:solidFill>
                  <a:schemeClr val="dk2"/>
                </a:solidFill>
                <a:latin typeface="Abril Fatface"/>
                <a:ea typeface="Abril Fatface"/>
                <a:cs typeface="Abril Fatface"/>
                <a:sym typeface="Abril Fatface"/>
              </a:rPr>
              <a:t>References</a:t>
            </a:r>
            <a:endParaRPr sz="2600">
              <a:solidFill>
                <a:schemeClr val="dk2"/>
              </a:solidFill>
              <a:latin typeface="Abril Fatface"/>
              <a:ea typeface="Abril Fatface"/>
              <a:cs typeface="Abril Fatface"/>
              <a:sym typeface="Abril Fatface"/>
            </a:endParaRPr>
          </a:p>
        </p:txBody>
      </p:sp>
      <p:sp>
        <p:nvSpPr>
          <p:cNvPr id="150" name="Google Shape;150;p27"/>
          <p:cNvSpPr txBox="1"/>
          <p:nvPr/>
        </p:nvSpPr>
        <p:spPr>
          <a:xfrm>
            <a:off x="402950" y="1031150"/>
            <a:ext cx="8462700" cy="3445200"/>
          </a:xfrm>
          <a:prstGeom prst="rect">
            <a:avLst/>
          </a:prstGeom>
          <a:noFill/>
          <a:ln>
            <a:noFill/>
          </a:ln>
        </p:spPr>
        <p:txBody>
          <a:bodyPr spcFirstLastPara="1" wrap="square" lIns="91425" tIns="91425" rIns="91425" bIns="91425" anchor="t" anchorCtr="0">
            <a:noAutofit/>
          </a:bodyPr>
          <a:lstStyle/>
          <a:p>
            <a:pPr marL="457200" lvl="0" indent="-342900" algn="just" rtl="0">
              <a:spcBef>
                <a:spcPts val="0"/>
              </a:spcBef>
              <a:spcAft>
                <a:spcPts val="0"/>
              </a:spcAft>
              <a:buClr>
                <a:schemeClr val="dk2"/>
              </a:buClr>
              <a:buSzPts val="1800"/>
              <a:buFont typeface="Antic Slab"/>
              <a:buChar char="●"/>
            </a:pPr>
            <a:r>
              <a:rPr lang="en" sz="1800">
                <a:solidFill>
                  <a:schemeClr val="dk2"/>
                </a:solidFill>
                <a:latin typeface="Antic Slab"/>
                <a:ea typeface="Antic Slab"/>
                <a:cs typeface="Antic Slab"/>
                <a:sym typeface="Antic Slab"/>
              </a:rPr>
              <a:t>‌Asongwe, J.K. (2023). The role of person specification in organisational performance. [online] ResearchGate. Available at: https://www.researchgate.net/publication/369365292_The_role_of_person_specification_in_organisational_performance [Accessed 1 Nov. 2025].</a:t>
            </a:r>
            <a:endParaRPr sz="1800">
              <a:solidFill>
                <a:schemeClr val="dk2"/>
              </a:solidFill>
              <a:latin typeface="Antic Slab"/>
              <a:ea typeface="Antic Slab"/>
              <a:cs typeface="Antic Slab"/>
              <a:sym typeface="Antic Slab"/>
            </a:endParaRPr>
          </a:p>
          <a:p>
            <a:pPr marL="457200" lvl="0" indent="-342900" algn="just" rtl="0">
              <a:spcBef>
                <a:spcPts val="0"/>
              </a:spcBef>
              <a:spcAft>
                <a:spcPts val="0"/>
              </a:spcAft>
              <a:buClr>
                <a:schemeClr val="dk2"/>
              </a:buClr>
              <a:buSzPts val="1800"/>
              <a:buFont typeface="Antic Slab"/>
              <a:buChar char="●"/>
            </a:pPr>
            <a:r>
              <a:rPr lang="en" sz="1800">
                <a:solidFill>
                  <a:schemeClr val="dk2"/>
                </a:solidFill>
                <a:latin typeface="Antic Slab"/>
                <a:ea typeface="Antic Slab"/>
                <a:cs typeface="Antic Slab"/>
                <a:sym typeface="Antic Slab"/>
              </a:rPr>
              <a:t>Badriah, B. and Permana, I., (2023). Enhancing Competence in Writing Best Practices Through the Utilization of the STAR Technique. JLER (Journal of Language Education Research), 6(3), pp.193-203.</a:t>
            </a:r>
            <a:endParaRPr sz="1800">
              <a:solidFill>
                <a:schemeClr val="dk2"/>
              </a:solidFill>
              <a:latin typeface="Antic Slab"/>
              <a:ea typeface="Antic Slab"/>
              <a:cs typeface="Antic Slab"/>
              <a:sym typeface="Antic Slab"/>
            </a:endParaRPr>
          </a:p>
          <a:p>
            <a:pPr marL="457200" lvl="0" indent="-342900" algn="just" rtl="0">
              <a:spcBef>
                <a:spcPts val="0"/>
              </a:spcBef>
              <a:spcAft>
                <a:spcPts val="0"/>
              </a:spcAft>
              <a:buClr>
                <a:schemeClr val="dk2"/>
              </a:buClr>
              <a:buSzPts val="1800"/>
              <a:buFont typeface="Antic Slab"/>
              <a:buChar char="●"/>
            </a:pPr>
            <a:r>
              <a:rPr lang="en" sz="1800">
                <a:solidFill>
                  <a:schemeClr val="dk2"/>
                </a:solidFill>
                <a:latin typeface="Antic Slab"/>
                <a:ea typeface="Antic Slab"/>
                <a:cs typeface="Antic Slab"/>
                <a:sym typeface="Antic Slab"/>
              </a:rPr>
              <a:t>Cairns-Lee, H., Lawley, J. and Tosey, P., (2022). Enhancing researcher reflexivity about the influence of leading questions in interviews. The Journal of Applied Behavioral Science, 58(1), pp.164-188.</a:t>
            </a:r>
            <a:endParaRPr sz="1800">
              <a:solidFill>
                <a:schemeClr val="dk2"/>
              </a:solidFill>
              <a:latin typeface="Antic Slab"/>
              <a:ea typeface="Antic Slab"/>
              <a:cs typeface="Antic Slab"/>
              <a:sym typeface="Antic Slab"/>
            </a:endParaRPr>
          </a:p>
          <a:p>
            <a:pPr marL="457200" lvl="0" indent="-342900" algn="just" rtl="0">
              <a:spcBef>
                <a:spcPts val="0"/>
              </a:spcBef>
              <a:spcAft>
                <a:spcPts val="0"/>
              </a:spcAft>
              <a:buClr>
                <a:schemeClr val="dk2"/>
              </a:buClr>
              <a:buSzPts val="1800"/>
              <a:buFont typeface="Antic Slab"/>
              <a:buChar char="●"/>
            </a:pPr>
            <a:r>
              <a:rPr lang="en" sz="1800">
                <a:solidFill>
                  <a:schemeClr val="dk2"/>
                </a:solidFill>
                <a:latin typeface="Antic Slab"/>
                <a:ea typeface="Antic Slab"/>
                <a:cs typeface="Antic Slab"/>
                <a:sym typeface="Antic Slab"/>
              </a:rPr>
              <a:t>Greeno, J.G., (2021). Some examples of cognitive task analysis with instructional implications. In Aptitude, learning, and instruction (pp. 1-22). Routledge.</a:t>
            </a:r>
            <a:endParaRPr sz="1800">
              <a:solidFill>
                <a:schemeClr val="dk2"/>
              </a:solidFill>
              <a:latin typeface="Antic Slab"/>
              <a:ea typeface="Antic Slab"/>
              <a:cs typeface="Antic Slab"/>
              <a:sym typeface="Antic Slab"/>
            </a:endParaRPr>
          </a:p>
          <a:p>
            <a:pPr marL="0" lvl="0" indent="0" algn="just" rtl="0">
              <a:spcBef>
                <a:spcPts val="0"/>
              </a:spcBef>
              <a:spcAft>
                <a:spcPts val="0"/>
              </a:spcAft>
              <a:buNone/>
            </a:pPr>
            <a:endParaRPr sz="1800">
              <a:solidFill>
                <a:schemeClr val="dk2"/>
              </a:solidFill>
              <a:latin typeface="Antic Slab"/>
              <a:ea typeface="Antic Slab"/>
              <a:cs typeface="Antic Slab"/>
              <a:sym typeface="Antic Slab"/>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3943</Words>
  <Application>Microsoft Office PowerPoint</Application>
  <PresentationFormat>On-screen Show (16:9)</PresentationFormat>
  <Paragraphs>138</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Times New Roman</vt:lpstr>
      <vt:lpstr>Antic Slab</vt:lpstr>
      <vt:lpstr>Arial</vt:lpstr>
      <vt:lpstr>Abril Fatface</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Lorena Denisa</dc:creator>
  <cp:lastModifiedBy>Lorena-Denisa Szolosi (2412292)</cp:lastModifiedBy>
  <cp:revision>1</cp:revision>
  <dcterms:modified xsi:type="dcterms:W3CDTF">2025-11-09T23:44:53Z</dcterms:modified>
</cp:coreProperties>
</file>