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84" r:id="rId19"/>
    <p:sldId id="280" r:id="rId20"/>
    <p:sldId id="281" r:id="rId21"/>
    <p:sldId id="282" r:id="rId22"/>
    <p:sldId id="283" r:id="rId23"/>
    <p:sldId id="285" r:id="rId24"/>
    <p:sldId id="286" r:id="rId25"/>
    <p:sldId id="273" r:id="rId26"/>
    <p:sldId id="274" r:id="rId27"/>
    <p:sldId id="275" r:id="rId28"/>
    <p:sldId id="276" r:id="rId29"/>
    <p:sldId id="277" r:id="rId30"/>
    <p:sldId id="278" r:id="rId31"/>
    <p:sldId id="27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36"/>
    <p:restoredTop sz="94708"/>
  </p:normalViewPr>
  <p:slideViewPr>
    <p:cSldViewPr snapToGrid="0" snapToObjects="1">
      <p:cViewPr varScale="1">
        <p:scale>
          <a:sx n="142" d="100"/>
          <a:sy n="142" d="100"/>
        </p:scale>
        <p:origin x="184" y="10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AA7DCD-D3DF-467E-A1C1-D70AB9A02E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CCF9F8-AD6F-439E-A520-CD4FF8C701D0}">
      <dgm:prSet/>
      <dgm:spPr/>
      <dgm:t>
        <a:bodyPr/>
        <a:lstStyle/>
        <a:p>
          <a:r>
            <a:rPr lang="en-US"/>
            <a:t>Inclusion is differentiation</a:t>
          </a:r>
        </a:p>
      </dgm:t>
    </dgm:pt>
    <dgm:pt modelId="{19CEEE9C-B511-4AEB-857A-455A9221FD70}" type="parTrans" cxnId="{A297E21F-833C-4B60-A983-E193A9722FB2}">
      <dgm:prSet/>
      <dgm:spPr/>
      <dgm:t>
        <a:bodyPr/>
        <a:lstStyle/>
        <a:p>
          <a:endParaRPr lang="en-US"/>
        </a:p>
      </dgm:t>
    </dgm:pt>
    <dgm:pt modelId="{339C79C9-30B5-4003-8D67-7EB795B7159D}" type="sibTrans" cxnId="{A297E21F-833C-4B60-A983-E193A9722FB2}">
      <dgm:prSet/>
      <dgm:spPr/>
      <dgm:t>
        <a:bodyPr/>
        <a:lstStyle/>
        <a:p>
          <a:endParaRPr lang="en-US"/>
        </a:p>
      </dgm:t>
    </dgm:pt>
    <dgm:pt modelId="{6BD500D1-974A-4CC4-A4F8-98BB10AC4AD5}">
      <dgm:prSet/>
      <dgm:spPr/>
      <dgm:t>
        <a:bodyPr/>
        <a:lstStyle/>
        <a:p>
          <a:r>
            <a:rPr lang="en-US"/>
            <a:t>Distinct but included</a:t>
          </a:r>
        </a:p>
      </dgm:t>
    </dgm:pt>
    <dgm:pt modelId="{0C407101-5F4F-4C18-9C9E-43E46EB7E583}" type="parTrans" cxnId="{AB54F415-60FD-458D-AF54-33CDDF18D293}">
      <dgm:prSet/>
      <dgm:spPr/>
      <dgm:t>
        <a:bodyPr/>
        <a:lstStyle/>
        <a:p>
          <a:endParaRPr lang="en-US"/>
        </a:p>
      </dgm:t>
    </dgm:pt>
    <dgm:pt modelId="{EFED45D4-828E-42E8-BEE6-D2CF6E8387D5}" type="sibTrans" cxnId="{AB54F415-60FD-458D-AF54-33CDDF18D293}">
      <dgm:prSet/>
      <dgm:spPr/>
      <dgm:t>
        <a:bodyPr/>
        <a:lstStyle/>
        <a:p>
          <a:endParaRPr lang="en-US"/>
        </a:p>
      </dgm:t>
    </dgm:pt>
    <dgm:pt modelId="{B36AD0E4-9705-994C-A676-E23E8FD6A7FC}" type="pres">
      <dgm:prSet presAssocID="{8BAA7DCD-D3DF-467E-A1C1-D70AB9A02EC7}" presName="linear" presStyleCnt="0">
        <dgm:presLayoutVars>
          <dgm:animLvl val="lvl"/>
          <dgm:resizeHandles val="exact"/>
        </dgm:presLayoutVars>
      </dgm:prSet>
      <dgm:spPr/>
    </dgm:pt>
    <dgm:pt modelId="{4F082390-D94C-0749-B5B4-5218BFA93D6F}" type="pres">
      <dgm:prSet presAssocID="{CFCCF9F8-AD6F-439E-A520-CD4FF8C701D0}" presName="parentText" presStyleLbl="node1" presStyleIdx="0" presStyleCnt="2">
        <dgm:presLayoutVars>
          <dgm:chMax val="0"/>
          <dgm:bulletEnabled val="1"/>
        </dgm:presLayoutVars>
      </dgm:prSet>
      <dgm:spPr/>
    </dgm:pt>
    <dgm:pt modelId="{C1CCA556-C1A7-AF44-91CB-F57788A31FA9}" type="pres">
      <dgm:prSet presAssocID="{339C79C9-30B5-4003-8D67-7EB795B7159D}" presName="spacer" presStyleCnt="0"/>
      <dgm:spPr/>
    </dgm:pt>
    <dgm:pt modelId="{F651AD64-1DA1-C342-8BE4-8893B6D82494}" type="pres">
      <dgm:prSet presAssocID="{6BD500D1-974A-4CC4-A4F8-98BB10AC4AD5}" presName="parentText" presStyleLbl="node1" presStyleIdx="1" presStyleCnt="2">
        <dgm:presLayoutVars>
          <dgm:chMax val="0"/>
          <dgm:bulletEnabled val="1"/>
        </dgm:presLayoutVars>
      </dgm:prSet>
      <dgm:spPr/>
    </dgm:pt>
  </dgm:ptLst>
  <dgm:cxnLst>
    <dgm:cxn modelId="{AB54F415-60FD-458D-AF54-33CDDF18D293}" srcId="{8BAA7DCD-D3DF-467E-A1C1-D70AB9A02EC7}" destId="{6BD500D1-974A-4CC4-A4F8-98BB10AC4AD5}" srcOrd="1" destOrd="0" parTransId="{0C407101-5F4F-4C18-9C9E-43E46EB7E583}" sibTransId="{EFED45D4-828E-42E8-BEE6-D2CF6E8387D5}"/>
    <dgm:cxn modelId="{D7F7431F-A943-1B41-B2EB-A48FE877F2DD}" type="presOf" srcId="{6BD500D1-974A-4CC4-A4F8-98BB10AC4AD5}" destId="{F651AD64-1DA1-C342-8BE4-8893B6D82494}" srcOrd="0" destOrd="0" presId="urn:microsoft.com/office/officeart/2005/8/layout/vList2"/>
    <dgm:cxn modelId="{A297E21F-833C-4B60-A983-E193A9722FB2}" srcId="{8BAA7DCD-D3DF-467E-A1C1-D70AB9A02EC7}" destId="{CFCCF9F8-AD6F-439E-A520-CD4FF8C701D0}" srcOrd="0" destOrd="0" parTransId="{19CEEE9C-B511-4AEB-857A-455A9221FD70}" sibTransId="{339C79C9-30B5-4003-8D67-7EB795B7159D}"/>
    <dgm:cxn modelId="{1188995B-2AF6-2240-ABB5-4A17524A4182}" type="presOf" srcId="{8BAA7DCD-D3DF-467E-A1C1-D70AB9A02EC7}" destId="{B36AD0E4-9705-994C-A676-E23E8FD6A7FC}" srcOrd="0" destOrd="0" presId="urn:microsoft.com/office/officeart/2005/8/layout/vList2"/>
    <dgm:cxn modelId="{05EF76B1-D0EC-0F43-9B7E-BFF489188B26}" type="presOf" srcId="{CFCCF9F8-AD6F-439E-A520-CD4FF8C701D0}" destId="{4F082390-D94C-0749-B5B4-5218BFA93D6F}" srcOrd="0" destOrd="0" presId="urn:microsoft.com/office/officeart/2005/8/layout/vList2"/>
    <dgm:cxn modelId="{1B13F045-5443-2E4A-A743-1A276565E435}" type="presParOf" srcId="{B36AD0E4-9705-994C-A676-E23E8FD6A7FC}" destId="{4F082390-D94C-0749-B5B4-5218BFA93D6F}" srcOrd="0" destOrd="0" presId="urn:microsoft.com/office/officeart/2005/8/layout/vList2"/>
    <dgm:cxn modelId="{9420FA96-4906-4049-BB24-3314AA0AB804}" type="presParOf" srcId="{B36AD0E4-9705-994C-A676-E23E8FD6A7FC}" destId="{C1CCA556-C1A7-AF44-91CB-F57788A31FA9}" srcOrd="1" destOrd="0" presId="urn:microsoft.com/office/officeart/2005/8/layout/vList2"/>
    <dgm:cxn modelId="{6753CBA3-0A7B-9F41-87FD-0EFA076EE6E7}" type="presParOf" srcId="{B36AD0E4-9705-994C-A676-E23E8FD6A7FC}" destId="{F651AD64-1DA1-C342-8BE4-8893B6D824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82390-D94C-0749-B5B4-5218BFA93D6F}">
      <dsp:nvSpPr>
        <dsp:cNvPr id="0" name=""/>
        <dsp:cNvSpPr/>
      </dsp:nvSpPr>
      <dsp:spPr>
        <a:xfrm>
          <a:off x="0" y="88770"/>
          <a:ext cx="6900512"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Inclusion is differentiation</a:t>
          </a:r>
        </a:p>
      </dsp:txBody>
      <dsp:txXfrm>
        <a:off x="126223" y="214993"/>
        <a:ext cx="6648066" cy="2333254"/>
      </dsp:txXfrm>
    </dsp:sp>
    <dsp:sp modelId="{F651AD64-1DA1-C342-8BE4-8893B6D82494}">
      <dsp:nvSpPr>
        <dsp:cNvPr id="0" name=""/>
        <dsp:cNvSpPr/>
      </dsp:nvSpPr>
      <dsp:spPr>
        <a:xfrm>
          <a:off x="0" y="2861670"/>
          <a:ext cx="6900512" cy="2585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Distinct but included</a:t>
          </a:r>
        </a:p>
      </dsp:txBody>
      <dsp:txXfrm>
        <a:off x="126223" y="2987893"/>
        <a:ext cx="6648066" cy="23332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F2A99D-3E58-7449-BA6D-11989C5A8282}" type="datetimeFigureOut">
              <a:rPr lang="en-US" smtClean="0"/>
              <a:t>2/15/21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60A46A-CE6A-0F40-8F05-8409C39113B3}" type="slidenum">
              <a:rPr lang="en-US" smtClean="0"/>
              <a:t>‹#›</a:t>
            </a:fld>
            <a:endParaRPr lang="en-US"/>
          </a:p>
        </p:txBody>
      </p:sp>
    </p:spTree>
    <p:extLst>
      <p:ext uri="{BB962C8B-B14F-4D97-AF65-F5344CB8AC3E}">
        <p14:creationId xmlns:p14="http://schemas.microsoft.com/office/powerpoint/2010/main" val="3607588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60A46A-CE6A-0F40-8F05-8409C39113B3}" type="slidenum">
              <a:rPr lang="en-US" smtClean="0"/>
              <a:t>23</a:t>
            </a:fld>
            <a:endParaRPr lang="en-US"/>
          </a:p>
        </p:txBody>
      </p:sp>
    </p:spTree>
    <p:extLst>
      <p:ext uri="{BB962C8B-B14F-4D97-AF65-F5344CB8AC3E}">
        <p14:creationId xmlns:p14="http://schemas.microsoft.com/office/powerpoint/2010/main" val="3196465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D192-4F86-2C49-BA00-916A4DAEE1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B0D7B6B-5DEA-6149-877F-6A0F70D62F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AF686B1-BB75-6E41-95A8-74C0BB482776}"/>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5" name="Footer Placeholder 4">
            <a:extLst>
              <a:ext uri="{FF2B5EF4-FFF2-40B4-BE49-F238E27FC236}">
                <a16:creationId xmlns:a16="http://schemas.microsoft.com/office/drawing/2014/main" id="{9D0598ED-2C83-5A42-806D-5E1D73C7C1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C5063A-197D-7044-8A3F-EF8D963CA5C8}"/>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215100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04B4F-CEB8-4B4F-B8C8-B4C925580C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064165-3C39-3041-9C0A-866CECCA9E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ADBBE-CFDA-D247-9127-BA35EEA6D127}"/>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5" name="Footer Placeholder 4">
            <a:extLst>
              <a:ext uri="{FF2B5EF4-FFF2-40B4-BE49-F238E27FC236}">
                <a16:creationId xmlns:a16="http://schemas.microsoft.com/office/drawing/2014/main" id="{45DD47C2-23E0-1F44-8C72-0B0941A584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AEAFB6-0C7D-FE47-9420-DD5827B4D2C0}"/>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309002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AAE18-62C4-3544-AF64-ED6D5C91702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6017C6-FB67-4844-B8D9-5B64843167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54DD13-3D44-1247-98F4-4694A4791BCB}"/>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5" name="Footer Placeholder 4">
            <a:extLst>
              <a:ext uri="{FF2B5EF4-FFF2-40B4-BE49-F238E27FC236}">
                <a16:creationId xmlns:a16="http://schemas.microsoft.com/office/drawing/2014/main" id="{524221A2-6592-E14A-B500-C1FD77FFD4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25F36D-7EBC-AF45-AA38-CC90FF88FCE3}"/>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611201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97982-DB97-B244-841B-C914823485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647279-E153-F948-94B6-C2013C1FAB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2BF51E4-264C-2248-84C8-E1DEC529454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1F8D34-5F60-4247-97ED-81422F7BFF60}"/>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6" name="Footer Placeholder 5">
            <a:extLst>
              <a:ext uri="{FF2B5EF4-FFF2-40B4-BE49-F238E27FC236}">
                <a16:creationId xmlns:a16="http://schemas.microsoft.com/office/drawing/2014/main" id="{0A7BA32F-D6E6-F647-A4C7-C6F372B79F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22D2E4-247A-9F43-B86B-0728DD2DF3F0}"/>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147764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21B5C-9C2F-3144-9615-8CEE493DB7F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8E62B7-0B8D-894F-8540-3CCE151D39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FA2B344-280F-F749-8F83-D3861BC91F6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B6B77FB-EE97-B949-BDB7-6F4434EFE2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4AC6E9-E830-0742-9BF4-F184883CBB0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4B61C10-76E5-C34F-849C-7ADF321035CE}"/>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8" name="Footer Placeholder 7">
            <a:extLst>
              <a:ext uri="{FF2B5EF4-FFF2-40B4-BE49-F238E27FC236}">
                <a16:creationId xmlns:a16="http://schemas.microsoft.com/office/drawing/2014/main" id="{B19D7CDA-71B2-514F-9D90-B7081678E4F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821549-2F75-3545-8CF1-8B610A7C08F3}"/>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3006978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B271-3F1E-564A-85F6-D83C196B2CF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F23E58F-71BE-3D46-9BFC-3480F4B8D8C2}"/>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4" name="Footer Placeholder 3">
            <a:extLst>
              <a:ext uri="{FF2B5EF4-FFF2-40B4-BE49-F238E27FC236}">
                <a16:creationId xmlns:a16="http://schemas.microsoft.com/office/drawing/2014/main" id="{63919258-02FB-704C-9A10-6D7B54694E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4D32BD-3DAE-4F45-B6CD-8F4EBCA98AEC}"/>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2082796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70B4C5-9056-F847-85C7-963F58331DFF}"/>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3" name="Footer Placeholder 2">
            <a:extLst>
              <a:ext uri="{FF2B5EF4-FFF2-40B4-BE49-F238E27FC236}">
                <a16:creationId xmlns:a16="http://schemas.microsoft.com/office/drawing/2014/main" id="{C0A00E8D-5512-884A-B674-DF8F10F216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A9F1CEE-0B73-B544-97DD-BFE483BA0AA1}"/>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433539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E9C8-CEF8-E547-A3BF-177C95101A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8FE51B2-03D6-074F-BAAB-79BFD817D7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14572EC-1660-964D-93DA-901A2FE80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1EF254-02D5-A149-B0FE-A6F00F899FFA}"/>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6" name="Footer Placeholder 5">
            <a:extLst>
              <a:ext uri="{FF2B5EF4-FFF2-40B4-BE49-F238E27FC236}">
                <a16:creationId xmlns:a16="http://schemas.microsoft.com/office/drawing/2014/main" id="{444A6402-2B61-3343-A462-4E81696586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966A3F-F0A8-7742-9EFF-0D96419DB0CA}"/>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207792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9BE50-8E20-894C-8EF5-C5056D1FD6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11A587B-DC28-104A-B994-291ECFFCC2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2541EBA-5464-AD41-8438-F5F7DEE416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3F73F8-BEBD-CC4A-A940-69F68F154A14}"/>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6" name="Footer Placeholder 5">
            <a:extLst>
              <a:ext uri="{FF2B5EF4-FFF2-40B4-BE49-F238E27FC236}">
                <a16:creationId xmlns:a16="http://schemas.microsoft.com/office/drawing/2014/main" id="{1741AF40-2EFD-FB4E-81B5-3C4A891569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F0B7CA-F1D2-A84A-B06F-7A13CF222A10}"/>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72750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4158A-5D2D-A940-880E-CA73554408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37F969-664A-1949-A251-AD48C13305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AFBB4E-1FD7-C142-91E0-0856870F42A7}"/>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5" name="Footer Placeholder 4">
            <a:extLst>
              <a:ext uri="{FF2B5EF4-FFF2-40B4-BE49-F238E27FC236}">
                <a16:creationId xmlns:a16="http://schemas.microsoft.com/office/drawing/2014/main" id="{8D584260-195B-9145-BCCA-67F9D89C6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DB744B-551C-914F-9E26-0AC52C78F3FB}"/>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1757603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2BB297-E4D8-B24A-A188-95B1AB8EC1F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3B5877B-8E72-0944-BF2E-CF85FA6B12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6DD0CC-C91C-0944-ABF8-B96C7C79FBC1}"/>
              </a:ext>
            </a:extLst>
          </p:cNvPr>
          <p:cNvSpPr>
            <a:spLocks noGrp="1"/>
          </p:cNvSpPr>
          <p:nvPr>
            <p:ph type="dt" sz="half" idx="10"/>
          </p:nvPr>
        </p:nvSpPr>
        <p:spPr/>
        <p:txBody>
          <a:bodyPr/>
          <a:lstStyle/>
          <a:p>
            <a:fld id="{C07F19EE-8067-8847-8D35-292DBD3CC74B}" type="datetimeFigureOut">
              <a:rPr lang="en-US" smtClean="0"/>
              <a:t>2/15/21</a:t>
            </a:fld>
            <a:endParaRPr lang="en-US"/>
          </a:p>
        </p:txBody>
      </p:sp>
      <p:sp>
        <p:nvSpPr>
          <p:cNvPr id="5" name="Footer Placeholder 4">
            <a:extLst>
              <a:ext uri="{FF2B5EF4-FFF2-40B4-BE49-F238E27FC236}">
                <a16:creationId xmlns:a16="http://schemas.microsoft.com/office/drawing/2014/main" id="{F77F9B8B-2AF1-E345-BB1F-E83A6C9935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5251E8-DA08-7844-96BD-9E085A2D7C32}"/>
              </a:ext>
            </a:extLst>
          </p:cNvPr>
          <p:cNvSpPr>
            <a:spLocks noGrp="1"/>
          </p:cNvSpPr>
          <p:nvPr>
            <p:ph type="sldNum" sz="quarter" idx="12"/>
          </p:nvPr>
        </p:nvSpPr>
        <p:spPr/>
        <p:txBody>
          <a:bodyPr/>
          <a:lstStyle/>
          <a:p>
            <a:fld id="{2B4E8626-833A-A747-A5AE-FB0C10A06F3C}" type="slidenum">
              <a:rPr lang="en-US" smtClean="0"/>
              <a:t>‹#›</a:t>
            </a:fld>
            <a:endParaRPr lang="en-US"/>
          </a:p>
        </p:txBody>
      </p:sp>
    </p:spTree>
    <p:extLst>
      <p:ext uri="{BB962C8B-B14F-4D97-AF65-F5344CB8AC3E}">
        <p14:creationId xmlns:p14="http://schemas.microsoft.com/office/powerpoint/2010/main" val="2297478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711189-43E4-7D45-A4CA-6544E8B832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8F79B2-AB5E-8747-ABAC-A281979F37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8CA976-2E16-9D43-BFEB-82448306C8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7F19EE-8067-8847-8D35-292DBD3CC74B}" type="datetimeFigureOut">
              <a:rPr lang="en-US" smtClean="0"/>
              <a:t>2/15/21</a:t>
            </a:fld>
            <a:endParaRPr lang="en-US"/>
          </a:p>
        </p:txBody>
      </p:sp>
      <p:sp>
        <p:nvSpPr>
          <p:cNvPr id="5" name="Footer Placeholder 4">
            <a:extLst>
              <a:ext uri="{FF2B5EF4-FFF2-40B4-BE49-F238E27FC236}">
                <a16:creationId xmlns:a16="http://schemas.microsoft.com/office/drawing/2014/main" id="{72D31FF1-B0EE-074E-BC25-C6E07394F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0B39FD8-17E9-034C-8B89-AD94AF262E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4E8626-833A-A747-A5AE-FB0C10A06F3C}" type="slidenum">
              <a:rPr lang="en-US" smtClean="0"/>
              <a:t>‹#›</a:t>
            </a:fld>
            <a:endParaRPr lang="en-US"/>
          </a:p>
        </p:txBody>
      </p:sp>
    </p:spTree>
    <p:extLst>
      <p:ext uri="{BB962C8B-B14F-4D97-AF65-F5344CB8AC3E}">
        <p14:creationId xmlns:p14="http://schemas.microsoft.com/office/powerpoint/2010/main" val="3608276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scholar.google.com/scholar?q=Dewey%2C%20J.%20%281939%2F1981%29.%20Creative%20democracy%20%E2%80%93%20The%20task%20before%20us.%20In%20J.%20A.%20Boydston%20%28Ed.%29%2C%20John%20Dewey%3A%20The%20later%20works%2C%201925%E2%80%931953%2C%20Vol.%2014%20%28pp.%20227%E2%80%93228%29.%20Carbondale%2C%20IL%3A%20Southern%20Illinois%20University%20Pres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opendyslexic.org/" TargetMode="External"/><Relationship Id="rId2" Type="http://schemas.openxmlformats.org/officeDocument/2006/relationships/hyperlink" Target="https://www.bdadyslexia.org.uk/advice/employers/creating-a-dyslexia-friendly-workplace/dyslexia-friendly-style-guid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scope.org.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rnib.org.uk/?gclid=CjwKCAjw0On8BRAgEiwAincsHAxGrJDll6vrJaGJiMdC8L0L3wYF5Tp6cdSFi-sNDGB99kpzfscnrxoCZg4QAvD_Bw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deaf-first.org.uk/support-in-education/adult-educa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adhdfoundation.org.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dasociety.org.uk/" TargetMode="External"/><Relationship Id="rId2" Type="http://schemas.openxmlformats.org/officeDocument/2006/relationships/hyperlink" Target="https://www.autism.org.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suttontrust.com/" TargetMode="External"/><Relationship Id="rId2" Type="http://schemas.openxmlformats.org/officeDocument/2006/relationships/hyperlink" Target="https://www.trusselltrust.org/what-we-do/" TargetMode="External"/><Relationship Id="rId1" Type="http://schemas.openxmlformats.org/officeDocument/2006/relationships/slideLayout" Target="../slideLayouts/slideLayout2.xml"/><Relationship Id="rId5" Type="http://schemas.openxmlformats.org/officeDocument/2006/relationships/hyperlink" Target="https://policy.bristoluniversitypress.co.uk/miseducation" TargetMode="External"/><Relationship Id="rId4" Type="http://schemas.openxmlformats.org/officeDocument/2006/relationships/hyperlink" Target="https://www.tutor2u.net/sociology/reference/conflict-theories-of-education-willis-on-anti-school-cultures"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8DC71-E96B-F241-BAC9-BE8C4668C2B9}"/>
              </a:ext>
            </a:extLst>
          </p:cNvPr>
          <p:cNvSpPr>
            <a:spLocks noGrp="1"/>
          </p:cNvSpPr>
          <p:nvPr>
            <p:ph type="title"/>
          </p:nvPr>
        </p:nvSpPr>
        <p:spPr/>
        <p:txBody>
          <a:bodyPr/>
          <a:lstStyle/>
          <a:p>
            <a:r>
              <a:rPr lang="en-US" dirty="0"/>
              <a:t>Today’s schedule </a:t>
            </a:r>
          </a:p>
        </p:txBody>
      </p:sp>
      <p:sp>
        <p:nvSpPr>
          <p:cNvPr id="3" name="Content Placeholder 2">
            <a:extLst>
              <a:ext uri="{FF2B5EF4-FFF2-40B4-BE49-F238E27FC236}">
                <a16:creationId xmlns:a16="http://schemas.microsoft.com/office/drawing/2014/main" id="{D07CCFA5-A572-BE4E-B123-D506CCABAE6B}"/>
              </a:ext>
            </a:extLst>
          </p:cNvPr>
          <p:cNvSpPr>
            <a:spLocks noGrp="1"/>
          </p:cNvSpPr>
          <p:nvPr>
            <p:ph idx="1"/>
          </p:nvPr>
        </p:nvSpPr>
        <p:spPr/>
        <p:txBody>
          <a:bodyPr/>
          <a:lstStyle/>
          <a:p>
            <a:r>
              <a:rPr lang="en-US" dirty="0">
                <a:solidFill>
                  <a:schemeClr val="bg1"/>
                </a:solidFill>
                <a:highlight>
                  <a:srgbClr val="FF0000"/>
                </a:highlight>
              </a:rPr>
              <a:t>Presentation- consolidation - Marc Flagg</a:t>
            </a:r>
          </a:p>
          <a:p>
            <a:r>
              <a:rPr lang="en-US" dirty="0">
                <a:solidFill>
                  <a:schemeClr val="accent6">
                    <a:lumMod val="50000"/>
                  </a:schemeClr>
                </a:solidFill>
                <a:highlight>
                  <a:srgbClr val="00FF00"/>
                </a:highlight>
              </a:rPr>
              <a:t>Break - Reflection/Reading  /note taking</a:t>
            </a:r>
          </a:p>
          <a:p>
            <a:r>
              <a:rPr lang="en-US" dirty="0">
                <a:solidFill>
                  <a:srgbClr val="00B050"/>
                </a:solidFill>
                <a:highlight>
                  <a:srgbClr val="FFFF00"/>
                </a:highlight>
              </a:rPr>
              <a:t>Discussion and activity </a:t>
            </a:r>
          </a:p>
          <a:p>
            <a:r>
              <a:rPr lang="en-US" dirty="0">
                <a:highlight>
                  <a:srgbClr val="00FF00"/>
                </a:highlight>
              </a:rPr>
              <a:t>Reflection/Reading  /note taking</a:t>
            </a:r>
          </a:p>
          <a:p>
            <a:r>
              <a:rPr lang="en-US" dirty="0">
                <a:solidFill>
                  <a:schemeClr val="bg1"/>
                </a:solidFill>
                <a:highlight>
                  <a:srgbClr val="FF0000"/>
                </a:highlight>
              </a:rPr>
              <a:t>Social Justice &amp; Education </a:t>
            </a:r>
          </a:p>
          <a:p>
            <a:r>
              <a:rPr lang="en-US" dirty="0">
                <a:solidFill>
                  <a:schemeClr val="accent6">
                    <a:lumMod val="50000"/>
                  </a:schemeClr>
                </a:solidFill>
                <a:highlight>
                  <a:srgbClr val="00FF00"/>
                </a:highlight>
              </a:rPr>
              <a:t>Reflection/Reading  /note taking</a:t>
            </a:r>
          </a:p>
          <a:p>
            <a:r>
              <a:rPr lang="en-US" dirty="0">
                <a:highlight>
                  <a:srgbClr val="00FFFF"/>
                </a:highlight>
              </a:rPr>
              <a:t>Review of SJ –discussion </a:t>
            </a:r>
          </a:p>
          <a:p>
            <a:r>
              <a:rPr lang="en-US" dirty="0">
                <a:solidFill>
                  <a:srgbClr val="00B050"/>
                </a:solidFill>
                <a:highlight>
                  <a:srgbClr val="FFFF00"/>
                </a:highlight>
              </a:rPr>
              <a:t>Open hour </a:t>
            </a:r>
          </a:p>
          <a:p>
            <a:endParaRPr lang="en-US" dirty="0"/>
          </a:p>
        </p:txBody>
      </p:sp>
    </p:spTree>
    <p:extLst>
      <p:ext uri="{BB962C8B-B14F-4D97-AF65-F5344CB8AC3E}">
        <p14:creationId xmlns:p14="http://schemas.microsoft.com/office/powerpoint/2010/main" val="2299919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B3BF17-3B33-6044-B06C-4BCEE599CFC0}"/>
              </a:ext>
            </a:extLst>
          </p:cNvPr>
          <p:cNvSpPr>
            <a:spLocks noGrp="1"/>
          </p:cNvSpPr>
          <p:nvPr>
            <p:ph type="ctrTitle"/>
          </p:nvPr>
        </p:nvSpPr>
        <p:spPr>
          <a:xfrm>
            <a:off x="4038600" y="1939159"/>
            <a:ext cx="7644627" cy="2751086"/>
          </a:xfrm>
        </p:spPr>
        <p:txBody>
          <a:bodyPr>
            <a:normAutofit/>
          </a:bodyPr>
          <a:lstStyle/>
          <a:p>
            <a:pPr algn="r"/>
            <a:r>
              <a:rPr lang="en-US" dirty="0"/>
              <a:t>ALN &amp; Inclusivity </a:t>
            </a:r>
            <a:endParaRPr lang="en-US"/>
          </a:p>
        </p:txBody>
      </p:sp>
      <p:sp>
        <p:nvSpPr>
          <p:cNvPr id="3" name="Subtitle 2">
            <a:extLst>
              <a:ext uri="{FF2B5EF4-FFF2-40B4-BE49-F238E27FC236}">
                <a16:creationId xmlns:a16="http://schemas.microsoft.com/office/drawing/2014/main" id="{1DDB9D5A-599A-3946-B89C-890726070F58}"/>
              </a:ext>
            </a:extLst>
          </p:cNvPr>
          <p:cNvSpPr>
            <a:spLocks noGrp="1"/>
          </p:cNvSpPr>
          <p:nvPr>
            <p:ph type="subTitle" idx="1"/>
          </p:nvPr>
        </p:nvSpPr>
        <p:spPr>
          <a:xfrm>
            <a:off x="4038600" y="4782320"/>
            <a:ext cx="7644627" cy="1329443"/>
          </a:xfrm>
        </p:spPr>
        <p:txBody>
          <a:bodyPr>
            <a:normAutofit/>
          </a:bodyPr>
          <a:lstStyle/>
          <a:p>
            <a:pPr algn="r"/>
            <a:r>
              <a:rPr lang="en-US" dirty="0"/>
              <a:t>Consolidation </a:t>
            </a:r>
            <a:endParaRPr lang="en-US"/>
          </a:p>
        </p:txBody>
      </p:sp>
    </p:spTree>
    <p:extLst>
      <p:ext uri="{BB962C8B-B14F-4D97-AF65-F5344CB8AC3E}">
        <p14:creationId xmlns:p14="http://schemas.microsoft.com/office/powerpoint/2010/main" val="3853319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0AE86-A5BC-0840-BF3A-43959DC78985}"/>
              </a:ext>
            </a:extLst>
          </p:cNvPr>
          <p:cNvSpPr>
            <a:spLocks noGrp="1"/>
          </p:cNvSpPr>
          <p:nvPr>
            <p:ph type="title"/>
          </p:nvPr>
        </p:nvSpPr>
        <p:spPr>
          <a:xfrm>
            <a:off x="635000" y="640823"/>
            <a:ext cx="3418659" cy="5583148"/>
          </a:xfrm>
        </p:spPr>
        <p:txBody>
          <a:bodyPr anchor="ctr">
            <a:normAutofit/>
          </a:bodyPr>
          <a:lstStyle/>
          <a:p>
            <a:r>
              <a:rPr lang="en-US" sz="5400"/>
              <a:t>What is inclusion?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6AEBA9-4E63-47DD-8DF9-0E476047E3FE}"/>
              </a:ext>
            </a:extLst>
          </p:cNvPr>
          <p:cNvGraphicFramePr>
            <a:graphicFrameLocks noGrp="1"/>
          </p:cNvGraphicFramePr>
          <p:nvPr>
            <p:ph idx="1"/>
            <p:extLst>
              <p:ext uri="{D42A27DB-BD31-4B8C-83A1-F6EECF244321}">
                <p14:modId xmlns:p14="http://schemas.microsoft.com/office/powerpoint/2010/main" val="107417006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4831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5E4C8-67C3-3243-9B22-76AC9AE4117B}"/>
              </a:ext>
            </a:extLst>
          </p:cNvPr>
          <p:cNvSpPr>
            <a:spLocks noGrp="1"/>
          </p:cNvSpPr>
          <p:nvPr>
            <p:ph type="title"/>
          </p:nvPr>
        </p:nvSpPr>
        <p:spPr>
          <a:xfrm>
            <a:off x="686834" y="591344"/>
            <a:ext cx="3200400" cy="5585619"/>
          </a:xfrm>
        </p:spPr>
        <p:txBody>
          <a:bodyPr>
            <a:normAutofit/>
          </a:bodyPr>
          <a:lstStyle/>
          <a:p>
            <a:r>
              <a:rPr lang="en-US">
                <a:solidFill>
                  <a:srgbClr val="FFFFFF"/>
                </a:solidFill>
              </a:rPr>
              <a:t>History phases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C29807-3633-2247-8785-0403E9712DD0}"/>
              </a:ext>
            </a:extLst>
          </p:cNvPr>
          <p:cNvSpPr>
            <a:spLocks noGrp="1"/>
          </p:cNvSpPr>
          <p:nvPr>
            <p:ph idx="1"/>
          </p:nvPr>
        </p:nvSpPr>
        <p:spPr>
          <a:xfrm>
            <a:off x="4447308" y="591344"/>
            <a:ext cx="6906491" cy="5585619"/>
          </a:xfrm>
        </p:spPr>
        <p:txBody>
          <a:bodyPr anchor="ctr">
            <a:normAutofit/>
          </a:bodyPr>
          <a:lstStyle/>
          <a:p>
            <a:r>
              <a:rPr lang="en-US"/>
              <a:t>Ignore </a:t>
            </a:r>
          </a:p>
          <a:p>
            <a:r>
              <a:rPr lang="en-US"/>
              <a:t>Segregate </a:t>
            </a:r>
          </a:p>
          <a:p>
            <a:r>
              <a:rPr lang="en-US"/>
              <a:t>Integrate </a:t>
            </a:r>
          </a:p>
          <a:p>
            <a:r>
              <a:rPr lang="en-US"/>
              <a:t>Inclusion</a:t>
            </a:r>
          </a:p>
          <a:p>
            <a:endParaRPr lang="en-US" dirty="0"/>
          </a:p>
        </p:txBody>
      </p:sp>
    </p:spTree>
    <p:extLst>
      <p:ext uri="{BB962C8B-B14F-4D97-AF65-F5344CB8AC3E}">
        <p14:creationId xmlns:p14="http://schemas.microsoft.com/office/powerpoint/2010/main" val="133125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15395-4801-1541-9EF9-6FB48D5BE3BC}"/>
              </a:ext>
            </a:extLst>
          </p:cNvPr>
          <p:cNvSpPr>
            <a:spLocks noGrp="1"/>
          </p:cNvSpPr>
          <p:nvPr>
            <p:ph type="title"/>
          </p:nvPr>
        </p:nvSpPr>
        <p:spPr>
          <a:xfrm>
            <a:off x="686834" y="591344"/>
            <a:ext cx="3200400" cy="5585619"/>
          </a:xfrm>
        </p:spPr>
        <p:txBody>
          <a:bodyPr>
            <a:normAutofit/>
          </a:bodyPr>
          <a:lstStyle/>
          <a:p>
            <a:r>
              <a:rPr lang="en-US">
                <a:solidFill>
                  <a:srgbClr val="FFFFFF"/>
                </a:solidFill>
              </a:rPr>
              <a:t>Normativity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6D6AAD-277C-B14A-9889-62E972DD5A6E}"/>
              </a:ext>
            </a:extLst>
          </p:cNvPr>
          <p:cNvSpPr>
            <a:spLocks noGrp="1"/>
          </p:cNvSpPr>
          <p:nvPr>
            <p:ph idx="1"/>
          </p:nvPr>
        </p:nvSpPr>
        <p:spPr>
          <a:xfrm>
            <a:off x="4447308" y="591344"/>
            <a:ext cx="6906491" cy="5585619"/>
          </a:xfrm>
        </p:spPr>
        <p:txBody>
          <a:bodyPr anchor="ctr">
            <a:normAutofit/>
          </a:bodyPr>
          <a:lstStyle/>
          <a:p>
            <a:r>
              <a:rPr lang="en-US"/>
              <a:t>Industrial society </a:t>
            </a:r>
          </a:p>
          <a:p>
            <a:r>
              <a:rPr lang="en-US"/>
              <a:t>World War I </a:t>
            </a:r>
          </a:p>
          <a:p>
            <a:r>
              <a:rPr lang="en-US"/>
              <a:t>Social change </a:t>
            </a:r>
          </a:p>
          <a:p>
            <a:r>
              <a:rPr lang="en-US"/>
              <a:t>Big stories on social norms</a:t>
            </a:r>
          </a:p>
        </p:txBody>
      </p:sp>
    </p:spTree>
    <p:extLst>
      <p:ext uri="{BB962C8B-B14F-4D97-AF65-F5344CB8AC3E}">
        <p14:creationId xmlns:p14="http://schemas.microsoft.com/office/powerpoint/2010/main" val="2463504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4AF48-6E0E-6842-9EE0-94EB6FE34C49}"/>
              </a:ext>
            </a:extLst>
          </p:cNvPr>
          <p:cNvSpPr>
            <a:spLocks noGrp="1"/>
          </p:cNvSpPr>
          <p:nvPr>
            <p:ph type="title"/>
          </p:nvPr>
        </p:nvSpPr>
        <p:spPr>
          <a:xfrm>
            <a:off x="686834" y="591344"/>
            <a:ext cx="3200400" cy="5585619"/>
          </a:xfrm>
        </p:spPr>
        <p:txBody>
          <a:bodyPr>
            <a:normAutofit/>
          </a:bodyPr>
          <a:lstStyle/>
          <a:p>
            <a:r>
              <a:rPr lang="en-US">
                <a:solidFill>
                  <a:srgbClr val="FFFFFF"/>
                </a:solidFill>
              </a:rPr>
              <a:t>Case study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567665-7F9F-8D4D-BDA1-60E7566DCBBA}"/>
              </a:ext>
            </a:extLst>
          </p:cNvPr>
          <p:cNvSpPr>
            <a:spLocks noGrp="1"/>
          </p:cNvSpPr>
          <p:nvPr>
            <p:ph idx="1"/>
          </p:nvPr>
        </p:nvSpPr>
        <p:spPr>
          <a:xfrm>
            <a:off x="4447308" y="591344"/>
            <a:ext cx="6906491" cy="5585619"/>
          </a:xfrm>
        </p:spPr>
        <p:txBody>
          <a:bodyPr anchor="ctr">
            <a:normAutofit/>
          </a:bodyPr>
          <a:lstStyle/>
          <a:p>
            <a:r>
              <a:rPr lang="en-US" dirty="0"/>
              <a:t>Desks in rows</a:t>
            </a:r>
          </a:p>
          <a:p>
            <a:r>
              <a:rPr lang="en-US" dirty="0"/>
              <a:t>Notetaking</a:t>
            </a:r>
          </a:p>
          <a:p>
            <a:r>
              <a:rPr lang="en-US" dirty="0"/>
              <a:t>Didactic</a:t>
            </a:r>
          </a:p>
          <a:p>
            <a:r>
              <a:rPr lang="en-US" dirty="0"/>
              <a:t>Bored learners </a:t>
            </a:r>
          </a:p>
          <a:p>
            <a:r>
              <a:rPr lang="en-US" dirty="0"/>
              <a:t>Handout with typed </a:t>
            </a:r>
          </a:p>
          <a:p>
            <a:r>
              <a:rPr lang="en-US" dirty="0"/>
              <a:t>Only one  summative assessment of the workbook </a:t>
            </a:r>
          </a:p>
          <a:p>
            <a:r>
              <a:rPr lang="en-US" dirty="0"/>
              <a:t>No group activities </a:t>
            </a:r>
          </a:p>
          <a:p>
            <a:r>
              <a:rPr lang="en-US" dirty="0"/>
              <a:t>No formative assessment</a:t>
            </a:r>
          </a:p>
        </p:txBody>
      </p:sp>
    </p:spTree>
    <p:extLst>
      <p:ext uri="{BB962C8B-B14F-4D97-AF65-F5344CB8AC3E}">
        <p14:creationId xmlns:p14="http://schemas.microsoft.com/office/powerpoint/2010/main" val="2149747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D2C7C-53AE-2646-8B8D-E1812AC89823}"/>
              </a:ext>
            </a:extLst>
          </p:cNvPr>
          <p:cNvSpPr>
            <a:spLocks noGrp="1"/>
          </p:cNvSpPr>
          <p:nvPr>
            <p:ph type="title"/>
          </p:nvPr>
        </p:nvSpPr>
        <p:spPr>
          <a:xfrm>
            <a:off x="1389278" y="1233241"/>
            <a:ext cx="3240506" cy="4064628"/>
          </a:xfrm>
        </p:spPr>
        <p:txBody>
          <a:bodyPr>
            <a:normAutofit/>
          </a:bodyPr>
          <a:lstStyle/>
          <a:p>
            <a:r>
              <a:rPr lang="en-US">
                <a:solidFill>
                  <a:srgbClr val="FFFFFF"/>
                </a:solidFill>
              </a:rPr>
              <a:t>For the FE HEI sector </a:t>
            </a: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2A2E939-DB86-F748-A82F-7CDAA1463323}"/>
              </a:ext>
            </a:extLst>
          </p:cNvPr>
          <p:cNvSpPr>
            <a:spLocks noGrp="1"/>
          </p:cNvSpPr>
          <p:nvPr>
            <p:ph idx="1"/>
          </p:nvPr>
        </p:nvSpPr>
        <p:spPr>
          <a:xfrm>
            <a:off x="6096000" y="820880"/>
            <a:ext cx="5257799" cy="4889350"/>
          </a:xfrm>
        </p:spPr>
        <p:txBody>
          <a:bodyPr anchor="t">
            <a:normAutofit/>
          </a:bodyPr>
          <a:lstStyle/>
          <a:p>
            <a:r>
              <a:rPr lang="en-US" sz="2600" dirty="0"/>
              <a:t>Transition from school confidence Maslow
Learning how to learn (Bruner 1996)</a:t>
            </a:r>
          </a:p>
          <a:p>
            <a:r>
              <a:rPr lang="en-US" sz="2600" dirty="0"/>
              <a:t>Pygmalion Effect (Rosenthal and Jacobsen 1968</a:t>
            </a:r>
          </a:p>
          <a:p>
            <a:r>
              <a:rPr lang="en-US" sz="2600" dirty="0"/>
              <a:t>Adult  to adult (Berne 1976)</a:t>
            </a:r>
          </a:p>
          <a:p>
            <a:r>
              <a:rPr lang="en-US" sz="2600" dirty="0"/>
              <a:t>Developing student autonomy Bandura (1977)</a:t>
            </a:r>
          </a:p>
          <a:p>
            <a:pPr marL="0" indent="0">
              <a:buNone/>
            </a:pPr>
            <a:r>
              <a:rPr lang="en-US" sz="2600" dirty="0"/>
              <a:t>- the level of student autonomy is linked to self belief</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29852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B07AA-B5AB-CE45-90F0-6E146083DC9B}"/>
              </a:ext>
            </a:extLst>
          </p:cNvPr>
          <p:cNvSpPr>
            <a:spLocks noGrp="1"/>
          </p:cNvSpPr>
          <p:nvPr>
            <p:ph type="title"/>
          </p:nvPr>
        </p:nvSpPr>
        <p:spPr/>
        <p:txBody>
          <a:bodyPr/>
          <a:lstStyle/>
          <a:p>
            <a:r>
              <a:rPr lang="en-US" dirty="0"/>
              <a:t>Dewey</a:t>
            </a:r>
          </a:p>
        </p:txBody>
      </p:sp>
      <p:sp>
        <p:nvSpPr>
          <p:cNvPr id="3" name="Content Placeholder 2">
            <a:extLst>
              <a:ext uri="{FF2B5EF4-FFF2-40B4-BE49-F238E27FC236}">
                <a16:creationId xmlns:a16="http://schemas.microsoft.com/office/drawing/2014/main" id="{D0F2F628-DF16-C246-8D86-6ECF1AE6228D}"/>
              </a:ext>
            </a:extLst>
          </p:cNvPr>
          <p:cNvSpPr>
            <a:spLocks noGrp="1"/>
          </p:cNvSpPr>
          <p:nvPr>
            <p:ph idx="1"/>
          </p:nvPr>
        </p:nvSpPr>
        <p:spPr/>
        <p:txBody>
          <a:bodyPr>
            <a:normAutofit fontScale="92500" lnSpcReduction="10000"/>
          </a:bodyPr>
          <a:lstStyle/>
          <a:p>
            <a:pPr marL="0" indent="0">
              <a:lnSpc>
                <a:spcPct val="150000"/>
              </a:lnSpc>
              <a:buNone/>
            </a:pPr>
            <a:r>
              <a:rPr lang="en-GB" b="0" i="0" dirty="0">
                <a:solidFill>
                  <a:srgbClr val="333333"/>
                </a:solidFill>
                <a:effectLst/>
              </a:rPr>
              <a:t>“The democratic faith in human equality is belief that every human being, independent of the quantity or range of his personal endowment, has the right to equal opportunity with every other person for development of whatever gifts he has.” (Dewey, 1939)</a:t>
            </a:r>
          </a:p>
          <a:p>
            <a:pPr marL="0" indent="0">
              <a:lnSpc>
                <a:spcPct val="150000"/>
              </a:lnSpc>
              <a:buNone/>
            </a:pPr>
            <a:endParaRPr lang="en-GB" dirty="0">
              <a:solidFill>
                <a:srgbClr val="333333"/>
              </a:solidFill>
            </a:endParaRPr>
          </a:p>
          <a:p>
            <a:pPr algn="l">
              <a:buFont typeface="+mj-lt"/>
              <a:buAutoNum type="arabicPeriod"/>
            </a:pPr>
            <a:r>
              <a:rPr lang="en-GB" sz="1400" b="0" i="0" dirty="0">
                <a:solidFill>
                  <a:srgbClr val="333333"/>
                </a:solidFill>
                <a:effectLst/>
                <a:latin typeface="Georgia" panose="02040502050405020303" pitchFamily="18" charset="0"/>
              </a:rPr>
              <a:t>Dewey, J. (1939/1981). Creative democracy – The task before us. In J. A. </a:t>
            </a:r>
            <a:r>
              <a:rPr lang="en-GB" sz="1400" b="0" i="0" dirty="0" err="1">
                <a:solidFill>
                  <a:srgbClr val="333333"/>
                </a:solidFill>
                <a:effectLst/>
                <a:latin typeface="Georgia" panose="02040502050405020303" pitchFamily="18" charset="0"/>
              </a:rPr>
              <a:t>Boydston</a:t>
            </a:r>
            <a:r>
              <a:rPr lang="en-GB" sz="1400" b="0" i="0" dirty="0">
                <a:solidFill>
                  <a:srgbClr val="333333"/>
                </a:solidFill>
                <a:effectLst/>
                <a:latin typeface="Georgia" panose="02040502050405020303" pitchFamily="18" charset="0"/>
              </a:rPr>
              <a:t> (Ed.), </a:t>
            </a:r>
            <a:r>
              <a:rPr lang="en-GB" sz="1400" b="0" i="1" dirty="0">
                <a:solidFill>
                  <a:srgbClr val="333333"/>
                </a:solidFill>
                <a:effectLst/>
                <a:latin typeface="Georgia" panose="02040502050405020303" pitchFamily="18" charset="0"/>
              </a:rPr>
              <a:t>John Dewey: The later works, 1925–1953, Vol. 14</a:t>
            </a:r>
            <a:r>
              <a:rPr lang="en-GB" sz="1400" b="0" i="0" dirty="0">
                <a:solidFill>
                  <a:srgbClr val="333333"/>
                </a:solidFill>
                <a:effectLst/>
                <a:latin typeface="Georgia" panose="02040502050405020303" pitchFamily="18" charset="0"/>
              </a:rPr>
              <a:t> (pp. 227–228). Carbondale, IL: Southern Illinois University </a:t>
            </a:r>
            <a:r>
              <a:rPr lang="en-GB" sz="1400" b="0" i="0" dirty="0" err="1">
                <a:solidFill>
                  <a:srgbClr val="333333"/>
                </a:solidFill>
                <a:effectLst/>
                <a:latin typeface="Georgia" panose="02040502050405020303" pitchFamily="18" charset="0"/>
              </a:rPr>
              <a:t>Press.</a:t>
            </a:r>
            <a:r>
              <a:rPr lang="en-GB" sz="1400" b="0" i="0" u="sng" dirty="0" err="1">
                <a:solidFill>
                  <a:srgbClr val="004AA7"/>
                </a:solidFill>
                <a:effectLst/>
                <a:latin typeface="Georgia" panose="02040502050405020303" pitchFamily="18" charset="0"/>
                <a:hlinkClick r:id="rId2"/>
              </a:rPr>
              <a:t>Google</a:t>
            </a:r>
            <a:r>
              <a:rPr lang="en-GB" sz="1400" b="0" i="0" u="sng" dirty="0">
                <a:solidFill>
                  <a:srgbClr val="004AA7"/>
                </a:solidFill>
                <a:effectLst/>
                <a:latin typeface="Georgia" panose="02040502050405020303" pitchFamily="18" charset="0"/>
                <a:hlinkClick r:id="rId2"/>
              </a:rPr>
              <a:t> Scholar</a:t>
            </a:r>
            <a:endParaRPr lang="en-GB" sz="1400" b="0" i="0" dirty="0">
              <a:solidFill>
                <a:srgbClr val="333333"/>
              </a:solidFill>
              <a:effectLst/>
              <a:latin typeface="Georgia" panose="02040502050405020303" pitchFamily="18" charset="0"/>
            </a:endParaRPr>
          </a:p>
          <a:p>
            <a:br>
              <a:rPr lang="en-GB" dirty="0"/>
            </a:br>
            <a:endParaRPr lang="en-US" dirty="0"/>
          </a:p>
        </p:txBody>
      </p:sp>
    </p:spTree>
    <p:extLst>
      <p:ext uri="{BB962C8B-B14F-4D97-AF65-F5344CB8AC3E}">
        <p14:creationId xmlns:p14="http://schemas.microsoft.com/office/powerpoint/2010/main" val="1209446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C5BE2-961E-A149-BC5D-77F8C54B3091}"/>
              </a:ext>
            </a:extLst>
          </p:cNvPr>
          <p:cNvSpPr>
            <a:spLocks noGrp="1"/>
          </p:cNvSpPr>
          <p:nvPr>
            <p:ph type="title"/>
          </p:nvPr>
        </p:nvSpPr>
        <p:spPr>
          <a:xfrm>
            <a:off x="838200" y="365125"/>
            <a:ext cx="5558489" cy="1325563"/>
          </a:xfrm>
        </p:spPr>
        <p:txBody>
          <a:bodyPr>
            <a:normAutofit/>
          </a:bodyPr>
          <a:lstStyle/>
          <a:p>
            <a:r>
              <a:rPr lang="en-US" dirty="0"/>
              <a:t>Premise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DDBAD43-76A4-E142-A800-E89AEB093217}"/>
              </a:ext>
            </a:extLst>
          </p:cNvPr>
          <p:cNvSpPr>
            <a:spLocks noGrp="1"/>
          </p:cNvSpPr>
          <p:nvPr>
            <p:ph idx="1"/>
          </p:nvPr>
        </p:nvSpPr>
        <p:spPr>
          <a:xfrm>
            <a:off x="838200" y="1825625"/>
            <a:ext cx="5558489" cy="4351338"/>
          </a:xfrm>
        </p:spPr>
        <p:txBody>
          <a:bodyPr>
            <a:normAutofit/>
          </a:bodyPr>
          <a:lstStyle/>
          <a:p>
            <a:pPr marL="0" indent="0">
              <a:buNone/>
            </a:pPr>
            <a:endParaRPr lang="en-US"/>
          </a:p>
          <a:p>
            <a:pPr marL="0" indent="0">
              <a:buNone/>
            </a:pPr>
            <a:r>
              <a:rPr lang="en-US"/>
              <a:t>Teachers create the safe conditions for productive work and purposeful activity</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630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24A3D-BBCF-BA48-A393-E860CF6B285D}"/>
              </a:ext>
            </a:extLst>
          </p:cNvPr>
          <p:cNvSpPr>
            <a:spLocks noGrp="1"/>
          </p:cNvSpPr>
          <p:nvPr>
            <p:ph type="title"/>
          </p:nvPr>
        </p:nvSpPr>
        <p:spPr>
          <a:xfrm>
            <a:off x="838200" y="365125"/>
            <a:ext cx="5558489" cy="1325563"/>
          </a:xfrm>
        </p:spPr>
        <p:txBody>
          <a:bodyPr>
            <a:normAutofit/>
          </a:bodyPr>
          <a:lstStyle/>
          <a:p>
            <a:r>
              <a:rPr lang="en-US" dirty="0"/>
              <a:t>Support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F7A518E-90F4-A14A-8D97-C0142C69E43F}"/>
              </a:ext>
            </a:extLst>
          </p:cNvPr>
          <p:cNvSpPr>
            <a:spLocks noGrp="1"/>
          </p:cNvSpPr>
          <p:nvPr>
            <p:ph idx="1"/>
          </p:nvPr>
        </p:nvSpPr>
        <p:spPr>
          <a:xfrm>
            <a:off x="838200" y="1825625"/>
            <a:ext cx="5558489" cy="4351338"/>
          </a:xfrm>
        </p:spPr>
        <p:txBody>
          <a:bodyPr>
            <a:normAutofit/>
          </a:bodyPr>
          <a:lstStyle/>
          <a:p>
            <a:r>
              <a:rPr lang="en-US" sz="2600"/>
              <a:t>Financial </a:t>
            </a:r>
          </a:p>
          <a:p>
            <a:r>
              <a:rPr lang="en-US" sz="2600"/>
              <a:t>Academic </a:t>
            </a:r>
          </a:p>
          <a:p>
            <a:r>
              <a:rPr lang="en-US" sz="2600"/>
              <a:t>Medical model ‘the student lacks something’</a:t>
            </a:r>
          </a:p>
          <a:p>
            <a:r>
              <a:rPr lang="en-US" sz="2600"/>
              <a:t>Social model ‘the student has an emotional , behavioral or  social issue’</a:t>
            </a:r>
          </a:p>
          <a:p>
            <a:r>
              <a:rPr lang="en-US" sz="2600"/>
              <a:t>Hidden curriculum ‘building self confidence and esteem’</a:t>
            </a:r>
          </a:p>
          <a:p>
            <a:pPr marL="0" indent="0">
              <a:buNone/>
            </a:pPr>
            <a:r>
              <a:rPr lang="en-US" sz="2600"/>
              <a:t>‘Supporting students to achieve’</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1010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AA960-61AC-2843-AC83-B4066CD7EE71}"/>
              </a:ext>
            </a:extLst>
          </p:cNvPr>
          <p:cNvSpPr>
            <a:spLocks noGrp="1"/>
          </p:cNvSpPr>
          <p:nvPr>
            <p:ph type="title"/>
          </p:nvPr>
        </p:nvSpPr>
        <p:spPr>
          <a:xfrm>
            <a:off x="838200" y="365125"/>
            <a:ext cx="5558489" cy="1325563"/>
          </a:xfrm>
        </p:spPr>
        <p:txBody>
          <a:bodyPr>
            <a:normAutofit/>
          </a:bodyPr>
          <a:lstStyle/>
          <a:p>
            <a:r>
              <a:rPr lang="en-US" dirty="0"/>
              <a:t>Labelling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1B4DDF-447E-DE45-8B7A-CDCC47238CEB}"/>
              </a:ext>
            </a:extLst>
          </p:cNvPr>
          <p:cNvSpPr>
            <a:spLocks noGrp="1"/>
          </p:cNvSpPr>
          <p:nvPr>
            <p:ph idx="1"/>
          </p:nvPr>
        </p:nvSpPr>
        <p:spPr>
          <a:xfrm>
            <a:off x="838200" y="1825625"/>
            <a:ext cx="5558489" cy="4351338"/>
          </a:xfrm>
        </p:spPr>
        <p:txBody>
          <a:bodyPr>
            <a:normAutofit/>
          </a:bodyPr>
          <a:lstStyle/>
          <a:p>
            <a:pPr marL="0" indent="0">
              <a:buNone/>
            </a:pPr>
            <a:r>
              <a:rPr lang="en-US" dirty="0"/>
              <a:t>Labels can be </a:t>
            </a:r>
          </a:p>
          <a:p>
            <a:endParaRPr lang="en-US" dirty="0"/>
          </a:p>
          <a:p>
            <a:r>
              <a:rPr lang="en-US" dirty="0"/>
              <a:t>Positive and negative (intelligent/eccentric) </a:t>
            </a:r>
          </a:p>
          <a:p>
            <a:r>
              <a:rPr lang="en-US" dirty="0"/>
              <a:t>Social markers</a:t>
            </a:r>
          </a:p>
          <a:p>
            <a:r>
              <a:rPr lang="en-US" dirty="0"/>
              <a:t>Norm drivers</a:t>
            </a:r>
          </a:p>
          <a:p>
            <a:r>
              <a:rPr lang="en-US" dirty="0"/>
              <a:t>Not neutral  </a:t>
            </a:r>
          </a:p>
          <a:p>
            <a:r>
              <a:rPr lang="en-US" dirty="0"/>
              <a:t>Can lead to conformity or institutional decisions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7979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FED9F7-C16E-F748-A295-7732A89B90B9}"/>
              </a:ext>
            </a:extLst>
          </p:cNvPr>
          <p:cNvSpPr>
            <a:spLocks noGrp="1"/>
          </p:cNvSpPr>
          <p:nvPr>
            <p:ph type="title"/>
          </p:nvPr>
        </p:nvSpPr>
        <p:spPr>
          <a:xfrm>
            <a:off x="838200" y="365125"/>
            <a:ext cx="10515600" cy="1325563"/>
          </a:xfrm>
        </p:spPr>
        <p:txBody>
          <a:bodyPr>
            <a:normAutofit/>
          </a:bodyPr>
          <a:lstStyle/>
          <a:p>
            <a:r>
              <a:rPr lang="en-US" dirty="0"/>
              <a:t>Labelling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7FCEF1-681A-614C-9014-10A78EB44B96}"/>
              </a:ext>
            </a:extLst>
          </p:cNvPr>
          <p:cNvSpPr>
            <a:spLocks noGrp="1"/>
          </p:cNvSpPr>
          <p:nvPr>
            <p:ph idx="1"/>
          </p:nvPr>
        </p:nvSpPr>
        <p:spPr>
          <a:xfrm>
            <a:off x="838200" y="1825625"/>
            <a:ext cx="10515600" cy="4351338"/>
          </a:xfrm>
        </p:spPr>
        <p:txBody>
          <a:bodyPr>
            <a:normAutofit/>
          </a:bodyPr>
          <a:lstStyle/>
          <a:p>
            <a:r>
              <a:rPr lang="en-US" dirty="0"/>
              <a:t>People who are labelled , tagged and become the thing they are labelled , a fixed identity</a:t>
            </a:r>
          </a:p>
          <a:p>
            <a:endParaRPr lang="en-US" dirty="0"/>
          </a:p>
          <a:p>
            <a:r>
              <a:rPr lang="en-US" dirty="0"/>
              <a:t>The danger is that the label becomes a master label –shaping the identify into adult hood</a:t>
            </a:r>
          </a:p>
        </p:txBody>
      </p:sp>
    </p:spTree>
    <p:extLst>
      <p:ext uri="{BB962C8B-B14F-4D97-AF65-F5344CB8AC3E}">
        <p14:creationId xmlns:p14="http://schemas.microsoft.com/office/powerpoint/2010/main" val="679335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856047-41EC-6A4E-9305-2CA008988AF2}"/>
              </a:ext>
            </a:extLst>
          </p:cNvPr>
          <p:cNvSpPr>
            <a:spLocks noGrp="1"/>
          </p:cNvSpPr>
          <p:nvPr>
            <p:ph type="title"/>
          </p:nvPr>
        </p:nvSpPr>
        <p:spPr>
          <a:xfrm>
            <a:off x="838200" y="365125"/>
            <a:ext cx="10515600" cy="1325563"/>
          </a:xfrm>
        </p:spPr>
        <p:txBody>
          <a:bodyPr>
            <a:normAutofit/>
          </a:bodyPr>
          <a:lstStyle/>
          <a:p>
            <a:r>
              <a:rPr lang="en-US" dirty="0"/>
              <a:t>Code of Practice (2014)</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0D9204-9738-624A-9A67-5DE98FAB754F}"/>
              </a:ext>
            </a:extLst>
          </p:cNvPr>
          <p:cNvSpPr>
            <a:spLocks noGrp="1"/>
          </p:cNvSpPr>
          <p:nvPr>
            <p:ph idx="1"/>
          </p:nvPr>
        </p:nvSpPr>
        <p:spPr>
          <a:xfrm>
            <a:off x="838200" y="1825625"/>
            <a:ext cx="10515600" cy="4351338"/>
          </a:xfrm>
        </p:spPr>
        <p:txBody>
          <a:bodyPr>
            <a:normAutofit/>
          </a:bodyPr>
          <a:lstStyle/>
          <a:p>
            <a:r>
              <a:rPr lang="en-US" dirty="0"/>
              <a:t>Needs in four categories</a:t>
            </a:r>
          </a:p>
          <a:p>
            <a:r>
              <a:rPr lang="en-US" dirty="0"/>
              <a:t>Communication and interaction</a:t>
            </a:r>
          </a:p>
          <a:p>
            <a:r>
              <a:rPr lang="en-US" dirty="0"/>
              <a:t>Cognition and learning</a:t>
            </a:r>
          </a:p>
          <a:p>
            <a:r>
              <a:rPr lang="en-US" dirty="0"/>
              <a:t>Social , mental and emotional </a:t>
            </a:r>
          </a:p>
          <a:p>
            <a:r>
              <a:rPr lang="en-US" dirty="0"/>
              <a:t>Sensory </a:t>
            </a:r>
          </a:p>
          <a:p>
            <a:endParaRPr lang="en-US" dirty="0"/>
          </a:p>
          <a:p>
            <a:r>
              <a:rPr lang="en-US" sz="1800" dirty="0">
                <a:solidFill>
                  <a:srgbClr val="0070C0"/>
                </a:solidFill>
              </a:rPr>
              <a:t>https://</a:t>
            </a:r>
            <a:r>
              <a:rPr lang="en-US" sz="1800" dirty="0" err="1">
                <a:solidFill>
                  <a:srgbClr val="0070C0"/>
                </a:solidFill>
              </a:rPr>
              <a:t>www.gov.uk</a:t>
            </a:r>
            <a:r>
              <a:rPr lang="en-US" sz="1800" dirty="0">
                <a:solidFill>
                  <a:srgbClr val="0070C0"/>
                </a:solidFill>
              </a:rPr>
              <a:t>/government/publications/send-code-of-practice-0-to-25d physical </a:t>
            </a:r>
          </a:p>
        </p:txBody>
      </p:sp>
    </p:spTree>
    <p:extLst>
      <p:ext uri="{BB962C8B-B14F-4D97-AF65-F5344CB8AC3E}">
        <p14:creationId xmlns:p14="http://schemas.microsoft.com/office/powerpoint/2010/main" val="3197182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C3C1A1-432D-5241-9A97-7920309AF067}"/>
              </a:ext>
            </a:extLst>
          </p:cNvPr>
          <p:cNvSpPr>
            <a:spLocks noGrp="1"/>
          </p:cNvSpPr>
          <p:nvPr>
            <p:ph type="title"/>
          </p:nvPr>
        </p:nvSpPr>
        <p:spPr>
          <a:xfrm>
            <a:off x="838200" y="365125"/>
            <a:ext cx="10515600" cy="1325563"/>
          </a:xfrm>
        </p:spPr>
        <p:txBody>
          <a:bodyPr>
            <a:normAutofit/>
          </a:bodyPr>
          <a:lstStyle/>
          <a:p>
            <a:r>
              <a:rPr lang="en-US" dirty="0"/>
              <a:t>Some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26C3F2-F3C8-E04E-B112-65A9CA68CD11}"/>
              </a:ext>
            </a:extLst>
          </p:cNvPr>
          <p:cNvSpPr>
            <a:spLocks noGrp="1"/>
          </p:cNvSpPr>
          <p:nvPr>
            <p:ph idx="1"/>
          </p:nvPr>
        </p:nvSpPr>
        <p:spPr>
          <a:xfrm>
            <a:off x="838200" y="1825625"/>
            <a:ext cx="10515600" cy="4351338"/>
          </a:xfrm>
        </p:spPr>
        <p:txBody>
          <a:bodyPr>
            <a:normAutofit/>
          </a:bodyPr>
          <a:lstStyle/>
          <a:p>
            <a:r>
              <a:rPr lang="en-US" dirty="0"/>
              <a:t>Blooms Taxonomy</a:t>
            </a:r>
          </a:p>
          <a:p>
            <a:r>
              <a:rPr lang="en-US" dirty="0"/>
              <a:t>Constructivist –Building consolidating- social activity</a:t>
            </a:r>
          </a:p>
          <a:p>
            <a:r>
              <a:rPr lang="en-US" dirty="0"/>
              <a:t>Cognitivist – Meaning meaning</a:t>
            </a:r>
          </a:p>
        </p:txBody>
      </p:sp>
    </p:spTree>
    <p:extLst>
      <p:ext uri="{BB962C8B-B14F-4D97-AF65-F5344CB8AC3E}">
        <p14:creationId xmlns:p14="http://schemas.microsoft.com/office/powerpoint/2010/main" val="186977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CCEC47-5699-8145-AAE6-C5CAAC5AEA96}"/>
              </a:ext>
            </a:extLst>
          </p:cNvPr>
          <p:cNvSpPr>
            <a:spLocks noGrp="1"/>
          </p:cNvSpPr>
          <p:nvPr>
            <p:ph type="title"/>
          </p:nvPr>
        </p:nvSpPr>
        <p:spPr>
          <a:xfrm>
            <a:off x="838200" y="365125"/>
            <a:ext cx="10515600" cy="1325563"/>
          </a:xfrm>
        </p:spPr>
        <p:txBody>
          <a:bodyPr>
            <a:normAutofit/>
          </a:bodyPr>
          <a:lstStyle/>
          <a:p>
            <a:r>
              <a:rPr lang="en-US" dirty="0"/>
              <a:t>NEETS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B1B5FC-036E-5846-BDC0-07AF426D51D8}"/>
              </a:ext>
            </a:extLst>
          </p:cNvPr>
          <p:cNvSpPr>
            <a:spLocks noGrp="1"/>
          </p:cNvSpPr>
          <p:nvPr>
            <p:ph idx="1"/>
          </p:nvPr>
        </p:nvSpPr>
        <p:spPr>
          <a:xfrm>
            <a:off x="838200" y="1825625"/>
            <a:ext cx="10515600" cy="4351338"/>
          </a:xfrm>
        </p:spPr>
        <p:txBody>
          <a:bodyPr>
            <a:normAutofit/>
          </a:bodyPr>
          <a:lstStyle/>
          <a:p>
            <a:r>
              <a:rPr lang="en-US" dirty="0"/>
              <a:t>Paul Willis</a:t>
            </a:r>
          </a:p>
          <a:p>
            <a:r>
              <a:rPr lang="en-US" dirty="0"/>
              <a:t>Negative reaction most probable </a:t>
            </a:r>
          </a:p>
          <a:p>
            <a:r>
              <a:rPr lang="en-US" dirty="0"/>
              <a:t>Emotional not ability</a:t>
            </a:r>
          </a:p>
          <a:p>
            <a:r>
              <a:rPr lang="en-US" dirty="0"/>
              <a:t>Emotionally intelligent classrooms </a:t>
            </a:r>
          </a:p>
          <a:p>
            <a:endParaRPr lang="en-US" dirty="0"/>
          </a:p>
          <a:p>
            <a:r>
              <a:rPr lang="en-US" dirty="0"/>
              <a:t>GAZE –Foucault –how they are treated </a:t>
            </a:r>
          </a:p>
          <a:p>
            <a:r>
              <a:rPr lang="en-US" dirty="0"/>
              <a:t>HABITUS –Bourdieu – the field they feel they are within </a:t>
            </a:r>
          </a:p>
        </p:txBody>
      </p:sp>
    </p:spTree>
    <p:extLst>
      <p:ext uri="{BB962C8B-B14F-4D97-AF65-F5344CB8AC3E}">
        <p14:creationId xmlns:p14="http://schemas.microsoft.com/office/powerpoint/2010/main" val="612975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71213E-EC96-944C-8102-95EFE342AC89}"/>
              </a:ext>
            </a:extLst>
          </p:cNvPr>
          <p:cNvSpPr>
            <a:spLocks noGrp="1"/>
          </p:cNvSpPr>
          <p:nvPr>
            <p:ph type="title"/>
          </p:nvPr>
        </p:nvSpPr>
        <p:spPr>
          <a:xfrm>
            <a:off x="838200" y="365125"/>
            <a:ext cx="10515600" cy="1325563"/>
          </a:xfrm>
        </p:spPr>
        <p:txBody>
          <a:bodyPr>
            <a:normAutofit/>
          </a:bodyPr>
          <a:lstStyle/>
          <a:p>
            <a:r>
              <a:rPr lang="en-US" dirty="0"/>
              <a:t>Capital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CE3B8F-5AE9-974F-9B38-A8A663815ED4}"/>
              </a:ext>
            </a:extLst>
          </p:cNvPr>
          <p:cNvSpPr>
            <a:spLocks noGrp="1"/>
          </p:cNvSpPr>
          <p:nvPr>
            <p:ph idx="1"/>
          </p:nvPr>
        </p:nvSpPr>
        <p:spPr>
          <a:xfrm>
            <a:off x="838200" y="1825625"/>
            <a:ext cx="10515600" cy="4351338"/>
          </a:xfrm>
        </p:spPr>
        <p:txBody>
          <a:bodyPr>
            <a:normAutofit/>
          </a:bodyPr>
          <a:lstStyle/>
          <a:p>
            <a:r>
              <a:rPr lang="en-US" dirty="0"/>
              <a:t>Economic</a:t>
            </a:r>
          </a:p>
          <a:p>
            <a:r>
              <a:rPr lang="en-US" dirty="0"/>
              <a:t>Social</a:t>
            </a:r>
          </a:p>
          <a:p>
            <a:r>
              <a:rPr lang="en-US" dirty="0"/>
              <a:t>Cultural – speech , qualifications </a:t>
            </a:r>
          </a:p>
          <a:p>
            <a:r>
              <a:rPr lang="en-US" dirty="0"/>
              <a:t>Symbolic –social connectivity –how you are </a:t>
            </a:r>
            <a:r>
              <a:rPr lang="en-US" dirty="0" err="1"/>
              <a:t>percieved</a:t>
            </a:r>
            <a:r>
              <a:rPr lang="en-US" dirty="0"/>
              <a:t> </a:t>
            </a:r>
          </a:p>
          <a:p>
            <a:endParaRPr lang="en-US" dirty="0"/>
          </a:p>
        </p:txBody>
      </p:sp>
    </p:spTree>
    <p:extLst>
      <p:ext uri="{BB962C8B-B14F-4D97-AF65-F5344CB8AC3E}">
        <p14:creationId xmlns:p14="http://schemas.microsoft.com/office/powerpoint/2010/main" val="3888232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67B2-51E6-8241-8480-F51E0E83B340}"/>
              </a:ext>
            </a:extLst>
          </p:cNvPr>
          <p:cNvSpPr>
            <a:spLocks noGrp="1"/>
          </p:cNvSpPr>
          <p:nvPr>
            <p:ph type="title"/>
          </p:nvPr>
        </p:nvSpPr>
        <p:spPr/>
        <p:txBody>
          <a:bodyPr/>
          <a:lstStyle/>
          <a:p>
            <a:r>
              <a:rPr lang="en-US" dirty="0"/>
              <a:t>Resources </a:t>
            </a:r>
            <a:r>
              <a:rPr lang="en-US"/>
              <a:t>for investigation </a:t>
            </a:r>
            <a:endParaRPr lang="en-US" dirty="0"/>
          </a:p>
        </p:txBody>
      </p:sp>
      <p:sp>
        <p:nvSpPr>
          <p:cNvPr id="3" name="Content Placeholder 2">
            <a:extLst>
              <a:ext uri="{FF2B5EF4-FFF2-40B4-BE49-F238E27FC236}">
                <a16:creationId xmlns:a16="http://schemas.microsoft.com/office/drawing/2014/main" id="{87D099EA-5C0C-6047-83BF-5080DE0DBE3D}"/>
              </a:ext>
            </a:extLst>
          </p:cNvPr>
          <p:cNvSpPr>
            <a:spLocks noGrp="1"/>
          </p:cNvSpPr>
          <p:nvPr>
            <p:ph idx="1"/>
          </p:nvPr>
        </p:nvSpPr>
        <p:spPr/>
        <p:txBody>
          <a:bodyPr/>
          <a:lstStyle/>
          <a:p>
            <a:r>
              <a:rPr lang="en-US" dirty="0"/>
              <a:t>Dyslexia </a:t>
            </a:r>
          </a:p>
          <a:p>
            <a:pPr marL="0" indent="0">
              <a:buNone/>
            </a:pPr>
            <a:r>
              <a:rPr lang="en-US" dirty="0"/>
              <a:t> </a:t>
            </a:r>
            <a:r>
              <a:rPr lang="en-GB" dirty="0">
                <a:hlinkClick r:id="rId2"/>
              </a:rPr>
              <a:t>https://www.bdadyslexia.org.uk/advice/employers/creating-a-dyslexia-friendly-workplace/dyslexia-friendly-style-guide</a:t>
            </a:r>
            <a:endParaRPr lang="en-GB" dirty="0"/>
          </a:p>
          <a:p>
            <a:pPr marL="0" indent="0">
              <a:buNone/>
            </a:pPr>
            <a:endParaRPr lang="en-GB" dirty="0"/>
          </a:p>
          <a:p>
            <a:pPr marL="0" indent="0">
              <a:buNone/>
            </a:pPr>
            <a:r>
              <a:rPr lang="en-GB" dirty="0">
                <a:hlinkClick r:id="rId3"/>
              </a:rPr>
              <a:t>https://opendyslexic.org/</a:t>
            </a:r>
            <a:endParaRPr lang="en-US" dirty="0"/>
          </a:p>
        </p:txBody>
      </p:sp>
    </p:spTree>
    <p:extLst>
      <p:ext uri="{BB962C8B-B14F-4D97-AF65-F5344CB8AC3E}">
        <p14:creationId xmlns:p14="http://schemas.microsoft.com/office/powerpoint/2010/main" val="4146831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D8AB1-AEFE-4241-903B-8F561E6FAD11}"/>
              </a:ext>
            </a:extLst>
          </p:cNvPr>
          <p:cNvSpPr>
            <a:spLocks noGrp="1"/>
          </p:cNvSpPr>
          <p:nvPr>
            <p:ph type="title"/>
          </p:nvPr>
        </p:nvSpPr>
        <p:spPr/>
        <p:txBody>
          <a:bodyPr/>
          <a:lstStyle/>
          <a:p>
            <a:r>
              <a:rPr lang="en-US" dirty="0"/>
              <a:t>Physical disabilities </a:t>
            </a:r>
          </a:p>
        </p:txBody>
      </p:sp>
      <p:sp>
        <p:nvSpPr>
          <p:cNvPr id="3" name="Content Placeholder 2">
            <a:extLst>
              <a:ext uri="{FF2B5EF4-FFF2-40B4-BE49-F238E27FC236}">
                <a16:creationId xmlns:a16="http://schemas.microsoft.com/office/drawing/2014/main" id="{C7DD90FC-0AA8-004A-81EE-142D2B55B48E}"/>
              </a:ext>
            </a:extLst>
          </p:cNvPr>
          <p:cNvSpPr>
            <a:spLocks noGrp="1"/>
          </p:cNvSpPr>
          <p:nvPr>
            <p:ph idx="1"/>
          </p:nvPr>
        </p:nvSpPr>
        <p:spPr/>
        <p:txBody>
          <a:bodyPr/>
          <a:lstStyle/>
          <a:p>
            <a:r>
              <a:rPr lang="en-GB" dirty="0">
                <a:hlinkClick r:id="rId2"/>
              </a:rPr>
              <a:t>https://www.scope.org.uk/</a:t>
            </a:r>
            <a:endParaRPr lang="en-US" dirty="0"/>
          </a:p>
        </p:txBody>
      </p:sp>
    </p:spTree>
    <p:extLst>
      <p:ext uri="{BB962C8B-B14F-4D97-AF65-F5344CB8AC3E}">
        <p14:creationId xmlns:p14="http://schemas.microsoft.com/office/powerpoint/2010/main" val="1146890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61BBE-A211-714E-982C-41F40BCA07AD}"/>
              </a:ext>
            </a:extLst>
          </p:cNvPr>
          <p:cNvSpPr>
            <a:spLocks noGrp="1"/>
          </p:cNvSpPr>
          <p:nvPr>
            <p:ph type="title"/>
          </p:nvPr>
        </p:nvSpPr>
        <p:spPr/>
        <p:txBody>
          <a:bodyPr/>
          <a:lstStyle/>
          <a:p>
            <a:r>
              <a:rPr lang="en-US" dirty="0"/>
              <a:t>Visual </a:t>
            </a:r>
          </a:p>
        </p:txBody>
      </p:sp>
      <p:sp>
        <p:nvSpPr>
          <p:cNvPr id="3" name="Content Placeholder 2">
            <a:extLst>
              <a:ext uri="{FF2B5EF4-FFF2-40B4-BE49-F238E27FC236}">
                <a16:creationId xmlns:a16="http://schemas.microsoft.com/office/drawing/2014/main" id="{E17E6D00-A0A1-BE40-81DA-AC9E70F650D1}"/>
              </a:ext>
            </a:extLst>
          </p:cNvPr>
          <p:cNvSpPr>
            <a:spLocks noGrp="1"/>
          </p:cNvSpPr>
          <p:nvPr>
            <p:ph idx="1"/>
          </p:nvPr>
        </p:nvSpPr>
        <p:spPr/>
        <p:txBody>
          <a:bodyPr/>
          <a:lstStyle/>
          <a:p>
            <a:r>
              <a:rPr lang="en-GB" dirty="0">
                <a:hlinkClick r:id="rId2"/>
              </a:rPr>
              <a:t>https://www.rnib.org.uk/?gclid=CjwKCAjw0On8BRAgEiwAincsHAxGrJDll6vrJaGJiMdC8L0L3wYF5Tp6cdSFi-sNDGB99kpzfscnrxoCZg4QAvD_BwE</a:t>
            </a:r>
            <a:endParaRPr lang="en-GB" dirty="0"/>
          </a:p>
          <a:p>
            <a:endParaRPr lang="en-GB" dirty="0"/>
          </a:p>
          <a:p>
            <a:endParaRPr lang="en-US" dirty="0"/>
          </a:p>
        </p:txBody>
      </p:sp>
    </p:spTree>
    <p:extLst>
      <p:ext uri="{BB962C8B-B14F-4D97-AF65-F5344CB8AC3E}">
        <p14:creationId xmlns:p14="http://schemas.microsoft.com/office/powerpoint/2010/main" val="15978376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6CCCC-34B7-9547-B578-8AF3EB5FE684}"/>
              </a:ext>
            </a:extLst>
          </p:cNvPr>
          <p:cNvSpPr>
            <a:spLocks noGrp="1"/>
          </p:cNvSpPr>
          <p:nvPr>
            <p:ph type="title"/>
          </p:nvPr>
        </p:nvSpPr>
        <p:spPr/>
        <p:txBody>
          <a:bodyPr/>
          <a:lstStyle/>
          <a:p>
            <a:r>
              <a:rPr lang="en-US" dirty="0"/>
              <a:t>Hearing </a:t>
            </a:r>
          </a:p>
        </p:txBody>
      </p:sp>
      <p:sp>
        <p:nvSpPr>
          <p:cNvPr id="3" name="Content Placeholder 2">
            <a:extLst>
              <a:ext uri="{FF2B5EF4-FFF2-40B4-BE49-F238E27FC236}">
                <a16:creationId xmlns:a16="http://schemas.microsoft.com/office/drawing/2014/main" id="{B9E1CCF5-4AC9-D846-A6F0-147B577817DF}"/>
              </a:ext>
            </a:extLst>
          </p:cNvPr>
          <p:cNvSpPr>
            <a:spLocks noGrp="1"/>
          </p:cNvSpPr>
          <p:nvPr>
            <p:ph idx="1"/>
          </p:nvPr>
        </p:nvSpPr>
        <p:spPr/>
        <p:txBody>
          <a:bodyPr/>
          <a:lstStyle/>
          <a:p>
            <a:r>
              <a:rPr lang="en-GB" dirty="0">
                <a:hlinkClick r:id="rId2"/>
              </a:rPr>
              <a:t>https://www.deaf-first.org.uk/support-in-education/adult-education/</a:t>
            </a:r>
            <a:endParaRPr lang="en-GB" dirty="0"/>
          </a:p>
          <a:p>
            <a:endParaRPr lang="en-US" dirty="0"/>
          </a:p>
        </p:txBody>
      </p:sp>
    </p:spTree>
    <p:extLst>
      <p:ext uri="{BB962C8B-B14F-4D97-AF65-F5344CB8AC3E}">
        <p14:creationId xmlns:p14="http://schemas.microsoft.com/office/powerpoint/2010/main" val="2724217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1407D-74F6-F741-8C39-AA798C526882}"/>
              </a:ext>
            </a:extLst>
          </p:cNvPr>
          <p:cNvSpPr>
            <a:spLocks noGrp="1"/>
          </p:cNvSpPr>
          <p:nvPr>
            <p:ph type="title"/>
          </p:nvPr>
        </p:nvSpPr>
        <p:spPr/>
        <p:txBody>
          <a:bodyPr/>
          <a:lstStyle/>
          <a:p>
            <a:r>
              <a:rPr lang="en-US" dirty="0"/>
              <a:t>ADHD</a:t>
            </a:r>
          </a:p>
        </p:txBody>
      </p:sp>
      <p:sp>
        <p:nvSpPr>
          <p:cNvPr id="3" name="Content Placeholder 2">
            <a:extLst>
              <a:ext uri="{FF2B5EF4-FFF2-40B4-BE49-F238E27FC236}">
                <a16:creationId xmlns:a16="http://schemas.microsoft.com/office/drawing/2014/main" id="{F46C2D5F-D0DB-3944-B781-5C085C9B1DEE}"/>
              </a:ext>
            </a:extLst>
          </p:cNvPr>
          <p:cNvSpPr>
            <a:spLocks noGrp="1"/>
          </p:cNvSpPr>
          <p:nvPr>
            <p:ph idx="1"/>
          </p:nvPr>
        </p:nvSpPr>
        <p:spPr/>
        <p:txBody>
          <a:bodyPr/>
          <a:lstStyle/>
          <a:p>
            <a:r>
              <a:rPr lang="en-GB" dirty="0">
                <a:hlinkClick r:id="rId2"/>
              </a:rPr>
              <a:t>https://www.adhdfoundation.org.uk/</a:t>
            </a:r>
            <a:endParaRPr lang="en-US" dirty="0"/>
          </a:p>
        </p:txBody>
      </p:sp>
    </p:spTree>
    <p:extLst>
      <p:ext uri="{BB962C8B-B14F-4D97-AF65-F5344CB8AC3E}">
        <p14:creationId xmlns:p14="http://schemas.microsoft.com/office/powerpoint/2010/main" val="3939092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A06B-6581-7C45-BE52-375DB9BA0DF0}"/>
              </a:ext>
            </a:extLst>
          </p:cNvPr>
          <p:cNvSpPr>
            <a:spLocks noGrp="1"/>
          </p:cNvSpPr>
          <p:nvPr>
            <p:ph type="title"/>
          </p:nvPr>
        </p:nvSpPr>
        <p:spPr/>
        <p:txBody>
          <a:bodyPr/>
          <a:lstStyle/>
          <a:p>
            <a:r>
              <a:rPr lang="en-US" dirty="0"/>
              <a:t>Autism </a:t>
            </a:r>
          </a:p>
        </p:txBody>
      </p:sp>
      <p:sp>
        <p:nvSpPr>
          <p:cNvPr id="3" name="Content Placeholder 2">
            <a:extLst>
              <a:ext uri="{FF2B5EF4-FFF2-40B4-BE49-F238E27FC236}">
                <a16:creationId xmlns:a16="http://schemas.microsoft.com/office/drawing/2014/main" id="{5121E04E-5D0E-E646-9350-AB328DF878D4}"/>
              </a:ext>
            </a:extLst>
          </p:cNvPr>
          <p:cNvSpPr>
            <a:spLocks noGrp="1"/>
          </p:cNvSpPr>
          <p:nvPr>
            <p:ph idx="1"/>
          </p:nvPr>
        </p:nvSpPr>
        <p:spPr/>
        <p:txBody>
          <a:bodyPr/>
          <a:lstStyle/>
          <a:p>
            <a:r>
              <a:rPr lang="en-GB" dirty="0">
                <a:hlinkClick r:id="rId2"/>
              </a:rPr>
              <a:t>https://www.autism.org.uk/</a:t>
            </a:r>
            <a:endParaRPr lang="en-GB" dirty="0"/>
          </a:p>
          <a:p>
            <a:endParaRPr lang="en-GB" dirty="0"/>
          </a:p>
          <a:p>
            <a:endParaRPr lang="en-GB" dirty="0"/>
          </a:p>
          <a:p>
            <a:pPr marL="0" indent="0">
              <a:buNone/>
            </a:pPr>
            <a:r>
              <a:rPr lang="en-GB" dirty="0"/>
              <a:t>Pathological Demand Avoidance </a:t>
            </a:r>
          </a:p>
          <a:p>
            <a:r>
              <a:rPr lang="en-GB" dirty="0">
                <a:hlinkClick r:id="rId3"/>
              </a:rPr>
              <a:t>https://www.pdasociety.org.uk/</a:t>
            </a:r>
            <a:endParaRPr lang="en-US" dirty="0"/>
          </a:p>
        </p:txBody>
      </p:sp>
    </p:spTree>
    <p:extLst>
      <p:ext uri="{BB962C8B-B14F-4D97-AF65-F5344CB8AC3E}">
        <p14:creationId xmlns:p14="http://schemas.microsoft.com/office/powerpoint/2010/main" val="100288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iagram&#10;&#10;Description automatically generated">
            <a:extLst>
              <a:ext uri="{FF2B5EF4-FFF2-40B4-BE49-F238E27FC236}">
                <a16:creationId xmlns:a16="http://schemas.microsoft.com/office/drawing/2014/main" id="{C3F88EDC-DEFC-C547-9DB6-3F306CEFD48F}"/>
              </a:ext>
            </a:extLst>
          </p:cNvPr>
          <p:cNvPicPr>
            <a:picLocks noGrp="1" noChangeAspect="1"/>
          </p:cNvPicPr>
          <p:nvPr>
            <p:ph idx="1"/>
          </p:nvPr>
        </p:nvPicPr>
        <p:blipFill rotWithShape="1">
          <a:blip r:embed="rId3"/>
          <a:srcRect t="6699" r="1" b="1"/>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1731472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324940D0-AD95-9449-812C-F350E94D4C6B}"/>
              </a:ext>
            </a:extLst>
          </p:cNvPr>
          <p:cNvPicPr>
            <a:picLocks noGrp="1" noChangeAspect="1"/>
          </p:cNvPicPr>
          <p:nvPr>
            <p:ph idx="1"/>
          </p:nvPr>
        </p:nvPicPr>
        <p:blipFill rotWithShape="1">
          <a:blip r:embed="rId2"/>
          <a:srcRect t="3623" r="1" b="24628"/>
          <a:stretch/>
        </p:blipFill>
        <p:spPr>
          <a:xfrm>
            <a:off x="180279" y="161490"/>
            <a:ext cx="11827082"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1149160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p:txBody>
          <a:bodyPr/>
          <a:lstStyle/>
          <a:p>
            <a:r>
              <a:rPr lang="en-US" dirty="0">
                <a:solidFill>
                  <a:schemeClr val="accent6">
                    <a:lumMod val="50000"/>
                  </a:schemeClr>
                </a:solidFill>
                <a:highlight>
                  <a:srgbClr val="00FF00"/>
                </a:highlight>
              </a:rPr>
              <a:t>Break  Pause for thought - tea</a:t>
            </a:r>
          </a:p>
        </p:txBody>
      </p:sp>
      <p:sp>
        <p:nvSpPr>
          <p:cNvPr id="3" name="Content Placeholder 2">
            <a:extLst>
              <a:ext uri="{FF2B5EF4-FFF2-40B4-BE49-F238E27FC236}">
                <a16:creationId xmlns:a16="http://schemas.microsoft.com/office/drawing/2014/main" id="{95DAC01E-728C-4341-B9C1-5346C53704CA}"/>
              </a:ext>
            </a:extLst>
          </p:cNvPr>
          <p:cNvSpPr>
            <a:spLocks noGrp="1"/>
          </p:cNvSpPr>
          <p:nvPr>
            <p:ph idx="1"/>
          </p:nvPr>
        </p:nvSpPr>
        <p:spPr/>
        <p:txBody>
          <a:bodyPr/>
          <a:lstStyle/>
          <a:p>
            <a:r>
              <a:rPr lang="en-US" dirty="0">
                <a:solidFill>
                  <a:schemeClr val="accent6">
                    <a:lumMod val="50000"/>
                  </a:schemeClr>
                </a:solidFill>
                <a:highlight>
                  <a:srgbClr val="00FF00"/>
                </a:highlight>
              </a:rPr>
              <a:t>Reflection</a:t>
            </a:r>
          </a:p>
          <a:p>
            <a:r>
              <a:rPr lang="en-US" dirty="0">
                <a:solidFill>
                  <a:schemeClr val="accent6">
                    <a:lumMod val="50000"/>
                  </a:schemeClr>
                </a:solidFill>
                <a:highlight>
                  <a:srgbClr val="00FF00"/>
                </a:highlight>
              </a:rPr>
              <a:t>Reading  </a:t>
            </a:r>
          </a:p>
          <a:p>
            <a:r>
              <a:rPr lang="en-US" dirty="0">
                <a:solidFill>
                  <a:schemeClr val="accent6">
                    <a:lumMod val="50000"/>
                  </a:schemeClr>
                </a:solidFill>
                <a:highlight>
                  <a:srgbClr val="00FF00"/>
                </a:highlight>
              </a:rPr>
              <a:t>Note taking</a:t>
            </a:r>
          </a:p>
        </p:txBody>
      </p:sp>
    </p:spTree>
    <p:extLst>
      <p:ext uri="{BB962C8B-B14F-4D97-AF65-F5344CB8AC3E}">
        <p14:creationId xmlns:p14="http://schemas.microsoft.com/office/powerpoint/2010/main" val="3210222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p:txBody>
          <a:bodyPr/>
          <a:lstStyle/>
          <a:p>
            <a:r>
              <a:rPr lang="en-US" dirty="0">
                <a:solidFill>
                  <a:srgbClr val="00B050"/>
                </a:solidFill>
                <a:highlight>
                  <a:srgbClr val="FFFF00"/>
                </a:highlight>
              </a:rPr>
              <a:t>Discussion and activity </a:t>
            </a:r>
            <a:br>
              <a:rPr lang="en-US" dirty="0">
                <a:solidFill>
                  <a:srgbClr val="00B050"/>
                </a:solidFill>
                <a:highlight>
                  <a:srgbClr val="FFFF00"/>
                </a:highlight>
              </a:rPr>
            </a:br>
            <a:endParaRPr lang="en-US" dirty="0"/>
          </a:p>
        </p:txBody>
      </p:sp>
      <p:sp>
        <p:nvSpPr>
          <p:cNvPr id="3" name="Content Placeholder 2">
            <a:extLst>
              <a:ext uri="{FF2B5EF4-FFF2-40B4-BE49-F238E27FC236}">
                <a16:creationId xmlns:a16="http://schemas.microsoft.com/office/drawing/2014/main" id="{95DAC01E-728C-4341-B9C1-5346C53704CA}"/>
              </a:ext>
            </a:extLst>
          </p:cNvPr>
          <p:cNvSpPr>
            <a:spLocks noGrp="1"/>
          </p:cNvSpPr>
          <p:nvPr>
            <p:ph idx="1"/>
          </p:nvPr>
        </p:nvSpPr>
        <p:spPr/>
        <p:txBody>
          <a:bodyPr/>
          <a:lstStyle/>
          <a:p>
            <a:r>
              <a:rPr lang="en-US" dirty="0">
                <a:highlight>
                  <a:srgbClr val="FFFF00"/>
                </a:highlight>
              </a:rPr>
              <a:t>Are we clear on our career destination ?</a:t>
            </a:r>
          </a:p>
          <a:p>
            <a:r>
              <a:rPr lang="en-US" dirty="0">
                <a:highlight>
                  <a:srgbClr val="FFFF00"/>
                </a:highlight>
              </a:rPr>
              <a:t>What are the specific provisions that affect your sector?</a:t>
            </a:r>
          </a:p>
          <a:p>
            <a:r>
              <a:rPr lang="en-US" dirty="0">
                <a:highlight>
                  <a:srgbClr val="FFFF00"/>
                </a:highlight>
              </a:rPr>
              <a:t>What do you no need to identify short term for the module assignment?</a:t>
            </a:r>
          </a:p>
          <a:p>
            <a:r>
              <a:rPr lang="en-US" dirty="0">
                <a:highlight>
                  <a:srgbClr val="FFFF00"/>
                </a:highlight>
              </a:rPr>
              <a:t>What do you need to identify for your CPD plans?</a:t>
            </a:r>
          </a:p>
        </p:txBody>
      </p:sp>
    </p:spTree>
    <p:extLst>
      <p:ext uri="{BB962C8B-B14F-4D97-AF65-F5344CB8AC3E}">
        <p14:creationId xmlns:p14="http://schemas.microsoft.com/office/powerpoint/2010/main" val="3994098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p:txBody>
          <a:bodyPr>
            <a:normAutofit fontScale="90000"/>
          </a:bodyPr>
          <a:lstStyle/>
          <a:p>
            <a:r>
              <a:rPr lang="en-US" dirty="0">
                <a:highlight>
                  <a:srgbClr val="00FF00"/>
                </a:highlight>
              </a:rPr>
              <a:t>12.00 Lunch – Reflection/Reading  /note taking</a:t>
            </a:r>
            <a:br>
              <a:rPr lang="en-US" dirty="0">
                <a:highlight>
                  <a:srgbClr val="00FF00"/>
                </a:highlight>
              </a:rPr>
            </a:br>
            <a:endParaRPr lang="en-US" dirty="0"/>
          </a:p>
        </p:txBody>
      </p:sp>
      <p:sp>
        <p:nvSpPr>
          <p:cNvPr id="3" name="Content Placeholder 2">
            <a:extLst>
              <a:ext uri="{FF2B5EF4-FFF2-40B4-BE49-F238E27FC236}">
                <a16:creationId xmlns:a16="http://schemas.microsoft.com/office/drawing/2014/main" id="{95DAC01E-728C-4341-B9C1-5346C53704CA}"/>
              </a:ext>
            </a:extLst>
          </p:cNvPr>
          <p:cNvSpPr>
            <a:spLocks noGrp="1"/>
          </p:cNvSpPr>
          <p:nvPr>
            <p:ph idx="1"/>
          </p:nvPr>
        </p:nvSpPr>
        <p:spPr/>
        <p:txBody>
          <a:bodyPr/>
          <a:lstStyle/>
          <a:p>
            <a:endParaRPr lang="en-US" dirty="0">
              <a:highlight>
                <a:srgbClr val="00FF00"/>
              </a:highlight>
            </a:endParaRPr>
          </a:p>
        </p:txBody>
      </p:sp>
    </p:spTree>
    <p:extLst>
      <p:ext uri="{BB962C8B-B14F-4D97-AF65-F5344CB8AC3E}">
        <p14:creationId xmlns:p14="http://schemas.microsoft.com/office/powerpoint/2010/main" val="3541620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p:txBody>
          <a:bodyPr/>
          <a:lstStyle/>
          <a:p>
            <a:r>
              <a:rPr lang="en-US" dirty="0">
                <a:solidFill>
                  <a:schemeClr val="bg1"/>
                </a:solidFill>
                <a:highlight>
                  <a:srgbClr val="FF0000"/>
                </a:highlight>
              </a:rPr>
              <a:t>Social Justice &amp; Education </a:t>
            </a:r>
            <a:br>
              <a:rPr lang="en-US" dirty="0">
                <a:solidFill>
                  <a:schemeClr val="bg1"/>
                </a:solidFill>
                <a:highlight>
                  <a:srgbClr val="FF0000"/>
                </a:highlight>
              </a:rPr>
            </a:br>
            <a:endParaRPr lang="en-US" dirty="0"/>
          </a:p>
        </p:txBody>
      </p:sp>
      <p:sp>
        <p:nvSpPr>
          <p:cNvPr id="3" name="Content Placeholder 2">
            <a:extLst>
              <a:ext uri="{FF2B5EF4-FFF2-40B4-BE49-F238E27FC236}">
                <a16:creationId xmlns:a16="http://schemas.microsoft.com/office/drawing/2014/main" id="{95DAC01E-728C-4341-B9C1-5346C53704CA}"/>
              </a:ext>
            </a:extLst>
          </p:cNvPr>
          <p:cNvSpPr>
            <a:spLocks noGrp="1"/>
          </p:cNvSpPr>
          <p:nvPr>
            <p:ph idx="1"/>
          </p:nvPr>
        </p:nvSpPr>
        <p:spPr/>
        <p:txBody>
          <a:bodyPr>
            <a:normAutofit fontScale="77500" lnSpcReduction="20000"/>
          </a:bodyPr>
          <a:lstStyle/>
          <a:p>
            <a:pPr marL="0" indent="0">
              <a:buNone/>
            </a:pPr>
            <a:r>
              <a:rPr lang="en-GB" dirty="0">
                <a:solidFill>
                  <a:schemeClr val="bg1"/>
                </a:solidFill>
                <a:highlight>
                  <a:srgbClr val="FF0000"/>
                </a:highlight>
                <a:hlinkClick r:id="rId2">
                  <a:extLst>
                    <a:ext uri="{A12FA001-AC4F-418D-AE19-62706E023703}">
                      <ahyp:hlinkClr xmlns:ahyp="http://schemas.microsoft.com/office/drawing/2018/hyperlinkcolor" val="tx"/>
                    </a:ext>
                  </a:extLst>
                </a:hlinkClick>
              </a:rPr>
              <a:t>https://www.trusselltrust.org/what-we-do/</a:t>
            </a:r>
            <a:endParaRPr lang="en-GB" dirty="0">
              <a:solidFill>
                <a:schemeClr val="bg1"/>
              </a:solidFill>
              <a:highlight>
                <a:srgbClr val="FF0000"/>
              </a:highlight>
            </a:endParaRPr>
          </a:p>
          <a:p>
            <a:pPr marL="0" indent="0">
              <a:buNone/>
            </a:pPr>
            <a:endParaRPr lang="en-GB" dirty="0">
              <a:solidFill>
                <a:schemeClr val="bg1"/>
              </a:solidFill>
              <a:highlight>
                <a:srgbClr val="FF0000"/>
              </a:highlight>
            </a:endParaRPr>
          </a:p>
          <a:p>
            <a:pPr marL="0" indent="0">
              <a:buNone/>
            </a:pPr>
            <a:endParaRPr lang="en-GB" dirty="0">
              <a:solidFill>
                <a:schemeClr val="bg1"/>
              </a:solidFill>
              <a:highlight>
                <a:srgbClr val="FF0000"/>
              </a:highlight>
            </a:endParaRPr>
          </a:p>
          <a:p>
            <a:pPr marL="0" indent="0">
              <a:buNone/>
            </a:pPr>
            <a:r>
              <a:rPr lang="en-GB" dirty="0">
                <a:solidFill>
                  <a:schemeClr val="bg1"/>
                </a:solidFill>
                <a:highlight>
                  <a:srgbClr val="FF0000"/>
                </a:highlight>
                <a:hlinkClick r:id="rId3">
                  <a:extLst>
                    <a:ext uri="{A12FA001-AC4F-418D-AE19-62706E023703}">
                      <ahyp:hlinkClr xmlns:ahyp="http://schemas.microsoft.com/office/drawing/2018/hyperlinkcolor" val="tx"/>
                    </a:ext>
                  </a:extLst>
                </a:hlinkClick>
              </a:rPr>
              <a:t>https://www.suttontrust.com/</a:t>
            </a:r>
            <a:endParaRPr lang="en-GB" dirty="0">
              <a:solidFill>
                <a:schemeClr val="bg1"/>
              </a:solidFill>
              <a:highlight>
                <a:srgbClr val="FF0000"/>
              </a:highlight>
            </a:endParaRPr>
          </a:p>
          <a:p>
            <a:pPr marL="0" indent="0">
              <a:buNone/>
            </a:pPr>
            <a:endParaRPr lang="en-GB" dirty="0">
              <a:solidFill>
                <a:schemeClr val="bg1"/>
              </a:solidFill>
              <a:highlight>
                <a:srgbClr val="FF0000"/>
              </a:highlight>
            </a:endParaRPr>
          </a:p>
          <a:p>
            <a:pPr marL="0" indent="0">
              <a:buNone/>
            </a:pPr>
            <a:r>
              <a:rPr lang="en-GB" dirty="0">
                <a:solidFill>
                  <a:schemeClr val="bg1"/>
                </a:solidFill>
                <a:highlight>
                  <a:srgbClr val="FF0000"/>
                </a:highlight>
              </a:rPr>
              <a:t>Paul Willis ‘Learning to Labour’ - </a:t>
            </a:r>
            <a:r>
              <a:rPr lang="en-GB" dirty="0">
                <a:solidFill>
                  <a:schemeClr val="bg1"/>
                </a:solidFill>
                <a:highlight>
                  <a:srgbClr val="FF0000"/>
                </a:highlight>
                <a:hlinkClick r:id="rId4">
                  <a:extLst>
                    <a:ext uri="{A12FA001-AC4F-418D-AE19-62706E023703}">
                      <ahyp:hlinkClr xmlns:ahyp="http://schemas.microsoft.com/office/drawing/2018/hyperlinkcolor" val="tx"/>
                    </a:ext>
                  </a:extLst>
                </a:hlinkClick>
              </a:rPr>
              <a:t>https://www.tutor2u.net/sociology/reference/conflict-theories-of-education-willis-on-anti-school-cultures</a:t>
            </a:r>
            <a:endParaRPr lang="en-GB" dirty="0">
              <a:solidFill>
                <a:schemeClr val="bg1"/>
              </a:solidFill>
              <a:highlight>
                <a:srgbClr val="FF0000"/>
              </a:highlight>
            </a:endParaRPr>
          </a:p>
          <a:p>
            <a:pPr marL="0" indent="0">
              <a:buNone/>
            </a:pPr>
            <a:endParaRPr lang="en-GB" dirty="0">
              <a:solidFill>
                <a:schemeClr val="bg1"/>
              </a:solidFill>
              <a:highlight>
                <a:srgbClr val="FF0000"/>
              </a:highlight>
            </a:endParaRPr>
          </a:p>
          <a:p>
            <a:pPr marL="0" indent="0">
              <a:buNone/>
            </a:pPr>
            <a:r>
              <a:rPr lang="en-GB" dirty="0">
                <a:solidFill>
                  <a:schemeClr val="bg1"/>
                </a:solidFill>
                <a:highlight>
                  <a:srgbClr val="FF0000"/>
                </a:highlight>
              </a:rPr>
              <a:t>Diane Reay Miseducation </a:t>
            </a:r>
          </a:p>
          <a:p>
            <a:pPr marL="0" indent="0">
              <a:buNone/>
            </a:pPr>
            <a:r>
              <a:rPr lang="en-GB" dirty="0">
                <a:solidFill>
                  <a:schemeClr val="bg1"/>
                </a:solidFill>
                <a:highlight>
                  <a:srgbClr val="FF0000"/>
                </a:highlight>
                <a:hlinkClick r:id="rId5">
                  <a:extLst>
                    <a:ext uri="{A12FA001-AC4F-418D-AE19-62706E023703}">
                      <ahyp:hlinkClr xmlns:ahyp="http://schemas.microsoft.com/office/drawing/2018/hyperlinkcolor" val="tx"/>
                    </a:ext>
                  </a:extLst>
                </a:hlinkClick>
              </a:rPr>
              <a:t>https://policy.bristoluniversitypress.co.uk/miseducation</a:t>
            </a:r>
            <a:endParaRPr lang="en-GB" dirty="0">
              <a:solidFill>
                <a:schemeClr val="bg1"/>
              </a:solidFill>
              <a:highlight>
                <a:srgbClr val="FF0000"/>
              </a:highlight>
            </a:endParaRPr>
          </a:p>
          <a:p>
            <a:pPr marL="0" indent="0">
              <a:buNone/>
            </a:pPr>
            <a:endParaRPr lang="en-GB" dirty="0">
              <a:solidFill>
                <a:schemeClr val="bg1"/>
              </a:solidFill>
              <a:highlight>
                <a:srgbClr val="FF0000"/>
              </a:highlight>
            </a:endParaRPr>
          </a:p>
          <a:p>
            <a:pPr marL="0" indent="0">
              <a:buNone/>
            </a:pPr>
            <a:r>
              <a:rPr lang="en-GB" dirty="0" err="1">
                <a:solidFill>
                  <a:schemeClr val="bg1"/>
                </a:solidFill>
                <a:highlight>
                  <a:srgbClr val="FF0000"/>
                </a:highlight>
              </a:rPr>
              <a:t>Morwenna</a:t>
            </a:r>
            <a:r>
              <a:rPr lang="en-GB" dirty="0">
                <a:solidFill>
                  <a:schemeClr val="bg1"/>
                </a:solidFill>
                <a:highlight>
                  <a:srgbClr val="FF0000"/>
                </a:highlight>
              </a:rPr>
              <a:t> Griffiths  </a:t>
            </a:r>
            <a:endParaRPr lang="en-US" dirty="0">
              <a:solidFill>
                <a:schemeClr val="bg1"/>
              </a:solidFill>
              <a:highlight>
                <a:srgbClr val="FF0000"/>
              </a:highlight>
            </a:endParaRPr>
          </a:p>
        </p:txBody>
      </p:sp>
    </p:spTree>
    <p:extLst>
      <p:ext uri="{BB962C8B-B14F-4D97-AF65-F5344CB8AC3E}">
        <p14:creationId xmlns:p14="http://schemas.microsoft.com/office/powerpoint/2010/main" val="25061970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a:xfrm>
            <a:off x="838200" y="365125"/>
            <a:ext cx="10515600" cy="1325563"/>
          </a:xfrm>
        </p:spPr>
        <p:txBody>
          <a:bodyPr>
            <a:normAutofit/>
          </a:bodyPr>
          <a:lstStyle/>
          <a:p>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DAC01E-728C-4341-B9C1-5346C53704CA}"/>
              </a:ext>
            </a:extLst>
          </p:cNvPr>
          <p:cNvSpPr>
            <a:spLocks noGrp="1"/>
          </p:cNvSpPr>
          <p:nvPr>
            <p:ph idx="1"/>
          </p:nvPr>
        </p:nvSpPr>
        <p:spPr>
          <a:xfrm>
            <a:off x="838200" y="1929384"/>
            <a:ext cx="10515600" cy="4251960"/>
          </a:xfrm>
        </p:spPr>
        <p:txBody>
          <a:bodyPr>
            <a:normAutofit/>
          </a:bodyPr>
          <a:lstStyle/>
          <a:p>
            <a:pPr marL="0" indent="0">
              <a:buNone/>
            </a:pPr>
            <a:r>
              <a:rPr lang="en-US" sz="2200">
                <a:highlight>
                  <a:srgbClr val="00FF00"/>
                </a:highlight>
              </a:rPr>
              <a:t>Beak Reflection</a:t>
            </a:r>
          </a:p>
          <a:p>
            <a:pPr marL="0" indent="0">
              <a:buNone/>
            </a:pPr>
            <a:r>
              <a:rPr lang="en-US" sz="2200">
                <a:highlight>
                  <a:srgbClr val="00FF00"/>
                </a:highlight>
              </a:rPr>
              <a:t>Reading  </a:t>
            </a:r>
          </a:p>
          <a:p>
            <a:pPr marL="0" indent="0">
              <a:buNone/>
            </a:pPr>
            <a:r>
              <a:rPr lang="en-US" sz="2200">
                <a:highlight>
                  <a:srgbClr val="00FF00"/>
                </a:highlight>
              </a:rPr>
              <a:t>note taking</a:t>
            </a:r>
            <a:br>
              <a:rPr lang="en-US" sz="2200">
                <a:highlight>
                  <a:srgbClr val="00FF00"/>
                </a:highlight>
              </a:rPr>
            </a:br>
            <a:endParaRPr lang="en-US" sz="2200">
              <a:highlight>
                <a:srgbClr val="00FF00"/>
              </a:highlight>
            </a:endParaRPr>
          </a:p>
        </p:txBody>
      </p:sp>
    </p:spTree>
    <p:extLst>
      <p:ext uri="{BB962C8B-B14F-4D97-AF65-F5344CB8AC3E}">
        <p14:creationId xmlns:p14="http://schemas.microsoft.com/office/powerpoint/2010/main" val="41427463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189306-04D9-4982-9EBE-938B344A1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02C4642-2AB4-49A1-89D9-3E5C01E99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2577"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2EAAEF9-78E9-4B67-93B4-CD09F757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69931" y="-1536286"/>
            <a:ext cx="6135300" cy="6135298"/>
          </a:xfrm>
          <a:custGeom>
            <a:avLst/>
            <a:gdLst>
              <a:gd name="connsiteX0" fmla="*/ 0 w 6135300"/>
              <a:gd name="connsiteY0" fmla="*/ 3971712 h 6135298"/>
              <a:gd name="connsiteX1" fmla="*/ 3971712 w 6135300"/>
              <a:gd name="connsiteY1" fmla="*/ 0 h 6135298"/>
              <a:gd name="connsiteX2" fmla="*/ 6135300 w 6135300"/>
              <a:gd name="connsiteY2" fmla="*/ 0 h 6135298"/>
              <a:gd name="connsiteX3" fmla="*/ 6135300 w 6135300"/>
              <a:gd name="connsiteY3" fmla="*/ 6135298 h 6135298"/>
              <a:gd name="connsiteX4" fmla="*/ 0 w 6135300"/>
              <a:gd name="connsiteY4" fmla="*/ 6135298 h 6135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6135298">
                <a:moveTo>
                  <a:pt x="0" y="3971712"/>
                </a:moveTo>
                <a:lnTo>
                  <a:pt x="3971712" y="0"/>
                </a:lnTo>
                <a:lnTo>
                  <a:pt x="6135300" y="0"/>
                </a:lnTo>
                <a:lnTo>
                  <a:pt x="6135300" y="6135298"/>
                </a:lnTo>
                <a:lnTo>
                  <a:pt x="0" y="6135298"/>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CE23D09-8BA3-4FEE-892D-ACE847DC0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050242"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8" name="Freeform: Shape 17">
            <a:extLst>
              <a:ext uri="{FF2B5EF4-FFF2-40B4-BE49-F238E27FC236}">
                <a16:creationId xmlns:a16="http://schemas.microsoft.com/office/drawing/2014/main" id="{6BFBE7AA-40DE-4FE5-B385-5CA874501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6 w 5353835"/>
              <a:gd name="connsiteY0" fmla="*/ 5273742 h 5353835"/>
              <a:gd name="connsiteX1" fmla="*/ 4927602 w 5353835"/>
              <a:gd name="connsiteY1" fmla="*/ 5273742 h 5353835"/>
              <a:gd name="connsiteX2" fmla="*/ 4847509 w 5353835"/>
              <a:gd name="connsiteY2" fmla="*/ 5353835 h 5353835"/>
              <a:gd name="connsiteX3" fmla="*/ 770599 w 5353835"/>
              <a:gd name="connsiteY3" fmla="*/ 5353835 h 5353835"/>
              <a:gd name="connsiteX4" fmla="*/ 422575 w 5353835"/>
              <a:gd name="connsiteY4" fmla="*/ 80093 h 5353835"/>
              <a:gd name="connsiteX5" fmla="*/ 502668 w 5353835"/>
              <a:gd name="connsiteY5" fmla="*/ 0 h 5353835"/>
              <a:gd name="connsiteX6" fmla="*/ 5353835 w 5353835"/>
              <a:gd name="connsiteY6" fmla="*/ 0 h 5353835"/>
              <a:gd name="connsiteX7" fmla="*/ 5353835 w 5353835"/>
              <a:gd name="connsiteY7" fmla="*/ 4847509 h 5353835"/>
              <a:gd name="connsiteX8" fmla="*/ 5273742 w 5353835"/>
              <a:gd name="connsiteY8" fmla="*/ 4927602 h 5353835"/>
              <a:gd name="connsiteX9" fmla="*/ 5273742 w 5353835"/>
              <a:gd name="connsiteY9" fmla="*/ 80093 h 5353835"/>
              <a:gd name="connsiteX10" fmla="*/ 0 w 5353835"/>
              <a:gd name="connsiteY10" fmla="*/ 502667 h 5353835"/>
              <a:gd name="connsiteX11" fmla="*/ 80093 w 5353835"/>
              <a:gd name="connsiteY11" fmla="*/ 422574 h 5353835"/>
              <a:gd name="connsiteX12" fmla="*/ 80093 w 5353835"/>
              <a:gd name="connsiteY12" fmla="*/ 4663329 h 5353835"/>
              <a:gd name="connsiteX13" fmla="*/ 0 w 5353835"/>
              <a:gd name="connsiteY13" fmla="*/ 4583236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6" y="5273742"/>
                </a:moveTo>
                <a:lnTo>
                  <a:pt x="4927602" y="5273742"/>
                </a:lnTo>
                <a:lnTo>
                  <a:pt x="4847509" y="5353835"/>
                </a:lnTo>
                <a:lnTo>
                  <a:pt x="770599" y="5353835"/>
                </a:lnTo>
                <a:close/>
                <a:moveTo>
                  <a:pt x="422575" y="80093"/>
                </a:moveTo>
                <a:lnTo>
                  <a:pt x="502668" y="0"/>
                </a:lnTo>
                <a:lnTo>
                  <a:pt x="5353835" y="0"/>
                </a:lnTo>
                <a:lnTo>
                  <a:pt x="5353835" y="4847509"/>
                </a:lnTo>
                <a:lnTo>
                  <a:pt x="5273742" y="4927602"/>
                </a:lnTo>
                <a:lnTo>
                  <a:pt x="5273742" y="80093"/>
                </a:lnTo>
                <a:close/>
                <a:moveTo>
                  <a:pt x="0" y="502667"/>
                </a:moveTo>
                <a:lnTo>
                  <a:pt x="80093" y="422574"/>
                </a:lnTo>
                <a:lnTo>
                  <a:pt x="80093" y="4663329"/>
                </a:lnTo>
                <a:lnTo>
                  <a:pt x="0" y="45832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a:xfrm>
            <a:off x="1116701" y="2452526"/>
            <a:ext cx="4248318" cy="1952947"/>
          </a:xfrm>
          <a:noFill/>
        </p:spPr>
        <p:txBody>
          <a:bodyPr vert="horz" lIns="91440" tIns="45720" rIns="91440" bIns="45720" rtlCol="0" anchor="ctr">
            <a:normAutofit/>
          </a:bodyPr>
          <a:lstStyle/>
          <a:p>
            <a:pPr algn="ctr"/>
            <a:r>
              <a:rPr lang="en-US" sz="3600" kern="1200">
                <a:solidFill>
                  <a:srgbClr val="080808"/>
                </a:solidFill>
                <a:highlight>
                  <a:srgbClr val="00FFFF"/>
                </a:highlight>
                <a:latin typeface="+mj-lt"/>
                <a:ea typeface="+mj-ea"/>
                <a:cs typeface="+mj-cs"/>
              </a:rPr>
              <a:t>Review of SJ –discussion </a:t>
            </a:r>
          </a:p>
        </p:txBody>
      </p:sp>
      <p:sp>
        <p:nvSpPr>
          <p:cNvPr id="20" name="Isosceles Triangle 19">
            <a:extLst>
              <a:ext uri="{FF2B5EF4-FFF2-40B4-BE49-F238E27FC236}">
                <a16:creationId xmlns:a16="http://schemas.microsoft.com/office/drawing/2014/main" id="{41ACE746-85D5-45EE-8944-61B542B39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026569" y="0"/>
            <a:ext cx="3216074" cy="1608038"/>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00BB3E03-CC38-4FA6-9A99-701C62D05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6059" y="4738109"/>
            <a:ext cx="4239780" cy="21198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3613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endar on table">
            <a:extLst>
              <a:ext uri="{FF2B5EF4-FFF2-40B4-BE49-F238E27FC236}">
                <a16:creationId xmlns:a16="http://schemas.microsoft.com/office/drawing/2014/main" id="{29FBFA7B-8EB1-4E3E-96A7-B7C9DCF054A0}"/>
              </a:ext>
            </a:extLst>
          </p:cNvPr>
          <p:cNvPicPr>
            <a:picLocks noChangeAspect="1"/>
          </p:cNvPicPr>
          <p:nvPr/>
        </p:nvPicPr>
        <p:blipFill rotWithShape="1">
          <a:blip r:embed="rId2"/>
          <a:srcRect r="9709" b="-1"/>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25EADA66-A9CB-2742-93DE-CC40E0A00F45}"/>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3600" dirty="0">
                <a:solidFill>
                  <a:schemeClr val="tx1">
                    <a:lumMod val="85000"/>
                    <a:lumOff val="15000"/>
                  </a:schemeClr>
                </a:solidFill>
                <a:highlight>
                  <a:srgbClr val="FFFF00"/>
                </a:highlight>
              </a:rPr>
              <a:t>Open hour </a:t>
            </a:r>
          </a:p>
        </p:txBody>
      </p:sp>
    </p:spTree>
    <p:extLst>
      <p:ext uri="{BB962C8B-B14F-4D97-AF65-F5344CB8AC3E}">
        <p14:creationId xmlns:p14="http://schemas.microsoft.com/office/powerpoint/2010/main" val="3492364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705</TotalTime>
  <Words>711</Words>
  <Application>Microsoft Macintosh PowerPoint</Application>
  <PresentationFormat>Widescreen</PresentationFormat>
  <Paragraphs>138</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Georgia</vt:lpstr>
      <vt:lpstr>Office Theme</vt:lpstr>
      <vt:lpstr>Today’s schedule </vt:lpstr>
      <vt:lpstr>ALN &amp; Inclusivity </vt:lpstr>
      <vt:lpstr>What is inclusion? </vt:lpstr>
      <vt:lpstr>History phases  </vt:lpstr>
      <vt:lpstr>Normativity </vt:lpstr>
      <vt:lpstr>Case study </vt:lpstr>
      <vt:lpstr>For the FE HEI sector </vt:lpstr>
      <vt:lpstr>Dewey</vt:lpstr>
      <vt:lpstr>Premise</vt:lpstr>
      <vt:lpstr>Support </vt:lpstr>
      <vt:lpstr>Labelling </vt:lpstr>
      <vt:lpstr>Labelling </vt:lpstr>
      <vt:lpstr>Code of Practice (2014)</vt:lpstr>
      <vt:lpstr>Some theory</vt:lpstr>
      <vt:lpstr>NEETS</vt:lpstr>
      <vt:lpstr>Capital</vt:lpstr>
      <vt:lpstr>Resources for investigation </vt:lpstr>
      <vt:lpstr>Physical disabilities </vt:lpstr>
      <vt:lpstr>Visual </vt:lpstr>
      <vt:lpstr>Hearing </vt:lpstr>
      <vt:lpstr>ADHD</vt:lpstr>
      <vt:lpstr>Autism </vt:lpstr>
      <vt:lpstr>PowerPoint Presentation</vt:lpstr>
      <vt:lpstr>PowerPoint Presentation</vt:lpstr>
      <vt:lpstr>Break  Pause for thought - tea</vt:lpstr>
      <vt:lpstr>Discussion and activity  </vt:lpstr>
      <vt:lpstr>12.00 Lunch – Reflection/Reading  /note taking </vt:lpstr>
      <vt:lpstr>Social Justice &amp; Education  </vt:lpstr>
      <vt:lpstr>PowerPoint Presentation</vt:lpstr>
      <vt:lpstr>Review of SJ –discussion </vt:lpstr>
      <vt:lpstr>Open hour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Flagg</dc:creator>
  <cp:lastModifiedBy>Mark Flagg</cp:lastModifiedBy>
  <cp:revision>8</cp:revision>
  <dcterms:created xsi:type="dcterms:W3CDTF">2020-10-28T11:11:13Z</dcterms:created>
  <dcterms:modified xsi:type="dcterms:W3CDTF">2021-02-15T20:28:58Z</dcterms:modified>
</cp:coreProperties>
</file>