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59" r:id="rId4"/>
    <p:sldId id="265" r:id="rId5"/>
    <p:sldId id="258" r:id="rId6"/>
    <p:sldId id="262" r:id="rId7"/>
    <p:sldId id="261" r:id="rId8"/>
    <p:sldId id="267" r:id="rId9"/>
    <p:sldId id="260" r:id="rId10"/>
    <p:sldId id="26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286" autoAdjust="0"/>
    <p:restoredTop sz="94660"/>
  </p:normalViewPr>
  <p:slideViewPr>
    <p:cSldViewPr snapToGrid="0">
      <p:cViewPr varScale="1">
        <p:scale>
          <a:sx n="63" d="100"/>
          <a:sy n="63" d="100"/>
        </p:scale>
        <p:origin x="67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8FF178-A2C5-4B63-B1A2-4B1A215F63D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3E9C581-252B-4CB2-BE07-127AE13B401F}">
      <dgm:prSet/>
      <dgm:spPr/>
      <dgm:t>
        <a:bodyPr/>
        <a:lstStyle/>
        <a:p>
          <a:r>
            <a:rPr lang="en-GB"/>
            <a:t>Types of Communication</a:t>
          </a:r>
          <a:endParaRPr lang="en-US"/>
        </a:p>
      </dgm:t>
    </dgm:pt>
    <dgm:pt modelId="{AB1250EB-0CF0-4855-BAF3-A969FA528E3B}" type="parTrans" cxnId="{5EEFC521-46E5-4C8C-A10B-CE6F8F985DA5}">
      <dgm:prSet/>
      <dgm:spPr/>
      <dgm:t>
        <a:bodyPr/>
        <a:lstStyle/>
        <a:p>
          <a:endParaRPr lang="en-US"/>
        </a:p>
      </dgm:t>
    </dgm:pt>
    <dgm:pt modelId="{EB9894AD-D898-4AFE-8AAE-965616C21EE7}" type="sibTrans" cxnId="{5EEFC521-46E5-4C8C-A10B-CE6F8F985DA5}">
      <dgm:prSet/>
      <dgm:spPr/>
      <dgm:t>
        <a:bodyPr/>
        <a:lstStyle/>
        <a:p>
          <a:endParaRPr lang="en-US"/>
        </a:p>
      </dgm:t>
    </dgm:pt>
    <dgm:pt modelId="{D58E9D45-5EF3-4271-B5ED-92CD057BBEB7}">
      <dgm:prSet/>
      <dgm:spPr/>
      <dgm:t>
        <a:bodyPr/>
        <a:lstStyle/>
        <a:p>
          <a:r>
            <a:rPr lang="en-GB"/>
            <a:t>Transactional Model of Communication</a:t>
          </a:r>
          <a:endParaRPr lang="en-US"/>
        </a:p>
      </dgm:t>
    </dgm:pt>
    <dgm:pt modelId="{3A13CFC3-2363-4433-99D0-72EA5BA2BEFF}" type="parTrans" cxnId="{C6EEB0CC-2B10-4EE5-85DB-147E1BA47A03}">
      <dgm:prSet/>
      <dgm:spPr/>
      <dgm:t>
        <a:bodyPr/>
        <a:lstStyle/>
        <a:p>
          <a:endParaRPr lang="en-US"/>
        </a:p>
      </dgm:t>
    </dgm:pt>
    <dgm:pt modelId="{D33B88B9-E54D-4256-9FAB-8858505AF3CF}" type="sibTrans" cxnId="{C6EEB0CC-2B10-4EE5-85DB-147E1BA47A03}">
      <dgm:prSet/>
      <dgm:spPr/>
      <dgm:t>
        <a:bodyPr/>
        <a:lstStyle/>
        <a:p>
          <a:endParaRPr lang="en-US"/>
        </a:p>
      </dgm:t>
    </dgm:pt>
    <dgm:pt modelId="{A8EFF3D7-2D26-49B5-9455-821F4868D939}">
      <dgm:prSet/>
      <dgm:spPr/>
      <dgm:t>
        <a:bodyPr/>
        <a:lstStyle/>
        <a:p>
          <a:r>
            <a:rPr lang="en-GB" dirty="0"/>
            <a:t>Relevance of Effective Communication</a:t>
          </a:r>
          <a:endParaRPr lang="en-US" dirty="0"/>
        </a:p>
      </dgm:t>
    </dgm:pt>
    <dgm:pt modelId="{8576667C-3499-4F20-BF78-D686270F08D6}" type="parTrans" cxnId="{AC0FA0FB-3F4D-4A18-8F48-E7D8B7D5BE4A}">
      <dgm:prSet/>
      <dgm:spPr/>
      <dgm:t>
        <a:bodyPr/>
        <a:lstStyle/>
        <a:p>
          <a:endParaRPr lang="en-US"/>
        </a:p>
      </dgm:t>
    </dgm:pt>
    <dgm:pt modelId="{7EB0879D-C937-4AA9-85F2-0A50E11A81FF}" type="sibTrans" cxnId="{AC0FA0FB-3F4D-4A18-8F48-E7D8B7D5BE4A}">
      <dgm:prSet/>
      <dgm:spPr/>
      <dgm:t>
        <a:bodyPr/>
        <a:lstStyle/>
        <a:p>
          <a:endParaRPr lang="en-US"/>
        </a:p>
      </dgm:t>
    </dgm:pt>
    <dgm:pt modelId="{B5D12860-C2D5-4A12-9494-33C87F25184A}">
      <dgm:prSet/>
      <dgm:spPr/>
      <dgm:t>
        <a:bodyPr/>
        <a:lstStyle/>
        <a:p>
          <a:r>
            <a:rPr lang="en-GB"/>
            <a:t>Miscommunication</a:t>
          </a:r>
          <a:endParaRPr lang="en-US"/>
        </a:p>
      </dgm:t>
    </dgm:pt>
    <dgm:pt modelId="{C7357925-9251-4000-A900-492439053C6C}" type="parTrans" cxnId="{F97862D0-9858-4CCB-AA17-6BC5CE1C2EF3}">
      <dgm:prSet/>
      <dgm:spPr/>
      <dgm:t>
        <a:bodyPr/>
        <a:lstStyle/>
        <a:p>
          <a:endParaRPr lang="en-US"/>
        </a:p>
      </dgm:t>
    </dgm:pt>
    <dgm:pt modelId="{2882070A-1C70-49A3-A6B9-CEC7712BDC7E}" type="sibTrans" cxnId="{F97862D0-9858-4CCB-AA17-6BC5CE1C2EF3}">
      <dgm:prSet/>
      <dgm:spPr/>
      <dgm:t>
        <a:bodyPr/>
        <a:lstStyle/>
        <a:p>
          <a:endParaRPr lang="en-US"/>
        </a:p>
      </dgm:t>
    </dgm:pt>
    <dgm:pt modelId="{32E02E40-9870-4B3B-BB16-D11E2100947C}">
      <dgm:prSet/>
      <dgm:spPr/>
      <dgm:t>
        <a:bodyPr/>
        <a:lstStyle/>
        <a:p>
          <a:r>
            <a:rPr lang="en-GB"/>
            <a:t>Health Passport</a:t>
          </a:r>
          <a:endParaRPr lang="en-US"/>
        </a:p>
      </dgm:t>
    </dgm:pt>
    <dgm:pt modelId="{09DDC8F0-C541-4522-812A-16170F2948AE}" type="parTrans" cxnId="{335E0557-5217-4D6C-8944-00D511E0F0DE}">
      <dgm:prSet/>
      <dgm:spPr/>
      <dgm:t>
        <a:bodyPr/>
        <a:lstStyle/>
        <a:p>
          <a:endParaRPr lang="en-US"/>
        </a:p>
      </dgm:t>
    </dgm:pt>
    <dgm:pt modelId="{A2F3D3FA-5F1A-4C1A-A857-5A8C82CD56F3}" type="sibTrans" cxnId="{335E0557-5217-4D6C-8944-00D511E0F0DE}">
      <dgm:prSet/>
      <dgm:spPr/>
      <dgm:t>
        <a:bodyPr/>
        <a:lstStyle/>
        <a:p>
          <a:endParaRPr lang="en-US"/>
        </a:p>
      </dgm:t>
    </dgm:pt>
    <dgm:pt modelId="{7C181CDF-8257-4A82-8BC4-A05172E1E6F8}" type="pres">
      <dgm:prSet presAssocID="{4C8FF178-A2C5-4B63-B1A2-4B1A215F63D0}" presName="linear" presStyleCnt="0">
        <dgm:presLayoutVars>
          <dgm:animLvl val="lvl"/>
          <dgm:resizeHandles val="exact"/>
        </dgm:presLayoutVars>
      </dgm:prSet>
      <dgm:spPr/>
    </dgm:pt>
    <dgm:pt modelId="{AB102666-4960-4C19-9D12-D678B3C5CBC3}" type="pres">
      <dgm:prSet presAssocID="{63E9C581-252B-4CB2-BE07-127AE13B401F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F54A932C-3CC0-495C-9720-D1A1170EC5A4}" type="pres">
      <dgm:prSet presAssocID="{EB9894AD-D898-4AFE-8AAE-965616C21EE7}" presName="spacer" presStyleCnt="0"/>
      <dgm:spPr/>
    </dgm:pt>
    <dgm:pt modelId="{AF3E61A0-3A64-4417-A677-A4971A715370}" type="pres">
      <dgm:prSet presAssocID="{D58E9D45-5EF3-4271-B5ED-92CD057BBEB7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4D6DE4CE-0166-45FF-97FA-86F3E37B6A73}" type="pres">
      <dgm:prSet presAssocID="{D33B88B9-E54D-4256-9FAB-8858505AF3CF}" presName="spacer" presStyleCnt="0"/>
      <dgm:spPr/>
    </dgm:pt>
    <dgm:pt modelId="{D94DB43D-CCEB-46C7-BC0C-BDBCE8FFBC63}" type="pres">
      <dgm:prSet presAssocID="{A8EFF3D7-2D26-49B5-9455-821F4868D939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D5555DB0-AE5F-4C27-A825-65A45D902535}" type="pres">
      <dgm:prSet presAssocID="{7EB0879D-C937-4AA9-85F2-0A50E11A81FF}" presName="spacer" presStyleCnt="0"/>
      <dgm:spPr/>
    </dgm:pt>
    <dgm:pt modelId="{327C9180-7A38-4571-B08A-486030752D0C}" type="pres">
      <dgm:prSet presAssocID="{B5D12860-C2D5-4A12-9494-33C87F25184A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99027615-6A66-4044-B453-AED76C58E756}" type="pres">
      <dgm:prSet presAssocID="{2882070A-1C70-49A3-A6B9-CEC7712BDC7E}" presName="spacer" presStyleCnt="0"/>
      <dgm:spPr/>
    </dgm:pt>
    <dgm:pt modelId="{AF59C270-6580-4D5F-B21C-119CF80A21F9}" type="pres">
      <dgm:prSet presAssocID="{32E02E40-9870-4B3B-BB16-D11E2100947C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60825606-B136-4922-9186-3A2A5E264B81}" type="presOf" srcId="{32E02E40-9870-4B3B-BB16-D11E2100947C}" destId="{AF59C270-6580-4D5F-B21C-119CF80A21F9}" srcOrd="0" destOrd="0" presId="urn:microsoft.com/office/officeart/2005/8/layout/vList2"/>
    <dgm:cxn modelId="{5EEFC521-46E5-4C8C-A10B-CE6F8F985DA5}" srcId="{4C8FF178-A2C5-4B63-B1A2-4B1A215F63D0}" destId="{63E9C581-252B-4CB2-BE07-127AE13B401F}" srcOrd="0" destOrd="0" parTransId="{AB1250EB-0CF0-4855-BAF3-A969FA528E3B}" sibTransId="{EB9894AD-D898-4AFE-8AAE-965616C21EE7}"/>
    <dgm:cxn modelId="{E487C129-A5D8-47D4-BBB4-BE516E1235C7}" type="presOf" srcId="{63E9C581-252B-4CB2-BE07-127AE13B401F}" destId="{AB102666-4960-4C19-9D12-D678B3C5CBC3}" srcOrd="0" destOrd="0" presId="urn:microsoft.com/office/officeart/2005/8/layout/vList2"/>
    <dgm:cxn modelId="{7C8A8E32-F2A3-4AF8-ADD6-7D091B395003}" type="presOf" srcId="{B5D12860-C2D5-4A12-9494-33C87F25184A}" destId="{327C9180-7A38-4571-B08A-486030752D0C}" srcOrd="0" destOrd="0" presId="urn:microsoft.com/office/officeart/2005/8/layout/vList2"/>
    <dgm:cxn modelId="{61BA2F5B-7022-4047-88CF-0996C312E909}" type="presOf" srcId="{A8EFF3D7-2D26-49B5-9455-821F4868D939}" destId="{D94DB43D-CCEB-46C7-BC0C-BDBCE8FFBC63}" srcOrd="0" destOrd="0" presId="urn:microsoft.com/office/officeart/2005/8/layout/vList2"/>
    <dgm:cxn modelId="{97452266-BBC2-4145-83DE-F97172EADD44}" type="presOf" srcId="{4C8FF178-A2C5-4B63-B1A2-4B1A215F63D0}" destId="{7C181CDF-8257-4A82-8BC4-A05172E1E6F8}" srcOrd="0" destOrd="0" presId="urn:microsoft.com/office/officeart/2005/8/layout/vList2"/>
    <dgm:cxn modelId="{335E0557-5217-4D6C-8944-00D511E0F0DE}" srcId="{4C8FF178-A2C5-4B63-B1A2-4B1A215F63D0}" destId="{32E02E40-9870-4B3B-BB16-D11E2100947C}" srcOrd="4" destOrd="0" parTransId="{09DDC8F0-C541-4522-812A-16170F2948AE}" sibTransId="{A2F3D3FA-5F1A-4C1A-A857-5A8C82CD56F3}"/>
    <dgm:cxn modelId="{050B1591-3829-488E-999A-1060043576C7}" type="presOf" srcId="{D58E9D45-5EF3-4271-B5ED-92CD057BBEB7}" destId="{AF3E61A0-3A64-4417-A677-A4971A715370}" srcOrd="0" destOrd="0" presId="urn:microsoft.com/office/officeart/2005/8/layout/vList2"/>
    <dgm:cxn modelId="{C6EEB0CC-2B10-4EE5-85DB-147E1BA47A03}" srcId="{4C8FF178-A2C5-4B63-B1A2-4B1A215F63D0}" destId="{D58E9D45-5EF3-4271-B5ED-92CD057BBEB7}" srcOrd="1" destOrd="0" parTransId="{3A13CFC3-2363-4433-99D0-72EA5BA2BEFF}" sibTransId="{D33B88B9-E54D-4256-9FAB-8858505AF3CF}"/>
    <dgm:cxn modelId="{F97862D0-9858-4CCB-AA17-6BC5CE1C2EF3}" srcId="{4C8FF178-A2C5-4B63-B1A2-4B1A215F63D0}" destId="{B5D12860-C2D5-4A12-9494-33C87F25184A}" srcOrd="3" destOrd="0" parTransId="{C7357925-9251-4000-A900-492439053C6C}" sibTransId="{2882070A-1C70-49A3-A6B9-CEC7712BDC7E}"/>
    <dgm:cxn modelId="{AC0FA0FB-3F4D-4A18-8F48-E7D8B7D5BE4A}" srcId="{4C8FF178-A2C5-4B63-B1A2-4B1A215F63D0}" destId="{A8EFF3D7-2D26-49B5-9455-821F4868D939}" srcOrd="2" destOrd="0" parTransId="{8576667C-3499-4F20-BF78-D686270F08D6}" sibTransId="{7EB0879D-C937-4AA9-85F2-0A50E11A81FF}"/>
    <dgm:cxn modelId="{166B46AA-A75A-46AC-A16F-223D12222877}" type="presParOf" srcId="{7C181CDF-8257-4A82-8BC4-A05172E1E6F8}" destId="{AB102666-4960-4C19-9D12-D678B3C5CBC3}" srcOrd="0" destOrd="0" presId="urn:microsoft.com/office/officeart/2005/8/layout/vList2"/>
    <dgm:cxn modelId="{1FAB460B-84E9-456A-BA8D-C51E6B2290C7}" type="presParOf" srcId="{7C181CDF-8257-4A82-8BC4-A05172E1E6F8}" destId="{F54A932C-3CC0-495C-9720-D1A1170EC5A4}" srcOrd="1" destOrd="0" presId="urn:microsoft.com/office/officeart/2005/8/layout/vList2"/>
    <dgm:cxn modelId="{FA3251FA-3BA9-4873-879A-9E8EF8E53660}" type="presParOf" srcId="{7C181CDF-8257-4A82-8BC4-A05172E1E6F8}" destId="{AF3E61A0-3A64-4417-A677-A4971A715370}" srcOrd="2" destOrd="0" presId="urn:microsoft.com/office/officeart/2005/8/layout/vList2"/>
    <dgm:cxn modelId="{E95B3E6A-80C5-4CC9-BD94-A63EF60192D2}" type="presParOf" srcId="{7C181CDF-8257-4A82-8BC4-A05172E1E6F8}" destId="{4D6DE4CE-0166-45FF-97FA-86F3E37B6A73}" srcOrd="3" destOrd="0" presId="urn:microsoft.com/office/officeart/2005/8/layout/vList2"/>
    <dgm:cxn modelId="{1469FCE9-F663-4B65-9306-33158D7AB803}" type="presParOf" srcId="{7C181CDF-8257-4A82-8BC4-A05172E1E6F8}" destId="{D94DB43D-CCEB-46C7-BC0C-BDBCE8FFBC63}" srcOrd="4" destOrd="0" presId="urn:microsoft.com/office/officeart/2005/8/layout/vList2"/>
    <dgm:cxn modelId="{E6F04736-9016-4D5B-9651-836B874EB4E2}" type="presParOf" srcId="{7C181CDF-8257-4A82-8BC4-A05172E1E6F8}" destId="{D5555DB0-AE5F-4C27-A825-65A45D902535}" srcOrd="5" destOrd="0" presId="urn:microsoft.com/office/officeart/2005/8/layout/vList2"/>
    <dgm:cxn modelId="{09D0DFBF-F25A-4AE1-A921-EDCC407F5C02}" type="presParOf" srcId="{7C181CDF-8257-4A82-8BC4-A05172E1E6F8}" destId="{327C9180-7A38-4571-B08A-486030752D0C}" srcOrd="6" destOrd="0" presId="urn:microsoft.com/office/officeart/2005/8/layout/vList2"/>
    <dgm:cxn modelId="{1E11D867-A0FD-418B-BC94-C415CBD59477}" type="presParOf" srcId="{7C181CDF-8257-4A82-8BC4-A05172E1E6F8}" destId="{99027615-6A66-4044-B453-AED76C58E756}" srcOrd="7" destOrd="0" presId="urn:microsoft.com/office/officeart/2005/8/layout/vList2"/>
    <dgm:cxn modelId="{B24CDA5C-D842-4C54-872B-924DFF1C224B}" type="presParOf" srcId="{7C181CDF-8257-4A82-8BC4-A05172E1E6F8}" destId="{AF59C270-6580-4D5F-B21C-119CF80A21F9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E83BE0A-B50B-457D-8037-392908BC0396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2E1AC12-5758-4EF5-95D6-CDB654553C6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Verbal and non-verbal</a:t>
          </a:r>
          <a:endParaRPr lang="en-US" dirty="0"/>
        </a:p>
      </dgm:t>
    </dgm:pt>
    <dgm:pt modelId="{4117CBF6-E670-471E-8933-9138A8B65933}" type="parTrans" cxnId="{D1337F3D-18ED-4F02-9715-0A188E37F323}">
      <dgm:prSet/>
      <dgm:spPr/>
      <dgm:t>
        <a:bodyPr/>
        <a:lstStyle/>
        <a:p>
          <a:endParaRPr lang="en-US"/>
        </a:p>
      </dgm:t>
    </dgm:pt>
    <dgm:pt modelId="{98E07BC8-BE87-4FF1-876A-23F600D2B2AA}" type="sibTrans" cxnId="{D1337F3D-18ED-4F02-9715-0A188E37F323}">
      <dgm:prSet/>
      <dgm:spPr/>
      <dgm:t>
        <a:bodyPr/>
        <a:lstStyle/>
        <a:p>
          <a:endParaRPr lang="en-US"/>
        </a:p>
      </dgm:t>
    </dgm:pt>
    <dgm:pt modelId="{92DFB64A-47B7-4760-BCBE-78EE358CCE2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Letters/emails </a:t>
          </a:r>
          <a:endParaRPr lang="en-US"/>
        </a:p>
      </dgm:t>
    </dgm:pt>
    <dgm:pt modelId="{63AAEECB-0E9F-4854-9A7A-6E05B879BA2D}" type="parTrans" cxnId="{B7AA72FB-D995-47B6-BB96-968895DB057F}">
      <dgm:prSet/>
      <dgm:spPr/>
      <dgm:t>
        <a:bodyPr/>
        <a:lstStyle/>
        <a:p>
          <a:endParaRPr lang="en-US"/>
        </a:p>
      </dgm:t>
    </dgm:pt>
    <dgm:pt modelId="{39D1120E-9570-44A4-8BFB-325D9895803D}" type="sibTrans" cxnId="{B7AA72FB-D995-47B6-BB96-968895DB057F}">
      <dgm:prSet/>
      <dgm:spPr/>
      <dgm:t>
        <a:bodyPr/>
        <a:lstStyle/>
        <a:p>
          <a:endParaRPr lang="en-US"/>
        </a:p>
      </dgm:t>
    </dgm:pt>
    <dgm:pt modelId="{F7141030-5D69-4DAB-A842-3013FA01C6D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Appointments</a:t>
          </a:r>
          <a:endParaRPr lang="en-US"/>
        </a:p>
      </dgm:t>
    </dgm:pt>
    <dgm:pt modelId="{1E2D03BC-2C19-48C5-9457-889FA01A43C1}" type="parTrans" cxnId="{CEA3FF09-F03B-4298-B387-9EE8C216C754}">
      <dgm:prSet/>
      <dgm:spPr/>
      <dgm:t>
        <a:bodyPr/>
        <a:lstStyle/>
        <a:p>
          <a:endParaRPr lang="en-US"/>
        </a:p>
      </dgm:t>
    </dgm:pt>
    <dgm:pt modelId="{185345E0-F46C-468E-BB53-B37C5F1EF05C}" type="sibTrans" cxnId="{CEA3FF09-F03B-4298-B387-9EE8C216C754}">
      <dgm:prSet/>
      <dgm:spPr/>
      <dgm:t>
        <a:bodyPr/>
        <a:lstStyle/>
        <a:p>
          <a:endParaRPr lang="en-US"/>
        </a:p>
      </dgm:t>
    </dgm:pt>
    <dgm:pt modelId="{522CD59F-58C0-455F-B834-716FD7DC57C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Prescriptions</a:t>
          </a:r>
          <a:endParaRPr lang="en-US"/>
        </a:p>
      </dgm:t>
    </dgm:pt>
    <dgm:pt modelId="{4A3F1647-4B65-44CA-BD63-8CEDC2E0D9E2}" type="parTrans" cxnId="{91FAD600-FA38-413F-BFDB-3E58EDD7B64B}">
      <dgm:prSet/>
      <dgm:spPr/>
      <dgm:t>
        <a:bodyPr/>
        <a:lstStyle/>
        <a:p>
          <a:endParaRPr lang="en-US"/>
        </a:p>
      </dgm:t>
    </dgm:pt>
    <dgm:pt modelId="{65B6DCF8-E45B-4682-9658-227748F10435}" type="sibTrans" cxnId="{91FAD600-FA38-413F-BFDB-3E58EDD7B64B}">
      <dgm:prSet/>
      <dgm:spPr/>
      <dgm:t>
        <a:bodyPr/>
        <a:lstStyle/>
        <a:p>
          <a:endParaRPr lang="en-US"/>
        </a:p>
      </dgm:t>
    </dgm:pt>
    <dgm:pt modelId="{A854E3D1-D38A-43A6-AA6C-04527CC21FD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Care plans</a:t>
          </a:r>
          <a:endParaRPr lang="en-US"/>
        </a:p>
      </dgm:t>
    </dgm:pt>
    <dgm:pt modelId="{63369B54-F136-432C-8B10-1D8A769F45AD}" type="parTrans" cxnId="{CC8D1696-A5E3-4C17-A17E-F8DE4AF8C0B0}">
      <dgm:prSet/>
      <dgm:spPr/>
      <dgm:t>
        <a:bodyPr/>
        <a:lstStyle/>
        <a:p>
          <a:endParaRPr lang="en-US"/>
        </a:p>
      </dgm:t>
    </dgm:pt>
    <dgm:pt modelId="{7EC62785-AC08-45F2-AD4D-BD7BB3A31043}" type="sibTrans" cxnId="{CC8D1696-A5E3-4C17-A17E-F8DE4AF8C0B0}">
      <dgm:prSet/>
      <dgm:spPr/>
      <dgm:t>
        <a:bodyPr/>
        <a:lstStyle/>
        <a:p>
          <a:endParaRPr lang="en-US"/>
        </a:p>
      </dgm:t>
    </dgm:pt>
    <dgm:pt modelId="{61580995-5397-4BE4-9D2D-907403F7318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Relaying of information from one party to another</a:t>
          </a:r>
          <a:endParaRPr lang="en-US"/>
        </a:p>
      </dgm:t>
    </dgm:pt>
    <dgm:pt modelId="{D792CF74-026F-4897-B885-DBD06EDB8EA6}" type="parTrans" cxnId="{10B30C61-3E42-4E56-8A04-98804EFD50EB}">
      <dgm:prSet/>
      <dgm:spPr/>
      <dgm:t>
        <a:bodyPr/>
        <a:lstStyle/>
        <a:p>
          <a:endParaRPr lang="en-US"/>
        </a:p>
      </dgm:t>
    </dgm:pt>
    <dgm:pt modelId="{53BF94D2-1A96-4CF8-B41F-EC50FA518F26}" type="sibTrans" cxnId="{10B30C61-3E42-4E56-8A04-98804EFD50EB}">
      <dgm:prSet/>
      <dgm:spPr/>
      <dgm:t>
        <a:bodyPr/>
        <a:lstStyle/>
        <a:p>
          <a:endParaRPr lang="en-US"/>
        </a:p>
      </dgm:t>
    </dgm:pt>
    <dgm:pt modelId="{7A7A4DA4-FEE3-4BB1-ACD2-970A3CC5138C}" type="pres">
      <dgm:prSet presAssocID="{8E83BE0A-B50B-457D-8037-392908BC0396}" presName="root" presStyleCnt="0">
        <dgm:presLayoutVars>
          <dgm:dir/>
          <dgm:resizeHandles val="exact"/>
        </dgm:presLayoutVars>
      </dgm:prSet>
      <dgm:spPr/>
    </dgm:pt>
    <dgm:pt modelId="{544D72B4-E071-4677-82B2-DA77B80385E9}" type="pres">
      <dgm:prSet presAssocID="{C2E1AC12-5758-4EF5-95D6-CDB654553C62}" presName="compNode" presStyleCnt="0"/>
      <dgm:spPr/>
    </dgm:pt>
    <dgm:pt modelId="{B394B1DC-6D99-4E7A-A6EA-A82795E60BF1}" type="pres">
      <dgm:prSet presAssocID="{C2E1AC12-5758-4EF5-95D6-CDB654553C62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66FD0D18-338A-4D4A-A61A-BCBBC8A72CCD}" type="pres">
      <dgm:prSet presAssocID="{C2E1AC12-5758-4EF5-95D6-CDB654553C62}" presName="spaceRect" presStyleCnt="0"/>
      <dgm:spPr/>
    </dgm:pt>
    <dgm:pt modelId="{66034B79-E5C4-4523-97F6-2428C15923FB}" type="pres">
      <dgm:prSet presAssocID="{C2E1AC12-5758-4EF5-95D6-CDB654553C62}" presName="textRect" presStyleLbl="revTx" presStyleIdx="0" presStyleCnt="6">
        <dgm:presLayoutVars>
          <dgm:chMax val="1"/>
          <dgm:chPref val="1"/>
        </dgm:presLayoutVars>
      </dgm:prSet>
      <dgm:spPr/>
    </dgm:pt>
    <dgm:pt modelId="{2277CC5B-2E64-45CF-AC05-2625977CAA8B}" type="pres">
      <dgm:prSet presAssocID="{98E07BC8-BE87-4FF1-876A-23F600D2B2AA}" presName="sibTrans" presStyleCnt="0"/>
      <dgm:spPr/>
    </dgm:pt>
    <dgm:pt modelId="{7A887E78-9B8D-4486-AD5D-EBC0FF7E8473}" type="pres">
      <dgm:prSet presAssocID="{92DFB64A-47B7-4760-BCBE-78EE358CCE27}" presName="compNode" presStyleCnt="0"/>
      <dgm:spPr/>
    </dgm:pt>
    <dgm:pt modelId="{404A3D35-6E9D-44A2-A0C5-D284E2B56C99}" type="pres">
      <dgm:prSet presAssocID="{92DFB64A-47B7-4760-BCBE-78EE358CCE27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ilbox"/>
        </a:ext>
      </dgm:extLst>
    </dgm:pt>
    <dgm:pt modelId="{9C3FE212-2C0E-4E60-A4C8-84C55ECA6E32}" type="pres">
      <dgm:prSet presAssocID="{92DFB64A-47B7-4760-BCBE-78EE358CCE27}" presName="spaceRect" presStyleCnt="0"/>
      <dgm:spPr/>
    </dgm:pt>
    <dgm:pt modelId="{08B18EEE-29E5-4398-ACAF-E9D87737A717}" type="pres">
      <dgm:prSet presAssocID="{92DFB64A-47B7-4760-BCBE-78EE358CCE27}" presName="textRect" presStyleLbl="revTx" presStyleIdx="1" presStyleCnt="6">
        <dgm:presLayoutVars>
          <dgm:chMax val="1"/>
          <dgm:chPref val="1"/>
        </dgm:presLayoutVars>
      </dgm:prSet>
      <dgm:spPr/>
    </dgm:pt>
    <dgm:pt modelId="{4EAD5E41-E3F5-4846-80C7-D3A24BFD95A4}" type="pres">
      <dgm:prSet presAssocID="{39D1120E-9570-44A4-8BFB-325D9895803D}" presName="sibTrans" presStyleCnt="0"/>
      <dgm:spPr/>
    </dgm:pt>
    <dgm:pt modelId="{329AF2F9-37EB-4461-BB82-EEC7DFD14804}" type="pres">
      <dgm:prSet presAssocID="{F7141030-5D69-4DAB-A842-3013FA01C6D7}" presName="compNode" presStyleCnt="0"/>
      <dgm:spPr/>
    </dgm:pt>
    <dgm:pt modelId="{0D23F163-34FF-4742-B092-C4D6F0861329}" type="pres">
      <dgm:prSet presAssocID="{F7141030-5D69-4DAB-A842-3013FA01C6D7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6C7D335D-1241-481B-A5EF-97A861CF2872}" type="pres">
      <dgm:prSet presAssocID="{F7141030-5D69-4DAB-A842-3013FA01C6D7}" presName="spaceRect" presStyleCnt="0"/>
      <dgm:spPr/>
    </dgm:pt>
    <dgm:pt modelId="{C66BD39D-02C1-4117-B4DA-132BE9BB24F6}" type="pres">
      <dgm:prSet presAssocID="{F7141030-5D69-4DAB-A842-3013FA01C6D7}" presName="textRect" presStyleLbl="revTx" presStyleIdx="2" presStyleCnt="6">
        <dgm:presLayoutVars>
          <dgm:chMax val="1"/>
          <dgm:chPref val="1"/>
        </dgm:presLayoutVars>
      </dgm:prSet>
      <dgm:spPr/>
    </dgm:pt>
    <dgm:pt modelId="{42401EE9-56CB-46DF-9037-B3A84F8D71D5}" type="pres">
      <dgm:prSet presAssocID="{185345E0-F46C-468E-BB53-B37C5F1EF05C}" presName="sibTrans" presStyleCnt="0"/>
      <dgm:spPr/>
    </dgm:pt>
    <dgm:pt modelId="{E1A1ECB7-C30C-40A0-8279-7DF2E260491A}" type="pres">
      <dgm:prSet presAssocID="{522CD59F-58C0-455F-B834-716FD7DC57C7}" presName="compNode" presStyleCnt="0"/>
      <dgm:spPr/>
    </dgm:pt>
    <dgm:pt modelId="{555B0814-BE12-46E6-B86C-1F784D37BB35}" type="pres">
      <dgm:prSet presAssocID="{522CD59F-58C0-455F-B834-716FD7DC57C7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dicine"/>
        </a:ext>
      </dgm:extLst>
    </dgm:pt>
    <dgm:pt modelId="{EEE9C093-1AFA-4FC1-A5A0-000B85B6C127}" type="pres">
      <dgm:prSet presAssocID="{522CD59F-58C0-455F-B834-716FD7DC57C7}" presName="spaceRect" presStyleCnt="0"/>
      <dgm:spPr/>
    </dgm:pt>
    <dgm:pt modelId="{216ACE8A-2484-4ED2-AF82-513B37D947EB}" type="pres">
      <dgm:prSet presAssocID="{522CD59F-58C0-455F-B834-716FD7DC57C7}" presName="textRect" presStyleLbl="revTx" presStyleIdx="3" presStyleCnt="6">
        <dgm:presLayoutVars>
          <dgm:chMax val="1"/>
          <dgm:chPref val="1"/>
        </dgm:presLayoutVars>
      </dgm:prSet>
      <dgm:spPr/>
    </dgm:pt>
    <dgm:pt modelId="{D4D724CC-EFF6-4306-837E-9CF551BC14F4}" type="pres">
      <dgm:prSet presAssocID="{65B6DCF8-E45B-4682-9658-227748F10435}" presName="sibTrans" presStyleCnt="0"/>
      <dgm:spPr/>
    </dgm:pt>
    <dgm:pt modelId="{659DD1D6-95C5-431D-9438-262DF60B6D23}" type="pres">
      <dgm:prSet presAssocID="{A854E3D1-D38A-43A6-AA6C-04527CC21FD6}" presName="compNode" presStyleCnt="0"/>
      <dgm:spPr/>
    </dgm:pt>
    <dgm:pt modelId="{27DFF3BD-D49D-42B6-8E10-87F5D7801F7D}" type="pres">
      <dgm:prSet presAssocID="{A854E3D1-D38A-43A6-AA6C-04527CC21FD6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44E69A61-DC6B-4EBE-A8AC-E6E52CD4B72A}" type="pres">
      <dgm:prSet presAssocID="{A854E3D1-D38A-43A6-AA6C-04527CC21FD6}" presName="spaceRect" presStyleCnt="0"/>
      <dgm:spPr/>
    </dgm:pt>
    <dgm:pt modelId="{733EC69A-C348-4802-9FB9-AE1404329E90}" type="pres">
      <dgm:prSet presAssocID="{A854E3D1-D38A-43A6-AA6C-04527CC21FD6}" presName="textRect" presStyleLbl="revTx" presStyleIdx="4" presStyleCnt="6">
        <dgm:presLayoutVars>
          <dgm:chMax val="1"/>
          <dgm:chPref val="1"/>
        </dgm:presLayoutVars>
      </dgm:prSet>
      <dgm:spPr/>
    </dgm:pt>
    <dgm:pt modelId="{01ECFD32-9A6F-464B-8430-B77BD5302F74}" type="pres">
      <dgm:prSet presAssocID="{7EC62785-AC08-45F2-AD4D-BD7BB3A31043}" presName="sibTrans" presStyleCnt="0"/>
      <dgm:spPr/>
    </dgm:pt>
    <dgm:pt modelId="{F07EE8AB-E0E2-46F3-BEDE-93F669F672DD}" type="pres">
      <dgm:prSet presAssocID="{61580995-5397-4BE4-9D2D-907403F73185}" presName="compNode" presStyleCnt="0"/>
      <dgm:spPr/>
    </dgm:pt>
    <dgm:pt modelId="{E51E89FF-8AD0-4809-AB0C-0A0E6615265B}" type="pres">
      <dgm:prSet presAssocID="{61580995-5397-4BE4-9D2D-907403F73185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nvelope"/>
        </a:ext>
      </dgm:extLst>
    </dgm:pt>
    <dgm:pt modelId="{B54E2C31-95CF-42F9-8C5B-04920B355426}" type="pres">
      <dgm:prSet presAssocID="{61580995-5397-4BE4-9D2D-907403F73185}" presName="spaceRect" presStyleCnt="0"/>
      <dgm:spPr/>
    </dgm:pt>
    <dgm:pt modelId="{DADCDCCB-E143-4B6D-9828-3DD7A931888E}" type="pres">
      <dgm:prSet presAssocID="{61580995-5397-4BE4-9D2D-907403F73185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91FAD600-FA38-413F-BFDB-3E58EDD7B64B}" srcId="{8E83BE0A-B50B-457D-8037-392908BC0396}" destId="{522CD59F-58C0-455F-B834-716FD7DC57C7}" srcOrd="3" destOrd="0" parTransId="{4A3F1647-4B65-44CA-BD63-8CEDC2E0D9E2}" sibTransId="{65B6DCF8-E45B-4682-9658-227748F10435}"/>
    <dgm:cxn modelId="{CEA3FF09-F03B-4298-B387-9EE8C216C754}" srcId="{8E83BE0A-B50B-457D-8037-392908BC0396}" destId="{F7141030-5D69-4DAB-A842-3013FA01C6D7}" srcOrd="2" destOrd="0" parTransId="{1E2D03BC-2C19-48C5-9457-889FA01A43C1}" sibTransId="{185345E0-F46C-468E-BB53-B37C5F1EF05C}"/>
    <dgm:cxn modelId="{2779AA3C-DDFC-45A7-B30F-D7EA3084EF60}" type="presOf" srcId="{C2E1AC12-5758-4EF5-95D6-CDB654553C62}" destId="{66034B79-E5C4-4523-97F6-2428C15923FB}" srcOrd="0" destOrd="0" presId="urn:microsoft.com/office/officeart/2018/2/layout/IconLabelList"/>
    <dgm:cxn modelId="{D1337F3D-18ED-4F02-9715-0A188E37F323}" srcId="{8E83BE0A-B50B-457D-8037-392908BC0396}" destId="{C2E1AC12-5758-4EF5-95D6-CDB654553C62}" srcOrd="0" destOrd="0" parTransId="{4117CBF6-E670-471E-8933-9138A8B65933}" sibTransId="{98E07BC8-BE87-4FF1-876A-23F600D2B2AA}"/>
    <dgm:cxn modelId="{10B30C61-3E42-4E56-8A04-98804EFD50EB}" srcId="{8E83BE0A-B50B-457D-8037-392908BC0396}" destId="{61580995-5397-4BE4-9D2D-907403F73185}" srcOrd="5" destOrd="0" parTransId="{D792CF74-026F-4897-B885-DBD06EDB8EA6}" sibTransId="{53BF94D2-1A96-4CF8-B41F-EC50FA518F26}"/>
    <dgm:cxn modelId="{CC8D1696-A5E3-4C17-A17E-F8DE4AF8C0B0}" srcId="{8E83BE0A-B50B-457D-8037-392908BC0396}" destId="{A854E3D1-D38A-43A6-AA6C-04527CC21FD6}" srcOrd="4" destOrd="0" parTransId="{63369B54-F136-432C-8B10-1D8A769F45AD}" sibTransId="{7EC62785-AC08-45F2-AD4D-BD7BB3A31043}"/>
    <dgm:cxn modelId="{6750A599-630D-4EE6-937D-51E56C7BB062}" type="presOf" srcId="{92DFB64A-47B7-4760-BCBE-78EE358CCE27}" destId="{08B18EEE-29E5-4398-ACAF-E9D87737A717}" srcOrd="0" destOrd="0" presId="urn:microsoft.com/office/officeart/2018/2/layout/IconLabelList"/>
    <dgm:cxn modelId="{1453CCBE-A45D-48EA-8B5D-F97980E2A595}" type="presOf" srcId="{522CD59F-58C0-455F-B834-716FD7DC57C7}" destId="{216ACE8A-2484-4ED2-AF82-513B37D947EB}" srcOrd="0" destOrd="0" presId="urn:microsoft.com/office/officeart/2018/2/layout/IconLabelList"/>
    <dgm:cxn modelId="{8DDD1AC4-57DB-4ADA-8AA2-D1256877889E}" type="presOf" srcId="{F7141030-5D69-4DAB-A842-3013FA01C6D7}" destId="{C66BD39D-02C1-4117-B4DA-132BE9BB24F6}" srcOrd="0" destOrd="0" presId="urn:microsoft.com/office/officeart/2018/2/layout/IconLabelList"/>
    <dgm:cxn modelId="{499888C9-04B3-4DA1-8909-484B08CB48EF}" type="presOf" srcId="{A854E3D1-D38A-43A6-AA6C-04527CC21FD6}" destId="{733EC69A-C348-4802-9FB9-AE1404329E90}" srcOrd="0" destOrd="0" presId="urn:microsoft.com/office/officeart/2018/2/layout/IconLabelList"/>
    <dgm:cxn modelId="{878C9AD1-885D-4AEA-959C-F671469D3CA7}" type="presOf" srcId="{8E83BE0A-B50B-457D-8037-392908BC0396}" destId="{7A7A4DA4-FEE3-4BB1-ACD2-970A3CC5138C}" srcOrd="0" destOrd="0" presId="urn:microsoft.com/office/officeart/2018/2/layout/IconLabelList"/>
    <dgm:cxn modelId="{E9A232D7-4B5F-44F0-A383-7CBD84DFCC0D}" type="presOf" srcId="{61580995-5397-4BE4-9D2D-907403F73185}" destId="{DADCDCCB-E143-4B6D-9828-3DD7A931888E}" srcOrd="0" destOrd="0" presId="urn:microsoft.com/office/officeart/2018/2/layout/IconLabelList"/>
    <dgm:cxn modelId="{B7AA72FB-D995-47B6-BB96-968895DB057F}" srcId="{8E83BE0A-B50B-457D-8037-392908BC0396}" destId="{92DFB64A-47B7-4760-BCBE-78EE358CCE27}" srcOrd="1" destOrd="0" parTransId="{63AAEECB-0E9F-4854-9A7A-6E05B879BA2D}" sibTransId="{39D1120E-9570-44A4-8BFB-325D9895803D}"/>
    <dgm:cxn modelId="{D41B3C23-507D-4F68-8D4E-C25D3B64A0A6}" type="presParOf" srcId="{7A7A4DA4-FEE3-4BB1-ACD2-970A3CC5138C}" destId="{544D72B4-E071-4677-82B2-DA77B80385E9}" srcOrd="0" destOrd="0" presId="urn:microsoft.com/office/officeart/2018/2/layout/IconLabelList"/>
    <dgm:cxn modelId="{64FACEA3-88F6-4B58-B9F6-2A1F3D3729A3}" type="presParOf" srcId="{544D72B4-E071-4677-82B2-DA77B80385E9}" destId="{B394B1DC-6D99-4E7A-A6EA-A82795E60BF1}" srcOrd="0" destOrd="0" presId="urn:microsoft.com/office/officeart/2018/2/layout/IconLabelList"/>
    <dgm:cxn modelId="{43E7BB62-FD74-41BD-A644-D401AD5B42A4}" type="presParOf" srcId="{544D72B4-E071-4677-82B2-DA77B80385E9}" destId="{66FD0D18-338A-4D4A-A61A-BCBBC8A72CCD}" srcOrd="1" destOrd="0" presId="urn:microsoft.com/office/officeart/2018/2/layout/IconLabelList"/>
    <dgm:cxn modelId="{A7ED0AE5-81C1-4DA3-81D0-28B4F77637EB}" type="presParOf" srcId="{544D72B4-E071-4677-82B2-DA77B80385E9}" destId="{66034B79-E5C4-4523-97F6-2428C15923FB}" srcOrd="2" destOrd="0" presId="urn:microsoft.com/office/officeart/2018/2/layout/IconLabelList"/>
    <dgm:cxn modelId="{73FDDCF6-6FE6-442B-9318-152F59879409}" type="presParOf" srcId="{7A7A4DA4-FEE3-4BB1-ACD2-970A3CC5138C}" destId="{2277CC5B-2E64-45CF-AC05-2625977CAA8B}" srcOrd="1" destOrd="0" presId="urn:microsoft.com/office/officeart/2018/2/layout/IconLabelList"/>
    <dgm:cxn modelId="{E647975E-D55A-4C88-B1D0-AA7BD6621B0F}" type="presParOf" srcId="{7A7A4DA4-FEE3-4BB1-ACD2-970A3CC5138C}" destId="{7A887E78-9B8D-4486-AD5D-EBC0FF7E8473}" srcOrd="2" destOrd="0" presId="urn:microsoft.com/office/officeart/2018/2/layout/IconLabelList"/>
    <dgm:cxn modelId="{59A01765-73F2-49F8-B4D9-2FCDF41CB1F6}" type="presParOf" srcId="{7A887E78-9B8D-4486-AD5D-EBC0FF7E8473}" destId="{404A3D35-6E9D-44A2-A0C5-D284E2B56C99}" srcOrd="0" destOrd="0" presId="urn:microsoft.com/office/officeart/2018/2/layout/IconLabelList"/>
    <dgm:cxn modelId="{F866D465-719B-4CDD-A428-483172BC75FF}" type="presParOf" srcId="{7A887E78-9B8D-4486-AD5D-EBC0FF7E8473}" destId="{9C3FE212-2C0E-4E60-A4C8-84C55ECA6E32}" srcOrd="1" destOrd="0" presId="urn:microsoft.com/office/officeart/2018/2/layout/IconLabelList"/>
    <dgm:cxn modelId="{E7A28A4A-3FD7-4953-8A0C-08F9A533C149}" type="presParOf" srcId="{7A887E78-9B8D-4486-AD5D-EBC0FF7E8473}" destId="{08B18EEE-29E5-4398-ACAF-E9D87737A717}" srcOrd="2" destOrd="0" presId="urn:microsoft.com/office/officeart/2018/2/layout/IconLabelList"/>
    <dgm:cxn modelId="{B875BCCF-E002-43B4-BA04-5627B9D047B4}" type="presParOf" srcId="{7A7A4DA4-FEE3-4BB1-ACD2-970A3CC5138C}" destId="{4EAD5E41-E3F5-4846-80C7-D3A24BFD95A4}" srcOrd="3" destOrd="0" presId="urn:microsoft.com/office/officeart/2018/2/layout/IconLabelList"/>
    <dgm:cxn modelId="{3AC2E0C6-5E7B-4620-AF34-AD39B46FD19B}" type="presParOf" srcId="{7A7A4DA4-FEE3-4BB1-ACD2-970A3CC5138C}" destId="{329AF2F9-37EB-4461-BB82-EEC7DFD14804}" srcOrd="4" destOrd="0" presId="urn:microsoft.com/office/officeart/2018/2/layout/IconLabelList"/>
    <dgm:cxn modelId="{423101DA-5522-4D4E-B82C-406E77FCD014}" type="presParOf" srcId="{329AF2F9-37EB-4461-BB82-EEC7DFD14804}" destId="{0D23F163-34FF-4742-B092-C4D6F0861329}" srcOrd="0" destOrd="0" presId="urn:microsoft.com/office/officeart/2018/2/layout/IconLabelList"/>
    <dgm:cxn modelId="{23811AD0-466F-4572-9A54-629DFC2634AC}" type="presParOf" srcId="{329AF2F9-37EB-4461-BB82-EEC7DFD14804}" destId="{6C7D335D-1241-481B-A5EF-97A861CF2872}" srcOrd="1" destOrd="0" presId="urn:microsoft.com/office/officeart/2018/2/layout/IconLabelList"/>
    <dgm:cxn modelId="{26795379-CCB5-4A80-973F-C7FA879EC520}" type="presParOf" srcId="{329AF2F9-37EB-4461-BB82-EEC7DFD14804}" destId="{C66BD39D-02C1-4117-B4DA-132BE9BB24F6}" srcOrd="2" destOrd="0" presId="urn:microsoft.com/office/officeart/2018/2/layout/IconLabelList"/>
    <dgm:cxn modelId="{3C4ADC4E-EAA5-47A9-A0A7-866853281AD6}" type="presParOf" srcId="{7A7A4DA4-FEE3-4BB1-ACD2-970A3CC5138C}" destId="{42401EE9-56CB-46DF-9037-B3A84F8D71D5}" srcOrd="5" destOrd="0" presId="urn:microsoft.com/office/officeart/2018/2/layout/IconLabelList"/>
    <dgm:cxn modelId="{1583C38B-6904-4220-B1AD-C207949D1D8A}" type="presParOf" srcId="{7A7A4DA4-FEE3-4BB1-ACD2-970A3CC5138C}" destId="{E1A1ECB7-C30C-40A0-8279-7DF2E260491A}" srcOrd="6" destOrd="0" presId="urn:microsoft.com/office/officeart/2018/2/layout/IconLabelList"/>
    <dgm:cxn modelId="{95824612-7789-4FA8-A18E-7CCA9173471B}" type="presParOf" srcId="{E1A1ECB7-C30C-40A0-8279-7DF2E260491A}" destId="{555B0814-BE12-46E6-B86C-1F784D37BB35}" srcOrd="0" destOrd="0" presId="urn:microsoft.com/office/officeart/2018/2/layout/IconLabelList"/>
    <dgm:cxn modelId="{791A6AB7-1031-4424-8AC1-9A1F96F07F59}" type="presParOf" srcId="{E1A1ECB7-C30C-40A0-8279-7DF2E260491A}" destId="{EEE9C093-1AFA-4FC1-A5A0-000B85B6C127}" srcOrd="1" destOrd="0" presId="urn:microsoft.com/office/officeart/2018/2/layout/IconLabelList"/>
    <dgm:cxn modelId="{98A82FE3-0EBC-4134-A9D9-8488F91C0B66}" type="presParOf" srcId="{E1A1ECB7-C30C-40A0-8279-7DF2E260491A}" destId="{216ACE8A-2484-4ED2-AF82-513B37D947EB}" srcOrd="2" destOrd="0" presId="urn:microsoft.com/office/officeart/2018/2/layout/IconLabelList"/>
    <dgm:cxn modelId="{4F7214E0-25B5-4811-85C6-08C3BC8545FF}" type="presParOf" srcId="{7A7A4DA4-FEE3-4BB1-ACD2-970A3CC5138C}" destId="{D4D724CC-EFF6-4306-837E-9CF551BC14F4}" srcOrd="7" destOrd="0" presId="urn:microsoft.com/office/officeart/2018/2/layout/IconLabelList"/>
    <dgm:cxn modelId="{0E2EFC7C-D709-4FF1-B916-88492FACD0F3}" type="presParOf" srcId="{7A7A4DA4-FEE3-4BB1-ACD2-970A3CC5138C}" destId="{659DD1D6-95C5-431D-9438-262DF60B6D23}" srcOrd="8" destOrd="0" presId="urn:microsoft.com/office/officeart/2018/2/layout/IconLabelList"/>
    <dgm:cxn modelId="{C3E54980-5F85-4AF3-9E83-4D3527176C4C}" type="presParOf" srcId="{659DD1D6-95C5-431D-9438-262DF60B6D23}" destId="{27DFF3BD-D49D-42B6-8E10-87F5D7801F7D}" srcOrd="0" destOrd="0" presId="urn:microsoft.com/office/officeart/2018/2/layout/IconLabelList"/>
    <dgm:cxn modelId="{7DC39174-0C7D-44AC-9229-412E75D1DC20}" type="presParOf" srcId="{659DD1D6-95C5-431D-9438-262DF60B6D23}" destId="{44E69A61-DC6B-4EBE-A8AC-E6E52CD4B72A}" srcOrd="1" destOrd="0" presId="urn:microsoft.com/office/officeart/2018/2/layout/IconLabelList"/>
    <dgm:cxn modelId="{4D909716-5EF0-4558-90C5-A0EA5962D47F}" type="presParOf" srcId="{659DD1D6-95C5-431D-9438-262DF60B6D23}" destId="{733EC69A-C348-4802-9FB9-AE1404329E90}" srcOrd="2" destOrd="0" presId="urn:microsoft.com/office/officeart/2018/2/layout/IconLabelList"/>
    <dgm:cxn modelId="{80FEE2E7-4BF7-42BF-B7B4-55D8C5CD4C97}" type="presParOf" srcId="{7A7A4DA4-FEE3-4BB1-ACD2-970A3CC5138C}" destId="{01ECFD32-9A6F-464B-8430-B77BD5302F74}" srcOrd="9" destOrd="0" presId="urn:microsoft.com/office/officeart/2018/2/layout/IconLabelList"/>
    <dgm:cxn modelId="{AC7BD4E2-2688-4851-80BE-E3597CC4E22B}" type="presParOf" srcId="{7A7A4DA4-FEE3-4BB1-ACD2-970A3CC5138C}" destId="{F07EE8AB-E0E2-46F3-BEDE-93F669F672DD}" srcOrd="10" destOrd="0" presId="urn:microsoft.com/office/officeart/2018/2/layout/IconLabelList"/>
    <dgm:cxn modelId="{2FCA9D74-2686-4724-8925-CF0B1F4DBA81}" type="presParOf" srcId="{F07EE8AB-E0E2-46F3-BEDE-93F669F672DD}" destId="{E51E89FF-8AD0-4809-AB0C-0A0E6615265B}" srcOrd="0" destOrd="0" presId="urn:microsoft.com/office/officeart/2018/2/layout/IconLabelList"/>
    <dgm:cxn modelId="{13B3FE39-87F2-4A7C-8B96-046D97DDEE57}" type="presParOf" srcId="{F07EE8AB-E0E2-46F3-BEDE-93F669F672DD}" destId="{B54E2C31-95CF-42F9-8C5B-04920B355426}" srcOrd="1" destOrd="0" presId="urn:microsoft.com/office/officeart/2018/2/layout/IconLabelList"/>
    <dgm:cxn modelId="{3548181F-8D4E-43C7-9D76-645FCBD80846}" type="presParOf" srcId="{F07EE8AB-E0E2-46F3-BEDE-93F669F672DD}" destId="{DADCDCCB-E143-4B6D-9828-3DD7A931888E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102666-4960-4C19-9D12-D678B3C5CBC3}">
      <dsp:nvSpPr>
        <dsp:cNvPr id="0" name=""/>
        <dsp:cNvSpPr/>
      </dsp:nvSpPr>
      <dsp:spPr>
        <a:xfrm>
          <a:off x="0" y="40215"/>
          <a:ext cx="10058399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Types of Communication</a:t>
          </a:r>
          <a:endParaRPr lang="en-US" sz="2800" kern="1200"/>
        </a:p>
      </dsp:txBody>
      <dsp:txXfrm>
        <a:off x="32784" y="72999"/>
        <a:ext cx="9992831" cy="606012"/>
      </dsp:txXfrm>
    </dsp:sp>
    <dsp:sp modelId="{AF3E61A0-3A64-4417-A677-A4971A715370}">
      <dsp:nvSpPr>
        <dsp:cNvPr id="0" name=""/>
        <dsp:cNvSpPr/>
      </dsp:nvSpPr>
      <dsp:spPr>
        <a:xfrm>
          <a:off x="0" y="792435"/>
          <a:ext cx="10058399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Transactional Model of Communication</a:t>
          </a:r>
          <a:endParaRPr lang="en-US" sz="2800" kern="1200"/>
        </a:p>
      </dsp:txBody>
      <dsp:txXfrm>
        <a:off x="32784" y="825219"/>
        <a:ext cx="9992831" cy="606012"/>
      </dsp:txXfrm>
    </dsp:sp>
    <dsp:sp modelId="{D94DB43D-CCEB-46C7-BC0C-BDBCE8FFBC63}">
      <dsp:nvSpPr>
        <dsp:cNvPr id="0" name=""/>
        <dsp:cNvSpPr/>
      </dsp:nvSpPr>
      <dsp:spPr>
        <a:xfrm>
          <a:off x="0" y="1544655"/>
          <a:ext cx="10058399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Relevance of Effective Communication</a:t>
          </a:r>
          <a:endParaRPr lang="en-US" sz="2800" kern="1200" dirty="0"/>
        </a:p>
      </dsp:txBody>
      <dsp:txXfrm>
        <a:off x="32784" y="1577439"/>
        <a:ext cx="9992831" cy="606012"/>
      </dsp:txXfrm>
    </dsp:sp>
    <dsp:sp modelId="{327C9180-7A38-4571-B08A-486030752D0C}">
      <dsp:nvSpPr>
        <dsp:cNvPr id="0" name=""/>
        <dsp:cNvSpPr/>
      </dsp:nvSpPr>
      <dsp:spPr>
        <a:xfrm>
          <a:off x="0" y="2296875"/>
          <a:ext cx="10058399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Miscommunication</a:t>
          </a:r>
          <a:endParaRPr lang="en-US" sz="2800" kern="1200"/>
        </a:p>
      </dsp:txBody>
      <dsp:txXfrm>
        <a:off x="32784" y="2329659"/>
        <a:ext cx="9992831" cy="606012"/>
      </dsp:txXfrm>
    </dsp:sp>
    <dsp:sp modelId="{AF59C270-6580-4D5F-B21C-119CF80A21F9}">
      <dsp:nvSpPr>
        <dsp:cNvPr id="0" name=""/>
        <dsp:cNvSpPr/>
      </dsp:nvSpPr>
      <dsp:spPr>
        <a:xfrm>
          <a:off x="0" y="3049095"/>
          <a:ext cx="10058399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Health Passport</a:t>
          </a:r>
          <a:endParaRPr lang="en-US" sz="2800" kern="1200"/>
        </a:p>
      </dsp:txBody>
      <dsp:txXfrm>
        <a:off x="32784" y="3081879"/>
        <a:ext cx="9992831" cy="6060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94B1DC-6D99-4E7A-A6EA-A82795E60BF1}">
      <dsp:nvSpPr>
        <dsp:cNvPr id="0" name=""/>
        <dsp:cNvSpPr/>
      </dsp:nvSpPr>
      <dsp:spPr>
        <a:xfrm>
          <a:off x="983678" y="256276"/>
          <a:ext cx="645468" cy="64546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034B79-E5C4-4523-97F6-2428C15923FB}">
      <dsp:nvSpPr>
        <dsp:cNvPr id="0" name=""/>
        <dsp:cNvSpPr/>
      </dsp:nvSpPr>
      <dsp:spPr>
        <a:xfrm>
          <a:off x="589224" y="1127398"/>
          <a:ext cx="1434374" cy="573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Verbal and non-verbal</a:t>
          </a:r>
          <a:endParaRPr lang="en-US" sz="1200" kern="1200" dirty="0"/>
        </a:p>
      </dsp:txBody>
      <dsp:txXfrm>
        <a:off x="589224" y="1127398"/>
        <a:ext cx="1434374" cy="573750"/>
      </dsp:txXfrm>
    </dsp:sp>
    <dsp:sp modelId="{404A3D35-6E9D-44A2-A0C5-D284E2B56C99}">
      <dsp:nvSpPr>
        <dsp:cNvPr id="0" name=""/>
        <dsp:cNvSpPr/>
      </dsp:nvSpPr>
      <dsp:spPr>
        <a:xfrm>
          <a:off x="2669068" y="256276"/>
          <a:ext cx="645468" cy="64546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B18EEE-29E5-4398-ACAF-E9D87737A717}">
      <dsp:nvSpPr>
        <dsp:cNvPr id="0" name=""/>
        <dsp:cNvSpPr/>
      </dsp:nvSpPr>
      <dsp:spPr>
        <a:xfrm>
          <a:off x="2274615" y="1127398"/>
          <a:ext cx="1434374" cy="573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Letters/emails </a:t>
          </a:r>
          <a:endParaRPr lang="en-US" sz="1200" kern="1200"/>
        </a:p>
      </dsp:txBody>
      <dsp:txXfrm>
        <a:off x="2274615" y="1127398"/>
        <a:ext cx="1434374" cy="573750"/>
      </dsp:txXfrm>
    </dsp:sp>
    <dsp:sp modelId="{0D23F163-34FF-4742-B092-C4D6F0861329}">
      <dsp:nvSpPr>
        <dsp:cNvPr id="0" name=""/>
        <dsp:cNvSpPr/>
      </dsp:nvSpPr>
      <dsp:spPr>
        <a:xfrm>
          <a:off x="4354459" y="256276"/>
          <a:ext cx="645468" cy="64546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6BD39D-02C1-4117-B4DA-132BE9BB24F6}">
      <dsp:nvSpPr>
        <dsp:cNvPr id="0" name=""/>
        <dsp:cNvSpPr/>
      </dsp:nvSpPr>
      <dsp:spPr>
        <a:xfrm>
          <a:off x="3960006" y="1127398"/>
          <a:ext cx="1434374" cy="573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Appointments</a:t>
          </a:r>
          <a:endParaRPr lang="en-US" sz="1200" kern="1200"/>
        </a:p>
      </dsp:txBody>
      <dsp:txXfrm>
        <a:off x="3960006" y="1127398"/>
        <a:ext cx="1434374" cy="573750"/>
      </dsp:txXfrm>
    </dsp:sp>
    <dsp:sp modelId="{555B0814-BE12-46E6-B86C-1F784D37BB35}">
      <dsp:nvSpPr>
        <dsp:cNvPr id="0" name=""/>
        <dsp:cNvSpPr/>
      </dsp:nvSpPr>
      <dsp:spPr>
        <a:xfrm>
          <a:off x="983678" y="2059742"/>
          <a:ext cx="645468" cy="64546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6ACE8A-2484-4ED2-AF82-513B37D947EB}">
      <dsp:nvSpPr>
        <dsp:cNvPr id="0" name=""/>
        <dsp:cNvSpPr/>
      </dsp:nvSpPr>
      <dsp:spPr>
        <a:xfrm>
          <a:off x="589224" y="2930864"/>
          <a:ext cx="1434374" cy="573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Prescriptions</a:t>
          </a:r>
          <a:endParaRPr lang="en-US" sz="1200" kern="1200"/>
        </a:p>
      </dsp:txBody>
      <dsp:txXfrm>
        <a:off x="589224" y="2930864"/>
        <a:ext cx="1434374" cy="573750"/>
      </dsp:txXfrm>
    </dsp:sp>
    <dsp:sp modelId="{27DFF3BD-D49D-42B6-8E10-87F5D7801F7D}">
      <dsp:nvSpPr>
        <dsp:cNvPr id="0" name=""/>
        <dsp:cNvSpPr/>
      </dsp:nvSpPr>
      <dsp:spPr>
        <a:xfrm>
          <a:off x="2669068" y="2059742"/>
          <a:ext cx="645468" cy="64546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3EC69A-C348-4802-9FB9-AE1404329E90}">
      <dsp:nvSpPr>
        <dsp:cNvPr id="0" name=""/>
        <dsp:cNvSpPr/>
      </dsp:nvSpPr>
      <dsp:spPr>
        <a:xfrm>
          <a:off x="2274615" y="2930864"/>
          <a:ext cx="1434374" cy="573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Care plans</a:t>
          </a:r>
          <a:endParaRPr lang="en-US" sz="1200" kern="1200"/>
        </a:p>
      </dsp:txBody>
      <dsp:txXfrm>
        <a:off x="2274615" y="2930864"/>
        <a:ext cx="1434374" cy="573750"/>
      </dsp:txXfrm>
    </dsp:sp>
    <dsp:sp modelId="{E51E89FF-8AD0-4809-AB0C-0A0E6615265B}">
      <dsp:nvSpPr>
        <dsp:cNvPr id="0" name=""/>
        <dsp:cNvSpPr/>
      </dsp:nvSpPr>
      <dsp:spPr>
        <a:xfrm>
          <a:off x="4354459" y="2059742"/>
          <a:ext cx="645468" cy="645468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DCDCCB-E143-4B6D-9828-3DD7A931888E}">
      <dsp:nvSpPr>
        <dsp:cNvPr id="0" name=""/>
        <dsp:cNvSpPr/>
      </dsp:nvSpPr>
      <dsp:spPr>
        <a:xfrm>
          <a:off x="3960006" y="2930864"/>
          <a:ext cx="1434374" cy="573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Relaying of information from one party to another</a:t>
          </a:r>
          <a:endParaRPr lang="en-US" sz="1200" kern="1200"/>
        </a:p>
      </dsp:txBody>
      <dsp:txXfrm>
        <a:off x="3960006" y="2930864"/>
        <a:ext cx="1434374" cy="5737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3/9/2023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6331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3/9/2023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9262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3/9/2023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037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3/9/2023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5153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3/9/2023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5519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3/9/2023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57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3/9/2023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2070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3/9/2023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3214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3/9/2023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8244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3/9/2023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7198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3/9/2023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9805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3/9/2023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6379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0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biznewske.com/barnlund-transactional-model-of-communication/" TargetMode="External"/><Relationship Id="rId2" Type="http://schemas.openxmlformats.org/officeDocument/2006/relationships/hyperlink" Target="https://d1wqtxts1xzle7.cloudfront.net/56694648/FINANCE-17-with-cover-page-v2.pdf?Expires=1668810469&amp;Signature=EazOcekHYb0uu0eHRFW4kbN5gJunppV4ErAtiyJBDHt1MWkP29n7Tp-MwgA8uUHKGhEKxDvWpmenbvuo7cOgNl6RjBBYTDA2pu9BCRHQwgZUykaDdbluEXZ3zIocXhb1c9PuJivDSwXuARkM4ZZSGOTM-slSHzANg5ykPQWjgv62H4yrTDY-1Wtuiz0j8feGZBqU4FUcuzuzgZzLaM5ooBvbETG6wHUPw4tsfoxEEGLoZnMcewa3lMyYIw-zWm9zzaEwoIIpw8n-Q97Dlc69tv3Fis3izjfvg4eWiUhk65PgtJbIHeB~~Iqx0P08vEZDy167kPz7ArgKiATiHrUEJA__&amp;Key-Pair-Id=APKAJLOHF5GGSLRBV4Z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limb.pcc.edu/blog/the-7-benefits-of-effective-communication-in-personal-and-professional-settings#:~:text=The%207%20Benefits%20of%20Effective%20Communication%20in%20Personal,productivity%20...%207%207.%20Promotes%20team%20building%20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limb.pcc.edu/blog/the-7-benefits-of-effective-communication-in-personal-and-professional-settings#:~:text=The%207%20Benefits%20of%20Effective%20Communication%20in%20Personal,productivity%20...%207%207.%20Promotes%20team%20building%20" TargetMode="External"/><Relationship Id="rId2" Type="http://schemas.openxmlformats.org/officeDocument/2006/relationships/hyperlink" Target="https://doi.org/10.1186/s12913-020-05366-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1BF315-828F-5C5B-E7FC-89EC0F883F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60" y="639097"/>
            <a:ext cx="7081519" cy="3686015"/>
          </a:xfrm>
        </p:spPr>
        <p:txBody>
          <a:bodyPr>
            <a:normAutofit fontScale="90000"/>
          </a:bodyPr>
          <a:lstStyle/>
          <a:p>
            <a:r>
              <a:rPr lang="en-GB" sz="7400" dirty="0">
                <a:solidFill>
                  <a:schemeClr val="accent1">
                    <a:lumMod val="75000"/>
                  </a:schemeClr>
                </a:solidFill>
                <a:latin typeface="Amasis MT Pro Black" panose="02040A04050005020304" pitchFamily="18" charset="0"/>
              </a:rPr>
              <a:t>Communication within Health and Social Care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5AF99C-2C72-D24A-84BC-C9F4F6751E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2899" y="4672739"/>
            <a:ext cx="6269347" cy="1021498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Halima Bibi</a:t>
            </a:r>
          </a:p>
          <a:p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2129612</a:t>
            </a:r>
          </a:p>
          <a:p>
            <a:endParaRPr lang="en-GB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44179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Top shot of a representation of networks with stick figures.">
            <a:extLst>
              <a:ext uri="{FF2B5EF4-FFF2-40B4-BE49-F238E27FC236}">
                <a16:creationId xmlns:a16="http://schemas.microsoft.com/office/drawing/2014/main" id="{FA290105-880B-E1BB-33A4-1525F4ADD9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355" r="15698"/>
          <a:stretch/>
        </p:blipFill>
        <p:spPr>
          <a:xfrm>
            <a:off x="7556686" y="1"/>
            <a:ext cx="463531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1880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DFD0C-902C-FD9E-1DCC-E205650D1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Aim</a:t>
            </a:r>
            <a:br>
              <a:rPr lang="en-GB"/>
            </a:br>
            <a:endParaRPr lang="en-GB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D7E4BC6-B784-3161-F8C8-B95327D995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2244403"/>
              </p:ext>
            </p:extLst>
          </p:nvPr>
        </p:nvGraphicFramePr>
        <p:xfrm>
          <a:off x="1097280" y="2108201"/>
          <a:ext cx="10058400" cy="37608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71204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4">
            <a:extLst>
              <a:ext uri="{FF2B5EF4-FFF2-40B4-BE49-F238E27FC236}">
                <a16:creationId xmlns:a16="http://schemas.microsoft.com/office/drawing/2014/main" id="{67B74F2B-9534-4540-96B0-5C8E958B9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A2630A-4906-2F53-9734-18823D8DD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074" y="286603"/>
            <a:ext cx="5983605" cy="1450757"/>
          </a:xfrm>
        </p:spPr>
        <p:txBody>
          <a:bodyPr>
            <a:normAutofit/>
          </a:bodyPr>
          <a:lstStyle/>
          <a:p>
            <a:r>
              <a:rPr lang="en-GB" dirty="0">
                <a:latin typeface="+mn-lt"/>
              </a:rPr>
              <a:t>What is communication?</a:t>
            </a:r>
          </a:p>
        </p:txBody>
      </p:sp>
      <p:pic>
        <p:nvPicPr>
          <p:cNvPr id="5" name="Picture 4" descr="Person holding mouse">
            <a:extLst>
              <a:ext uri="{FF2B5EF4-FFF2-40B4-BE49-F238E27FC236}">
                <a16:creationId xmlns:a16="http://schemas.microsoft.com/office/drawing/2014/main" id="{02CAF867-6ED2-8DAC-5548-A928DD95D8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401" r="24836"/>
          <a:stretch/>
        </p:blipFill>
        <p:spPr>
          <a:xfrm>
            <a:off x="20" y="10"/>
            <a:ext cx="4580077" cy="6400784"/>
          </a:xfrm>
          <a:prstGeom prst="rect">
            <a:avLst/>
          </a:prstGeom>
        </p:spPr>
      </p:pic>
      <p:cxnSp>
        <p:nvCxnSpPr>
          <p:cNvPr id="31" name="!!Straight Connector">
            <a:extLst>
              <a:ext uri="{FF2B5EF4-FFF2-40B4-BE49-F238E27FC236}">
                <a16:creationId xmlns:a16="http://schemas.microsoft.com/office/drawing/2014/main" id="{33BECB2B-2CFA-412C-880F-C4B609749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42903" y="1917852"/>
            <a:ext cx="59436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3" name="Content Placeholder 2">
            <a:extLst>
              <a:ext uri="{FF2B5EF4-FFF2-40B4-BE49-F238E27FC236}">
                <a16:creationId xmlns:a16="http://schemas.microsoft.com/office/drawing/2014/main" id="{296B8E69-9832-3E1D-0B7B-FA988F28AE5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7018120"/>
              </p:ext>
            </p:extLst>
          </p:nvPr>
        </p:nvGraphicFramePr>
        <p:xfrm>
          <a:off x="5183211" y="2278881"/>
          <a:ext cx="5983606" cy="37608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9" name="Rectangle 28">
            <a:extLst>
              <a:ext uri="{FF2B5EF4-FFF2-40B4-BE49-F238E27FC236}">
                <a16:creationId xmlns:a16="http://schemas.microsoft.com/office/drawing/2014/main" id="{C1B60310-C5C3-46A0-A452-2A0B008434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059C81-8E1A-F013-8783-866CE9949050}"/>
              </a:ext>
            </a:extLst>
          </p:cNvPr>
          <p:cNvSpPr txBox="1"/>
          <p:nvPr/>
        </p:nvSpPr>
        <p:spPr>
          <a:xfrm>
            <a:off x="8971280" y="5821680"/>
            <a:ext cx="21031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(Azam, 2010) </a:t>
            </a:r>
          </a:p>
        </p:txBody>
      </p:sp>
    </p:spTree>
    <p:extLst>
      <p:ext uri="{BB962C8B-B14F-4D97-AF65-F5344CB8AC3E}">
        <p14:creationId xmlns:p14="http://schemas.microsoft.com/office/powerpoint/2010/main" val="1401350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AB6E427-3F73-4C06-A5D5-AE52C3883B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8C9BDAA-0390-4B39-9B5C-BC95E5120D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9919" cy="6858000"/>
          </a:xfrm>
          <a:prstGeom prst="rect">
            <a:avLst/>
          </a:prstGeom>
          <a:solidFill>
            <a:srgbClr val="5B6C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9A2FA4-F537-376B-9C43-2C0EA938F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370" y="516836"/>
            <a:ext cx="3084844" cy="1961086"/>
          </a:xfrm>
        </p:spPr>
        <p:txBody>
          <a:bodyPr>
            <a:normAutofit/>
          </a:bodyPr>
          <a:lstStyle/>
          <a:p>
            <a:r>
              <a:rPr lang="en-GB" sz="3400">
                <a:solidFill>
                  <a:srgbClr val="FFFFFF"/>
                </a:solidFill>
              </a:rPr>
              <a:t>Transactional Model of Communication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04A321A-A039-4720-87B4-66A4210E0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1752" y="2638787"/>
            <a:ext cx="27432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B73FD-7F2C-F186-EAE4-05951A09F0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389" y="2729133"/>
            <a:ext cx="2873382" cy="310270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1800" dirty="0" err="1">
                <a:solidFill>
                  <a:srgbClr val="FFFFFF"/>
                </a:solidFill>
              </a:rPr>
              <a:t>Barnlund</a:t>
            </a:r>
            <a:r>
              <a:rPr lang="en-GB" sz="1800" dirty="0">
                <a:solidFill>
                  <a:srgbClr val="FFFFFF"/>
                </a:solidFill>
              </a:rPr>
              <a:t> Transactional Model of Communication (2003), proposes:</a:t>
            </a:r>
          </a:p>
          <a:p>
            <a:r>
              <a:rPr lang="en-GB" sz="1800" dirty="0">
                <a:solidFill>
                  <a:srgbClr val="FFFFFF"/>
                </a:solidFill>
              </a:rPr>
              <a:t> Communication is fluid, messages are sent and received continuously and are reciprocal.</a:t>
            </a:r>
          </a:p>
          <a:p>
            <a:r>
              <a:rPr lang="en-GB" sz="1800" dirty="0">
                <a:solidFill>
                  <a:srgbClr val="FFFFFF"/>
                </a:solidFill>
              </a:rPr>
              <a:t>Feedback is constant.</a:t>
            </a:r>
          </a:p>
          <a:p>
            <a:r>
              <a:rPr lang="en-GB" sz="1800" dirty="0">
                <a:solidFill>
                  <a:srgbClr val="FFFFFF"/>
                </a:solidFill>
              </a:rPr>
              <a:t>Noise are barriers to communication.</a:t>
            </a:r>
          </a:p>
          <a:p>
            <a:pPr lvl="2"/>
            <a:endParaRPr lang="en-GB" sz="1200" dirty="0">
              <a:solidFill>
                <a:srgbClr val="FFFFFF"/>
              </a:solidFill>
            </a:endParaRPr>
          </a:p>
          <a:p>
            <a:endParaRPr lang="en-GB" sz="1800" dirty="0">
              <a:solidFill>
                <a:srgbClr val="FFFFFF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AC58F9-BF43-C082-5512-31B110FDC1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2017" y="939202"/>
            <a:ext cx="6798082" cy="497959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26557F6-CB12-A8C8-7A25-E72231D26715}"/>
              </a:ext>
            </a:extLst>
          </p:cNvPr>
          <p:cNvSpPr txBox="1"/>
          <p:nvPr/>
        </p:nvSpPr>
        <p:spPr>
          <a:xfrm>
            <a:off x="8229600" y="6278880"/>
            <a:ext cx="350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(Biznews,2023)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8E2F121-34BD-D4D7-A4B2-FE53089BBD1F}"/>
              </a:ext>
            </a:extLst>
          </p:cNvPr>
          <p:cNvSpPr txBox="1"/>
          <p:nvPr/>
        </p:nvSpPr>
        <p:spPr>
          <a:xfrm>
            <a:off x="1302331" y="5549465"/>
            <a:ext cx="2123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(Mims et al.,2019)</a:t>
            </a:r>
          </a:p>
        </p:txBody>
      </p:sp>
    </p:spTree>
    <p:extLst>
      <p:ext uri="{BB962C8B-B14F-4D97-AF65-F5344CB8AC3E}">
        <p14:creationId xmlns:p14="http://schemas.microsoft.com/office/powerpoint/2010/main" val="547665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67B74F2B-9534-4540-96B0-5C8E958B9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02B860-6122-5ABA-312C-CFF92871F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074" y="286603"/>
            <a:ext cx="5983605" cy="1450757"/>
          </a:xfrm>
        </p:spPr>
        <p:txBody>
          <a:bodyPr>
            <a:normAutofit/>
          </a:bodyPr>
          <a:lstStyle/>
          <a:p>
            <a:r>
              <a:rPr lang="en-GB" dirty="0"/>
              <a:t>Relevance of Effective Communication</a:t>
            </a:r>
          </a:p>
        </p:txBody>
      </p:sp>
      <p:pic>
        <p:nvPicPr>
          <p:cNvPr id="5" name="Picture 4" descr="White puzzle with one red piece">
            <a:extLst>
              <a:ext uri="{FF2B5EF4-FFF2-40B4-BE49-F238E27FC236}">
                <a16:creationId xmlns:a16="http://schemas.microsoft.com/office/drawing/2014/main" id="{FB9CD1BF-3C9E-9466-B0FC-FA88531A92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999" r="30435"/>
          <a:stretch/>
        </p:blipFill>
        <p:spPr>
          <a:xfrm>
            <a:off x="20" y="10"/>
            <a:ext cx="4580077" cy="6857990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3BECB2B-2CFA-412C-880F-C4B609749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42903" y="1917852"/>
            <a:ext cx="59436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2512A0-F345-020D-494E-31B51605CF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2074" y="2108201"/>
            <a:ext cx="5983606" cy="3760891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Bridges the gap between care providers and service users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Builds trust between colleagues and service users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Ensures all parties have the relevant information needed to optimize care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Enables the facilitation of the best outcome for the service user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Communicate with empathy, remaining professional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FA8712-99AF-87FB-80CD-F99C565E7829}"/>
              </a:ext>
            </a:extLst>
          </p:cNvPr>
          <p:cNvSpPr txBox="1"/>
          <p:nvPr/>
        </p:nvSpPr>
        <p:spPr>
          <a:xfrm>
            <a:off x="7437463" y="5690108"/>
            <a:ext cx="3749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(Portland Community College, 2016)</a:t>
            </a:r>
          </a:p>
        </p:txBody>
      </p:sp>
    </p:spTree>
    <p:extLst>
      <p:ext uri="{BB962C8B-B14F-4D97-AF65-F5344CB8AC3E}">
        <p14:creationId xmlns:p14="http://schemas.microsoft.com/office/powerpoint/2010/main" val="41860239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67B74F2B-9534-4540-96B0-5C8E958B9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BC3A06-6974-D138-EFCF-DA928D134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074" y="286603"/>
            <a:ext cx="5983605" cy="145075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Misscommunication</a:t>
            </a:r>
          </a:p>
        </p:txBody>
      </p:sp>
      <p:pic>
        <p:nvPicPr>
          <p:cNvPr id="5" name="Picture 4" descr="Large skydiving group mid-air">
            <a:extLst>
              <a:ext uri="{FF2B5EF4-FFF2-40B4-BE49-F238E27FC236}">
                <a16:creationId xmlns:a16="http://schemas.microsoft.com/office/drawing/2014/main" id="{499DBDEC-F566-16C8-4737-7C8D234DF0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294" r="27294"/>
          <a:stretch/>
        </p:blipFill>
        <p:spPr>
          <a:xfrm>
            <a:off x="20" y="10"/>
            <a:ext cx="4580077" cy="6857990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3BECB2B-2CFA-412C-880F-C4B609749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42903" y="1917852"/>
            <a:ext cx="59436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354073-0396-D47F-C595-AEA0D3AD7D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2074" y="2108201"/>
            <a:ext cx="5983606" cy="376089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cap="all" spc="200" dirty="0"/>
              <a:t>When things go wrong…</a:t>
            </a:r>
          </a:p>
          <a:p>
            <a:pPr marL="0" indent="0">
              <a:buNone/>
            </a:pPr>
            <a:r>
              <a:rPr lang="en-US" cap="all" spc="200" dirty="0"/>
              <a:t>Use the </a:t>
            </a:r>
            <a:r>
              <a:rPr lang="en-US" cap="all" spc="200" dirty="0" err="1"/>
              <a:t>aacs</a:t>
            </a:r>
            <a:r>
              <a:rPr lang="en-US" cap="all" spc="200" dirty="0"/>
              <a:t> framework</a:t>
            </a:r>
          </a:p>
          <a:p>
            <a:pPr marL="457200" indent="-457200">
              <a:buFont typeface="+mj-lt"/>
              <a:buAutoNum type="arabicPeriod"/>
            </a:pPr>
            <a:r>
              <a:rPr lang="en-US" cap="all" spc="200" dirty="0"/>
              <a:t>Acknowledge</a:t>
            </a:r>
          </a:p>
          <a:p>
            <a:pPr marL="457200" indent="-457200">
              <a:buFont typeface="+mj-lt"/>
              <a:buAutoNum type="arabicPeriod"/>
            </a:pPr>
            <a:r>
              <a:rPr lang="en-US" cap="all" spc="200" dirty="0" err="1"/>
              <a:t>Analyse</a:t>
            </a:r>
            <a:endParaRPr lang="en-US" cap="all" spc="200" dirty="0"/>
          </a:p>
          <a:p>
            <a:pPr marL="457200" indent="-457200">
              <a:buFont typeface="+mj-lt"/>
              <a:buAutoNum type="arabicPeriod"/>
            </a:pPr>
            <a:r>
              <a:rPr lang="en-US" cap="all" spc="200" dirty="0"/>
              <a:t>Consequences</a:t>
            </a:r>
          </a:p>
          <a:p>
            <a:pPr marL="457200" indent="-457200">
              <a:buFont typeface="+mj-lt"/>
              <a:buAutoNum type="arabicPeriod"/>
            </a:pPr>
            <a:r>
              <a:rPr lang="en-US" cap="all" spc="200" dirty="0"/>
              <a:t>solution</a:t>
            </a:r>
          </a:p>
          <a:p>
            <a:pPr marL="0" indent="0">
              <a:buNone/>
            </a:pPr>
            <a:endParaRPr lang="en-US" cap="all" spc="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BA3E32-6AC0-5FB3-5017-ABA5DD9B2FA9}"/>
              </a:ext>
            </a:extLst>
          </p:cNvPr>
          <p:cNvSpPr txBox="1"/>
          <p:nvPr/>
        </p:nvSpPr>
        <p:spPr>
          <a:xfrm>
            <a:off x="8950960" y="5750560"/>
            <a:ext cx="3108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(</a:t>
            </a:r>
            <a:r>
              <a:rPr lang="en-GB" dirty="0" err="1"/>
              <a:t>Frohmon</a:t>
            </a:r>
            <a:r>
              <a:rPr lang="en-GB" dirty="0"/>
              <a:t> and Lupton,2020)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142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9E3965E-AC41-4711-9D10-E25ABB132D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F5DC8C3-BA5F-4EED-BB9A-A14272BD82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E50519-474D-A9A7-456E-BFB80C9B7F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9499" y="571044"/>
            <a:ext cx="6254762" cy="795167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Amasis MT Pro Black" panose="02040A04050005020304" pitchFamily="18" charset="0"/>
              </a:rPr>
              <a:t>Health Passport</a:t>
            </a:r>
          </a:p>
        </p:txBody>
      </p:sp>
      <p:pic>
        <p:nvPicPr>
          <p:cNvPr id="5" name="Picture 4" descr="Stethoscope on white background">
            <a:extLst>
              <a:ext uri="{FF2B5EF4-FFF2-40B4-BE49-F238E27FC236}">
                <a16:creationId xmlns:a16="http://schemas.microsoft.com/office/drawing/2014/main" id="{59990F82-581C-B456-852F-6C0E5817D7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" r="52021"/>
          <a:stretch/>
        </p:blipFill>
        <p:spPr>
          <a:xfrm>
            <a:off x="-1" y="2"/>
            <a:ext cx="4635315" cy="6400798"/>
          </a:xfrm>
          <a:prstGeom prst="rect">
            <a:avLst/>
          </a:prstGeom>
        </p:spPr>
      </p:pic>
      <p:cxnSp>
        <p:nvCxnSpPr>
          <p:cNvPr id="26" name="!!Straight Connector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B0A5E7FB-1FB5-4C57-9C8C-70E550767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B5FFB9-4951-59D5-A453-2440E76C5068}"/>
              </a:ext>
            </a:extLst>
          </p:cNvPr>
          <p:cNvSpPr txBox="1"/>
          <p:nvPr/>
        </p:nvSpPr>
        <p:spPr>
          <a:xfrm>
            <a:off x="4958597" y="1992559"/>
            <a:ext cx="58549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Ideal for people with multiple health problems</a:t>
            </a:r>
          </a:p>
          <a:p>
            <a:r>
              <a:rPr lang="en-GB" dirty="0"/>
              <a:t>People with Dementia may have several other health issues</a:t>
            </a:r>
          </a:p>
          <a:p>
            <a:r>
              <a:rPr lang="en-GB" dirty="0"/>
              <a:t>As Dementia worsens, they may be unable to communicate their needs</a:t>
            </a:r>
          </a:p>
          <a:p>
            <a:r>
              <a:rPr lang="en-GB" dirty="0"/>
              <a:t>Health Passports may be a solution by:</a:t>
            </a:r>
          </a:p>
          <a:p>
            <a:r>
              <a:rPr lang="en-GB" dirty="0"/>
              <a:t>Providing cohesive care</a:t>
            </a:r>
          </a:p>
          <a:p>
            <a:r>
              <a:rPr lang="en-GB" dirty="0"/>
              <a:t>Ensuring all Health and Social Care providers are aware of the patients needs</a:t>
            </a:r>
          </a:p>
          <a:p>
            <a:r>
              <a:rPr lang="en-GB" dirty="0"/>
              <a:t>Allows for greater autonomy of individuals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D52B152-24A3-77C0-81E7-35CA474A9252}"/>
              </a:ext>
            </a:extLst>
          </p:cNvPr>
          <p:cNvSpPr txBox="1"/>
          <p:nvPr/>
        </p:nvSpPr>
        <p:spPr>
          <a:xfrm>
            <a:off x="8514080" y="5405120"/>
            <a:ext cx="2804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(Leavey et al.2020)</a:t>
            </a:r>
          </a:p>
        </p:txBody>
      </p:sp>
    </p:spTree>
    <p:extLst>
      <p:ext uri="{BB962C8B-B14F-4D97-AF65-F5344CB8AC3E}">
        <p14:creationId xmlns:p14="http://schemas.microsoft.com/office/powerpoint/2010/main" val="26010412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844E128-FF69-4E9F-8327-6B504B3C5A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" y="0"/>
            <a:ext cx="12191985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1EDFAC-F10D-A1B5-6519-E5CEACD115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516835"/>
            <a:ext cx="3448259" cy="1666501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Summary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55CEADF-09EA-423C-8C45-F94AF44D5A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3686" y="2353592"/>
            <a:ext cx="329184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3CFAD3-59C7-612F-2E1F-D0A89D012D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2546224"/>
            <a:ext cx="3448259" cy="334274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500" dirty="0">
                <a:solidFill>
                  <a:srgbClr val="FFFFFF"/>
                </a:solidFill>
              </a:rPr>
              <a:t>Communication is the backbone that keeps health and social care standing.</a:t>
            </a:r>
          </a:p>
          <a:p>
            <a:pPr>
              <a:lnSpc>
                <a:spcPct val="90000"/>
              </a:lnSpc>
            </a:pPr>
            <a:r>
              <a:rPr lang="en-GB" sz="1500" dirty="0">
                <a:solidFill>
                  <a:srgbClr val="FFFFFF"/>
                </a:solidFill>
              </a:rPr>
              <a:t>I have discussed:</a:t>
            </a:r>
          </a:p>
          <a:p>
            <a:pPr>
              <a:lnSpc>
                <a:spcPct val="90000"/>
              </a:lnSpc>
            </a:pPr>
            <a:r>
              <a:rPr lang="en-GB" sz="1500" dirty="0">
                <a:solidFill>
                  <a:srgbClr val="FFFFFF"/>
                </a:solidFill>
              </a:rPr>
              <a:t>Types of communication and its importance.</a:t>
            </a:r>
          </a:p>
          <a:p>
            <a:pPr>
              <a:lnSpc>
                <a:spcPct val="90000"/>
              </a:lnSpc>
            </a:pPr>
            <a:r>
              <a:rPr lang="en-GB" sz="1500" dirty="0">
                <a:solidFill>
                  <a:srgbClr val="FFFFFF"/>
                </a:solidFill>
              </a:rPr>
              <a:t>Described the transactional model of communication.</a:t>
            </a:r>
          </a:p>
          <a:p>
            <a:pPr>
              <a:lnSpc>
                <a:spcPct val="90000"/>
              </a:lnSpc>
            </a:pPr>
            <a:r>
              <a:rPr lang="en-GB" sz="1500" dirty="0">
                <a:solidFill>
                  <a:srgbClr val="FFFFFF"/>
                </a:solidFill>
              </a:rPr>
              <a:t>What to do when communication fails.</a:t>
            </a:r>
          </a:p>
          <a:p>
            <a:pPr>
              <a:lnSpc>
                <a:spcPct val="90000"/>
              </a:lnSpc>
            </a:pPr>
            <a:r>
              <a:rPr lang="en-GB" sz="1500" dirty="0">
                <a:solidFill>
                  <a:srgbClr val="FFFFFF"/>
                </a:solidFill>
              </a:rPr>
              <a:t>A practical example of communication- Health Passport.</a:t>
            </a:r>
          </a:p>
          <a:p>
            <a:pPr>
              <a:lnSpc>
                <a:spcPct val="90000"/>
              </a:lnSpc>
            </a:pPr>
            <a:endParaRPr lang="en-GB" sz="1500" dirty="0">
              <a:solidFill>
                <a:srgbClr val="FFFFFF"/>
              </a:solidFill>
            </a:endParaRPr>
          </a:p>
          <a:p>
            <a:pPr>
              <a:lnSpc>
                <a:spcPct val="90000"/>
              </a:lnSpc>
            </a:pPr>
            <a:endParaRPr lang="en-GB" sz="1500" dirty="0">
              <a:solidFill>
                <a:srgbClr val="FFFFFF"/>
              </a:solidFill>
            </a:endParaRPr>
          </a:p>
        </p:txBody>
      </p:sp>
      <p:pic>
        <p:nvPicPr>
          <p:cNvPr id="5" name="Picture 4" descr="Colourful strings being woven togehter">
            <a:extLst>
              <a:ext uri="{FF2B5EF4-FFF2-40B4-BE49-F238E27FC236}">
                <a16:creationId xmlns:a16="http://schemas.microsoft.com/office/drawing/2014/main" id="{BF3D9762-6551-9508-779B-D2685A9373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020" r="3613" b="-1"/>
          <a:stretch/>
        </p:blipFill>
        <p:spPr>
          <a:xfrm>
            <a:off x="4654296" y="10"/>
            <a:ext cx="753770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1384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558DB37-9FEE-48A2-8578-ED04015739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F7FCCA6-00E2-4F74-A105-0D769872F2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0"/>
            <a:ext cx="12188952" cy="1905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A8DCAB-9586-3A3B-90AE-6EF34096A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058F4A-C43A-5973-601F-97D0865553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6963" y="2675694"/>
            <a:ext cx="10058400" cy="3193294"/>
          </a:xfrm>
        </p:spPr>
        <p:txBody>
          <a:bodyPr>
            <a:normAutofit fontScale="25000" lnSpcReduction="20000"/>
          </a:bodyPr>
          <a:lstStyle/>
          <a:p>
            <a:r>
              <a:rPr lang="en-GB" sz="5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Azam, N., (2010) ‘Communication cycle: Definition, process, models and examples’ </a:t>
            </a:r>
            <a:r>
              <a:rPr lang="en-GB" sz="56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Academia, </a:t>
            </a:r>
            <a:r>
              <a:rPr lang="en-GB" sz="5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</a:t>
            </a:r>
            <a:r>
              <a:rPr lang="en-GB" sz="5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56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d1wqtxts1xzle7.cloudfront.net/56694648/FINANCE-17-with-cover-page-v2.pdf?Expires=1668810469&amp;Signature=EazOcekHYb0uu0eHRFW4kbN5gJunppV4ErAtiyJBDHt1MWkP29n7Tp-MwgA8uUHKGhEKxDvWpmenbvuo7cOgNl6RjBBYTDA2pu9BCRHQwgZUykaDdbluEXZ3zIocXhb1c9PuJivDSwXuARkM4ZZSGOTM-slSHzANg5ykPQWjgv62H4yrTDY-1Wtuiz0j8feGZBqU4FUcuzuzgZzLaM5ooBvbETG6wHUPw4tsfoxEEGLoZnMcewa3lMyYIw-zWm9zzaEwoIIpw8n-Q97Dlc69tv3Fis3izjfvg4eWiUhk65PgtJbIHeB~~Iqx0P08vEZDy167kPz7ArgKiATiHrUEJA__&amp;Key-Pair-Id=APKAJLOHF5GGSLRBV4ZA</a:t>
            </a:r>
            <a:r>
              <a:rPr lang="en-GB" sz="5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</a:t>
            </a:r>
            <a:r>
              <a:rPr lang="en-GB" sz="5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5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 Jan. 23</a:t>
            </a:r>
          </a:p>
          <a:p>
            <a:endParaRPr lang="en-GB" sz="5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5600" dirty="0" err="1"/>
              <a:t>Biznews</a:t>
            </a:r>
            <a:r>
              <a:rPr lang="en-GB" sz="5600" dirty="0"/>
              <a:t>, (2023),</a:t>
            </a:r>
            <a:r>
              <a:rPr lang="en-GB" sz="5600" i="1" dirty="0" err="1"/>
              <a:t>Barnlund</a:t>
            </a:r>
            <a:r>
              <a:rPr lang="en-GB" sz="5600" i="1" dirty="0"/>
              <a:t> transactional model of communication, </a:t>
            </a:r>
            <a:r>
              <a:rPr lang="en-GB" sz="5600" dirty="0" err="1"/>
              <a:t>hpd</a:t>
            </a:r>
            <a:r>
              <a:rPr lang="en-GB" sz="5600" dirty="0"/>
              <a:t> consultants, Available </a:t>
            </a:r>
            <a:r>
              <a:rPr lang="en-GB" sz="5600" dirty="0" err="1"/>
              <a:t>at:</a:t>
            </a:r>
            <a:r>
              <a:rPr lang="en-GB" sz="5600" dirty="0" err="1">
                <a:hlinkClick r:id="rId3"/>
              </a:rPr>
              <a:t>https</a:t>
            </a:r>
            <a:r>
              <a:rPr lang="en-GB" sz="5600" dirty="0">
                <a:hlinkClick r:id="rId3"/>
              </a:rPr>
              <a:t>://biznewske.com/</a:t>
            </a:r>
            <a:r>
              <a:rPr lang="en-GB" sz="5600" dirty="0" err="1">
                <a:hlinkClick r:id="rId3"/>
              </a:rPr>
              <a:t>barnlund</a:t>
            </a:r>
            <a:r>
              <a:rPr lang="en-GB" sz="5600" dirty="0">
                <a:hlinkClick r:id="rId3"/>
              </a:rPr>
              <a:t>-transactional-model-of-communication/</a:t>
            </a:r>
            <a:r>
              <a:rPr lang="en-GB" sz="5600" dirty="0"/>
              <a:t> (Accessed: 22 Feb 2023).</a:t>
            </a:r>
          </a:p>
          <a:p>
            <a:endParaRPr lang="en-GB" sz="5600" dirty="0"/>
          </a:p>
          <a:p>
            <a:r>
              <a:rPr lang="en-GB" sz="5600" dirty="0"/>
              <a:t>Frohman, R, &amp; Lupton, K (2020), Critical Thinking for Nursing, Health and Social Care, Bloomsbury Publishing Plc, London. Available from: ProQuest </a:t>
            </a:r>
            <a:r>
              <a:rPr lang="en-GB" sz="5600" dirty="0" err="1"/>
              <a:t>Ebook</a:t>
            </a:r>
            <a:r>
              <a:rPr lang="en-GB" sz="5600" dirty="0"/>
              <a:t> Central. (Accessed:01 February, 2023)</a:t>
            </a:r>
          </a:p>
          <a:p>
            <a:endParaRPr lang="en-GB" sz="23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endParaRPr lang="en-GB" sz="1100" dirty="0"/>
          </a:p>
          <a:p>
            <a:endParaRPr lang="en-GB" sz="1100" dirty="0"/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    Portland Community College (2016)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The 7 Benefits of Effective Communication in Personal and Professional Settings.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http://climb.pcc.edu/blog/the-7-benefits-of-effective-communication-in-personal-and-professional-settings#:~:text=The%207%20Benefits%20of%20Effective%20Communication%20in%20Personal,productivity%20...%207%207.%20Promotes%20team%20building%20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(Accessed:27 January 2023).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90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59CEC61-F44B-43B3-B40F-AE38C5AF1D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5690217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0C7C2-3319-CC5B-7172-C09A8FFEF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56856E-17C8-B223-B07C-1BB1969964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en-GB" sz="4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Mims, B., Simon, W. and Duque, M., 2019. Communications and Information Existing Models Paper for 2019 DUET Megacity Project.</a:t>
            </a:r>
          </a:p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 Leavey, G., Curran, E., Fullerton, E., et al. (2020) ‘Patient and service-related barriers and </a:t>
            </a:r>
            <a:r>
              <a:rPr lang="en-GB" sz="4400" dirty="0" err="1">
                <a:latin typeface="Arial" panose="020B0604020202020204" pitchFamily="34" charset="0"/>
                <a:cs typeface="Arial" panose="020B0604020202020204" pitchFamily="34" charset="0"/>
              </a:rPr>
              <a:t>facitators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 to the acceptance and use of interventions to promote communication in health and social care: a realist review’, BMC health services research, 20(1), pp. 503–503. Available at: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https://doi.org/10.1186/s12913-020-05366-4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. (Accessed: 27 January 2023).</a:t>
            </a:r>
          </a:p>
          <a:p>
            <a:endParaRPr lang="en-GB" sz="44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4900" dirty="0">
                <a:latin typeface="Arial" panose="020B0604020202020204" pitchFamily="34" charset="0"/>
                <a:cs typeface="Arial" panose="020B0604020202020204" pitchFamily="34" charset="0"/>
              </a:rPr>
              <a:t>  Portland Community College (2016) </a:t>
            </a:r>
            <a:r>
              <a:rPr lang="en-GB" sz="4900" i="1" dirty="0">
                <a:latin typeface="Arial" panose="020B0604020202020204" pitchFamily="34" charset="0"/>
                <a:cs typeface="Arial" panose="020B0604020202020204" pitchFamily="34" charset="0"/>
              </a:rPr>
              <a:t>The 7 Benefits of Effective Communication in Personal and Professional Settings. </a:t>
            </a:r>
            <a:r>
              <a:rPr lang="en-GB" sz="49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49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http://climb.pcc.edu/blog/the-7-benefits-of-effective-communication-in-personal-and-professional-settings#:~:text=The%207%20Benefits%20of%20Effective%20Communication%20in%20Personal,productivity%20...%207%207.%20Promotes%20team%20building%20</a:t>
            </a:r>
            <a:r>
              <a:rPr lang="en-GB" sz="4900" dirty="0">
                <a:latin typeface="Arial" panose="020B0604020202020204" pitchFamily="34" charset="0"/>
                <a:cs typeface="Arial" panose="020B0604020202020204" pitchFamily="34" charset="0"/>
              </a:rPr>
              <a:t> (Accessed:27 January 2023).</a:t>
            </a:r>
          </a:p>
          <a:p>
            <a:endParaRPr lang="en-GB" sz="4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8170504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Office">
      <a:dk1>
        <a:srgbClr val="000000"/>
      </a:dk1>
      <a:lt1>
        <a:srgbClr val="FFFFFF"/>
      </a:lt1>
      <a:dk2>
        <a:srgbClr val="1D242E"/>
      </a:dk2>
      <a:lt2>
        <a:srgbClr val="F2F1F1"/>
      </a:lt2>
      <a:accent1>
        <a:srgbClr val="4472C4"/>
      </a:accent1>
      <a:accent2>
        <a:srgbClr val="ED7D31"/>
      </a:accent2>
      <a:accent3>
        <a:srgbClr val="A3A3A3"/>
      </a:accent3>
      <a:accent4>
        <a:srgbClr val="CF9B00"/>
      </a:accent4>
      <a:accent5>
        <a:srgbClr val="5B9BD5"/>
      </a:accent5>
      <a:accent6>
        <a:srgbClr val="70AD47"/>
      </a:accent6>
      <a:hlink>
        <a:srgbClr val="D26012"/>
      </a:hlink>
      <a:folHlink>
        <a:srgbClr val="9A5879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693</TotalTime>
  <Words>674</Words>
  <Application>Microsoft Office PowerPoint</Application>
  <PresentationFormat>Widescreen</PresentationFormat>
  <Paragraphs>74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Amasis MT Pro Black</vt:lpstr>
      <vt:lpstr>Arial</vt:lpstr>
      <vt:lpstr>Calibri</vt:lpstr>
      <vt:lpstr>Calibri Light</vt:lpstr>
      <vt:lpstr>Wingdings</vt:lpstr>
      <vt:lpstr>RetrospectVTI</vt:lpstr>
      <vt:lpstr>Communication within Health and Social Care</vt:lpstr>
      <vt:lpstr>Aim </vt:lpstr>
      <vt:lpstr>What is communication?</vt:lpstr>
      <vt:lpstr>Transactional Model of Communication</vt:lpstr>
      <vt:lpstr>Relevance of Effective Communication</vt:lpstr>
      <vt:lpstr>Misscommunication</vt:lpstr>
      <vt:lpstr>Health Passport</vt:lpstr>
      <vt:lpstr>Summary</vt:lpstr>
      <vt:lpstr>Reference list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Communication within Health and Social Care</dc:title>
  <dc:creator>Halima</dc:creator>
  <cp:lastModifiedBy>Halima</cp:lastModifiedBy>
  <cp:revision>17</cp:revision>
  <dcterms:created xsi:type="dcterms:W3CDTF">2023-01-27T19:22:18Z</dcterms:created>
  <dcterms:modified xsi:type="dcterms:W3CDTF">2023-03-09T15:44:25Z</dcterms:modified>
</cp:coreProperties>
</file>