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78DAB4-2145-4214-B79C-2AFDE79AAA1C}" v="3" dt="2023-10-22T20:13:44.3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3" autoAdjust="0"/>
    <p:restoredTop sz="94660"/>
  </p:normalViewPr>
  <p:slideViewPr>
    <p:cSldViewPr snapToGrid="0">
      <p:cViewPr varScale="1">
        <p:scale>
          <a:sx n="159" d="100"/>
          <a:sy n="159" d="100"/>
        </p:scale>
        <p:origin x="22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10/22/2023</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754036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10/22/2023</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91142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10/22/2023</a:t>
            </a:fld>
            <a:endParaRPr lang="en-US" dirty="0"/>
          </a:p>
        </p:txBody>
      </p:sp>
    </p:spTree>
    <p:extLst>
      <p:ext uri="{BB962C8B-B14F-4D97-AF65-F5344CB8AC3E}">
        <p14:creationId xmlns:p14="http://schemas.microsoft.com/office/powerpoint/2010/main" val="619563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10/22/2023</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29368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10/22/2023</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05293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10/22/2023</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61601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10/22/2023</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799425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10/22/2023</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8086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10/22/2023</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25882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10/22/2023</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34113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10/22/2023</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0737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10/22/2023</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924134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6" r:id="rId6"/>
    <p:sldLayoutId id="2147483702" r:id="rId7"/>
    <p:sldLayoutId id="2147483703" r:id="rId8"/>
    <p:sldLayoutId id="2147483704" r:id="rId9"/>
    <p:sldLayoutId id="2147483705" r:id="rId10"/>
    <p:sldLayoutId id="2147483707"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 name="Picture 2">
            <a:extLst>
              <a:ext uri="{FF2B5EF4-FFF2-40B4-BE49-F238E27FC236}">
                <a16:creationId xmlns:a16="http://schemas.microsoft.com/office/drawing/2014/main" id="{32B42D5D-578E-8290-371D-EE2265CA18FA}"/>
              </a:ext>
            </a:extLst>
          </p:cNvPr>
          <p:cNvPicPr>
            <a:picLocks noChangeAspect="1"/>
          </p:cNvPicPr>
          <p:nvPr/>
        </p:nvPicPr>
        <p:blipFill rotWithShape="1">
          <a:blip r:embed="rId2"/>
          <a:srcRect t="43737" r="-1" b="-1"/>
          <a:stretch/>
        </p:blipFill>
        <p:spPr>
          <a:xfrm>
            <a:off x="1524" y="10"/>
            <a:ext cx="12188952" cy="6857990"/>
          </a:xfrm>
          <a:prstGeom prst="rect">
            <a:avLst/>
          </a:prstGeom>
        </p:spPr>
      </p:pic>
      <p:sp>
        <p:nvSpPr>
          <p:cNvPr id="13" name="Freeform: Shape 12">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9" name="Picture 8">
            <a:extLst>
              <a:ext uri="{FF2B5EF4-FFF2-40B4-BE49-F238E27FC236}">
                <a16:creationId xmlns:a16="http://schemas.microsoft.com/office/drawing/2014/main" id="{D348AC06-3885-588C-9EF4-974F86F923DB}"/>
              </a:ext>
            </a:extLst>
          </p:cNvPr>
          <p:cNvPicPr>
            <a:picLocks noChangeAspect="1"/>
          </p:cNvPicPr>
          <p:nvPr/>
        </p:nvPicPr>
        <p:blipFill>
          <a:blip r:embed="rId3"/>
          <a:stretch>
            <a:fillRect/>
          </a:stretch>
        </p:blipFill>
        <p:spPr>
          <a:xfrm>
            <a:off x="3617259" y="950259"/>
            <a:ext cx="4222376" cy="4222376"/>
          </a:xfrm>
          <a:prstGeom prst="rect">
            <a:avLst/>
          </a:prstGeom>
        </p:spPr>
      </p:pic>
      <p:sp>
        <p:nvSpPr>
          <p:cNvPr id="8" name="AutoShape 10" descr="Fairmont Vector Logo - Download Free SVG Icon | Worldvectorlogo">
            <a:extLst>
              <a:ext uri="{FF2B5EF4-FFF2-40B4-BE49-F238E27FC236}">
                <a16:creationId xmlns:a16="http://schemas.microsoft.com/office/drawing/2014/main" id="{C99E05F2-1A22-5258-3D60-C8D4ABD00228}"/>
              </a:ext>
            </a:extLst>
          </p:cNvPr>
          <p:cNvSpPr>
            <a:spLocks noGrp="1" noChangeAspect="1" noChangeArrowheads="1"/>
          </p:cNvSpPr>
          <p:nvPr>
            <p:ph type="ctrTitle"/>
          </p:nvPr>
        </p:nvSpPr>
        <p:spPr bwMode="auto">
          <a:xfrm>
            <a:off x="2190750" y="1346200"/>
            <a:ext cx="7995397" cy="319978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ctr"/>
            <a:endParaRPr lang="en-GB" dirty="0"/>
          </a:p>
        </p:txBody>
      </p:sp>
    </p:spTree>
    <p:extLst>
      <p:ext uri="{BB962C8B-B14F-4D97-AF65-F5344CB8AC3E}">
        <p14:creationId xmlns:p14="http://schemas.microsoft.com/office/powerpoint/2010/main" val="2613468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bell on a counter&#10;&#10;Description automatically generated">
            <a:extLst>
              <a:ext uri="{FF2B5EF4-FFF2-40B4-BE49-F238E27FC236}">
                <a16:creationId xmlns:a16="http://schemas.microsoft.com/office/drawing/2014/main" id="{3B2A467A-0EDD-3868-28CA-645DC9ECA3CB}"/>
              </a:ext>
            </a:extLst>
          </p:cNvPr>
          <p:cNvPicPr>
            <a:picLocks noChangeAspect="1"/>
          </p:cNvPicPr>
          <p:nvPr/>
        </p:nvPicPr>
        <p:blipFill rotWithShape="1">
          <a:blip r:embed="rId2"/>
          <a:srcRect r="1841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3D18F7B-C008-828B-4E9F-720E11211EEE}"/>
              </a:ext>
            </a:extLst>
          </p:cNvPr>
          <p:cNvSpPr>
            <a:spLocks noGrp="1"/>
          </p:cNvSpPr>
          <p:nvPr>
            <p:ph type="title"/>
          </p:nvPr>
        </p:nvSpPr>
        <p:spPr>
          <a:xfrm>
            <a:off x="8046720" y="1045596"/>
            <a:ext cx="3689406" cy="1944371"/>
          </a:xfrm>
        </p:spPr>
        <p:txBody>
          <a:bodyPr anchor="b">
            <a:normAutofit/>
          </a:bodyPr>
          <a:lstStyle/>
          <a:p>
            <a:pPr algn="ctr"/>
            <a:r>
              <a:rPr lang="en-GB" b="0" i="0" dirty="0">
                <a:solidFill>
                  <a:srgbClr val="121512"/>
                </a:solidFill>
                <a:effectLst/>
                <a:latin typeface="Qanelas Soft"/>
              </a:rPr>
              <a:t>Introduction:</a:t>
            </a:r>
            <a:endParaRPr lang="en-GB" dirty="0"/>
          </a:p>
        </p:txBody>
      </p:sp>
      <p:sp>
        <p:nvSpPr>
          <p:cNvPr id="3" name="Content Placeholder 2">
            <a:extLst>
              <a:ext uri="{FF2B5EF4-FFF2-40B4-BE49-F238E27FC236}">
                <a16:creationId xmlns:a16="http://schemas.microsoft.com/office/drawing/2014/main" id="{04BA3995-BE67-DD80-702C-B71E0CC62933}"/>
              </a:ext>
            </a:extLst>
          </p:cNvPr>
          <p:cNvSpPr>
            <a:spLocks noGrp="1"/>
          </p:cNvSpPr>
          <p:nvPr>
            <p:ph idx="1"/>
          </p:nvPr>
        </p:nvSpPr>
        <p:spPr>
          <a:xfrm>
            <a:off x="8046719" y="3220278"/>
            <a:ext cx="3633747" cy="2592125"/>
          </a:xfrm>
        </p:spPr>
        <p:txBody>
          <a:bodyPr>
            <a:normAutofit/>
          </a:bodyPr>
          <a:lstStyle/>
          <a:p>
            <a:pPr>
              <a:lnSpc>
                <a:spcPct val="130000"/>
              </a:lnSpc>
            </a:pPr>
            <a:r>
              <a:rPr lang="en-GB" sz="1100" b="0" i="0">
                <a:effectLst/>
                <a:latin typeface="Qanelas Soft"/>
              </a:rPr>
              <a:t>Good morning ! Thank you for taking the time to join me. Today, I will be discussing the pivotal role and utmost importance of quality service, hospitality, and guest services in the hospitality industry, particularly at the esteemed Fairmont Hotel. As we explore this topic, we will further understand how these aspects contribute to creating unforgettable experiences for our guests.</a:t>
            </a:r>
            <a:endParaRPr lang="en-GB" sz="1100"/>
          </a:p>
        </p:txBody>
      </p:sp>
    </p:spTree>
    <p:extLst>
      <p:ext uri="{BB962C8B-B14F-4D97-AF65-F5344CB8AC3E}">
        <p14:creationId xmlns:p14="http://schemas.microsoft.com/office/powerpoint/2010/main" val="797679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2F24225-0E3A-40A5-A927-CEFC1443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id="{5B02B8FB-EF36-4677-B5B5-E9B989F25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BE30D5C6-EC5C-4D78-8689-1B6822BFF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12A73499-12A4-4080-B0DE-351867697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60A52FE6-BB17-4BE4-BFA1-8896FD7CF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A7BBF837-70DD-4FFD-A87C-FAD1F5D8A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CE5EB792-CB0B-44C0-9561-24A263D87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C0FB4A96-0FD5-4642-8CE2-57623A3A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73C081B-808C-D7E9-17F6-FC622F56172E}"/>
              </a:ext>
            </a:extLst>
          </p:cNvPr>
          <p:cNvSpPr>
            <a:spLocks noGrp="1"/>
          </p:cNvSpPr>
          <p:nvPr>
            <p:ph type="title"/>
          </p:nvPr>
        </p:nvSpPr>
        <p:spPr>
          <a:xfrm>
            <a:off x="830218" y="1833229"/>
            <a:ext cx="3161338" cy="2934031"/>
          </a:xfrm>
        </p:spPr>
        <p:txBody>
          <a:bodyPr anchor="ctr">
            <a:normAutofit/>
          </a:bodyPr>
          <a:lstStyle/>
          <a:p>
            <a:r>
              <a:rPr lang="en-GB" b="0" i="0">
                <a:effectLst/>
                <a:latin typeface="Qanelas Soft"/>
              </a:rPr>
              <a:t>Understanding Quality Service:</a:t>
            </a:r>
            <a:endParaRPr lang="en-GB"/>
          </a:p>
        </p:txBody>
      </p:sp>
      <p:sp>
        <p:nvSpPr>
          <p:cNvPr id="3" name="Content Placeholder 2">
            <a:extLst>
              <a:ext uri="{FF2B5EF4-FFF2-40B4-BE49-F238E27FC236}">
                <a16:creationId xmlns:a16="http://schemas.microsoft.com/office/drawing/2014/main" id="{AD4C472D-34B6-D19E-B0D9-BCAAD130F971}"/>
              </a:ext>
            </a:extLst>
          </p:cNvPr>
          <p:cNvSpPr>
            <a:spLocks noGrp="1"/>
          </p:cNvSpPr>
          <p:nvPr>
            <p:ph idx="1"/>
          </p:nvPr>
        </p:nvSpPr>
        <p:spPr>
          <a:xfrm>
            <a:off x="6084834" y="1105306"/>
            <a:ext cx="4982452" cy="4337435"/>
          </a:xfrm>
        </p:spPr>
        <p:txBody>
          <a:bodyPr anchor="ctr">
            <a:normAutofit/>
          </a:bodyPr>
          <a:lstStyle/>
          <a:p>
            <a:r>
              <a:rPr lang="en-GB" b="0" i="0" dirty="0">
                <a:effectLst/>
                <a:latin typeface="Qanelas Soft"/>
              </a:rPr>
              <a:t>Quality service is the cornerstone of any successful hospitality establishment, and the Fairmont Hotel is no exception. It encompasses attentive and personalized care, exceeding guests' expectations and catering to their unique needs and preferences. By consistently delivering exceptional service, we foster loyalty, attract new guests, and maintain a strong reputation within the industry.</a:t>
            </a:r>
            <a:endParaRPr lang="en-GB" dirty="0"/>
          </a:p>
        </p:txBody>
      </p:sp>
    </p:spTree>
    <p:extLst>
      <p:ext uri="{BB962C8B-B14F-4D97-AF65-F5344CB8AC3E}">
        <p14:creationId xmlns:p14="http://schemas.microsoft.com/office/powerpoint/2010/main" val="3531682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EE6F0D5-8485-C246-6987-90F8D7F5A3BA}"/>
              </a:ext>
            </a:extLst>
          </p:cNvPr>
          <p:cNvSpPr>
            <a:spLocks noGrp="1"/>
          </p:cNvSpPr>
          <p:nvPr>
            <p:ph type="title"/>
          </p:nvPr>
        </p:nvSpPr>
        <p:spPr>
          <a:xfrm>
            <a:off x="6194738" y="442913"/>
            <a:ext cx="5197655" cy="1639888"/>
          </a:xfrm>
        </p:spPr>
        <p:txBody>
          <a:bodyPr anchor="b">
            <a:normAutofit/>
          </a:bodyPr>
          <a:lstStyle/>
          <a:p>
            <a:r>
              <a:rPr lang="en-GB" b="0" i="0">
                <a:effectLst/>
                <a:latin typeface="Qanelas Soft"/>
              </a:rPr>
              <a:t>The Impact of Hospitality:</a:t>
            </a:r>
            <a:endParaRPr lang="en-GB" dirty="0"/>
          </a:p>
        </p:txBody>
      </p:sp>
      <p:grpSp>
        <p:nvGrpSpPr>
          <p:cNvPr id="12" name="Group 11">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7" name="Graphic 6" descr="Heart">
            <a:extLst>
              <a:ext uri="{FF2B5EF4-FFF2-40B4-BE49-F238E27FC236}">
                <a16:creationId xmlns:a16="http://schemas.microsoft.com/office/drawing/2014/main" id="{8A9D71E6-C5AE-093D-A40B-F4D079FE975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sp>
        <p:nvSpPr>
          <p:cNvPr id="3" name="Content Placeholder 2">
            <a:extLst>
              <a:ext uri="{FF2B5EF4-FFF2-40B4-BE49-F238E27FC236}">
                <a16:creationId xmlns:a16="http://schemas.microsoft.com/office/drawing/2014/main" id="{D7E0B614-8B22-66B8-7B18-3E86BF3F36F6}"/>
              </a:ext>
            </a:extLst>
          </p:cNvPr>
          <p:cNvSpPr>
            <a:spLocks noGrp="1"/>
          </p:cNvSpPr>
          <p:nvPr>
            <p:ph idx="1"/>
          </p:nvPr>
        </p:nvSpPr>
        <p:spPr>
          <a:xfrm>
            <a:off x="6194738" y="2312988"/>
            <a:ext cx="5197655" cy="3651250"/>
          </a:xfrm>
        </p:spPr>
        <p:txBody>
          <a:bodyPr>
            <a:normAutofit/>
          </a:bodyPr>
          <a:lstStyle/>
          <a:p>
            <a:r>
              <a:rPr lang="en-GB" sz="1700" b="0" i="0" dirty="0">
                <a:effectLst/>
                <a:latin typeface="Qanelas Soft"/>
              </a:rPr>
              <a:t>Hospitality is at the heart of the Fairmont Hotel experience. It goes beyond simply providing accommodation; it is about creating a warm and welcoming environment that ensures guests feel valued and cared for. Through genuine interactions and fostering genuine connections with our guests, we create a sense of belonging and make each visitor feel like a part of the Fairmont family.</a:t>
            </a:r>
            <a:endParaRPr lang="en-GB" sz="1700" dirty="0"/>
          </a:p>
        </p:txBody>
      </p:sp>
    </p:spTree>
    <p:extLst>
      <p:ext uri="{BB962C8B-B14F-4D97-AF65-F5344CB8AC3E}">
        <p14:creationId xmlns:p14="http://schemas.microsoft.com/office/powerpoint/2010/main" val="1121032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551D78A-5C13-1388-FC39-5540595A56D0}"/>
              </a:ext>
            </a:extLst>
          </p:cNvPr>
          <p:cNvSpPr>
            <a:spLocks noGrp="1"/>
          </p:cNvSpPr>
          <p:nvPr>
            <p:ph type="title"/>
          </p:nvPr>
        </p:nvSpPr>
        <p:spPr>
          <a:xfrm>
            <a:off x="992518" y="442913"/>
            <a:ext cx="5271804" cy="1639888"/>
          </a:xfrm>
        </p:spPr>
        <p:txBody>
          <a:bodyPr anchor="b">
            <a:normAutofit/>
          </a:bodyPr>
          <a:lstStyle/>
          <a:p>
            <a:r>
              <a:rPr lang="en-GB" b="0" i="0">
                <a:effectLst/>
                <a:latin typeface="Qanelas Soft"/>
              </a:rPr>
              <a:t>Guest Services - Going Above and Beyond:</a:t>
            </a:r>
            <a:endParaRPr lang="en-GB" dirty="0"/>
          </a:p>
        </p:txBody>
      </p:sp>
      <p:sp>
        <p:nvSpPr>
          <p:cNvPr id="3" name="Content Placeholder 2">
            <a:extLst>
              <a:ext uri="{FF2B5EF4-FFF2-40B4-BE49-F238E27FC236}">
                <a16:creationId xmlns:a16="http://schemas.microsoft.com/office/drawing/2014/main" id="{F08FCD9A-10EF-7028-E6AF-14A0E3D8EB1D}"/>
              </a:ext>
            </a:extLst>
          </p:cNvPr>
          <p:cNvSpPr>
            <a:spLocks noGrp="1"/>
          </p:cNvSpPr>
          <p:nvPr>
            <p:ph idx="1"/>
          </p:nvPr>
        </p:nvSpPr>
        <p:spPr>
          <a:xfrm>
            <a:off x="992519" y="2312988"/>
            <a:ext cx="5271804" cy="3651250"/>
          </a:xfrm>
        </p:spPr>
        <p:txBody>
          <a:bodyPr>
            <a:normAutofit/>
          </a:bodyPr>
          <a:lstStyle/>
          <a:p>
            <a:r>
              <a:rPr lang="en-GB" b="0" i="0">
                <a:effectLst/>
                <a:latin typeface="Qanelas Soft"/>
              </a:rPr>
              <a:t>Guest services play a vital role in the overall guest experience. This includes various aspects, such as concierge services, check-in/check-out processes, restaurant recommendations, and room customization. By going above and beyond, we leave a lasting impression on our guests, enhancing their stay and making it memorable.</a:t>
            </a:r>
            <a:endParaRPr lang="en-GB"/>
          </a:p>
        </p:txBody>
      </p:sp>
      <p:sp>
        <p:nvSpPr>
          <p:cNvPr id="18" name="Freeform: Shape 1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1" name="Picture 20" descr="Diner restaurant">
            <a:extLst>
              <a:ext uri="{FF2B5EF4-FFF2-40B4-BE49-F238E27FC236}">
                <a16:creationId xmlns:a16="http://schemas.microsoft.com/office/drawing/2014/main" id="{DA71E4D2-D7B0-81A3-3926-997765006007}"/>
              </a:ext>
            </a:extLst>
          </p:cNvPr>
          <p:cNvPicPr>
            <a:picLocks noChangeAspect="1"/>
          </p:cNvPicPr>
          <p:nvPr/>
        </p:nvPicPr>
        <p:blipFill rotWithShape="1">
          <a:blip r:embed="rId2"/>
          <a:srcRect l="27855" r="23594" b="-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00632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1B0F948-DB5E-BB16-446D-8E90D8DB6E2D}"/>
              </a:ext>
            </a:extLst>
          </p:cNvPr>
          <p:cNvSpPr>
            <a:spLocks noGrp="1"/>
          </p:cNvSpPr>
          <p:nvPr>
            <p:ph type="title"/>
          </p:nvPr>
        </p:nvSpPr>
        <p:spPr>
          <a:xfrm>
            <a:off x="992518" y="442913"/>
            <a:ext cx="5271804" cy="1639888"/>
          </a:xfrm>
        </p:spPr>
        <p:txBody>
          <a:bodyPr anchor="b">
            <a:normAutofit/>
          </a:bodyPr>
          <a:lstStyle/>
          <a:p>
            <a:r>
              <a:rPr lang="en-GB" b="0" i="0">
                <a:effectLst/>
                <a:latin typeface="Qanelas Soft"/>
              </a:rPr>
              <a:t>Anticipating and Meeting Guest Needs:</a:t>
            </a:r>
            <a:endParaRPr lang="en-GB" dirty="0"/>
          </a:p>
        </p:txBody>
      </p:sp>
      <p:sp>
        <p:nvSpPr>
          <p:cNvPr id="3" name="Content Placeholder 2">
            <a:extLst>
              <a:ext uri="{FF2B5EF4-FFF2-40B4-BE49-F238E27FC236}">
                <a16:creationId xmlns:a16="http://schemas.microsoft.com/office/drawing/2014/main" id="{2BBF2276-9924-3BE0-CBDF-50013F45890D}"/>
              </a:ext>
            </a:extLst>
          </p:cNvPr>
          <p:cNvSpPr>
            <a:spLocks noGrp="1"/>
          </p:cNvSpPr>
          <p:nvPr>
            <p:ph idx="1"/>
          </p:nvPr>
        </p:nvSpPr>
        <p:spPr>
          <a:xfrm>
            <a:off x="992519" y="2312988"/>
            <a:ext cx="5271804" cy="3651250"/>
          </a:xfrm>
        </p:spPr>
        <p:txBody>
          <a:bodyPr>
            <a:normAutofit/>
          </a:bodyPr>
          <a:lstStyle/>
          <a:p>
            <a:r>
              <a:rPr lang="en-GB" b="0" i="0" dirty="0">
                <a:effectLst/>
                <a:latin typeface="Qanelas Soft"/>
              </a:rPr>
              <a:t>At the Fairmont Hotel, we strive to anticipate the needs of our guests before they even arise. By understanding their preferences and desires, we can tailor our services to exceed expectations. This requires active listening, attention to detail, and a commitment to personalized service.</a:t>
            </a:r>
            <a:endParaRPr lang="en-GB" dirty="0"/>
          </a:p>
        </p:txBody>
      </p:sp>
      <p:sp>
        <p:nvSpPr>
          <p:cNvPr id="18" name="Freeform: Shape 1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1" name="Picture 20" descr="A group of multi coloured wooden stick figures">
            <a:extLst>
              <a:ext uri="{FF2B5EF4-FFF2-40B4-BE49-F238E27FC236}">
                <a16:creationId xmlns:a16="http://schemas.microsoft.com/office/drawing/2014/main" id="{14022822-29CB-8634-7E15-6B8154722A33}"/>
              </a:ext>
            </a:extLst>
          </p:cNvPr>
          <p:cNvPicPr>
            <a:picLocks noChangeAspect="1"/>
          </p:cNvPicPr>
          <p:nvPr/>
        </p:nvPicPr>
        <p:blipFill rotWithShape="1">
          <a:blip r:embed="rId2"/>
          <a:srcRect l="17750" r="3188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92602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Light bulb on yellow background with sketched light beams and cord">
            <a:extLst>
              <a:ext uri="{FF2B5EF4-FFF2-40B4-BE49-F238E27FC236}">
                <a16:creationId xmlns:a16="http://schemas.microsoft.com/office/drawing/2014/main" id="{F5D9477C-960E-9994-47EE-97E20895CDF7}"/>
              </a:ext>
            </a:extLst>
          </p:cNvPr>
          <p:cNvPicPr>
            <a:picLocks noChangeAspect="1"/>
          </p:cNvPicPr>
          <p:nvPr/>
        </p:nvPicPr>
        <p:blipFill rotWithShape="1">
          <a:blip r:embed="rId2"/>
          <a:srcRect l="10798"/>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CD32C31-8B6E-0794-CFF2-45D43A23E231}"/>
              </a:ext>
            </a:extLst>
          </p:cNvPr>
          <p:cNvSpPr>
            <a:spLocks noGrp="1"/>
          </p:cNvSpPr>
          <p:nvPr>
            <p:ph type="title"/>
          </p:nvPr>
        </p:nvSpPr>
        <p:spPr>
          <a:xfrm>
            <a:off x="8046720" y="1045596"/>
            <a:ext cx="3689406" cy="1944371"/>
          </a:xfrm>
        </p:spPr>
        <p:txBody>
          <a:bodyPr anchor="b">
            <a:normAutofit/>
          </a:bodyPr>
          <a:lstStyle/>
          <a:p>
            <a:pPr>
              <a:lnSpc>
                <a:spcPct val="120000"/>
              </a:lnSpc>
            </a:pPr>
            <a:r>
              <a:rPr lang="en-GB" b="0" i="0">
                <a:effectLst/>
                <a:latin typeface="Qanelas Soft"/>
              </a:rPr>
              <a:t>The Importance of Staff Training and Development:</a:t>
            </a:r>
            <a:endParaRPr lang="en-GB"/>
          </a:p>
        </p:txBody>
      </p:sp>
      <p:sp>
        <p:nvSpPr>
          <p:cNvPr id="3" name="Content Placeholder 2">
            <a:extLst>
              <a:ext uri="{FF2B5EF4-FFF2-40B4-BE49-F238E27FC236}">
                <a16:creationId xmlns:a16="http://schemas.microsoft.com/office/drawing/2014/main" id="{A6CEEEFF-771C-DAC8-48A5-146BAD217C1A}"/>
              </a:ext>
            </a:extLst>
          </p:cNvPr>
          <p:cNvSpPr>
            <a:spLocks noGrp="1"/>
          </p:cNvSpPr>
          <p:nvPr>
            <p:ph idx="1"/>
          </p:nvPr>
        </p:nvSpPr>
        <p:spPr>
          <a:xfrm>
            <a:off x="8046719" y="3220278"/>
            <a:ext cx="3633747" cy="2592125"/>
          </a:xfrm>
        </p:spPr>
        <p:txBody>
          <a:bodyPr>
            <a:normAutofit/>
          </a:bodyPr>
          <a:lstStyle/>
          <a:p>
            <a:pPr>
              <a:lnSpc>
                <a:spcPct val="130000"/>
              </a:lnSpc>
            </a:pPr>
            <a:r>
              <a:rPr lang="en-GB" sz="1100" b="0" i="0" dirty="0">
                <a:effectLst/>
                <a:latin typeface="Qanelas Soft"/>
              </a:rPr>
              <a:t>To deliver exceptional service, a highly skilled and knowledgeable workforce is crucial. The Fairmont Hotel places great emphasis on continuous staff training and development, ensuring that our employees possess the necessary skills to provide top-notch service. This investment in our staff directly translates into superior guest experiences.</a:t>
            </a:r>
            <a:endParaRPr lang="en-GB" sz="1100" dirty="0"/>
          </a:p>
        </p:txBody>
      </p:sp>
    </p:spTree>
    <p:extLst>
      <p:ext uri="{BB962C8B-B14F-4D97-AF65-F5344CB8AC3E}">
        <p14:creationId xmlns:p14="http://schemas.microsoft.com/office/powerpoint/2010/main" val="3009876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C92C0B6-9A86-E4AA-E53D-F0C09894D9A4}"/>
              </a:ext>
            </a:extLst>
          </p:cNvPr>
          <p:cNvSpPr>
            <a:spLocks noGrp="1"/>
          </p:cNvSpPr>
          <p:nvPr>
            <p:ph type="title"/>
          </p:nvPr>
        </p:nvSpPr>
        <p:spPr>
          <a:xfrm>
            <a:off x="992518" y="442913"/>
            <a:ext cx="5185645" cy="1639888"/>
          </a:xfrm>
        </p:spPr>
        <p:txBody>
          <a:bodyPr anchor="b">
            <a:normAutofit/>
          </a:bodyPr>
          <a:lstStyle/>
          <a:p>
            <a:r>
              <a:rPr lang="en-GB" b="0" i="0">
                <a:effectLst/>
                <a:latin typeface="Qanelas Soft"/>
              </a:rPr>
              <a:t>Enhancing the Fairmont Hotel Experience:</a:t>
            </a:r>
            <a:endParaRPr lang="en-GB" dirty="0"/>
          </a:p>
        </p:txBody>
      </p:sp>
      <p:sp>
        <p:nvSpPr>
          <p:cNvPr id="3" name="Content Placeholder 2">
            <a:extLst>
              <a:ext uri="{FF2B5EF4-FFF2-40B4-BE49-F238E27FC236}">
                <a16:creationId xmlns:a16="http://schemas.microsoft.com/office/drawing/2014/main" id="{126CFE3C-2FC2-B09A-E962-E110163FD8CB}"/>
              </a:ext>
            </a:extLst>
          </p:cNvPr>
          <p:cNvSpPr>
            <a:spLocks noGrp="1"/>
          </p:cNvSpPr>
          <p:nvPr>
            <p:ph idx="1"/>
          </p:nvPr>
        </p:nvSpPr>
        <p:spPr>
          <a:xfrm>
            <a:off x="992519" y="2312988"/>
            <a:ext cx="5296964" cy="3651250"/>
          </a:xfrm>
        </p:spPr>
        <p:txBody>
          <a:bodyPr>
            <a:normAutofit/>
          </a:bodyPr>
          <a:lstStyle/>
          <a:p>
            <a:r>
              <a:rPr lang="en-GB" b="0" i="0" dirty="0">
                <a:effectLst/>
                <a:latin typeface="Qanelas Soft"/>
              </a:rPr>
              <a:t>By focusing on quality service, hospitality, and guest services, the Fairmont Hotel differentiates itself from competitors and creates a truly memorable experience for its guests. This unparalleled commitment allows us to forge enduring relationships, encouraging repeat visits and positive word-of-mouth.</a:t>
            </a:r>
            <a:endParaRPr lang="en-GB" dirty="0"/>
          </a:p>
        </p:txBody>
      </p:sp>
      <p:pic>
        <p:nvPicPr>
          <p:cNvPr id="7" name="Graphic 6" descr="Waiter">
            <a:extLst>
              <a:ext uri="{FF2B5EF4-FFF2-40B4-BE49-F238E27FC236}">
                <a16:creationId xmlns:a16="http://schemas.microsoft.com/office/drawing/2014/main" id="{1528C032-8E73-3207-0665-E8BDC8FD90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1821149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3EE5F12-D2C4-D255-084E-C4998079E611}"/>
              </a:ext>
            </a:extLst>
          </p:cNvPr>
          <p:cNvSpPr>
            <a:spLocks noGrp="1"/>
          </p:cNvSpPr>
          <p:nvPr>
            <p:ph type="title"/>
          </p:nvPr>
        </p:nvSpPr>
        <p:spPr>
          <a:xfrm>
            <a:off x="992518" y="442913"/>
            <a:ext cx="5271804" cy="1639888"/>
          </a:xfrm>
        </p:spPr>
        <p:txBody>
          <a:bodyPr anchor="b">
            <a:normAutofit/>
          </a:bodyPr>
          <a:lstStyle/>
          <a:p>
            <a:r>
              <a:rPr lang="en-GB" b="0" i="0">
                <a:effectLst/>
                <a:latin typeface="Qanelas Soft"/>
              </a:rPr>
              <a:t>Conclusion:</a:t>
            </a:r>
            <a:endParaRPr lang="en-GB" dirty="0"/>
          </a:p>
        </p:txBody>
      </p:sp>
      <p:sp>
        <p:nvSpPr>
          <p:cNvPr id="3" name="Content Placeholder 2">
            <a:extLst>
              <a:ext uri="{FF2B5EF4-FFF2-40B4-BE49-F238E27FC236}">
                <a16:creationId xmlns:a16="http://schemas.microsoft.com/office/drawing/2014/main" id="{601EAD6A-5DDB-4303-955E-2E868000B81B}"/>
              </a:ext>
            </a:extLst>
          </p:cNvPr>
          <p:cNvSpPr>
            <a:spLocks noGrp="1"/>
          </p:cNvSpPr>
          <p:nvPr>
            <p:ph idx="1"/>
          </p:nvPr>
        </p:nvSpPr>
        <p:spPr>
          <a:xfrm>
            <a:off x="992519" y="2312988"/>
            <a:ext cx="5271804" cy="3651250"/>
          </a:xfrm>
        </p:spPr>
        <p:txBody>
          <a:bodyPr>
            <a:normAutofit/>
          </a:bodyPr>
          <a:lstStyle/>
          <a:p>
            <a:r>
              <a:rPr lang="en-GB" sz="1700" b="0" i="0" dirty="0">
                <a:effectLst/>
                <a:latin typeface="Qanelas Soft"/>
              </a:rPr>
              <a:t>In conclusion, quality service, hospitality, and guest services are the backbone of the Fairmont Hotel's success. By consistently providing exceptional experiences, we create a sense of loyalty, trust, and satisfaction among our guests. Through ongoing training and a commitment to anticipating guest needs, we continuously strive to enhance their experience and leave a lasting impression. </a:t>
            </a:r>
            <a:endParaRPr lang="en-GB" sz="1700" dirty="0"/>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White puzzle with one red piece">
            <a:extLst>
              <a:ext uri="{FF2B5EF4-FFF2-40B4-BE49-F238E27FC236}">
                <a16:creationId xmlns:a16="http://schemas.microsoft.com/office/drawing/2014/main" id="{080B8F2B-C722-1A3E-9C4A-BAD540BD5E10}"/>
              </a:ext>
            </a:extLst>
          </p:cNvPr>
          <p:cNvPicPr>
            <a:picLocks noChangeAspect="1"/>
          </p:cNvPicPr>
          <p:nvPr/>
        </p:nvPicPr>
        <p:blipFill rotWithShape="1">
          <a:blip r:embed="rId2"/>
          <a:srcRect l="30345" r="28742"/>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58181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1B59-37A9-7551-1D11-49EE3B40A969}"/>
              </a:ext>
            </a:extLst>
          </p:cNvPr>
          <p:cNvSpPr>
            <a:spLocks noGrp="1"/>
          </p:cNvSpPr>
          <p:nvPr>
            <p:ph type="title"/>
          </p:nvPr>
        </p:nvSpPr>
        <p:spPr/>
        <p:txBody>
          <a:bodyPr/>
          <a:lstStyle/>
          <a:p>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11DDA889-1276-E145-CB8B-4CC9CF7A73AF}"/>
              </a:ext>
            </a:extLst>
          </p:cNvPr>
          <p:cNvSpPr>
            <a:spLocks noGrp="1"/>
          </p:cNvSpPr>
          <p:nvPr>
            <p:ph idx="1"/>
          </p:nvPr>
        </p:nvSpPr>
        <p:spPr/>
        <p:txBody>
          <a:bodyPr>
            <a:normAutofit/>
          </a:bodyPr>
          <a:lstStyle/>
          <a:p>
            <a:pPr algn="ctr"/>
            <a:r>
              <a:rPr lang="en-GB" sz="1000" dirty="0">
                <a:latin typeface="Arial Black" panose="020B0A04020102020204" pitchFamily="34" charset="0"/>
              </a:rPr>
              <a:t>Module Title : Hospitality and Guest Service Management</a:t>
            </a:r>
          </a:p>
          <a:p>
            <a:pPr algn="ctr"/>
            <a:r>
              <a:rPr lang="en-GB" sz="1000" dirty="0">
                <a:latin typeface="Arial Black" panose="020B0A04020102020204" pitchFamily="34" charset="0"/>
              </a:rPr>
              <a:t>Module Code : BMIH4003</a:t>
            </a:r>
          </a:p>
          <a:p>
            <a:pPr algn="ctr"/>
            <a:r>
              <a:rPr lang="en-GB" sz="1000" dirty="0">
                <a:latin typeface="Arial Black" panose="020B0A04020102020204" pitchFamily="34" charset="0"/>
              </a:rPr>
              <a:t>Assessment Title : Presentation</a:t>
            </a:r>
          </a:p>
          <a:p>
            <a:pPr algn="ctr"/>
            <a:r>
              <a:rPr lang="en-GB" sz="1000" dirty="0">
                <a:latin typeface="Arial Black" panose="020B0A04020102020204" pitchFamily="34" charset="0"/>
              </a:rPr>
              <a:t>Lecturer Name : Deborah Lloyds</a:t>
            </a:r>
          </a:p>
          <a:p>
            <a:pPr algn="ctr"/>
            <a:r>
              <a:rPr lang="en-GB" sz="1000" dirty="0">
                <a:latin typeface="Arial Black" panose="020B0A04020102020204" pitchFamily="34" charset="0"/>
              </a:rPr>
              <a:t>Student Name : Paul-Alexandru Mete</a:t>
            </a:r>
          </a:p>
          <a:p>
            <a:pPr algn="ctr"/>
            <a:r>
              <a:rPr lang="en-GB" sz="1000">
                <a:latin typeface="Arial Black" panose="020B0A04020102020204" pitchFamily="34" charset="0"/>
              </a:rPr>
              <a:t>Student Id : 2242086</a:t>
            </a:r>
            <a:endParaRPr lang="en-GB" sz="1000" dirty="0">
              <a:latin typeface="Arial Black" panose="020B0A04020102020204" pitchFamily="34" charset="0"/>
            </a:endParaRPr>
          </a:p>
        </p:txBody>
      </p:sp>
    </p:spTree>
    <p:extLst>
      <p:ext uri="{BB962C8B-B14F-4D97-AF65-F5344CB8AC3E}">
        <p14:creationId xmlns:p14="http://schemas.microsoft.com/office/powerpoint/2010/main" val="1045291828"/>
      </p:ext>
    </p:extLst>
  </p:cSld>
  <p:clrMapOvr>
    <a:masterClrMapping/>
  </p:clrMapOvr>
</p:sld>
</file>

<file path=ppt/theme/theme1.xml><?xml version="1.0" encoding="utf-8"?>
<a:theme xmlns:a="http://schemas.openxmlformats.org/drawingml/2006/main" name="SketchLinesVTI">
  <a:themeElements>
    <a:clrScheme name="AnalogousFromLightSeedRightStep">
      <a:dk1>
        <a:srgbClr val="000000"/>
      </a:dk1>
      <a:lt1>
        <a:srgbClr val="FFFFFF"/>
      </a:lt1>
      <a:dk2>
        <a:srgbClr val="41243B"/>
      </a:dk2>
      <a:lt2>
        <a:srgbClr val="E2E8E3"/>
      </a:lt2>
      <a:accent1>
        <a:srgbClr val="C493BB"/>
      </a:accent1>
      <a:accent2>
        <a:srgbClr val="BA7F96"/>
      </a:accent2>
      <a:accent3>
        <a:srgbClr val="C69796"/>
      </a:accent3>
      <a:accent4>
        <a:srgbClr val="BA997F"/>
      </a:accent4>
      <a:accent5>
        <a:srgbClr val="AAA481"/>
      </a:accent5>
      <a:accent6>
        <a:srgbClr val="9BAA74"/>
      </a:accent6>
      <a:hlink>
        <a:srgbClr val="568E61"/>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otalTime>124</TotalTime>
  <Words>538</Words>
  <Application>Microsoft Office PowerPoint</Application>
  <PresentationFormat>Widescreen</PresentationFormat>
  <Paragraphs>22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Meiryo</vt:lpstr>
      <vt:lpstr>Arial Black</vt:lpstr>
      <vt:lpstr>Corbel</vt:lpstr>
      <vt:lpstr>Qanelas Soft</vt:lpstr>
      <vt:lpstr>SketchLinesVTI</vt:lpstr>
      <vt:lpstr>PowerPoint Presentation</vt:lpstr>
      <vt:lpstr>Introduction:</vt:lpstr>
      <vt:lpstr>Understanding Quality Service:</vt:lpstr>
      <vt:lpstr>The Impact of Hospitality:</vt:lpstr>
      <vt:lpstr>Guest Services - Going Above and Beyond:</vt:lpstr>
      <vt:lpstr>Anticipating and Meeting Guest Needs:</vt:lpstr>
      <vt:lpstr>The Importance of Staff Training and Development:</vt:lpstr>
      <vt:lpstr>Enhancing the Fairmont Hotel Experience:</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Mete</dc:creator>
  <cp:lastModifiedBy>Paul Mete</cp:lastModifiedBy>
  <cp:revision>2</cp:revision>
  <dcterms:created xsi:type="dcterms:W3CDTF">2023-10-22T18:12:21Z</dcterms:created>
  <dcterms:modified xsi:type="dcterms:W3CDTF">2023-10-22T20:19:04Z</dcterms:modified>
</cp:coreProperties>
</file>